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60" r:id="rId4"/>
    <p:sldId id="261" r:id="rId5"/>
    <p:sldId id="258"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80" r:id="rId19"/>
    <p:sldId id="273" r:id="rId20"/>
    <p:sldId id="274" r:id="rId21"/>
    <p:sldId id="275" r:id="rId22"/>
    <p:sldId id="276" r:id="rId23"/>
    <p:sldId id="277" r:id="rId24"/>
    <p:sldId id="278" r:id="rId25"/>
    <p:sldId id="279" r:id="rId26"/>
  </p:sldIdLst>
  <p:sldSz cx="9144000" cy="6858000" type="screen4x3"/>
  <p:notesSz cx="6858000" cy="9144000"/>
  <p:embeddedFontLst>
    <p:embeddedFont>
      <p:font typeface="Rockwell" panose="02060603020205020403" pitchFamily="18" charset="0"/>
      <p:regular r:id="rId28"/>
      <p:bold r:id="rId29"/>
      <p:italic r:id="rId30"/>
      <p:boldItalic r:id="rId31"/>
    </p:embeddedFont>
    <p:embeddedFont>
      <p:font typeface="Century Gothic" panose="020B0502020202020204" pitchFamily="3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Bookman Old Style" panose="02050604050505020204" pitchFamily="18"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i+ZJ2jgkdx175gxmDudmYwVKAr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763896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5277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8837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6645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977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5880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847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94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1434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9841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4" name="Google Shape;244;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938671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51" name="Google Shape;251;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69587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838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525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075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2157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5939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07eb8197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5e07eb8197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2278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4" name="Google Shape;16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612754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71" name="Google Shape;17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656295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19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511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2258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8973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895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5"/>
          <p:cNvSpPr txBox="1">
            <a:spLocks noGrp="1"/>
          </p:cNvSpPr>
          <p:nvPr>
            <p:ph type="ctrTitle"/>
          </p:nvPr>
        </p:nvSpPr>
        <p:spPr>
          <a:xfrm>
            <a:off x="685347" y="1122363"/>
            <a:ext cx="7773308"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Font typeface="Bookman Old Styl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5"/>
          <p:cNvSpPr txBox="1">
            <a:spLocks noGrp="1"/>
          </p:cNvSpPr>
          <p:nvPr>
            <p:ph type="subTitle" idx="1"/>
          </p:nvPr>
        </p:nvSpPr>
        <p:spPr>
          <a:xfrm>
            <a:off x="685347" y="3602038"/>
            <a:ext cx="7773308" cy="1655762"/>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a:endParaRPr/>
          </a:p>
        </p:txBody>
      </p:sp>
      <p:sp>
        <p:nvSpPr>
          <p:cNvPr id="18" name="Google Shape;18;p25"/>
          <p:cNvSpPr txBox="1">
            <a:spLocks noGrp="1"/>
          </p:cNvSpPr>
          <p:nvPr>
            <p:ph type="dt" idx="10"/>
          </p:nvPr>
        </p:nvSpPr>
        <p:spPr>
          <a:xfrm>
            <a:off x="5759052"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5"/>
          <p:cNvSpPr txBox="1">
            <a:spLocks noGrp="1"/>
          </p:cNvSpPr>
          <p:nvPr>
            <p:ph type="ftr" idx="11"/>
          </p:nvPr>
        </p:nvSpPr>
        <p:spPr>
          <a:xfrm>
            <a:off x="685346" y="5883276"/>
            <a:ext cx="500464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5"/>
          <p:cNvSpPr txBox="1">
            <a:spLocks noGrp="1"/>
          </p:cNvSpPr>
          <p:nvPr>
            <p:ph type="sldNum" idx="12"/>
          </p:nvPr>
        </p:nvSpPr>
        <p:spPr>
          <a:xfrm>
            <a:off x="7885509" y="5883276"/>
            <a:ext cx="5651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2"/>
        <p:cNvGrpSpPr/>
        <p:nvPr/>
      </p:nvGrpSpPr>
      <p:grpSpPr>
        <a:xfrm>
          <a:off x="0" y="0"/>
          <a:ext cx="0" cy="0"/>
          <a:chOff x="0" y="0"/>
          <a:chExt cx="0" cy="0"/>
        </a:xfrm>
      </p:grpSpPr>
      <p:sp>
        <p:nvSpPr>
          <p:cNvPr id="73" name="Google Shape;73;p34"/>
          <p:cNvSpPr txBox="1">
            <a:spLocks noGrp="1"/>
          </p:cNvSpPr>
          <p:nvPr>
            <p:ph type="title"/>
          </p:nvPr>
        </p:nvSpPr>
        <p:spPr>
          <a:xfrm>
            <a:off x="685355" y="4289373"/>
            <a:ext cx="7775673" cy="81935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4"/>
          <p:cNvSpPr>
            <a:spLocks noGrp="1"/>
          </p:cNvSpPr>
          <p:nvPr>
            <p:ph type="pic" idx="2"/>
          </p:nvPr>
        </p:nvSpPr>
        <p:spPr>
          <a:xfrm>
            <a:off x="685355" y="621322"/>
            <a:ext cx="7775673" cy="3379735"/>
          </a:xfrm>
          <a:prstGeom prst="rect">
            <a:avLst/>
          </a:prstGeom>
          <a:noFill/>
          <a:ln w="1905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lt1"/>
              </a:buClr>
              <a:buSzPts val="3200"/>
              <a:buFont typeface="Arial"/>
              <a:buNone/>
              <a:defRPr sz="3200" b="0" i="0" u="none" strike="noStrike" cap="none">
                <a:solidFill>
                  <a:schemeClr val="lt1"/>
                </a:solidFill>
                <a:latin typeface="Rockwell"/>
                <a:ea typeface="Rockwell"/>
                <a:cs typeface="Rockwell"/>
                <a:sym typeface="Rockwell"/>
              </a:defRPr>
            </a:lvl1pPr>
            <a:lvl2pPr marR="0" lvl="1" algn="l" rtl="0">
              <a:lnSpc>
                <a:spcPct val="120000"/>
              </a:lnSpc>
              <a:spcBef>
                <a:spcPts val="500"/>
              </a:spcBef>
              <a:spcAft>
                <a:spcPts val="0"/>
              </a:spcAft>
              <a:buClr>
                <a:schemeClr val="lt1"/>
              </a:buClr>
              <a:buSzPts val="2800"/>
              <a:buFont typeface="Arial"/>
              <a:buNone/>
              <a:defRPr sz="2800" b="0" i="0" u="none" strike="noStrike" cap="none">
                <a:solidFill>
                  <a:schemeClr val="lt1"/>
                </a:solidFill>
                <a:latin typeface="Rockwell"/>
                <a:ea typeface="Rockwell"/>
                <a:cs typeface="Rockwell"/>
                <a:sym typeface="Rockwell"/>
              </a:defRPr>
            </a:lvl2pPr>
            <a:lvl3pPr marR="0" lvl="2" algn="l" rtl="0">
              <a:lnSpc>
                <a:spcPct val="120000"/>
              </a:lnSpc>
              <a:spcBef>
                <a:spcPts val="5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3pPr>
            <a:lvl4pPr marR="0" lvl="3"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4pPr>
            <a:lvl5pPr marR="0" lvl="4"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5pPr>
            <a:lvl6pPr marR="0" lvl="5"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6pPr>
            <a:lvl7pPr marR="0" lvl="6"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7pPr>
            <a:lvl8pPr marR="0" lvl="7"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8pPr>
            <a:lvl9pPr marR="0" lvl="8"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9pPr>
          </a:lstStyle>
          <a:p>
            <a:endParaRPr/>
          </a:p>
        </p:txBody>
      </p:sp>
      <p:sp>
        <p:nvSpPr>
          <p:cNvPr id="75" name="Google Shape;75;p34"/>
          <p:cNvSpPr txBox="1">
            <a:spLocks noGrp="1"/>
          </p:cNvSpPr>
          <p:nvPr>
            <p:ph type="body" idx="1"/>
          </p:nvPr>
        </p:nvSpPr>
        <p:spPr>
          <a:xfrm>
            <a:off x="685346" y="5108728"/>
            <a:ext cx="7774499" cy="68247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800"/>
              <a:buNone/>
              <a:defRPr sz="18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76" name="Google Shape;76;p34"/>
          <p:cNvSpPr txBox="1">
            <a:spLocks noGrp="1"/>
          </p:cNvSpPr>
          <p:nvPr>
            <p:ph type="dt" idx="10"/>
          </p:nvPr>
        </p:nvSpPr>
        <p:spPr>
          <a:xfrm>
            <a:off x="5759052"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4"/>
          <p:cNvSpPr txBox="1">
            <a:spLocks noGrp="1"/>
          </p:cNvSpPr>
          <p:nvPr>
            <p:ph type="ftr" idx="11"/>
          </p:nvPr>
        </p:nvSpPr>
        <p:spPr>
          <a:xfrm>
            <a:off x="685346" y="5883276"/>
            <a:ext cx="500464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4"/>
          <p:cNvSpPr txBox="1">
            <a:spLocks noGrp="1"/>
          </p:cNvSpPr>
          <p:nvPr>
            <p:ph type="sldNum" idx="12"/>
          </p:nvPr>
        </p:nvSpPr>
        <p:spPr>
          <a:xfrm>
            <a:off x="7885509" y="5883276"/>
            <a:ext cx="5651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79"/>
        <p:cNvGrpSpPr/>
        <p:nvPr/>
      </p:nvGrpSpPr>
      <p:grpSpPr>
        <a:xfrm>
          <a:off x="0" y="0"/>
          <a:ext cx="0" cy="0"/>
          <a:chOff x="0" y="0"/>
          <a:chExt cx="0" cy="0"/>
        </a:xfrm>
      </p:grpSpPr>
      <p:sp>
        <p:nvSpPr>
          <p:cNvPr id="80" name="Google Shape;80;p35"/>
          <p:cNvSpPr txBox="1">
            <a:spLocks noGrp="1"/>
          </p:cNvSpPr>
          <p:nvPr>
            <p:ph type="title"/>
          </p:nvPr>
        </p:nvSpPr>
        <p:spPr>
          <a:xfrm>
            <a:off x="685346" y="609601"/>
            <a:ext cx="7765322" cy="3424859"/>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5"/>
          <p:cNvSpPr txBox="1">
            <a:spLocks noGrp="1"/>
          </p:cNvSpPr>
          <p:nvPr>
            <p:ph type="body" idx="1"/>
          </p:nvPr>
        </p:nvSpPr>
        <p:spPr>
          <a:xfrm>
            <a:off x="685347" y="4204820"/>
            <a:ext cx="7765321" cy="1592186"/>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82" name="Google Shape;82;p35"/>
          <p:cNvSpPr txBox="1">
            <a:spLocks noGrp="1"/>
          </p:cNvSpPr>
          <p:nvPr>
            <p:ph type="dt" idx="10"/>
          </p:nvPr>
        </p:nvSpPr>
        <p:spPr>
          <a:xfrm>
            <a:off x="5759052"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5"/>
          <p:cNvSpPr txBox="1">
            <a:spLocks noGrp="1"/>
          </p:cNvSpPr>
          <p:nvPr>
            <p:ph type="ftr" idx="11"/>
          </p:nvPr>
        </p:nvSpPr>
        <p:spPr>
          <a:xfrm>
            <a:off x="685346" y="5883276"/>
            <a:ext cx="500464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5"/>
          <p:cNvSpPr txBox="1">
            <a:spLocks noGrp="1"/>
          </p:cNvSpPr>
          <p:nvPr>
            <p:ph type="sldNum" idx="12"/>
          </p:nvPr>
        </p:nvSpPr>
        <p:spPr>
          <a:xfrm>
            <a:off x="7885509" y="5883276"/>
            <a:ext cx="5651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5"/>
        <p:cNvGrpSpPr/>
        <p:nvPr/>
      </p:nvGrpSpPr>
      <p:grpSpPr>
        <a:xfrm>
          <a:off x="0" y="0"/>
          <a:ext cx="0" cy="0"/>
          <a:chOff x="0" y="0"/>
          <a:chExt cx="0" cy="0"/>
        </a:xfrm>
      </p:grpSpPr>
      <p:sp>
        <p:nvSpPr>
          <p:cNvPr id="86" name="Google Shape;86;p36"/>
          <p:cNvSpPr txBox="1">
            <a:spLocks noGrp="1"/>
          </p:cNvSpPr>
          <p:nvPr>
            <p:ph type="title"/>
          </p:nvPr>
        </p:nvSpPr>
        <p:spPr>
          <a:xfrm>
            <a:off x="1084659" y="609600"/>
            <a:ext cx="6977064" cy="29929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6"/>
          <p:cNvSpPr txBox="1">
            <a:spLocks noGrp="1"/>
          </p:cNvSpPr>
          <p:nvPr>
            <p:ph type="body" idx="1"/>
          </p:nvPr>
        </p:nvSpPr>
        <p:spPr>
          <a:xfrm>
            <a:off x="1290484" y="3610032"/>
            <a:ext cx="6564224" cy="426812"/>
          </a:xfrm>
          <a:prstGeom prst="rect">
            <a:avLst/>
          </a:prstGeom>
          <a:noFill/>
          <a:ln>
            <a:noFill/>
          </a:ln>
        </p:spPr>
        <p:txBody>
          <a:bodyPr spcFirstLastPara="1" wrap="square" lIns="91425" tIns="45700" rIns="91425" bIns="45700" anchor="t" anchorCtr="0">
            <a:normAutofit/>
          </a:bodyPr>
          <a:lstStyle>
            <a:lvl1pPr marL="457200" lvl="0" indent="-228600" algn="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88" name="Google Shape;88;p36"/>
          <p:cNvSpPr txBox="1">
            <a:spLocks noGrp="1"/>
          </p:cNvSpPr>
          <p:nvPr>
            <p:ph type="body" idx="2"/>
          </p:nvPr>
        </p:nvSpPr>
        <p:spPr>
          <a:xfrm>
            <a:off x="685345" y="4204821"/>
            <a:ext cx="7765322" cy="1586380"/>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89" name="Google Shape;89;p36"/>
          <p:cNvSpPr txBox="1">
            <a:spLocks noGrp="1"/>
          </p:cNvSpPr>
          <p:nvPr>
            <p:ph type="dt" idx="10"/>
          </p:nvPr>
        </p:nvSpPr>
        <p:spPr>
          <a:xfrm>
            <a:off x="5759052"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6"/>
          <p:cNvSpPr txBox="1">
            <a:spLocks noGrp="1"/>
          </p:cNvSpPr>
          <p:nvPr>
            <p:ph type="ftr" idx="11"/>
          </p:nvPr>
        </p:nvSpPr>
        <p:spPr>
          <a:xfrm>
            <a:off x="685346" y="5883276"/>
            <a:ext cx="500464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6"/>
          <p:cNvSpPr txBox="1">
            <a:spLocks noGrp="1"/>
          </p:cNvSpPr>
          <p:nvPr>
            <p:ph type="sldNum" idx="12"/>
          </p:nvPr>
        </p:nvSpPr>
        <p:spPr>
          <a:xfrm>
            <a:off x="7885509" y="5883276"/>
            <a:ext cx="5651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36"/>
          <p:cNvSpPr txBox="1"/>
          <p:nvPr/>
        </p:nvSpPr>
        <p:spPr>
          <a:xfrm>
            <a:off x="505245" y="641749"/>
            <a:ext cx="4572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Rockwell"/>
              <a:buNone/>
            </a:pPr>
            <a:r>
              <a:rPr lang="en-US" sz="8000" b="0" i="0" u="none" strike="noStrike" cap="none">
                <a:solidFill>
                  <a:schemeClr val="lt1"/>
                </a:solidFill>
                <a:latin typeface="Rockwell"/>
                <a:ea typeface="Rockwell"/>
                <a:cs typeface="Rockwell"/>
                <a:sym typeface="Rockwell"/>
              </a:rPr>
              <a:t>“</a:t>
            </a:r>
            <a:endParaRPr/>
          </a:p>
        </p:txBody>
      </p:sp>
      <p:sp>
        <p:nvSpPr>
          <p:cNvPr id="93" name="Google Shape;93;p36"/>
          <p:cNvSpPr txBox="1"/>
          <p:nvPr/>
        </p:nvSpPr>
        <p:spPr>
          <a:xfrm>
            <a:off x="7946721" y="3073376"/>
            <a:ext cx="4572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Rockwell"/>
              <a:buNone/>
            </a:pPr>
            <a:r>
              <a:rPr lang="en-US" sz="8000" b="0" i="0" u="none" strike="noStrike" cap="none">
                <a:solidFill>
                  <a:schemeClr val="lt1"/>
                </a:solidFill>
                <a:latin typeface="Rockwell"/>
                <a:ea typeface="Rockwell"/>
                <a:cs typeface="Rockwell"/>
                <a:sym typeface="Rockwel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4"/>
        <p:cNvGrpSpPr/>
        <p:nvPr/>
      </p:nvGrpSpPr>
      <p:grpSpPr>
        <a:xfrm>
          <a:off x="0" y="0"/>
          <a:ext cx="0" cy="0"/>
          <a:chOff x="0" y="0"/>
          <a:chExt cx="0" cy="0"/>
        </a:xfrm>
      </p:grpSpPr>
      <p:sp>
        <p:nvSpPr>
          <p:cNvPr id="95" name="Google Shape;95;p37"/>
          <p:cNvSpPr txBox="1">
            <a:spLocks noGrp="1"/>
          </p:cNvSpPr>
          <p:nvPr>
            <p:ph type="title"/>
          </p:nvPr>
        </p:nvSpPr>
        <p:spPr>
          <a:xfrm>
            <a:off x="685355" y="2126943"/>
            <a:ext cx="7766495" cy="25118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37"/>
          <p:cNvSpPr txBox="1">
            <a:spLocks noGrp="1"/>
          </p:cNvSpPr>
          <p:nvPr>
            <p:ph type="body" idx="1"/>
          </p:nvPr>
        </p:nvSpPr>
        <p:spPr>
          <a:xfrm>
            <a:off x="685346" y="4650556"/>
            <a:ext cx="7765322" cy="114064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97" name="Google Shape;97;p37"/>
          <p:cNvSpPr txBox="1">
            <a:spLocks noGrp="1"/>
          </p:cNvSpPr>
          <p:nvPr>
            <p:ph type="dt" idx="10"/>
          </p:nvPr>
        </p:nvSpPr>
        <p:spPr>
          <a:xfrm>
            <a:off x="5759052"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7"/>
          <p:cNvSpPr txBox="1">
            <a:spLocks noGrp="1"/>
          </p:cNvSpPr>
          <p:nvPr>
            <p:ph type="ftr" idx="11"/>
          </p:nvPr>
        </p:nvSpPr>
        <p:spPr>
          <a:xfrm>
            <a:off x="685346" y="5883276"/>
            <a:ext cx="500464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7"/>
          <p:cNvSpPr txBox="1">
            <a:spLocks noGrp="1"/>
          </p:cNvSpPr>
          <p:nvPr>
            <p:ph type="sldNum" idx="12"/>
          </p:nvPr>
        </p:nvSpPr>
        <p:spPr>
          <a:xfrm>
            <a:off x="7885509" y="5883276"/>
            <a:ext cx="5651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0"/>
        <p:cNvGrpSpPr/>
        <p:nvPr/>
      </p:nvGrpSpPr>
      <p:grpSpPr>
        <a:xfrm>
          <a:off x="0" y="0"/>
          <a:ext cx="0" cy="0"/>
          <a:chOff x="0" y="0"/>
          <a:chExt cx="0" cy="0"/>
        </a:xfrm>
      </p:grpSpPr>
      <p:sp>
        <p:nvSpPr>
          <p:cNvPr id="101" name="Google Shape;101;p38"/>
          <p:cNvSpPr txBox="1">
            <a:spLocks noGrp="1"/>
          </p:cNvSpPr>
          <p:nvPr>
            <p:ph type="title"/>
          </p:nvPr>
        </p:nvSpPr>
        <p:spPr>
          <a:xfrm>
            <a:off x="685345" y="609601"/>
            <a:ext cx="7765322"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38"/>
          <p:cNvSpPr txBox="1">
            <a:spLocks noGrp="1"/>
          </p:cNvSpPr>
          <p:nvPr>
            <p:ph type="body" idx="1"/>
          </p:nvPr>
        </p:nvSpPr>
        <p:spPr>
          <a:xfrm>
            <a:off x="685346" y="2088320"/>
            <a:ext cx="2474217" cy="823305"/>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400"/>
              <a:buNone/>
              <a:defRPr sz="24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03" name="Google Shape;103;p38"/>
          <p:cNvSpPr txBox="1">
            <a:spLocks noGrp="1"/>
          </p:cNvSpPr>
          <p:nvPr>
            <p:ph type="body" idx="2"/>
          </p:nvPr>
        </p:nvSpPr>
        <p:spPr>
          <a:xfrm>
            <a:off x="685346" y="2911624"/>
            <a:ext cx="2474217"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04" name="Google Shape;104;p38"/>
          <p:cNvSpPr txBox="1">
            <a:spLocks noGrp="1"/>
          </p:cNvSpPr>
          <p:nvPr>
            <p:ph type="body" idx="3"/>
          </p:nvPr>
        </p:nvSpPr>
        <p:spPr>
          <a:xfrm>
            <a:off x="3333658" y="2088320"/>
            <a:ext cx="2473919" cy="823304"/>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400"/>
              <a:buNone/>
              <a:defRPr sz="24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05" name="Google Shape;105;p38"/>
          <p:cNvSpPr txBox="1">
            <a:spLocks noGrp="1"/>
          </p:cNvSpPr>
          <p:nvPr>
            <p:ph type="body" idx="4"/>
          </p:nvPr>
        </p:nvSpPr>
        <p:spPr>
          <a:xfrm>
            <a:off x="3333659" y="2911624"/>
            <a:ext cx="2474866"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06" name="Google Shape;106;p38"/>
          <p:cNvSpPr txBox="1">
            <a:spLocks noGrp="1"/>
          </p:cNvSpPr>
          <p:nvPr>
            <p:ph type="body" idx="5"/>
          </p:nvPr>
        </p:nvSpPr>
        <p:spPr>
          <a:xfrm>
            <a:off x="5979974" y="2088320"/>
            <a:ext cx="2468408" cy="823304"/>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400"/>
              <a:buNone/>
              <a:defRPr sz="24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07" name="Google Shape;107;p38"/>
          <p:cNvSpPr txBox="1">
            <a:spLocks noGrp="1"/>
          </p:cNvSpPr>
          <p:nvPr>
            <p:ph type="body" idx="6"/>
          </p:nvPr>
        </p:nvSpPr>
        <p:spPr>
          <a:xfrm>
            <a:off x="5982260" y="2911624"/>
            <a:ext cx="2468408"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08" name="Google Shape;108;p38"/>
          <p:cNvSpPr txBox="1">
            <a:spLocks noGrp="1"/>
          </p:cNvSpPr>
          <p:nvPr>
            <p:ph type="dt" idx="10"/>
          </p:nvPr>
        </p:nvSpPr>
        <p:spPr>
          <a:xfrm>
            <a:off x="5759052"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8"/>
          <p:cNvSpPr txBox="1">
            <a:spLocks noGrp="1"/>
          </p:cNvSpPr>
          <p:nvPr>
            <p:ph type="ftr" idx="11"/>
          </p:nvPr>
        </p:nvSpPr>
        <p:spPr>
          <a:xfrm>
            <a:off x="685346" y="5883276"/>
            <a:ext cx="500464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8"/>
          <p:cNvSpPr txBox="1">
            <a:spLocks noGrp="1"/>
          </p:cNvSpPr>
          <p:nvPr>
            <p:ph type="sldNum" idx="12"/>
          </p:nvPr>
        </p:nvSpPr>
        <p:spPr>
          <a:xfrm>
            <a:off x="7885509" y="5883276"/>
            <a:ext cx="5651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1"/>
        <p:cNvGrpSpPr/>
        <p:nvPr/>
      </p:nvGrpSpPr>
      <p:grpSpPr>
        <a:xfrm>
          <a:off x="0" y="0"/>
          <a:ext cx="0" cy="0"/>
          <a:chOff x="0" y="0"/>
          <a:chExt cx="0" cy="0"/>
        </a:xfrm>
      </p:grpSpPr>
      <p:sp>
        <p:nvSpPr>
          <p:cNvPr id="112" name="Google Shape;112;p39"/>
          <p:cNvSpPr txBox="1">
            <a:spLocks noGrp="1"/>
          </p:cNvSpPr>
          <p:nvPr>
            <p:ph type="title"/>
          </p:nvPr>
        </p:nvSpPr>
        <p:spPr>
          <a:xfrm>
            <a:off x="685346" y="609601"/>
            <a:ext cx="7765322"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39"/>
          <p:cNvSpPr txBox="1">
            <a:spLocks noGrp="1"/>
          </p:cNvSpPr>
          <p:nvPr>
            <p:ph type="body" idx="1"/>
          </p:nvPr>
        </p:nvSpPr>
        <p:spPr>
          <a:xfrm>
            <a:off x="685347" y="3989147"/>
            <a:ext cx="2474216" cy="5762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000"/>
              <a:buNone/>
              <a:defRPr sz="20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14" name="Google Shape;114;p39"/>
          <p:cNvSpPr>
            <a:spLocks noGrp="1"/>
          </p:cNvSpPr>
          <p:nvPr>
            <p:ph type="pic" idx="2"/>
          </p:nvPr>
        </p:nvSpPr>
        <p:spPr>
          <a:xfrm>
            <a:off x="819015" y="2092235"/>
            <a:ext cx="2205038"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1pPr>
            <a:lvl2pPr marR="0" lvl="1"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2pPr>
            <a:lvl3pPr marR="0" lvl="2"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3pPr>
            <a:lvl4pPr marR="0" lvl="3"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R="0" lvl="4"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R="0" lvl="5"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R="0" lvl="6"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R="0" lvl="7"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R="0" lvl="8"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endParaRPr/>
          </a:p>
        </p:txBody>
      </p:sp>
      <p:sp>
        <p:nvSpPr>
          <p:cNvPr id="115" name="Google Shape;115;p39"/>
          <p:cNvSpPr txBox="1">
            <a:spLocks noGrp="1"/>
          </p:cNvSpPr>
          <p:nvPr>
            <p:ph type="body" idx="3"/>
          </p:nvPr>
        </p:nvSpPr>
        <p:spPr>
          <a:xfrm>
            <a:off x="685347" y="4565409"/>
            <a:ext cx="2474216" cy="122579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16" name="Google Shape;116;p39"/>
          <p:cNvSpPr txBox="1">
            <a:spLocks noGrp="1"/>
          </p:cNvSpPr>
          <p:nvPr>
            <p:ph type="body" idx="4"/>
          </p:nvPr>
        </p:nvSpPr>
        <p:spPr>
          <a:xfrm>
            <a:off x="3332026" y="3989147"/>
            <a:ext cx="2474237" cy="5762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000"/>
              <a:buNone/>
              <a:defRPr sz="20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17" name="Google Shape;117;p39"/>
          <p:cNvSpPr>
            <a:spLocks noGrp="1"/>
          </p:cNvSpPr>
          <p:nvPr>
            <p:ph type="pic" idx="5"/>
          </p:nvPr>
        </p:nvSpPr>
        <p:spPr>
          <a:xfrm>
            <a:off x="3426747" y="2092235"/>
            <a:ext cx="2197894"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1pPr>
            <a:lvl2pPr marR="0" lvl="1"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2pPr>
            <a:lvl3pPr marR="0" lvl="2"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3pPr>
            <a:lvl4pPr marR="0" lvl="3"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R="0" lvl="4"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R="0" lvl="5"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R="0" lvl="6"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R="0" lvl="7"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R="0" lvl="8"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endParaRPr/>
          </a:p>
        </p:txBody>
      </p:sp>
      <p:sp>
        <p:nvSpPr>
          <p:cNvPr id="118" name="Google Shape;118;p39"/>
          <p:cNvSpPr txBox="1">
            <a:spLocks noGrp="1"/>
          </p:cNvSpPr>
          <p:nvPr>
            <p:ph type="body" idx="6"/>
          </p:nvPr>
        </p:nvSpPr>
        <p:spPr>
          <a:xfrm>
            <a:off x="3331011" y="4565408"/>
            <a:ext cx="2475252" cy="122579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19" name="Google Shape;119;p39"/>
          <p:cNvSpPr txBox="1">
            <a:spLocks noGrp="1"/>
          </p:cNvSpPr>
          <p:nvPr>
            <p:ph type="body" idx="7"/>
          </p:nvPr>
        </p:nvSpPr>
        <p:spPr>
          <a:xfrm>
            <a:off x="5980067" y="3989147"/>
            <a:ext cx="2467425" cy="5762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000"/>
              <a:buNone/>
              <a:defRPr sz="20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20" name="Google Shape;120;p39"/>
          <p:cNvSpPr>
            <a:spLocks noGrp="1"/>
          </p:cNvSpPr>
          <p:nvPr>
            <p:ph type="pic" idx="8"/>
          </p:nvPr>
        </p:nvSpPr>
        <p:spPr>
          <a:xfrm>
            <a:off x="6114603" y="2092235"/>
            <a:ext cx="2199085"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1pPr>
            <a:lvl2pPr marR="0" lvl="1"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2pPr>
            <a:lvl3pPr marR="0" lvl="2"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3pPr>
            <a:lvl4pPr marR="0" lvl="3"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R="0" lvl="4"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R="0" lvl="5"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R="0" lvl="6"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R="0" lvl="7"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R="0" lvl="8"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endParaRPr/>
          </a:p>
        </p:txBody>
      </p:sp>
      <p:sp>
        <p:nvSpPr>
          <p:cNvPr id="121" name="Google Shape;121;p39"/>
          <p:cNvSpPr txBox="1">
            <a:spLocks noGrp="1"/>
          </p:cNvSpPr>
          <p:nvPr>
            <p:ph type="body" idx="9"/>
          </p:nvPr>
        </p:nvSpPr>
        <p:spPr>
          <a:xfrm>
            <a:off x="5979973" y="4565410"/>
            <a:ext cx="2470694" cy="1225790"/>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22" name="Google Shape;122;p39"/>
          <p:cNvSpPr txBox="1">
            <a:spLocks noGrp="1"/>
          </p:cNvSpPr>
          <p:nvPr>
            <p:ph type="dt" idx="10"/>
          </p:nvPr>
        </p:nvSpPr>
        <p:spPr>
          <a:xfrm>
            <a:off x="5759052"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9"/>
          <p:cNvSpPr txBox="1">
            <a:spLocks noGrp="1"/>
          </p:cNvSpPr>
          <p:nvPr>
            <p:ph type="ftr" idx="11"/>
          </p:nvPr>
        </p:nvSpPr>
        <p:spPr>
          <a:xfrm>
            <a:off x="685346" y="5883276"/>
            <a:ext cx="500464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9"/>
          <p:cNvSpPr txBox="1">
            <a:spLocks noGrp="1"/>
          </p:cNvSpPr>
          <p:nvPr>
            <p:ph type="sldNum" idx="12"/>
          </p:nvPr>
        </p:nvSpPr>
        <p:spPr>
          <a:xfrm>
            <a:off x="7885509" y="5883276"/>
            <a:ext cx="5651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5"/>
        <p:cNvGrpSpPr/>
        <p:nvPr/>
      </p:nvGrpSpPr>
      <p:grpSpPr>
        <a:xfrm>
          <a:off x="0" y="0"/>
          <a:ext cx="0" cy="0"/>
          <a:chOff x="0" y="0"/>
          <a:chExt cx="0" cy="0"/>
        </a:xfrm>
      </p:grpSpPr>
      <p:sp>
        <p:nvSpPr>
          <p:cNvPr id="126" name="Google Shape;126;p40"/>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40"/>
          <p:cNvSpPr txBox="1">
            <a:spLocks noGrp="1"/>
          </p:cNvSpPr>
          <p:nvPr>
            <p:ph type="body" idx="1"/>
          </p:nvPr>
        </p:nvSpPr>
        <p:spPr>
          <a:xfrm rot="5400000">
            <a:off x="2720439" y="60971"/>
            <a:ext cx="3695136" cy="776532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128" name="Google Shape;128;p40"/>
          <p:cNvSpPr txBox="1">
            <a:spLocks noGrp="1"/>
          </p:cNvSpPr>
          <p:nvPr>
            <p:ph type="dt" idx="10"/>
          </p:nvPr>
        </p:nvSpPr>
        <p:spPr>
          <a:xfrm>
            <a:off x="5759052"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0"/>
          <p:cNvSpPr txBox="1">
            <a:spLocks noGrp="1"/>
          </p:cNvSpPr>
          <p:nvPr>
            <p:ph type="ftr" idx="11"/>
          </p:nvPr>
        </p:nvSpPr>
        <p:spPr>
          <a:xfrm>
            <a:off x="685346" y="5883276"/>
            <a:ext cx="500464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40"/>
          <p:cNvSpPr txBox="1">
            <a:spLocks noGrp="1"/>
          </p:cNvSpPr>
          <p:nvPr>
            <p:ph type="sldNum" idx="12"/>
          </p:nvPr>
        </p:nvSpPr>
        <p:spPr>
          <a:xfrm>
            <a:off x="7885509" y="5883276"/>
            <a:ext cx="5651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1"/>
        <p:cNvGrpSpPr/>
        <p:nvPr/>
      </p:nvGrpSpPr>
      <p:grpSpPr>
        <a:xfrm>
          <a:off x="0" y="0"/>
          <a:ext cx="0" cy="0"/>
          <a:chOff x="0" y="0"/>
          <a:chExt cx="0" cy="0"/>
        </a:xfrm>
      </p:grpSpPr>
      <p:sp>
        <p:nvSpPr>
          <p:cNvPr id="132" name="Google Shape;132;p41"/>
          <p:cNvSpPr txBox="1">
            <a:spLocks noGrp="1"/>
          </p:cNvSpPr>
          <p:nvPr>
            <p:ph type="title"/>
          </p:nvPr>
        </p:nvSpPr>
        <p:spPr>
          <a:xfrm rot="5400000">
            <a:off x="4906371" y="2246904"/>
            <a:ext cx="5181601" cy="190699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4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41"/>
          <p:cNvSpPr txBox="1">
            <a:spLocks noGrp="1"/>
          </p:cNvSpPr>
          <p:nvPr>
            <p:ph type="body" idx="1"/>
          </p:nvPr>
        </p:nvSpPr>
        <p:spPr>
          <a:xfrm rot="5400000">
            <a:off x="966560" y="328386"/>
            <a:ext cx="5181601" cy="574402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134" name="Google Shape;134;p41"/>
          <p:cNvSpPr txBox="1">
            <a:spLocks noGrp="1"/>
          </p:cNvSpPr>
          <p:nvPr>
            <p:ph type="dt" idx="10"/>
          </p:nvPr>
        </p:nvSpPr>
        <p:spPr>
          <a:xfrm>
            <a:off x="5759052"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1"/>
          <p:cNvSpPr txBox="1">
            <a:spLocks noGrp="1"/>
          </p:cNvSpPr>
          <p:nvPr>
            <p:ph type="ftr" idx="11"/>
          </p:nvPr>
        </p:nvSpPr>
        <p:spPr>
          <a:xfrm>
            <a:off x="685346" y="5883276"/>
            <a:ext cx="500464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1"/>
          <p:cNvSpPr txBox="1">
            <a:spLocks noGrp="1"/>
          </p:cNvSpPr>
          <p:nvPr>
            <p:ph type="sldNum" idx="12"/>
          </p:nvPr>
        </p:nvSpPr>
        <p:spPr>
          <a:xfrm>
            <a:off x="7885509" y="5883276"/>
            <a:ext cx="5651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6"/>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6"/>
          <p:cNvSpPr txBox="1">
            <a:spLocks noGrp="1"/>
          </p:cNvSpPr>
          <p:nvPr>
            <p:ph type="body" idx="1"/>
          </p:nvPr>
        </p:nvSpPr>
        <p:spPr>
          <a:xfrm>
            <a:off x="685346" y="2096064"/>
            <a:ext cx="7765322" cy="3695136"/>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24" name="Google Shape;24;p26"/>
          <p:cNvSpPr txBox="1">
            <a:spLocks noGrp="1"/>
          </p:cNvSpPr>
          <p:nvPr>
            <p:ph type="dt" idx="10"/>
          </p:nvPr>
        </p:nvSpPr>
        <p:spPr>
          <a:xfrm>
            <a:off x="5759052"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6"/>
          <p:cNvSpPr txBox="1">
            <a:spLocks noGrp="1"/>
          </p:cNvSpPr>
          <p:nvPr>
            <p:ph type="ftr" idx="11"/>
          </p:nvPr>
        </p:nvSpPr>
        <p:spPr>
          <a:xfrm>
            <a:off x="685346" y="5883276"/>
            <a:ext cx="500464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6"/>
          <p:cNvSpPr txBox="1">
            <a:spLocks noGrp="1"/>
          </p:cNvSpPr>
          <p:nvPr>
            <p:ph type="sldNum" idx="12"/>
          </p:nvPr>
        </p:nvSpPr>
        <p:spPr>
          <a:xfrm>
            <a:off x="7885509" y="5883276"/>
            <a:ext cx="5651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7"/>
          <p:cNvSpPr txBox="1">
            <a:spLocks noGrp="1"/>
          </p:cNvSpPr>
          <p:nvPr>
            <p:ph type="title"/>
          </p:nvPr>
        </p:nvSpPr>
        <p:spPr>
          <a:xfrm>
            <a:off x="921933" y="657227"/>
            <a:ext cx="7300134" cy="28527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400"/>
              <a:buFont typeface="Bookman Old Style"/>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7"/>
          <p:cNvSpPr txBox="1">
            <a:spLocks noGrp="1"/>
          </p:cNvSpPr>
          <p:nvPr>
            <p:ph type="body" idx="1"/>
          </p:nvPr>
        </p:nvSpPr>
        <p:spPr>
          <a:xfrm>
            <a:off x="921933" y="3602039"/>
            <a:ext cx="7300134" cy="150018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2400"/>
              <a:buNone/>
              <a:defRPr sz="2400">
                <a:solidFill>
                  <a:schemeClr val="lt1"/>
                </a:solidFill>
              </a:defRPr>
            </a:lvl1pPr>
            <a:lvl2pPr marL="914400" lvl="1" indent="-228600" algn="l">
              <a:lnSpc>
                <a:spcPct val="120000"/>
              </a:lnSpc>
              <a:spcBef>
                <a:spcPts val="500"/>
              </a:spcBef>
              <a:spcAft>
                <a:spcPts val="0"/>
              </a:spcAft>
              <a:buClr>
                <a:schemeClr val="lt1"/>
              </a:buClr>
              <a:buSzPts val="2000"/>
              <a:buNone/>
              <a:defRPr sz="2000">
                <a:solidFill>
                  <a:schemeClr val="lt1"/>
                </a:solidFill>
              </a:defRPr>
            </a:lvl2pPr>
            <a:lvl3pPr marL="1371600" lvl="2" indent="-228600" algn="l">
              <a:lnSpc>
                <a:spcPct val="120000"/>
              </a:lnSpc>
              <a:spcBef>
                <a:spcPts val="500"/>
              </a:spcBef>
              <a:spcAft>
                <a:spcPts val="0"/>
              </a:spcAft>
              <a:buClr>
                <a:schemeClr val="lt1"/>
              </a:buClr>
              <a:buSzPts val="1800"/>
              <a:buNone/>
              <a:defRPr sz="1800">
                <a:solidFill>
                  <a:schemeClr val="lt1"/>
                </a:solidFill>
              </a:defRPr>
            </a:lvl3pPr>
            <a:lvl4pPr marL="1828800" lvl="3" indent="-228600" algn="l">
              <a:lnSpc>
                <a:spcPct val="120000"/>
              </a:lnSpc>
              <a:spcBef>
                <a:spcPts val="500"/>
              </a:spcBef>
              <a:spcAft>
                <a:spcPts val="0"/>
              </a:spcAft>
              <a:buClr>
                <a:schemeClr val="lt1"/>
              </a:buClr>
              <a:buSzPts val="1600"/>
              <a:buNone/>
              <a:defRPr sz="1600">
                <a:solidFill>
                  <a:schemeClr val="lt1"/>
                </a:solidFill>
              </a:defRPr>
            </a:lvl4pPr>
            <a:lvl5pPr marL="2286000" lvl="4" indent="-228600" algn="l">
              <a:lnSpc>
                <a:spcPct val="120000"/>
              </a:lnSpc>
              <a:spcBef>
                <a:spcPts val="500"/>
              </a:spcBef>
              <a:spcAft>
                <a:spcPts val="0"/>
              </a:spcAft>
              <a:buClr>
                <a:schemeClr val="lt1"/>
              </a:buClr>
              <a:buSzPts val="1600"/>
              <a:buNone/>
              <a:defRPr sz="1600">
                <a:solidFill>
                  <a:schemeClr val="lt1"/>
                </a:solidFill>
              </a:defRPr>
            </a:lvl5pPr>
            <a:lvl6pPr marL="2743200" lvl="5" indent="-228600" algn="l">
              <a:lnSpc>
                <a:spcPct val="120000"/>
              </a:lnSpc>
              <a:spcBef>
                <a:spcPts val="500"/>
              </a:spcBef>
              <a:spcAft>
                <a:spcPts val="0"/>
              </a:spcAft>
              <a:buClr>
                <a:schemeClr val="lt1"/>
              </a:buClr>
              <a:buSzPts val="1600"/>
              <a:buNone/>
              <a:defRPr sz="1600">
                <a:solidFill>
                  <a:schemeClr val="lt1"/>
                </a:solidFill>
              </a:defRPr>
            </a:lvl6pPr>
            <a:lvl7pPr marL="3200400" lvl="6" indent="-228600" algn="l">
              <a:lnSpc>
                <a:spcPct val="120000"/>
              </a:lnSpc>
              <a:spcBef>
                <a:spcPts val="500"/>
              </a:spcBef>
              <a:spcAft>
                <a:spcPts val="0"/>
              </a:spcAft>
              <a:buClr>
                <a:schemeClr val="lt1"/>
              </a:buClr>
              <a:buSzPts val="1600"/>
              <a:buNone/>
              <a:defRPr sz="1600">
                <a:solidFill>
                  <a:schemeClr val="lt1"/>
                </a:solidFill>
              </a:defRPr>
            </a:lvl7pPr>
            <a:lvl8pPr marL="3657600" lvl="7" indent="-228600" algn="l">
              <a:lnSpc>
                <a:spcPct val="120000"/>
              </a:lnSpc>
              <a:spcBef>
                <a:spcPts val="500"/>
              </a:spcBef>
              <a:spcAft>
                <a:spcPts val="0"/>
              </a:spcAft>
              <a:buClr>
                <a:schemeClr val="lt1"/>
              </a:buClr>
              <a:buSzPts val="1600"/>
              <a:buNone/>
              <a:defRPr sz="1600">
                <a:solidFill>
                  <a:schemeClr val="lt1"/>
                </a:solidFill>
              </a:defRPr>
            </a:lvl8pPr>
            <a:lvl9pPr marL="4114800" lvl="8" indent="-228600" algn="l">
              <a:lnSpc>
                <a:spcPct val="120000"/>
              </a:lnSpc>
              <a:spcBef>
                <a:spcPts val="500"/>
              </a:spcBef>
              <a:spcAft>
                <a:spcPts val="0"/>
              </a:spcAft>
              <a:buClr>
                <a:schemeClr val="lt1"/>
              </a:buClr>
              <a:buSzPts val="1600"/>
              <a:buNone/>
              <a:defRPr sz="1600">
                <a:solidFill>
                  <a:schemeClr val="lt1"/>
                </a:solidFill>
              </a:defRPr>
            </a:lvl9pPr>
          </a:lstStyle>
          <a:p>
            <a:endParaRPr/>
          </a:p>
        </p:txBody>
      </p:sp>
      <p:sp>
        <p:nvSpPr>
          <p:cNvPr id="30" name="Google Shape;30;p27"/>
          <p:cNvSpPr txBox="1">
            <a:spLocks noGrp="1"/>
          </p:cNvSpPr>
          <p:nvPr>
            <p:ph type="dt" idx="10"/>
          </p:nvPr>
        </p:nvSpPr>
        <p:spPr>
          <a:xfrm>
            <a:off x="5759052"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7"/>
          <p:cNvSpPr txBox="1">
            <a:spLocks noGrp="1"/>
          </p:cNvSpPr>
          <p:nvPr>
            <p:ph type="ftr" idx="11"/>
          </p:nvPr>
        </p:nvSpPr>
        <p:spPr>
          <a:xfrm>
            <a:off x="685346" y="5883276"/>
            <a:ext cx="500464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7"/>
          <p:cNvSpPr txBox="1">
            <a:spLocks noGrp="1"/>
          </p:cNvSpPr>
          <p:nvPr>
            <p:ph type="sldNum" idx="12"/>
          </p:nvPr>
        </p:nvSpPr>
        <p:spPr>
          <a:xfrm>
            <a:off x="7885509" y="5883276"/>
            <a:ext cx="5651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8"/>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8"/>
          <p:cNvSpPr txBox="1">
            <a:spLocks noGrp="1"/>
          </p:cNvSpPr>
          <p:nvPr>
            <p:ph type="body" idx="1"/>
          </p:nvPr>
        </p:nvSpPr>
        <p:spPr>
          <a:xfrm>
            <a:off x="685346" y="2088320"/>
            <a:ext cx="3829503" cy="370288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36" name="Google Shape;36;p28"/>
          <p:cNvSpPr txBox="1">
            <a:spLocks noGrp="1"/>
          </p:cNvSpPr>
          <p:nvPr>
            <p:ph type="body" idx="2"/>
          </p:nvPr>
        </p:nvSpPr>
        <p:spPr>
          <a:xfrm>
            <a:off x="4630052" y="2088320"/>
            <a:ext cx="3820616" cy="370288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37" name="Google Shape;37;p28"/>
          <p:cNvSpPr txBox="1">
            <a:spLocks noGrp="1"/>
          </p:cNvSpPr>
          <p:nvPr>
            <p:ph type="dt" idx="10"/>
          </p:nvPr>
        </p:nvSpPr>
        <p:spPr>
          <a:xfrm>
            <a:off x="5759052"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8"/>
          <p:cNvSpPr txBox="1">
            <a:spLocks noGrp="1"/>
          </p:cNvSpPr>
          <p:nvPr>
            <p:ph type="ftr" idx="11"/>
          </p:nvPr>
        </p:nvSpPr>
        <p:spPr>
          <a:xfrm>
            <a:off x="685346" y="5883276"/>
            <a:ext cx="500464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8"/>
          <p:cNvSpPr txBox="1">
            <a:spLocks noGrp="1"/>
          </p:cNvSpPr>
          <p:nvPr>
            <p:ph type="sldNum" idx="12"/>
          </p:nvPr>
        </p:nvSpPr>
        <p:spPr>
          <a:xfrm>
            <a:off x="7885509" y="5883276"/>
            <a:ext cx="5651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685347" y="609601"/>
            <a:ext cx="7765321"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915427" y="2088320"/>
            <a:ext cx="3600326"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lt1"/>
              </a:buClr>
              <a:buSzPts val="2400"/>
              <a:buNone/>
              <a:defRPr sz="2400" b="1"/>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43" name="Google Shape;43;p29"/>
          <p:cNvSpPr txBox="1">
            <a:spLocks noGrp="1"/>
          </p:cNvSpPr>
          <p:nvPr>
            <p:ph type="body" idx="2"/>
          </p:nvPr>
        </p:nvSpPr>
        <p:spPr>
          <a:xfrm>
            <a:off x="685346" y="2912232"/>
            <a:ext cx="3830406" cy="287896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44" name="Google Shape;44;p29"/>
          <p:cNvSpPr txBox="1">
            <a:spLocks noGrp="1"/>
          </p:cNvSpPr>
          <p:nvPr>
            <p:ph type="body" idx="3"/>
          </p:nvPr>
        </p:nvSpPr>
        <p:spPr>
          <a:xfrm>
            <a:off x="4859230" y="2088320"/>
            <a:ext cx="35914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lt1"/>
              </a:buClr>
              <a:buSzPts val="2400"/>
              <a:buNone/>
              <a:defRPr sz="2400" b="1"/>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45" name="Google Shape;45;p29"/>
          <p:cNvSpPr txBox="1">
            <a:spLocks noGrp="1"/>
          </p:cNvSpPr>
          <p:nvPr>
            <p:ph type="body" idx="4"/>
          </p:nvPr>
        </p:nvSpPr>
        <p:spPr>
          <a:xfrm>
            <a:off x="4629150" y="2912232"/>
            <a:ext cx="3821518" cy="287896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46" name="Google Shape;46;p29"/>
          <p:cNvSpPr txBox="1">
            <a:spLocks noGrp="1"/>
          </p:cNvSpPr>
          <p:nvPr>
            <p:ph type="dt" idx="10"/>
          </p:nvPr>
        </p:nvSpPr>
        <p:spPr>
          <a:xfrm>
            <a:off x="5759052"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9"/>
          <p:cNvSpPr txBox="1">
            <a:spLocks noGrp="1"/>
          </p:cNvSpPr>
          <p:nvPr>
            <p:ph type="ftr" idx="11"/>
          </p:nvPr>
        </p:nvSpPr>
        <p:spPr>
          <a:xfrm>
            <a:off x="685346" y="5883276"/>
            <a:ext cx="500464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9"/>
          <p:cNvSpPr txBox="1">
            <a:spLocks noGrp="1"/>
          </p:cNvSpPr>
          <p:nvPr>
            <p:ph type="sldNum" idx="12"/>
          </p:nvPr>
        </p:nvSpPr>
        <p:spPr>
          <a:xfrm>
            <a:off x="7885509" y="5883276"/>
            <a:ext cx="5651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0"/>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0"/>
          <p:cNvSpPr txBox="1">
            <a:spLocks noGrp="1"/>
          </p:cNvSpPr>
          <p:nvPr>
            <p:ph type="dt" idx="10"/>
          </p:nvPr>
        </p:nvSpPr>
        <p:spPr>
          <a:xfrm>
            <a:off x="5759052"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ftr" idx="11"/>
          </p:nvPr>
        </p:nvSpPr>
        <p:spPr>
          <a:xfrm>
            <a:off x="685346" y="5883276"/>
            <a:ext cx="500464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0"/>
          <p:cNvSpPr txBox="1">
            <a:spLocks noGrp="1"/>
          </p:cNvSpPr>
          <p:nvPr>
            <p:ph type="sldNum" idx="12"/>
          </p:nvPr>
        </p:nvSpPr>
        <p:spPr>
          <a:xfrm>
            <a:off x="7885509" y="5883276"/>
            <a:ext cx="5651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1"/>
          <p:cNvSpPr txBox="1">
            <a:spLocks noGrp="1"/>
          </p:cNvSpPr>
          <p:nvPr>
            <p:ph type="dt" idx="10"/>
          </p:nvPr>
        </p:nvSpPr>
        <p:spPr>
          <a:xfrm>
            <a:off x="5759052"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1"/>
          <p:cNvSpPr txBox="1">
            <a:spLocks noGrp="1"/>
          </p:cNvSpPr>
          <p:nvPr>
            <p:ph type="ftr" idx="11"/>
          </p:nvPr>
        </p:nvSpPr>
        <p:spPr>
          <a:xfrm>
            <a:off x="685346" y="5883276"/>
            <a:ext cx="500464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1"/>
          <p:cNvSpPr txBox="1">
            <a:spLocks noGrp="1"/>
          </p:cNvSpPr>
          <p:nvPr>
            <p:ph type="sldNum" idx="12"/>
          </p:nvPr>
        </p:nvSpPr>
        <p:spPr>
          <a:xfrm>
            <a:off x="7885509" y="5883276"/>
            <a:ext cx="5651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2"/>
          <p:cNvSpPr txBox="1">
            <a:spLocks noGrp="1"/>
          </p:cNvSpPr>
          <p:nvPr>
            <p:ph type="title"/>
          </p:nvPr>
        </p:nvSpPr>
        <p:spPr>
          <a:xfrm>
            <a:off x="687921" y="609600"/>
            <a:ext cx="2949178" cy="2362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2"/>
          <p:cNvSpPr txBox="1">
            <a:spLocks noGrp="1"/>
          </p:cNvSpPr>
          <p:nvPr>
            <p:ph type="body" idx="1"/>
          </p:nvPr>
        </p:nvSpPr>
        <p:spPr>
          <a:xfrm>
            <a:off x="3808548" y="609600"/>
            <a:ext cx="4642119" cy="5181600"/>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61" name="Google Shape;61;p32"/>
          <p:cNvSpPr txBox="1">
            <a:spLocks noGrp="1"/>
          </p:cNvSpPr>
          <p:nvPr>
            <p:ph type="body" idx="2"/>
          </p:nvPr>
        </p:nvSpPr>
        <p:spPr>
          <a:xfrm>
            <a:off x="687921" y="2971801"/>
            <a:ext cx="2949178" cy="281939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62" name="Google Shape;62;p32"/>
          <p:cNvSpPr txBox="1">
            <a:spLocks noGrp="1"/>
          </p:cNvSpPr>
          <p:nvPr>
            <p:ph type="dt" idx="10"/>
          </p:nvPr>
        </p:nvSpPr>
        <p:spPr>
          <a:xfrm>
            <a:off x="5759052"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2"/>
          <p:cNvSpPr txBox="1">
            <a:spLocks noGrp="1"/>
          </p:cNvSpPr>
          <p:nvPr>
            <p:ph type="ftr" idx="11"/>
          </p:nvPr>
        </p:nvSpPr>
        <p:spPr>
          <a:xfrm>
            <a:off x="685346" y="5883276"/>
            <a:ext cx="500464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2"/>
          <p:cNvSpPr txBox="1">
            <a:spLocks noGrp="1"/>
          </p:cNvSpPr>
          <p:nvPr>
            <p:ph type="sldNum" idx="12"/>
          </p:nvPr>
        </p:nvSpPr>
        <p:spPr>
          <a:xfrm>
            <a:off x="7885509" y="5883276"/>
            <a:ext cx="5651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687921" y="609600"/>
            <a:ext cx="4167603" cy="2362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3"/>
          <p:cNvSpPr>
            <a:spLocks noGrp="1"/>
          </p:cNvSpPr>
          <p:nvPr>
            <p:ph type="pic" idx="2"/>
          </p:nvPr>
        </p:nvSpPr>
        <p:spPr>
          <a:xfrm>
            <a:off x="5249932" y="758881"/>
            <a:ext cx="2966938" cy="4883038"/>
          </a:xfrm>
          <a:prstGeom prst="rect">
            <a:avLst/>
          </a:prstGeom>
          <a:noFill/>
          <a:ln w="1905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lt1"/>
              </a:buClr>
              <a:buSzPts val="3200"/>
              <a:buFont typeface="Arial"/>
              <a:buNone/>
              <a:defRPr sz="3200" b="0" i="0" u="none" strike="noStrike" cap="none">
                <a:solidFill>
                  <a:schemeClr val="lt1"/>
                </a:solidFill>
                <a:latin typeface="Rockwell"/>
                <a:ea typeface="Rockwell"/>
                <a:cs typeface="Rockwell"/>
                <a:sym typeface="Rockwell"/>
              </a:defRPr>
            </a:lvl1pPr>
            <a:lvl2pPr marR="0" lvl="1" algn="l" rtl="0">
              <a:lnSpc>
                <a:spcPct val="120000"/>
              </a:lnSpc>
              <a:spcBef>
                <a:spcPts val="500"/>
              </a:spcBef>
              <a:spcAft>
                <a:spcPts val="0"/>
              </a:spcAft>
              <a:buClr>
                <a:schemeClr val="lt1"/>
              </a:buClr>
              <a:buSzPts val="2800"/>
              <a:buFont typeface="Arial"/>
              <a:buNone/>
              <a:defRPr sz="2800" b="0" i="0" u="none" strike="noStrike" cap="none">
                <a:solidFill>
                  <a:schemeClr val="lt1"/>
                </a:solidFill>
                <a:latin typeface="Rockwell"/>
                <a:ea typeface="Rockwell"/>
                <a:cs typeface="Rockwell"/>
                <a:sym typeface="Rockwell"/>
              </a:defRPr>
            </a:lvl2pPr>
            <a:lvl3pPr marR="0" lvl="2" algn="l" rtl="0">
              <a:lnSpc>
                <a:spcPct val="120000"/>
              </a:lnSpc>
              <a:spcBef>
                <a:spcPts val="5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3pPr>
            <a:lvl4pPr marR="0" lvl="3"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4pPr>
            <a:lvl5pPr marR="0" lvl="4"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5pPr>
            <a:lvl6pPr marR="0" lvl="5"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6pPr>
            <a:lvl7pPr marR="0" lvl="6"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7pPr>
            <a:lvl8pPr marR="0" lvl="7"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8pPr>
            <a:lvl9pPr marR="0" lvl="8"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9pPr>
          </a:lstStyle>
          <a:p>
            <a:endParaRPr/>
          </a:p>
        </p:txBody>
      </p:sp>
      <p:sp>
        <p:nvSpPr>
          <p:cNvPr id="68" name="Google Shape;68;p33"/>
          <p:cNvSpPr txBox="1">
            <a:spLocks noGrp="1"/>
          </p:cNvSpPr>
          <p:nvPr>
            <p:ph type="body" idx="1"/>
          </p:nvPr>
        </p:nvSpPr>
        <p:spPr>
          <a:xfrm>
            <a:off x="685346" y="2971800"/>
            <a:ext cx="4171242" cy="2819400"/>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800"/>
              <a:buNone/>
              <a:defRPr sz="18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69" name="Google Shape;69;p33"/>
          <p:cNvSpPr txBox="1">
            <a:spLocks noGrp="1"/>
          </p:cNvSpPr>
          <p:nvPr>
            <p:ph type="dt" idx="10"/>
          </p:nvPr>
        </p:nvSpPr>
        <p:spPr>
          <a:xfrm>
            <a:off x="5759052"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3"/>
          <p:cNvSpPr txBox="1">
            <a:spLocks noGrp="1"/>
          </p:cNvSpPr>
          <p:nvPr>
            <p:ph type="ftr" idx="11"/>
          </p:nvPr>
        </p:nvSpPr>
        <p:spPr>
          <a:xfrm>
            <a:off x="685346" y="5883276"/>
            <a:ext cx="500464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3"/>
          <p:cNvSpPr txBox="1">
            <a:spLocks noGrp="1"/>
          </p:cNvSpPr>
          <p:nvPr>
            <p:ph type="sldNum" idx="12"/>
          </p:nvPr>
        </p:nvSpPr>
        <p:spPr>
          <a:xfrm>
            <a:off x="7885509" y="5883276"/>
            <a:ext cx="5651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lt1"/>
              </a:buClr>
              <a:buSzPts val="3400"/>
              <a:buFont typeface="Bookman Old Style"/>
              <a:buNone/>
              <a:defRPr sz="3400" b="1" i="0" u="none" strike="noStrike" cap="non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4"/>
          <p:cNvSpPr txBox="1">
            <a:spLocks noGrp="1"/>
          </p:cNvSpPr>
          <p:nvPr>
            <p:ph type="body" idx="1"/>
          </p:nvPr>
        </p:nvSpPr>
        <p:spPr>
          <a:xfrm>
            <a:off x="685346" y="2096064"/>
            <a:ext cx="7765322" cy="369513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lt1"/>
              </a:buClr>
              <a:buSzPts val="2000"/>
              <a:buFont typeface="Arial"/>
              <a:buChar char="•"/>
              <a:defRPr sz="2000" b="0" i="0" u="none" strike="noStrike" cap="none">
                <a:solidFill>
                  <a:schemeClr val="lt1"/>
                </a:solidFill>
                <a:latin typeface="Rockwell"/>
                <a:ea typeface="Rockwell"/>
                <a:cs typeface="Rockwell"/>
                <a:sym typeface="Rockwell"/>
              </a:defRPr>
            </a:lvl1pPr>
            <a:lvl2pPr marL="914400" marR="0" lvl="1" indent="-342900" algn="l" rtl="0">
              <a:lnSpc>
                <a:spcPct val="120000"/>
              </a:lnSpc>
              <a:spcBef>
                <a:spcPts val="500"/>
              </a:spcBef>
              <a:spcAft>
                <a:spcPts val="0"/>
              </a:spcAft>
              <a:buClr>
                <a:schemeClr val="lt1"/>
              </a:buClr>
              <a:buSzPts val="1800"/>
              <a:buFont typeface="Arial"/>
              <a:buChar char="•"/>
              <a:defRPr sz="1800" b="0" i="0" u="none" strike="noStrike" cap="none">
                <a:solidFill>
                  <a:schemeClr val="lt1"/>
                </a:solidFill>
                <a:latin typeface="Rockwell"/>
                <a:ea typeface="Rockwell"/>
                <a:cs typeface="Rockwell"/>
                <a:sym typeface="Rockwell"/>
              </a:defRPr>
            </a:lvl2pPr>
            <a:lvl3pPr marL="1371600" marR="0" lvl="2" indent="-330200" algn="l" rtl="0">
              <a:lnSpc>
                <a:spcPct val="120000"/>
              </a:lnSpc>
              <a:spcBef>
                <a:spcPts val="500"/>
              </a:spcBef>
              <a:spcAft>
                <a:spcPts val="0"/>
              </a:spcAft>
              <a:buClr>
                <a:schemeClr val="lt1"/>
              </a:buClr>
              <a:buSzPts val="1600"/>
              <a:buFont typeface="Arial"/>
              <a:buChar char="•"/>
              <a:defRPr sz="1600" b="0" i="0" u="none" strike="noStrike" cap="none">
                <a:solidFill>
                  <a:schemeClr val="lt1"/>
                </a:solidFill>
                <a:latin typeface="Rockwell"/>
                <a:ea typeface="Rockwell"/>
                <a:cs typeface="Rockwell"/>
                <a:sym typeface="Rockwell"/>
              </a:defRPr>
            </a:lvl3pPr>
            <a:lvl4pPr marL="1828800" marR="0" lvl="3"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Rockwell"/>
                <a:ea typeface="Rockwell"/>
                <a:cs typeface="Rockwell"/>
                <a:sym typeface="Rockwell"/>
              </a:defRPr>
            </a:lvl4pPr>
            <a:lvl5pPr marL="2286000" marR="0" lvl="4"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5pPr>
            <a:lvl6pPr marL="2743200" marR="0" lvl="5"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6pPr>
            <a:lvl7pPr marL="3200400" marR="0" lvl="6"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7pPr>
            <a:lvl8pPr marL="3657600" marR="0" lvl="7"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8pPr>
            <a:lvl9pPr marL="4114800" marR="0" lvl="8"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9pPr>
          </a:lstStyle>
          <a:p>
            <a:endParaRPr/>
          </a:p>
        </p:txBody>
      </p:sp>
      <p:sp>
        <p:nvSpPr>
          <p:cNvPr id="12" name="Google Shape;12;p24"/>
          <p:cNvSpPr txBox="1">
            <a:spLocks noGrp="1"/>
          </p:cNvSpPr>
          <p:nvPr>
            <p:ph type="dt" idx="10"/>
          </p:nvPr>
        </p:nvSpPr>
        <p:spPr>
          <a:xfrm>
            <a:off x="5759052" y="5883276"/>
            <a:ext cx="20574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sp>
        <p:nvSpPr>
          <p:cNvPr id="13" name="Google Shape;13;p24"/>
          <p:cNvSpPr txBox="1">
            <a:spLocks noGrp="1"/>
          </p:cNvSpPr>
          <p:nvPr>
            <p:ph type="ftr" idx="11"/>
          </p:nvPr>
        </p:nvSpPr>
        <p:spPr>
          <a:xfrm>
            <a:off x="685346" y="5883276"/>
            <a:ext cx="500464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sp>
        <p:nvSpPr>
          <p:cNvPr id="14" name="Google Shape;14;p24"/>
          <p:cNvSpPr txBox="1">
            <a:spLocks noGrp="1"/>
          </p:cNvSpPr>
          <p:nvPr>
            <p:ph type="sldNum" idx="12"/>
          </p:nvPr>
        </p:nvSpPr>
        <p:spPr>
          <a:xfrm>
            <a:off x="7885509" y="5883276"/>
            <a:ext cx="56515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Rockwell"/>
                <a:ea typeface="Rockwell"/>
                <a:cs typeface="Rockwell"/>
                <a:sym typeface="Rockwell"/>
              </a:defRPr>
            </a:lvl1pPr>
            <a:lvl2pPr marL="0" marR="0" lvl="1" indent="0" algn="r" rtl="0">
              <a:spcBef>
                <a:spcPts val="0"/>
              </a:spcBef>
              <a:buNone/>
              <a:defRPr sz="1000" b="0" i="0" u="none" strike="noStrike" cap="none">
                <a:solidFill>
                  <a:schemeClr val="lt1"/>
                </a:solidFill>
                <a:latin typeface="Rockwell"/>
                <a:ea typeface="Rockwell"/>
                <a:cs typeface="Rockwell"/>
                <a:sym typeface="Rockwell"/>
              </a:defRPr>
            </a:lvl2pPr>
            <a:lvl3pPr marL="0" marR="0" lvl="2" indent="0" algn="r" rtl="0">
              <a:spcBef>
                <a:spcPts val="0"/>
              </a:spcBef>
              <a:buNone/>
              <a:defRPr sz="1000" b="0" i="0" u="none" strike="noStrike" cap="none">
                <a:solidFill>
                  <a:schemeClr val="lt1"/>
                </a:solidFill>
                <a:latin typeface="Rockwell"/>
                <a:ea typeface="Rockwell"/>
                <a:cs typeface="Rockwell"/>
                <a:sym typeface="Rockwell"/>
              </a:defRPr>
            </a:lvl3pPr>
            <a:lvl4pPr marL="0" marR="0" lvl="3" indent="0" algn="r" rtl="0">
              <a:spcBef>
                <a:spcPts val="0"/>
              </a:spcBef>
              <a:buNone/>
              <a:defRPr sz="1000" b="0" i="0" u="none" strike="noStrike" cap="none">
                <a:solidFill>
                  <a:schemeClr val="lt1"/>
                </a:solidFill>
                <a:latin typeface="Rockwell"/>
                <a:ea typeface="Rockwell"/>
                <a:cs typeface="Rockwell"/>
                <a:sym typeface="Rockwell"/>
              </a:defRPr>
            </a:lvl4pPr>
            <a:lvl5pPr marL="0" marR="0" lvl="4" indent="0" algn="r" rtl="0">
              <a:spcBef>
                <a:spcPts val="0"/>
              </a:spcBef>
              <a:buNone/>
              <a:defRPr sz="1000" b="0" i="0" u="none" strike="noStrike" cap="none">
                <a:solidFill>
                  <a:schemeClr val="lt1"/>
                </a:solidFill>
                <a:latin typeface="Rockwell"/>
                <a:ea typeface="Rockwell"/>
                <a:cs typeface="Rockwell"/>
                <a:sym typeface="Rockwell"/>
              </a:defRPr>
            </a:lvl5pPr>
            <a:lvl6pPr marL="0" marR="0" lvl="5" indent="0" algn="r" rtl="0">
              <a:spcBef>
                <a:spcPts val="0"/>
              </a:spcBef>
              <a:buNone/>
              <a:defRPr sz="1000" b="0" i="0" u="none" strike="noStrike" cap="none">
                <a:solidFill>
                  <a:schemeClr val="lt1"/>
                </a:solidFill>
                <a:latin typeface="Rockwell"/>
                <a:ea typeface="Rockwell"/>
                <a:cs typeface="Rockwell"/>
                <a:sym typeface="Rockwell"/>
              </a:defRPr>
            </a:lvl6pPr>
            <a:lvl7pPr marL="0" marR="0" lvl="6" indent="0" algn="r" rtl="0">
              <a:spcBef>
                <a:spcPts val="0"/>
              </a:spcBef>
              <a:buNone/>
              <a:defRPr sz="1000" b="0" i="0" u="none" strike="noStrike" cap="none">
                <a:solidFill>
                  <a:schemeClr val="lt1"/>
                </a:solidFill>
                <a:latin typeface="Rockwell"/>
                <a:ea typeface="Rockwell"/>
                <a:cs typeface="Rockwell"/>
                <a:sym typeface="Rockwell"/>
              </a:defRPr>
            </a:lvl7pPr>
            <a:lvl8pPr marL="0" marR="0" lvl="7" indent="0" algn="r" rtl="0">
              <a:spcBef>
                <a:spcPts val="0"/>
              </a:spcBef>
              <a:buNone/>
              <a:defRPr sz="1000" b="0" i="0" u="none" strike="noStrike" cap="none">
                <a:solidFill>
                  <a:schemeClr val="lt1"/>
                </a:solidFill>
                <a:latin typeface="Rockwell"/>
                <a:ea typeface="Rockwell"/>
                <a:cs typeface="Rockwell"/>
                <a:sym typeface="Rockwell"/>
              </a:defRPr>
            </a:lvl8pPr>
            <a:lvl9pPr marL="0" marR="0" lvl="8" indent="0" algn="r" rtl="0">
              <a:spcBef>
                <a:spcPts val="0"/>
              </a:spcBef>
              <a:buNone/>
              <a:defRPr sz="1000" b="0" i="0" u="none" strike="noStrike" cap="none">
                <a:solidFill>
                  <a:schemeClr val="lt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
          <p:cNvSpPr txBox="1">
            <a:spLocks noGrp="1"/>
          </p:cNvSpPr>
          <p:nvPr>
            <p:ph type="ctrTitle"/>
          </p:nvPr>
        </p:nvSpPr>
        <p:spPr>
          <a:xfrm>
            <a:off x="685347" y="1122363"/>
            <a:ext cx="7773308"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320"/>
              <a:buFont typeface="Bookman Old Style"/>
              <a:buNone/>
            </a:pPr>
            <a:r>
              <a:rPr lang="en-US" sz="4320" dirty="0"/>
              <a:t>LANGUAGE MOVEMENT </a:t>
            </a:r>
            <a:br>
              <a:rPr lang="en-US" sz="4320" dirty="0"/>
            </a:br>
            <a:r>
              <a:rPr lang="en-US" sz="4320" dirty="0"/>
              <a:t>IN</a:t>
            </a:r>
            <a:br>
              <a:rPr lang="en-US" sz="4320" dirty="0"/>
            </a:br>
            <a:r>
              <a:rPr lang="en-US" sz="4320" dirty="0"/>
              <a:t>1952</a:t>
            </a:r>
            <a:endParaRPr sz="4320" dirty="0"/>
          </a:p>
        </p:txBody>
      </p:sp>
      <p:sp>
        <p:nvSpPr>
          <p:cNvPr id="142" name="Google Shape;142;p1"/>
          <p:cNvSpPr txBox="1">
            <a:spLocks noGrp="1"/>
          </p:cNvSpPr>
          <p:nvPr>
            <p:ph type="subTitle" idx="1"/>
          </p:nvPr>
        </p:nvSpPr>
        <p:spPr>
          <a:xfrm>
            <a:off x="685347" y="4114800"/>
            <a:ext cx="7773308" cy="1655762"/>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120000"/>
              </a:lnSpc>
              <a:spcBef>
                <a:spcPts val="0"/>
              </a:spcBef>
              <a:spcAft>
                <a:spcPts val="0"/>
              </a:spcAft>
              <a:buClr>
                <a:schemeClr val="lt1"/>
              </a:buClr>
              <a:buSzPts val="2400"/>
              <a:buNone/>
            </a:pPr>
            <a:r>
              <a:rPr lang="en-US" dirty="0"/>
              <a:t>Course Code: HIS 103</a:t>
            </a:r>
            <a:endParaRPr dirty="0"/>
          </a:p>
          <a:p>
            <a:pPr marL="0" lvl="0" indent="0" algn="ctr" rtl="0">
              <a:lnSpc>
                <a:spcPct val="120000"/>
              </a:lnSpc>
              <a:spcBef>
                <a:spcPts val="1000"/>
              </a:spcBef>
              <a:spcAft>
                <a:spcPts val="0"/>
              </a:spcAft>
              <a:buClr>
                <a:schemeClr val="lt1"/>
              </a:buClr>
              <a:buSzPts val="2400"/>
              <a:buNone/>
            </a:pPr>
            <a:r>
              <a:rPr lang="en-US" dirty="0"/>
              <a:t>Section: </a:t>
            </a:r>
            <a:r>
              <a:rPr lang="en-US" dirty="0" smtClean="0"/>
              <a:t>10</a:t>
            </a:r>
          </a:p>
          <a:p>
            <a:pPr marL="0" lvl="0" indent="0" algn="ctr" rtl="0">
              <a:lnSpc>
                <a:spcPct val="120000"/>
              </a:lnSpc>
              <a:spcBef>
                <a:spcPts val="1000"/>
              </a:spcBef>
              <a:spcAft>
                <a:spcPts val="0"/>
              </a:spcAft>
              <a:buClr>
                <a:schemeClr val="lt1"/>
              </a:buClr>
              <a:buSzPts val="2400"/>
              <a:buNone/>
            </a:pPr>
            <a:r>
              <a:rPr lang="en-US" sz="2800" i="1" dirty="0" smtClean="0"/>
              <a:t>Presented By : </a:t>
            </a:r>
            <a:r>
              <a:rPr lang="en-US" sz="2800" i="1" dirty="0" err="1" smtClean="0"/>
              <a:t>Townim</a:t>
            </a:r>
            <a:r>
              <a:rPr lang="en-US" sz="2800" i="1" dirty="0" smtClean="0"/>
              <a:t> Faisal Chowdhury</a:t>
            </a:r>
            <a:endParaRPr sz="28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 calcmode="lin" valueType="num">
                                      <p:cBhvr additive="base">
                                        <p:cTn id="7" dur="500" fill="hold"/>
                                        <p:tgtEl>
                                          <p:spTgt spid="1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2">
                                            <p:txEl>
                                              <p:pRg st="1" end="1"/>
                                            </p:txEl>
                                          </p:spTgt>
                                        </p:tgtEl>
                                        <p:attrNameLst>
                                          <p:attrName>style.visibility</p:attrName>
                                        </p:attrNameLst>
                                      </p:cBhvr>
                                      <p:to>
                                        <p:strVal val="visible"/>
                                      </p:to>
                                    </p:set>
                                    <p:anim calcmode="lin" valueType="num">
                                      <p:cBhvr additive="base">
                                        <p:cTn id="13" dur="500" fill="hold"/>
                                        <p:tgtEl>
                                          <p:spTgt spid="14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2">
                                            <p:txEl>
                                              <p:pRg st="2" end="2"/>
                                            </p:txEl>
                                          </p:spTgt>
                                        </p:tgtEl>
                                        <p:attrNameLst>
                                          <p:attrName>style.visibility</p:attrName>
                                        </p:attrNameLst>
                                      </p:cBhvr>
                                      <p:to>
                                        <p:strVal val="visible"/>
                                      </p:to>
                                    </p:set>
                                    <p:anim calcmode="lin" valueType="num">
                                      <p:cBhvr additive="base">
                                        <p:cTn id="19" dur="500" fill="hold"/>
                                        <p:tgtEl>
                                          <p:spTgt spid="14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71273" y="533400"/>
            <a:ext cx="7993468" cy="10207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Century Gothic"/>
              <a:buNone/>
            </a:pPr>
            <a:r>
              <a:rPr lang="en-US" cap="none" dirty="0">
                <a:solidFill>
                  <a:schemeClr val="lt1"/>
                </a:solidFill>
                <a:latin typeface="Century Gothic"/>
                <a:ea typeface="Century Gothic"/>
                <a:cs typeface="Century Gothic"/>
                <a:sym typeface="Century Gothic"/>
              </a:rPr>
              <a:t>THE LANGUAGE MOVEMENT</a:t>
            </a:r>
            <a:endParaRPr cap="none" dirty="0">
              <a:solidFill>
                <a:schemeClr val="lt1"/>
              </a:solidFill>
            </a:endParaRPr>
          </a:p>
        </p:txBody>
      </p:sp>
      <p:sp>
        <p:nvSpPr>
          <p:cNvPr id="198" name="Google Shape;198;p10"/>
          <p:cNvSpPr txBox="1">
            <a:spLocks noGrp="1"/>
          </p:cNvSpPr>
          <p:nvPr>
            <p:ph type="body" idx="1"/>
          </p:nvPr>
        </p:nvSpPr>
        <p:spPr>
          <a:xfrm>
            <a:off x="685346" y="1828800"/>
            <a:ext cx="7765322" cy="4572000"/>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lt1"/>
              </a:buClr>
              <a:buSzPts val="2100"/>
              <a:buNone/>
            </a:pPr>
            <a:r>
              <a:rPr lang="en-US" sz="2100" dirty="0">
                <a:latin typeface="Calibri"/>
                <a:ea typeface="Calibri"/>
                <a:cs typeface="Calibri"/>
                <a:sym typeface="Calibri"/>
              </a:rPr>
              <a:t>At </a:t>
            </a:r>
            <a:r>
              <a:rPr lang="en-US" sz="2100" dirty="0">
                <a:solidFill>
                  <a:schemeClr val="accent1"/>
                </a:solidFill>
                <a:latin typeface="Calibri"/>
                <a:ea typeface="Calibri"/>
                <a:cs typeface="Calibri"/>
                <a:sym typeface="Calibri"/>
              </a:rPr>
              <a:t>nine o'clock, in the morning of 21</a:t>
            </a:r>
            <a:r>
              <a:rPr lang="en-US" sz="2100" baseline="30000" dirty="0">
                <a:solidFill>
                  <a:schemeClr val="accent1"/>
                </a:solidFill>
                <a:latin typeface="Calibri"/>
                <a:ea typeface="Calibri"/>
                <a:cs typeface="Calibri"/>
                <a:sym typeface="Calibri"/>
              </a:rPr>
              <a:t>st</a:t>
            </a:r>
            <a:r>
              <a:rPr lang="en-US" sz="2100" dirty="0">
                <a:solidFill>
                  <a:schemeClr val="accent1"/>
                </a:solidFill>
                <a:latin typeface="Calibri"/>
                <a:ea typeface="Calibri"/>
                <a:cs typeface="Calibri"/>
                <a:sym typeface="Calibri"/>
              </a:rPr>
              <a:t> February</a:t>
            </a:r>
            <a:r>
              <a:rPr lang="en-US" sz="2100" dirty="0">
                <a:latin typeface="Calibri"/>
                <a:ea typeface="Calibri"/>
                <a:cs typeface="Calibri"/>
                <a:sym typeface="Calibri"/>
              </a:rPr>
              <a:t>, students began to gather at the University of Dhaka in defiance of </a:t>
            </a:r>
            <a:r>
              <a:rPr lang="en-US" sz="2100" dirty="0">
                <a:solidFill>
                  <a:srgbClr val="FF0000"/>
                </a:solidFill>
                <a:latin typeface="Calibri"/>
                <a:ea typeface="Calibri"/>
                <a:cs typeface="Calibri"/>
                <a:sym typeface="Calibri"/>
              </a:rPr>
              <a:t>Section 144</a:t>
            </a:r>
            <a:r>
              <a:rPr lang="en-US" sz="2100" dirty="0">
                <a:latin typeface="Calibri"/>
                <a:ea typeface="Calibri"/>
                <a:cs typeface="Calibri"/>
                <a:sym typeface="Calibri"/>
              </a:rPr>
              <a:t>. The university vice-chancellor and other officials were present as armed police surrounded the campus. By </a:t>
            </a:r>
            <a:r>
              <a:rPr lang="en-US" sz="2100" dirty="0">
                <a:solidFill>
                  <a:schemeClr val="accent1"/>
                </a:solidFill>
                <a:latin typeface="Calibri"/>
                <a:ea typeface="Calibri"/>
                <a:cs typeface="Calibri"/>
                <a:sym typeface="Calibri"/>
              </a:rPr>
              <a:t>quarter past eleven</a:t>
            </a:r>
            <a:r>
              <a:rPr lang="en-US" sz="2100" dirty="0">
                <a:latin typeface="Calibri"/>
                <a:ea typeface="Calibri"/>
                <a:cs typeface="Calibri"/>
                <a:sym typeface="Calibri"/>
              </a:rPr>
              <a:t>, students gathered at the </a:t>
            </a:r>
            <a:r>
              <a:rPr lang="en-US" sz="2100" dirty="0">
                <a:solidFill>
                  <a:schemeClr val="accent1"/>
                </a:solidFill>
                <a:latin typeface="Calibri"/>
                <a:ea typeface="Calibri"/>
                <a:cs typeface="Calibri"/>
                <a:sym typeface="Calibri"/>
              </a:rPr>
              <a:t>university gate </a:t>
            </a:r>
            <a:r>
              <a:rPr lang="en-US" sz="2100" dirty="0">
                <a:latin typeface="Calibri"/>
                <a:ea typeface="Calibri"/>
                <a:cs typeface="Calibri"/>
                <a:sym typeface="Calibri"/>
              </a:rPr>
              <a:t>and attempted to break the police line. Police </a:t>
            </a:r>
            <a:r>
              <a:rPr lang="en-US" sz="2100" dirty="0">
                <a:solidFill>
                  <a:srgbClr val="FF0000"/>
                </a:solidFill>
                <a:latin typeface="Calibri"/>
                <a:ea typeface="Calibri"/>
                <a:cs typeface="Calibri"/>
                <a:sym typeface="Calibri"/>
              </a:rPr>
              <a:t>fired tear gas shells</a:t>
            </a:r>
            <a:r>
              <a:rPr lang="en-US" sz="2100" dirty="0">
                <a:latin typeface="Calibri"/>
                <a:ea typeface="Calibri"/>
                <a:cs typeface="Calibri"/>
                <a:sym typeface="Calibri"/>
              </a:rPr>
              <a:t> towards the gate to warn the students. A section of students ran into the Dhaka Medical College while others rallied towards the university premises cordoned by the police. The vice-chancellor ordered the students to leave the area. </a:t>
            </a:r>
            <a:endParaRPr dirty="0"/>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animEffect transition="in" filter="fade">
                                      <p:cBhvr>
                                        <p:cTn id="7" dur="500"/>
                                        <p:tgtEl>
                                          <p:spTgt spid="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1"/>
          <p:cNvSpPr txBox="1">
            <a:spLocks noGrp="1"/>
          </p:cNvSpPr>
          <p:nvPr>
            <p:ph type="title"/>
          </p:nvPr>
        </p:nvSpPr>
        <p:spPr>
          <a:xfrm>
            <a:off x="571273" y="533400"/>
            <a:ext cx="7993468" cy="10207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Century Gothic"/>
              <a:buNone/>
            </a:pPr>
            <a:r>
              <a:rPr lang="en-US" cap="none" dirty="0">
                <a:solidFill>
                  <a:schemeClr val="lt1"/>
                </a:solidFill>
                <a:latin typeface="Century Gothic"/>
                <a:ea typeface="Century Gothic"/>
                <a:cs typeface="Century Gothic"/>
                <a:sym typeface="Century Gothic"/>
              </a:rPr>
              <a:t>THE LANGUAGE MOVEMENT</a:t>
            </a:r>
            <a:endParaRPr cap="none" dirty="0">
              <a:solidFill>
                <a:schemeClr val="lt1"/>
              </a:solidFill>
            </a:endParaRPr>
          </a:p>
        </p:txBody>
      </p:sp>
      <p:sp>
        <p:nvSpPr>
          <p:cNvPr id="204" name="Google Shape;204;p11"/>
          <p:cNvSpPr txBox="1">
            <a:spLocks noGrp="1"/>
          </p:cNvSpPr>
          <p:nvPr>
            <p:ph type="body" idx="1"/>
          </p:nvPr>
        </p:nvSpPr>
        <p:spPr>
          <a:xfrm>
            <a:off x="685346" y="1828800"/>
            <a:ext cx="7765322" cy="4572000"/>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lt1"/>
              </a:buClr>
              <a:buSzPts val="2100"/>
              <a:buNone/>
            </a:pPr>
            <a:r>
              <a:rPr lang="en-US" sz="2100" dirty="0">
                <a:latin typeface="Calibri"/>
                <a:ea typeface="Calibri"/>
                <a:cs typeface="Calibri"/>
                <a:sym typeface="Calibri"/>
              </a:rPr>
              <a:t>However, the police arrested several students for violating section 144 as they attempted to leave. Enraged by the arrests, the students met around the </a:t>
            </a:r>
            <a:r>
              <a:rPr lang="en-US" sz="2100" dirty="0">
                <a:solidFill>
                  <a:schemeClr val="accent1"/>
                </a:solidFill>
                <a:latin typeface="Calibri"/>
                <a:ea typeface="Calibri"/>
                <a:cs typeface="Calibri"/>
                <a:sym typeface="Calibri"/>
              </a:rPr>
              <a:t>East Bengal Legislative Assembly</a:t>
            </a:r>
            <a:r>
              <a:rPr lang="en-US" sz="2100" dirty="0">
                <a:latin typeface="Calibri"/>
                <a:ea typeface="Calibri"/>
                <a:cs typeface="Calibri"/>
                <a:sym typeface="Calibri"/>
              </a:rPr>
              <a:t> and </a:t>
            </a:r>
            <a:r>
              <a:rPr lang="en-US" sz="2100" dirty="0">
                <a:solidFill>
                  <a:schemeClr val="accent1"/>
                </a:solidFill>
                <a:latin typeface="Calibri"/>
                <a:ea typeface="Calibri"/>
                <a:cs typeface="Calibri"/>
                <a:sym typeface="Calibri"/>
              </a:rPr>
              <a:t>blocked the legislators' way</a:t>
            </a:r>
            <a:r>
              <a:rPr lang="en-US" sz="2100" dirty="0">
                <a:latin typeface="Calibri"/>
                <a:ea typeface="Calibri"/>
                <a:cs typeface="Calibri"/>
                <a:sym typeface="Calibri"/>
              </a:rPr>
              <a:t>, asking them to present their insistence at the assembly. When a group of students sought to storm into the building, </a:t>
            </a:r>
            <a:r>
              <a:rPr lang="en-US" sz="2100" dirty="0">
                <a:solidFill>
                  <a:srgbClr val="FF0000"/>
                </a:solidFill>
                <a:latin typeface="Calibri"/>
                <a:ea typeface="Calibri"/>
                <a:cs typeface="Calibri"/>
                <a:sym typeface="Calibri"/>
              </a:rPr>
              <a:t>police started fire</a:t>
            </a:r>
            <a:r>
              <a:rPr lang="en-US" sz="2100" dirty="0">
                <a:latin typeface="Calibri"/>
                <a:ea typeface="Calibri"/>
                <a:cs typeface="Calibri"/>
                <a:sym typeface="Calibri"/>
              </a:rPr>
              <a:t> and killed a number of students, including </a:t>
            </a:r>
            <a:r>
              <a:rPr lang="en-US" sz="2100" dirty="0" err="1">
                <a:latin typeface="Calibri"/>
                <a:ea typeface="Calibri"/>
                <a:cs typeface="Calibri"/>
                <a:sym typeface="Calibri"/>
              </a:rPr>
              <a:t>Abdus</a:t>
            </a:r>
            <a:r>
              <a:rPr lang="en-US" sz="2100" dirty="0">
                <a:latin typeface="Calibri"/>
                <a:ea typeface="Calibri"/>
                <a:cs typeface="Calibri"/>
                <a:sym typeface="Calibri"/>
              </a:rPr>
              <a:t> Salam, </a:t>
            </a:r>
            <a:r>
              <a:rPr lang="en-US" sz="2100" dirty="0" err="1">
                <a:latin typeface="Calibri"/>
                <a:ea typeface="Calibri"/>
                <a:cs typeface="Calibri"/>
                <a:sym typeface="Calibri"/>
              </a:rPr>
              <a:t>Rafiq</a:t>
            </a:r>
            <a:r>
              <a:rPr lang="en-US" sz="2100" dirty="0">
                <a:latin typeface="Calibri"/>
                <a:ea typeface="Calibri"/>
                <a:cs typeface="Calibri"/>
                <a:sym typeface="Calibri"/>
              </a:rPr>
              <a:t> Uddin Ahmed, </a:t>
            </a:r>
            <a:r>
              <a:rPr lang="en-US" sz="2100" dirty="0" err="1">
                <a:latin typeface="Calibri"/>
                <a:ea typeface="Calibri"/>
                <a:cs typeface="Calibri"/>
                <a:sym typeface="Calibri"/>
              </a:rPr>
              <a:t>Abul</a:t>
            </a:r>
            <a:r>
              <a:rPr lang="en-US" sz="2100" dirty="0">
                <a:latin typeface="Calibri"/>
                <a:ea typeface="Calibri"/>
                <a:cs typeface="Calibri"/>
                <a:sym typeface="Calibri"/>
              </a:rPr>
              <a:t> </a:t>
            </a:r>
            <a:r>
              <a:rPr lang="en-US" sz="2100" dirty="0" err="1">
                <a:latin typeface="Calibri"/>
                <a:ea typeface="Calibri"/>
                <a:cs typeface="Calibri"/>
                <a:sym typeface="Calibri"/>
              </a:rPr>
              <a:t>Barkat</a:t>
            </a:r>
            <a:r>
              <a:rPr lang="en-US" sz="2100" dirty="0">
                <a:latin typeface="Calibri"/>
                <a:ea typeface="Calibri"/>
                <a:cs typeface="Calibri"/>
                <a:sym typeface="Calibri"/>
              </a:rPr>
              <a:t> and Abdul </a:t>
            </a:r>
            <a:r>
              <a:rPr lang="en-US" sz="2100" dirty="0" err="1">
                <a:latin typeface="Calibri"/>
                <a:ea typeface="Calibri"/>
                <a:cs typeface="Calibri"/>
                <a:sym typeface="Calibri"/>
              </a:rPr>
              <a:t>Jabbar</a:t>
            </a:r>
            <a:r>
              <a:rPr lang="en-US" sz="2100" dirty="0">
                <a:latin typeface="Calibri"/>
                <a:ea typeface="Calibri"/>
                <a:cs typeface="Calibri"/>
                <a:sym typeface="Calibri"/>
              </a:rPr>
              <a:t>. As the news of the killings spread, shops, offices and public transport were shut down and a general strike began. </a:t>
            </a:r>
            <a:endParaRPr sz="2100" dirty="0">
              <a:latin typeface="Calibri"/>
              <a:ea typeface="Calibri"/>
              <a:cs typeface="Calibri"/>
              <a:sym typeface="Calibri"/>
            </a:endParaRP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
                                            <p:txEl>
                                              <p:pRg st="0" end="0"/>
                                            </p:txEl>
                                          </p:spTgt>
                                        </p:tgtEl>
                                        <p:attrNameLst>
                                          <p:attrName>style.visibility</p:attrName>
                                        </p:attrNameLst>
                                      </p:cBhvr>
                                      <p:to>
                                        <p:strVal val="visible"/>
                                      </p:to>
                                    </p:set>
                                    <p:animEffect transition="in" filter="fade">
                                      <p:cBhvr>
                                        <p:cTn id="7" dur="500"/>
                                        <p:tgtEl>
                                          <p:spTgt spid="2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2"/>
          <p:cNvSpPr txBox="1">
            <a:spLocks noGrp="1"/>
          </p:cNvSpPr>
          <p:nvPr>
            <p:ph type="title"/>
          </p:nvPr>
        </p:nvSpPr>
        <p:spPr>
          <a:xfrm>
            <a:off x="834207" y="685800"/>
            <a:ext cx="7467600" cy="9445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Century Gothic"/>
              <a:buNone/>
            </a:pPr>
            <a:r>
              <a:rPr lang="en-US" sz="3200" cap="none" dirty="0">
                <a:solidFill>
                  <a:schemeClr val="lt1"/>
                </a:solidFill>
                <a:latin typeface="Century Gothic"/>
                <a:ea typeface="Century Gothic"/>
                <a:cs typeface="Century Gothic"/>
                <a:sym typeface="Century Gothic"/>
              </a:rPr>
              <a:t>EVENTS ON 22</a:t>
            </a:r>
            <a:r>
              <a:rPr lang="en-US" sz="3200" cap="none" baseline="30000" dirty="0">
                <a:solidFill>
                  <a:schemeClr val="lt1"/>
                </a:solidFill>
                <a:latin typeface="Century Gothic"/>
                <a:ea typeface="Century Gothic"/>
                <a:cs typeface="Century Gothic"/>
                <a:sym typeface="Century Gothic"/>
              </a:rPr>
              <a:t>ND</a:t>
            </a:r>
            <a:r>
              <a:rPr lang="en-US" sz="3200" cap="none" dirty="0">
                <a:solidFill>
                  <a:schemeClr val="lt1"/>
                </a:solidFill>
                <a:latin typeface="Century Gothic"/>
                <a:ea typeface="Century Gothic"/>
                <a:cs typeface="Century Gothic"/>
                <a:sym typeface="Century Gothic"/>
              </a:rPr>
              <a:t> FEBRUARY</a:t>
            </a:r>
            <a:endParaRPr cap="none" dirty="0">
              <a:solidFill>
                <a:schemeClr val="lt1"/>
              </a:solidFill>
            </a:endParaRPr>
          </a:p>
        </p:txBody>
      </p:sp>
      <p:sp>
        <p:nvSpPr>
          <p:cNvPr id="210" name="Google Shape;210;p12"/>
          <p:cNvSpPr txBox="1">
            <a:spLocks noGrp="1"/>
          </p:cNvSpPr>
          <p:nvPr>
            <p:ph type="body" idx="1"/>
          </p:nvPr>
        </p:nvSpPr>
        <p:spPr>
          <a:xfrm>
            <a:off x="685346" y="1905000"/>
            <a:ext cx="7765322" cy="4419600"/>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lt1"/>
              </a:buClr>
              <a:buSzPts val="2000"/>
              <a:buNone/>
            </a:pPr>
            <a:r>
              <a:rPr lang="en-US" dirty="0">
                <a:latin typeface="Calibri"/>
                <a:ea typeface="Calibri"/>
                <a:cs typeface="Calibri"/>
                <a:sym typeface="Calibri"/>
              </a:rPr>
              <a:t>On </a:t>
            </a:r>
            <a:r>
              <a:rPr lang="en-US" b="1" dirty="0">
                <a:solidFill>
                  <a:schemeClr val="accent1"/>
                </a:solidFill>
                <a:latin typeface="Calibri"/>
                <a:ea typeface="Calibri"/>
                <a:cs typeface="Calibri"/>
                <a:sym typeface="Calibri"/>
              </a:rPr>
              <a:t>22</a:t>
            </a:r>
            <a:r>
              <a:rPr lang="en-US" b="1" baseline="30000" dirty="0">
                <a:solidFill>
                  <a:schemeClr val="accent1"/>
                </a:solidFill>
                <a:latin typeface="Calibri"/>
                <a:ea typeface="Calibri"/>
                <a:cs typeface="Calibri"/>
                <a:sym typeface="Calibri"/>
              </a:rPr>
              <a:t>nd</a:t>
            </a:r>
            <a:r>
              <a:rPr lang="en-US" b="1" dirty="0">
                <a:solidFill>
                  <a:schemeClr val="accent1"/>
                </a:solidFill>
                <a:latin typeface="Calibri"/>
                <a:ea typeface="Calibri"/>
                <a:cs typeface="Calibri"/>
                <a:sym typeface="Calibri"/>
              </a:rPr>
              <a:t> February</a:t>
            </a:r>
            <a:r>
              <a:rPr lang="en-US" dirty="0">
                <a:latin typeface="Calibri"/>
                <a:ea typeface="Calibri"/>
                <a:cs typeface="Calibri"/>
                <a:sym typeface="Calibri"/>
              </a:rPr>
              <a:t>, disorder spread across the province as large processions ignored </a:t>
            </a:r>
            <a:r>
              <a:rPr lang="en-US" dirty="0">
                <a:solidFill>
                  <a:srgbClr val="FF0000"/>
                </a:solidFill>
                <a:latin typeface="Calibri"/>
                <a:ea typeface="Calibri"/>
                <a:cs typeface="Calibri"/>
                <a:sym typeface="Calibri"/>
              </a:rPr>
              <a:t>section 144</a:t>
            </a:r>
            <a:r>
              <a:rPr lang="en-US" dirty="0">
                <a:latin typeface="Calibri"/>
                <a:ea typeface="Calibri"/>
                <a:cs typeface="Calibri"/>
                <a:sym typeface="Calibri"/>
              </a:rPr>
              <a:t> and condemned the actions of the police. More than </a:t>
            </a:r>
            <a:r>
              <a:rPr lang="en-US" dirty="0">
                <a:solidFill>
                  <a:schemeClr val="accent1"/>
                </a:solidFill>
                <a:latin typeface="Calibri"/>
                <a:ea typeface="Calibri"/>
                <a:cs typeface="Calibri"/>
                <a:sym typeface="Calibri"/>
              </a:rPr>
              <a:t>30,000 people </a:t>
            </a:r>
            <a:r>
              <a:rPr lang="en-US" dirty="0">
                <a:latin typeface="Calibri"/>
                <a:ea typeface="Calibri"/>
                <a:cs typeface="Calibri"/>
                <a:sym typeface="Calibri"/>
              </a:rPr>
              <a:t>congregated at Curzon Hall in Dhaka. During the continued protests, police actions led to the death of four more people. This prompted officers and clerks from different organizations, including colleges, banks and the radio station, to boycott offices and join the procession.</a:t>
            </a:r>
            <a:r>
              <a:rPr lang="en-US" baseline="30000" dirty="0">
                <a:latin typeface="Calibri"/>
                <a:ea typeface="Calibri"/>
                <a:cs typeface="Calibri"/>
                <a:sym typeface="Calibri"/>
              </a:rPr>
              <a:t> </a:t>
            </a:r>
            <a:r>
              <a:rPr lang="en-US" dirty="0">
                <a:latin typeface="Calibri"/>
                <a:ea typeface="Calibri"/>
                <a:cs typeface="Calibri"/>
                <a:sym typeface="Calibri"/>
              </a:rPr>
              <a:t>Protesters </a:t>
            </a:r>
            <a:r>
              <a:rPr lang="en-US" dirty="0">
                <a:solidFill>
                  <a:srgbClr val="FF0000"/>
                </a:solidFill>
                <a:latin typeface="Calibri"/>
                <a:ea typeface="Calibri"/>
                <a:cs typeface="Calibri"/>
                <a:sym typeface="Calibri"/>
              </a:rPr>
              <a:t>burned</a:t>
            </a:r>
            <a:r>
              <a:rPr lang="en-US" dirty="0">
                <a:latin typeface="Calibri"/>
                <a:ea typeface="Calibri"/>
                <a:cs typeface="Calibri"/>
                <a:sym typeface="Calibri"/>
              </a:rPr>
              <a:t> the offices of two leading pro-government news agencies, </a:t>
            </a:r>
            <a:r>
              <a:rPr lang="en-US" dirty="0">
                <a:solidFill>
                  <a:schemeClr val="accent1"/>
                </a:solidFill>
                <a:latin typeface="Calibri"/>
                <a:ea typeface="Calibri"/>
                <a:cs typeface="Calibri"/>
                <a:sym typeface="Calibri"/>
              </a:rPr>
              <a:t>the </a:t>
            </a:r>
            <a:r>
              <a:rPr lang="en-US" i="1" dirty="0">
                <a:solidFill>
                  <a:schemeClr val="accent1"/>
                </a:solidFill>
                <a:latin typeface="Calibri"/>
                <a:ea typeface="Calibri"/>
                <a:cs typeface="Calibri"/>
                <a:sym typeface="Calibri"/>
              </a:rPr>
              <a:t>Jubilee Press</a:t>
            </a:r>
            <a:r>
              <a:rPr lang="en-US" dirty="0">
                <a:solidFill>
                  <a:schemeClr val="accent1"/>
                </a:solidFill>
                <a:latin typeface="Calibri"/>
                <a:ea typeface="Calibri"/>
                <a:cs typeface="Calibri"/>
                <a:sym typeface="Calibri"/>
              </a:rPr>
              <a:t> and the </a:t>
            </a:r>
            <a:r>
              <a:rPr lang="en-US" i="1" dirty="0">
                <a:solidFill>
                  <a:schemeClr val="accent1"/>
                </a:solidFill>
                <a:latin typeface="Calibri"/>
                <a:ea typeface="Calibri"/>
                <a:cs typeface="Calibri"/>
                <a:sym typeface="Calibri"/>
              </a:rPr>
              <a:t>Morning News</a:t>
            </a:r>
            <a:r>
              <a:rPr lang="en-US" i="1" dirty="0">
                <a:latin typeface="Calibri"/>
                <a:ea typeface="Calibri"/>
                <a:cs typeface="Calibri"/>
                <a:sym typeface="Calibri"/>
              </a:rPr>
              <a:t>.</a:t>
            </a:r>
            <a:r>
              <a:rPr lang="en-US" dirty="0">
                <a:latin typeface="Calibri"/>
                <a:ea typeface="Calibri"/>
                <a:cs typeface="Calibri"/>
                <a:sym typeface="Calibri"/>
              </a:rPr>
              <a:t> </a:t>
            </a:r>
            <a:endParaRPr dirty="0"/>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3"/>
          <p:cNvSpPr txBox="1">
            <a:spLocks noGrp="1"/>
          </p:cNvSpPr>
          <p:nvPr>
            <p:ph type="title"/>
          </p:nvPr>
        </p:nvSpPr>
        <p:spPr>
          <a:xfrm>
            <a:off x="834207" y="685800"/>
            <a:ext cx="7467600" cy="9445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Century Gothic"/>
              <a:buNone/>
            </a:pPr>
            <a:r>
              <a:rPr lang="en-US" sz="3200" cap="none" dirty="0">
                <a:solidFill>
                  <a:schemeClr val="lt1"/>
                </a:solidFill>
                <a:latin typeface="Century Gothic"/>
                <a:ea typeface="Century Gothic"/>
                <a:cs typeface="Century Gothic"/>
                <a:sym typeface="Century Gothic"/>
              </a:rPr>
              <a:t>EVENTS ON 22</a:t>
            </a:r>
            <a:r>
              <a:rPr lang="en-US" sz="3200" cap="none" baseline="30000" dirty="0">
                <a:solidFill>
                  <a:schemeClr val="lt1"/>
                </a:solidFill>
                <a:latin typeface="Century Gothic"/>
                <a:ea typeface="Century Gothic"/>
                <a:cs typeface="Century Gothic"/>
                <a:sym typeface="Century Gothic"/>
              </a:rPr>
              <a:t>ND</a:t>
            </a:r>
            <a:r>
              <a:rPr lang="en-US" sz="3200" cap="none" dirty="0">
                <a:solidFill>
                  <a:schemeClr val="lt1"/>
                </a:solidFill>
                <a:latin typeface="Century Gothic"/>
                <a:ea typeface="Century Gothic"/>
                <a:cs typeface="Century Gothic"/>
                <a:sym typeface="Century Gothic"/>
              </a:rPr>
              <a:t> FEBRUARY</a:t>
            </a:r>
            <a:endParaRPr cap="none" dirty="0">
              <a:solidFill>
                <a:schemeClr val="lt1"/>
              </a:solidFill>
            </a:endParaRPr>
          </a:p>
        </p:txBody>
      </p:sp>
      <p:sp>
        <p:nvSpPr>
          <p:cNvPr id="216" name="Google Shape;216;p13"/>
          <p:cNvSpPr txBox="1">
            <a:spLocks noGrp="1"/>
          </p:cNvSpPr>
          <p:nvPr>
            <p:ph type="body" idx="1"/>
          </p:nvPr>
        </p:nvSpPr>
        <p:spPr>
          <a:xfrm>
            <a:off x="685346" y="1905000"/>
            <a:ext cx="7765322" cy="4419600"/>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lt1"/>
              </a:buClr>
              <a:buSzPts val="2000"/>
              <a:buNone/>
            </a:pPr>
            <a:r>
              <a:rPr lang="en-US" dirty="0">
                <a:latin typeface="Calibri"/>
                <a:ea typeface="Calibri"/>
                <a:cs typeface="Calibri"/>
                <a:sym typeface="Calibri"/>
              </a:rPr>
              <a:t>Police </a:t>
            </a:r>
            <a:r>
              <a:rPr lang="en-US" dirty="0">
                <a:solidFill>
                  <a:srgbClr val="FF0000"/>
                </a:solidFill>
                <a:latin typeface="Calibri"/>
                <a:ea typeface="Calibri"/>
                <a:cs typeface="Calibri"/>
                <a:sym typeface="Calibri"/>
              </a:rPr>
              <a:t>fired</a:t>
            </a:r>
            <a:r>
              <a:rPr lang="en-US" dirty="0">
                <a:latin typeface="Calibri"/>
                <a:ea typeface="Calibri"/>
                <a:cs typeface="Calibri"/>
                <a:sym typeface="Calibri"/>
              </a:rPr>
              <a:t> on a </a:t>
            </a:r>
            <a:r>
              <a:rPr lang="en-US" b="1" dirty="0">
                <a:solidFill>
                  <a:schemeClr val="accent1"/>
                </a:solidFill>
                <a:latin typeface="Calibri"/>
                <a:ea typeface="Calibri"/>
                <a:cs typeface="Calibri"/>
                <a:sym typeface="Calibri"/>
              </a:rPr>
              <a:t>major </a:t>
            </a:r>
            <a:r>
              <a:rPr lang="en-US" b="1" i="1" dirty="0" err="1">
                <a:solidFill>
                  <a:schemeClr val="accent1"/>
                </a:solidFill>
                <a:latin typeface="Calibri"/>
                <a:ea typeface="Calibri"/>
                <a:cs typeface="Calibri"/>
                <a:sym typeface="Calibri"/>
              </a:rPr>
              <a:t>janaza</a:t>
            </a:r>
            <a:r>
              <a:rPr lang="en-US" dirty="0">
                <a:latin typeface="Calibri"/>
                <a:ea typeface="Calibri"/>
                <a:cs typeface="Calibri"/>
                <a:sym typeface="Calibri"/>
              </a:rPr>
              <a:t>, or mourning rally, as it was passing through </a:t>
            </a:r>
            <a:r>
              <a:rPr lang="en-US" dirty="0" err="1">
                <a:latin typeface="Calibri"/>
                <a:ea typeface="Calibri"/>
                <a:cs typeface="Calibri"/>
                <a:sym typeface="Calibri"/>
              </a:rPr>
              <a:t>Nawabpur</a:t>
            </a:r>
            <a:r>
              <a:rPr lang="en-US" dirty="0">
                <a:latin typeface="Calibri"/>
                <a:ea typeface="Calibri"/>
                <a:cs typeface="Calibri"/>
                <a:sym typeface="Calibri"/>
              </a:rPr>
              <a:t> Road. The shooting killed several people including activist </a:t>
            </a:r>
            <a:r>
              <a:rPr lang="en-US" dirty="0" err="1">
                <a:solidFill>
                  <a:schemeClr val="accent1"/>
                </a:solidFill>
                <a:latin typeface="Calibri"/>
                <a:ea typeface="Calibri"/>
                <a:cs typeface="Calibri"/>
                <a:sym typeface="Calibri"/>
              </a:rPr>
              <a:t>Sofiur</a:t>
            </a:r>
            <a:r>
              <a:rPr lang="en-US" dirty="0">
                <a:solidFill>
                  <a:schemeClr val="accent1"/>
                </a:solidFill>
                <a:latin typeface="Calibri"/>
                <a:ea typeface="Calibri"/>
                <a:cs typeface="Calibri"/>
                <a:sym typeface="Calibri"/>
              </a:rPr>
              <a:t> Rahman</a:t>
            </a:r>
            <a:r>
              <a:rPr lang="en-US" dirty="0">
                <a:latin typeface="Calibri"/>
                <a:ea typeface="Calibri"/>
                <a:cs typeface="Calibri"/>
                <a:sym typeface="Calibri"/>
              </a:rPr>
              <a:t> and a </a:t>
            </a:r>
            <a:r>
              <a:rPr lang="en-US" dirty="0">
                <a:solidFill>
                  <a:schemeClr val="accent1"/>
                </a:solidFill>
                <a:latin typeface="Calibri"/>
                <a:ea typeface="Calibri"/>
                <a:cs typeface="Calibri"/>
                <a:sym typeface="Calibri"/>
              </a:rPr>
              <a:t>nine-year-old boy </a:t>
            </a:r>
            <a:r>
              <a:rPr lang="en-US" dirty="0">
                <a:latin typeface="Calibri"/>
                <a:ea typeface="Calibri"/>
                <a:cs typeface="Calibri"/>
                <a:sym typeface="Calibri"/>
              </a:rPr>
              <a:t>named </a:t>
            </a:r>
            <a:r>
              <a:rPr lang="en-US" dirty="0" err="1">
                <a:latin typeface="Calibri"/>
                <a:ea typeface="Calibri"/>
                <a:cs typeface="Calibri"/>
                <a:sym typeface="Calibri"/>
              </a:rPr>
              <a:t>Ohiullah</a:t>
            </a:r>
            <a:r>
              <a:rPr lang="en-US" dirty="0">
                <a:latin typeface="Calibri"/>
                <a:ea typeface="Calibri"/>
                <a:cs typeface="Calibri"/>
                <a:sym typeface="Calibri"/>
              </a:rPr>
              <a:t>. As the situation deteriorates, the government calls in the </a:t>
            </a:r>
            <a:r>
              <a:rPr lang="en-US" dirty="0">
                <a:solidFill>
                  <a:schemeClr val="accent1"/>
                </a:solidFill>
                <a:latin typeface="Calibri"/>
                <a:ea typeface="Calibri"/>
                <a:cs typeface="Calibri"/>
                <a:sym typeface="Calibri"/>
              </a:rPr>
              <a:t>military</a:t>
            </a:r>
            <a:r>
              <a:rPr lang="en-US" dirty="0">
                <a:latin typeface="Calibri"/>
                <a:ea typeface="Calibri"/>
                <a:cs typeface="Calibri"/>
                <a:sym typeface="Calibri"/>
              </a:rPr>
              <a:t> to bring things under control. Bowing to the pressure, the Chief Minister </a:t>
            </a:r>
            <a:r>
              <a:rPr lang="en-US" dirty="0" err="1">
                <a:solidFill>
                  <a:schemeClr val="accent1"/>
                </a:solidFill>
                <a:latin typeface="Calibri"/>
                <a:ea typeface="Calibri"/>
                <a:cs typeface="Calibri"/>
                <a:sym typeface="Calibri"/>
              </a:rPr>
              <a:t>Nurul</a:t>
            </a:r>
            <a:r>
              <a:rPr lang="en-US" dirty="0">
                <a:solidFill>
                  <a:schemeClr val="accent1"/>
                </a:solidFill>
                <a:latin typeface="Calibri"/>
                <a:ea typeface="Calibri"/>
                <a:cs typeface="Calibri"/>
                <a:sym typeface="Calibri"/>
              </a:rPr>
              <a:t> Amin</a:t>
            </a:r>
            <a:r>
              <a:rPr lang="en-US" dirty="0">
                <a:latin typeface="Calibri"/>
                <a:ea typeface="Calibri"/>
                <a:cs typeface="Calibri"/>
                <a:sym typeface="Calibri"/>
              </a:rPr>
              <a:t> moves a motion recommending to the </a:t>
            </a:r>
            <a:r>
              <a:rPr lang="en-US" dirty="0">
                <a:solidFill>
                  <a:schemeClr val="accent1"/>
                </a:solidFill>
                <a:latin typeface="Calibri"/>
                <a:ea typeface="Calibri"/>
                <a:cs typeface="Calibri"/>
                <a:sym typeface="Calibri"/>
              </a:rPr>
              <a:t>Constituent Assembly </a:t>
            </a:r>
            <a:r>
              <a:rPr lang="en-US" dirty="0">
                <a:latin typeface="Calibri"/>
                <a:ea typeface="Calibri"/>
                <a:cs typeface="Calibri"/>
                <a:sym typeface="Calibri"/>
              </a:rPr>
              <a:t>that </a:t>
            </a:r>
            <a:r>
              <a:rPr lang="en-US" b="1" dirty="0">
                <a:solidFill>
                  <a:schemeClr val="accent1"/>
                </a:solidFill>
                <a:latin typeface="Calibri"/>
                <a:ea typeface="Calibri"/>
                <a:cs typeface="Calibri"/>
                <a:sym typeface="Calibri"/>
              </a:rPr>
              <a:t>Bengali should be one of the state language of Pakistan</a:t>
            </a:r>
            <a:r>
              <a:rPr lang="en-US" dirty="0">
                <a:latin typeface="Calibri"/>
                <a:ea typeface="Calibri"/>
                <a:cs typeface="Calibri"/>
                <a:sym typeface="Calibri"/>
              </a:rPr>
              <a:t>. The motion is passed unanimously.</a:t>
            </a:r>
            <a:endParaRPr dirty="0">
              <a:latin typeface="Calibri"/>
              <a:ea typeface="Calibri"/>
              <a:cs typeface="Calibri"/>
              <a:sym typeface="Calibri"/>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animEffect transition="in" filter="fade">
                                      <p:cBhvr>
                                        <p:cTn id="7" dur="500"/>
                                        <p:tgtEl>
                                          <p:spTgt spid="2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Century Gothic"/>
              <a:buNone/>
            </a:pPr>
            <a:r>
              <a:rPr lang="en-US" cap="none" dirty="0">
                <a:solidFill>
                  <a:schemeClr val="lt1"/>
                </a:solidFill>
                <a:latin typeface="Century Gothic"/>
                <a:ea typeface="Century Gothic"/>
                <a:cs typeface="Century Gothic"/>
                <a:sym typeface="Century Gothic"/>
              </a:rPr>
              <a:t>CONTINUED UNREST BY THE STUDENTS</a:t>
            </a:r>
            <a:endParaRPr cap="none" dirty="0">
              <a:solidFill>
                <a:schemeClr val="lt1"/>
              </a:solidFill>
            </a:endParaRPr>
          </a:p>
        </p:txBody>
      </p:sp>
      <p:sp>
        <p:nvSpPr>
          <p:cNvPr id="222" name="Google Shape;222;p14"/>
          <p:cNvSpPr txBox="1">
            <a:spLocks noGrp="1"/>
          </p:cNvSpPr>
          <p:nvPr>
            <p:ph type="body" idx="1"/>
          </p:nvPr>
        </p:nvSpPr>
        <p:spPr>
          <a:xfrm>
            <a:off x="685346" y="2096064"/>
            <a:ext cx="7765322" cy="3695136"/>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lt1"/>
              </a:buClr>
              <a:buSzPts val="2000"/>
              <a:buNone/>
            </a:pPr>
            <a:r>
              <a:rPr lang="en-US" dirty="0">
                <a:latin typeface="Calibri"/>
                <a:ea typeface="Calibri"/>
                <a:cs typeface="Calibri"/>
                <a:sym typeface="Calibri"/>
              </a:rPr>
              <a:t>Through the night of </a:t>
            </a:r>
            <a:r>
              <a:rPr lang="en-US" b="1" dirty="0">
                <a:solidFill>
                  <a:schemeClr val="accent1"/>
                </a:solidFill>
                <a:latin typeface="Calibri"/>
                <a:ea typeface="Calibri"/>
                <a:cs typeface="Calibri"/>
                <a:sym typeface="Calibri"/>
              </a:rPr>
              <a:t>23 February</a:t>
            </a:r>
            <a:r>
              <a:rPr lang="en-US" dirty="0">
                <a:latin typeface="Calibri"/>
                <a:ea typeface="Calibri"/>
                <a:cs typeface="Calibri"/>
                <a:sym typeface="Calibri"/>
              </a:rPr>
              <a:t>, students of Dhaka Medical College worked on the construction of a </a:t>
            </a:r>
            <a:r>
              <a:rPr lang="en-US" i="1" dirty="0" err="1">
                <a:solidFill>
                  <a:schemeClr val="accent1"/>
                </a:solidFill>
                <a:latin typeface="Calibri"/>
                <a:ea typeface="Calibri"/>
                <a:cs typeface="Calibri"/>
                <a:sym typeface="Calibri"/>
              </a:rPr>
              <a:t>Shaheed</a:t>
            </a:r>
            <a:r>
              <a:rPr lang="en-US" i="1" dirty="0">
                <a:solidFill>
                  <a:schemeClr val="accent1"/>
                </a:solidFill>
                <a:latin typeface="Calibri"/>
                <a:ea typeface="Calibri"/>
                <a:cs typeface="Calibri"/>
                <a:sym typeface="Calibri"/>
              </a:rPr>
              <a:t> </a:t>
            </a:r>
            <a:r>
              <a:rPr lang="en-US" i="1" dirty="0" err="1">
                <a:solidFill>
                  <a:schemeClr val="accent1"/>
                </a:solidFill>
                <a:latin typeface="Calibri"/>
                <a:ea typeface="Calibri"/>
                <a:cs typeface="Calibri"/>
                <a:sym typeface="Calibri"/>
              </a:rPr>
              <a:t>Smritistombho</a:t>
            </a:r>
            <a:r>
              <a:rPr lang="en-US" dirty="0">
                <a:latin typeface="Calibri"/>
                <a:ea typeface="Calibri"/>
                <a:cs typeface="Calibri"/>
                <a:sym typeface="Calibri"/>
              </a:rPr>
              <a:t>, or Monument of Martyrs. They completed the construction at dawn on 24 February, the monument had a handwritten note attached to it with the words </a:t>
            </a:r>
            <a:r>
              <a:rPr lang="en-US" i="1" dirty="0">
                <a:latin typeface="Calibri"/>
                <a:ea typeface="Calibri"/>
                <a:cs typeface="Calibri"/>
                <a:sym typeface="Calibri"/>
              </a:rPr>
              <a:t>"</a:t>
            </a:r>
            <a:r>
              <a:rPr lang="en-US" i="1" dirty="0" err="1">
                <a:latin typeface="Calibri"/>
                <a:ea typeface="Calibri"/>
                <a:cs typeface="Calibri"/>
                <a:sym typeface="Calibri"/>
              </a:rPr>
              <a:t>Shaheed</a:t>
            </a:r>
            <a:r>
              <a:rPr lang="en-US" i="1" dirty="0">
                <a:latin typeface="Calibri"/>
                <a:ea typeface="Calibri"/>
                <a:cs typeface="Calibri"/>
                <a:sym typeface="Calibri"/>
              </a:rPr>
              <a:t> </a:t>
            </a:r>
            <a:r>
              <a:rPr lang="en-US" i="1" dirty="0" err="1">
                <a:latin typeface="Calibri"/>
                <a:ea typeface="Calibri"/>
                <a:cs typeface="Calibri"/>
                <a:sym typeface="Calibri"/>
              </a:rPr>
              <a:t>Smritistombho</a:t>
            </a:r>
            <a:r>
              <a:rPr lang="en-US" i="1" dirty="0">
                <a:latin typeface="Calibri"/>
                <a:ea typeface="Calibri"/>
                <a:cs typeface="Calibri"/>
                <a:sym typeface="Calibri"/>
              </a:rPr>
              <a:t>"</a:t>
            </a:r>
            <a:r>
              <a:rPr lang="en-US" dirty="0">
                <a:latin typeface="Calibri"/>
                <a:ea typeface="Calibri"/>
                <a:cs typeface="Calibri"/>
                <a:sym typeface="Calibri"/>
              </a:rPr>
              <a:t>.</a:t>
            </a:r>
            <a:r>
              <a:rPr lang="en-US" baseline="30000" dirty="0">
                <a:latin typeface="Calibri"/>
                <a:ea typeface="Calibri"/>
                <a:cs typeface="Calibri"/>
                <a:sym typeface="Calibri"/>
              </a:rPr>
              <a:t> </a:t>
            </a:r>
            <a:r>
              <a:rPr lang="en-US" dirty="0">
                <a:latin typeface="Calibri"/>
                <a:ea typeface="Calibri"/>
                <a:cs typeface="Calibri"/>
                <a:sym typeface="Calibri"/>
              </a:rPr>
              <a:t>On </a:t>
            </a:r>
            <a:r>
              <a:rPr lang="en-US" b="1" dirty="0">
                <a:solidFill>
                  <a:schemeClr val="accent1"/>
                </a:solidFill>
                <a:latin typeface="Calibri"/>
                <a:ea typeface="Calibri"/>
                <a:cs typeface="Calibri"/>
                <a:sym typeface="Calibri"/>
              </a:rPr>
              <a:t>25 February</a:t>
            </a:r>
            <a:r>
              <a:rPr lang="en-US" dirty="0">
                <a:latin typeface="Calibri"/>
                <a:ea typeface="Calibri"/>
                <a:cs typeface="Calibri"/>
                <a:sym typeface="Calibri"/>
              </a:rPr>
              <a:t>, industrial workers in the town of </a:t>
            </a:r>
            <a:r>
              <a:rPr lang="en-US" dirty="0" err="1">
                <a:latin typeface="Calibri"/>
                <a:ea typeface="Calibri"/>
                <a:cs typeface="Calibri"/>
                <a:sym typeface="Calibri"/>
              </a:rPr>
              <a:t>Narayanganj</a:t>
            </a:r>
            <a:r>
              <a:rPr lang="en-US" dirty="0">
                <a:latin typeface="Calibri"/>
                <a:ea typeface="Calibri"/>
                <a:cs typeface="Calibri"/>
                <a:sym typeface="Calibri"/>
              </a:rPr>
              <a:t> observed a general strike. Inaugurated by the father of the slain activist </a:t>
            </a:r>
            <a:r>
              <a:rPr lang="en-US" dirty="0" err="1">
                <a:latin typeface="Calibri"/>
                <a:ea typeface="Calibri"/>
                <a:cs typeface="Calibri"/>
                <a:sym typeface="Calibri"/>
              </a:rPr>
              <a:t>Sofiur</a:t>
            </a:r>
            <a:r>
              <a:rPr lang="en-US" dirty="0">
                <a:latin typeface="Calibri"/>
                <a:ea typeface="Calibri"/>
                <a:cs typeface="Calibri"/>
                <a:sym typeface="Calibri"/>
              </a:rPr>
              <a:t> Rahman, the monument was </a:t>
            </a:r>
            <a:r>
              <a:rPr lang="en-US" dirty="0">
                <a:solidFill>
                  <a:srgbClr val="FF0000"/>
                </a:solidFill>
                <a:latin typeface="Calibri"/>
                <a:ea typeface="Calibri"/>
                <a:cs typeface="Calibri"/>
                <a:sym typeface="Calibri"/>
              </a:rPr>
              <a:t>destroyed</a:t>
            </a:r>
            <a:r>
              <a:rPr lang="en-US" dirty="0">
                <a:latin typeface="Calibri"/>
                <a:ea typeface="Calibri"/>
                <a:cs typeface="Calibri"/>
                <a:sym typeface="Calibri"/>
              </a:rPr>
              <a:t> on </a:t>
            </a:r>
            <a:r>
              <a:rPr lang="en-US" b="1" dirty="0">
                <a:solidFill>
                  <a:schemeClr val="accent1"/>
                </a:solidFill>
                <a:latin typeface="Calibri"/>
                <a:ea typeface="Calibri"/>
                <a:cs typeface="Calibri"/>
                <a:sym typeface="Calibri"/>
              </a:rPr>
              <a:t>26 February </a:t>
            </a:r>
            <a:r>
              <a:rPr lang="en-US" dirty="0">
                <a:latin typeface="Calibri"/>
                <a:ea typeface="Calibri"/>
                <a:cs typeface="Calibri"/>
                <a:sym typeface="Calibri"/>
              </a:rPr>
              <a:t>by police. </a:t>
            </a:r>
            <a:endParaRPr dirty="0"/>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2">
                                            <p:txEl>
                                              <p:pRg st="0" end="0"/>
                                            </p:txEl>
                                          </p:spTgt>
                                        </p:tgtEl>
                                        <p:attrNameLst>
                                          <p:attrName>style.visibility</p:attrName>
                                        </p:attrNameLst>
                                      </p:cBhvr>
                                      <p:to>
                                        <p:strVal val="visible"/>
                                      </p:to>
                                    </p:set>
                                    <p:animEffect transition="in" filter="fade">
                                      <p:cBhvr>
                                        <p:cTn id="7" dur="500"/>
                                        <p:tgtEl>
                                          <p:spTgt spid="2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Century Gothic"/>
              <a:buNone/>
            </a:pPr>
            <a:r>
              <a:rPr lang="en-US" cap="none" dirty="0">
                <a:solidFill>
                  <a:schemeClr val="lt1"/>
                </a:solidFill>
                <a:latin typeface="Century Gothic"/>
                <a:ea typeface="Century Gothic"/>
                <a:cs typeface="Century Gothic"/>
                <a:sym typeface="Century Gothic"/>
              </a:rPr>
              <a:t>CONTINUED UNREST BY THE STUDENTS</a:t>
            </a:r>
            <a:endParaRPr cap="none" dirty="0">
              <a:solidFill>
                <a:schemeClr val="lt1"/>
              </a:solidFill>
            </a:endParaRPr>
          </a:p>
        </p:txBody>
      </p:sp>
      <p:sp>
        <p:nvSpPr>
          <p:cNvPr id="228" name="Google Shape;228;p15"/>
          <p:cNvSpPr txBox="1">
            <a:spLocks noGrp="1"/>
          </p:cNvSpPr>
          <p:nvPr>
            <p:ph type="body" idx="1"/>
          </p:nvPr>
        </p:nvSpPr>
        <p:spPr>
          <a:xfrm>
            <a:off x="685346" y="2096064"/>
            <a:ext cx="7765322" cy="3695136"/>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lt1"/>
              </a:buClr>
              <a:buSzPts val="2000"/>
              <a:buNone/>
            </a:pPr>
            <a:r>
              <a:rPr lang="en-US" dirty="0">
                <a:latin typeface="Calibri"/>
                <a:ea typeface="Calibri"/>
                <a:cs typeface="Calibri"/>
                <a:sym typeface="Calibri"/>
              </a:rPr>
              <a:t>A protest was followed on </a:t>
            </a:r>
            <a:r>
              <a:rPr lang="en-US" b="1" dirty="0">
                <a:solidFill>
                  <a:schemeClr val="accent1"/>
                </a:solidFill>
                <a:latin typeface="Calibri"/>
                <a:ea typeface="Calibri"/>
                <a:cs typeface="Calibri"/>
                <a:sym typeface="Calibri"/>
              </a:rPr>
              <a:t>29 February </a:t>
            </a:r>
            <a:r>
              <a:rPr lang="en-US" dirty="0">
                <a:latin typeface="Calibri"/>
                <a:ea typeface="Calibri"/>
                <a:cs typeface="Calibri"/>
                <a:sym typeface="Calibri"/>
              </a:rPr>
              <a:t>whose participants faced severe police beating. The families of </a:t>
            </a:r>
            <a:r>
              <a:rPr lang="en-US" b="1" dirty="0" err="1">
                <a:solidFill>
                  <a:schemeClr val="accent1"/>
                </a:solidFill>
                <a:latin typeface="Calibri"/>
                <a:ea typeface="Calibri"/>
                <a:cs typeface="Calibri"/>
                <a:sym typeface="Calibri"/>
              </a:rPr>
              <a:t>Abul</a:t>
            </a:r>
            <a:r>
              <a:rPr lang="en-US" b="1" dirty="0">
                <a:solidFill>
                  <a:schemeClr val="accent1"/>
                </a:solidFill>
                <a:latin typeface="Calibri"/>
                <a:ea typeface="Calibri"/>
                <a:cs typeface="Calibri"/>
                <a:sym typeface="Calibri"/>
              </a:rPr>
              <a:t> </a:t>
            </a:r>
            <a:r>
              <a:rPr lang="en-US" b="1" dirty="0" err="1">
                <a:solidFill>
                  <a:schemeClr val="accent1"/>
                </a:solidFill>
                <a:latin typeface="Calibri"/>
                <a:ea typeface="Calibri"/>
                <a:cs typeface="Calibri"/>
                <a:sym typeface="Calibri"/>
              </a:rPr>
              <a:t>Barkat</a:t>
            </a:r>
            <a:r>
              <a:rPr lang="en-US" b="1" dirty="0">
                <a:solidFill>
                  <a:schemeClr val="accent1"/>
                </a:solidFill>
                <a:latin typeface="Calibri"/>
                <a:ea typeface="Calibri"/>
                <a:cs typeface="Calibri"/>
                <a:sym typeface="Calibri"/>
              </a:rPr>
              <a:t> and </a:t>
            </a:r>
            <a:r>
              <a:rPr lang="en-US" b="1" dirty="0" err="1">
                <a:solidFill>
                  <a:schemeClr val="accent1"/>
                </a:solidFill>
                <a:latin typeface="Calibri"/>
                <a:ea typeface="Calibri"/>
                <a:cs typeface="Calibri"/>
                <a:sym typeface="Calibri"/>
              </a:rPr>
              <a:t>Rafiq</a:t>
            </a:r>
            <a:r>
              <a:rPr lang="en-US" b="1" dirty="0">
                <a:solidFill>
                  <a:schemeClr val="accent1"/>
                </a:solidFill>
                <a:latin typeface="Calibri"/>
                <a:ea typeface="Calibri"/>
                <a:cs typeface="Calibri"/>
                <a:sym typeface="Calibri"/>
              </a:rPr>
              <a:t> Uddin Ahmed </a:t>
            </a:r>
            <a:r>
              <a:rPr lang="en-US" dirty="0">
                <a:latin typeface="Calibri"/>
                <a:ea typeface="Calibri"/>
                <a:cs typeface="Calibri"/>
                <a:sym typeface="Calibri"/>
              </a:rPr>
              <a:t>tried to charge the police with murder, but the charges were dismissed by the police. On </a:t>
            </a:r>
            <a:r>
              <a:rPr lang="en-US" b="1" dirty="0">
                <a:solidFill>
                  <a:schemeClr val="accent1"/>
                </a:solidFill>
                <a:latin typeface="Calibri"/>
                <a:ea typeface="Calibri"/>
                <a:cs typeface="Calibri"/>
                <a:sym typeface="Calibri"/>
              </a:rPr>
              <a:t>8 April </a:t>
            </a:r>
            <a:r>
              <a:rPr lang="en-US" dirty="0">
                <a:latin typeface="Calibri"/>
                <a:ea typeface="Calibri"/>
                <a:cs typeface="Calibri"/>
                <a:sym typeface="Calibri"/>
              </a:rPr>
              <a:t>government report on the incidents failed to show any particular justification for police firings on the students. When the constituent assembly reconvened on </a:t>
            </a:r>
            <a:r>
              <a:rPr lang="en-US" b="1" dirty="0">
                <a:solidFill>
                  <a:schemeClr val="accent1"/>
                </a:solidFill>
                <a:latin typeface="Calibri"/>
                <a:ea typeface="Calibri"/>
                <a:cs typeface="Calibri"/>
                <a:sym typeface="Calibri"/>
              </a:rPr>
              <a:t>14 April</a:t>
            </a:r>
            <a:r>
              <a:rPr lang="en-US" dirty="0">
                <a:latin typeface="Calibri"/>
                <a:ea typeface="Calibri"/>
                <a:cs typeface="Calibri"/>
                <a:sym typeface="Calibri"/>
              </a:rPr>
              <a:t>, proceedings were stalled by members of the Muslim League when legislators from East Bengal sought to raise the language issue.</a:t>
            </a:r>
            <a:endParaRPr dirty="0">
              <a:latin typeface="Calibri"/>
              <a:ea typeface="Calibri"/>
              <a:cs typeface="Calibri"/>
              <a:sym typeface="Calibri"/>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8">
                                            <p:txEl>
                                              <p:pRg st="0" end="0"/>
                                            </p:txEl>
                                          </p:spTgt>
                                        </p:tgtEl>
                                        <p:attrNameLst>
                                          <p:attrName>style.visibility</p:attrName>
                                        </p:attrNameLst>
                                      </p:cBhvr>
                                      <p:to>
                                        <p:strVal val="visible"/>
                                      </p:to>
                                    </p:set>
                                    <p:animEffect transition="in" filter="fade">
                                      <p:cBhvr>
                                        <p:cTn id="7" dur="500"/>
                                        <p:tgtEl>
                                          <p:spTgt spid="2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Century Gothic"/>
              <a:buNone/>
            </a:pPr>
            <a:r>
              <a:rPr lang="en-US" cap="none" dirty="0" smtClean="0">
                <a:solidFill>
                  <a:schemeClr val="lt1"/>
                </a:solidFill>
                <a:latin typeface="Century Gothic"/>
                <a:ea typeface="Century Gothic"/>
                <a:cs typeface="Century Gothic"/>
                <a:sym typeface="Century Gothic"/>
              </a:rPr>
              <a:t>REACTION IN WEST PAKISTAN</a:t>
            </a:r>
            <a:endParaRPr lang="en-US" cap="none" dirty="0">
              <a:solidFill>
                <a:schemeClr val="lt1"/>
              </a:solidFill>
            </a:endParaRPr>
          </a:p>
        </p:txBody>
      </p:sp>
      <p:sp>
        <p:nvSpPr>
          <p:cNvPr id="234" name="Google Shape;234;p16"/>
          <p:cNvSpPr txBox="1">
            <a:spLocks noGrp="1"/>
          </p:cNvSpPr>
          <p:nvPr>
            <p:ph type="body" idx="1"/>
          </p:nvPr>
        </p:nvSpPr>
        <p:spPr>
          <a:xfrm>
            <a:off x="685346" y="2096064"/>
            <a:ext cx="7765322" cy="3695136"/>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lt1"/>
              </a:buClr>
              <a:buSzPts val="2000"/>
              <a:buNone/>
            </a:pPr>
            <a:r>
              <a:rPr lang="en-US" dirty="0">
                <a:latin typeface="Calibri"/>
                <a:ea typeface="Calibri"/>
                <a:cs typeface="Calibri"/>
                <a:sym typeface="Calibri"/>
              </a:rPr>
              <a:t>Although the Language Movement is considered to have laid the foundations for ethnic nationalism in many of the Bengalis of East Bengal and later East Pakistan, it also heightened the cultural animosity between the authorities of the two wings of Pakistan. In the western wing of the Dominion of Pakistan, the movement was seen as a </a:t>
            </a:r>
            <a:r>
              <a:rPr lang="en-US" b="1" dirty="0">
                <a:solidFill>
                  <a:schemeClr val="accent1"/>
                </a:solidFill>
                <a:latin typeface="Calibri"/>
                <a:ea typeface="Calibri"/>
                <a:cs typeface="Calibri"/>
                <a:sym typeface="Calibri"/>
              </a:rPr>
              <a:t>sectional uprising against Pakistani national interests</a:t>
            </a:r>
            <a:r>
              <a:rPr lang="en-US" dirty="0">
                <a:latin typeface="Calibri"/>
                <a:ea typeface="Calibri"/>
                <a:cs typeface="Calibri"/>
                <a:sym typeface="Calibri"/>
              </a:rPr>
              <a:t>. The rejection of the "Urdu-only" policy was seen as a </a:t>
            </a:r>
            <a:r>
              <a:rPr lang="en-US" dirty="0" smtClean="0">
                <a:solidFill>
                  <a:srgbClr val="FF0000"/>
                </a:solidFill>
                <a:latin typeface="Calibri"/>
                <a:ea typeface="Calibri"/>
                <a:cs typeface="Calibri"/>
                <a:sym typeface="Calibri"/>
              </a:rPr>
              <a:t>dispute </a:t>
            </a:r>
            <a:r>
              <a:rPr lang="en-US" dirty="0" smtClean="0">
                <a:latin typeface="Calibri"/>
                <a:ea typeface="Calibri"/>
                <a:cs typeface="Calibri"/>
                <a:sym typeface="Calibri"/>
              </a:rPr>
              <a:t>of </a:t>
            </a:r>
            <a:r>
              <a:rPr lang="en-US" dirty="0">
                <a:latin typeface="Calibri"/>
                <a:ea typeface="Calibri"/>
                <a:cs typeface="Calibri"/>
                <a:sym typeface="Calibri"/>
              </a:rPr>
              <a:t>the </a:t>
            </a:r>
            <a:r>
              <a:rPr lang="en-US" dirty="0" err="1">
                <a:latin typeface="Calibri"/>
                <a:ea typeface="Calibri"/>
                <a:cs typeface="Calibri"/>
                <a:sym typeface="Calibri"/>
              </a:rPr>
              <a:t>Perso</a:t>
            </a:r>
            <a:r>
              <a:rPr lang="en-US" dirty="0">
                <a:latin typeface="Calibri"/>
                <a:ea typeface="Calibri"/>
                <a:cs typeface="Calibri"/>
                <a:sym typeface="Calibri"/>
              </a:rPr>
              <a:t>-Arabic culture of Muslims and the founding ideology of Pakistan, the two-nation theory. </a:t>
            </a:r>
            <a:endParaRPr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4">
                                            <p:txEl>
                                              <p:pRg st="0" end="0"/>
                                            </p:txEl>
                                          </p:spTgt>
                                        </p:tgtEl>
                                        <p:attrNameLst>
                                          <p:attrName>style.visibility</p:attrName>
                                        </p:attrNameLst>
                                      </p:cBhvr>
                                      <p:to>
                                        <p:strVal val="visible"/>
                                      </p:to>
                                    </p:set>
                                    <p:animEffect transition="in" filter="fade">
                                      <p:cBhvr>
                                        <p:cTn id="7" dur="500"/>
                                        <p:tgtEl>
                                          <p:spTgt spid="2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Century Gothic"/>
              <a:buNone/>
            </a:pPr>
            <a:r>
              <a:rPr lang="en-US" cap="none" dirty="0" smtClean="0">
                <a:solidFill>
                  <a:schemeClr val="lt1"/>
                </a:solidFill>
                <a:latin typeface="Century Gothic"/>
                <a:ea typeface="Century Gothic"/>
                <a:cs typeface="Century Gothic"/>
                <a:sym typeface="Century Gothic"/>
              </a:rPr>
              <a:t>REACTION IN WEST PAKISTAN</a:t>
            </a:r>
            <a:endParaRPr lang="en-US" cap="none" dirty="0">
              <a:solidFill>
                <a:schemeClr val="lt1"/>
              </a:solidFill>
            </a:endParaRPr>
          </a:p>
        </p:txBody>
      </p:sp>
      <p:sp>
        <p:nvSpPr>
          <p:cNvPr id="240" name="Google Shape;240;p17"/>
          <p:cNvSpPr txBox="1">
            <a:spLocks noGrp="1"/>
          </p:cNvSpPr>
          <p:nvPr>
            <p:ph type="body" idx="1"/>
          </p:nvPr>
        </p:nvSpPr>
        <p:spPr>
          <a:xfrm>
            <a:off x="685346" y="2096064"/>
            <a:ext cx="7765322" cy="3695136"/>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lt1"/>
              </a:buClr>
              <a:buSzPts val="2000"/>
              <a:buNone/>
            </a:pPr>
            <a:r>
              <a:rPr lang="en-US" dirty="0">
                <a:latin typeface="Calibri"/>
                <a:ea typeface="Calibri"/>
                <a:cs typeface="Calibri"/>
                <a:sym typeface="Calibri"/>
              </a:rPr>
              <a:t>Some of the most powerful politicians from the western wing of Pakistan considered Urdu a product of Indian Islamic culture, but saw Bengali as a part of "</a:t>
            </a:r>
            <a:r>
              <a:rPr lang="en-US" dirty="0" err="1">
                <a:solidFill>
                  <a:srgbClr val="FF0000"/>
                </a:solidFill>
                <a:latin typeface="Calibri"/>
                <a:ea typeface="Calibri"/>
                <a:cs typeface="Calibri"/>
                <a:sym typeface="Calibri"/>
              </a:rPr>
              <a:t>Hinduized</a:t>
            </a:r>
            <a:r>
              <a:rPr lang="en-US" dirty="0">
                <a:latin typeface="Calibri"/>
                <a:ea typeface="Calibri"/>
                <a:cs typeface="Calibri"/>
                <a:sym typeface="Calibri"/>
              </a:rPr>
              <a:t>" Bengali culture. Most stood by the "Urdu only" policy because they believed that only a single language, one that was not </a:t>
            </a:r>
            <a:r>
              <a:rPr lang="en-US" dirty="0" smtClean="0">
                <a:latin typeface="Calibri"/>
                <a:ea typeface="Calibri"/>
                <a:cs typeface="Calibri"/>
                <a:sym typeface="Calibri"/>
              </a:rPr>
              <a:t>close </a:t>
            </a:r>
            <a:r>
              <a:rPr lang="en-US" dirty="0">
                <a:latin typeface="Calibri"/>
                <a:ea typeface="Calibri"/>
                <a:cs typeface="Calibri"/>
                <a:sym typeface="Calibri"/>
              </a:rPr>
              <a:t>to Pakistan, should serve as the national language. This kind of thinking also provoked considerable opposition in the western wing, wherein there existed several linguistic groups. </a:t>
            </a:r>
            <a:r>
              <a:rPr lang="en-US" b="1" dirty="0">
                <a:solidFill>
                  <a:schemeClr val="accent1"/>
                </a:solidFill>
                <a:latin typeface="Calibri"/>
                <a:ea typeface="Calibri"/>
                <a:cs typeface="Calibri"/>
                <a:sym typeface="Calibri"/>
              </a:rPr>
              <a:t>In 1967</a:t>
            </a:r>
            <a:r>
              <a:rPr lang="en-US" dirty="0">
                <a:latin typeface="Calibri"/>
                <a:ea typeface="Calibri"/>
                <a:cs typeface="Calibri"/>
                <a:sym typeface="Calibri"/>
              </a:rPr>
              <a:t>, the military dictator </a:t>
            </a:r>
            <a:r>
              <a:rPr lang="en-US" b="1" dirty="0" err="1">
                <a:solidFill>
                  <a:schemeClr val="accent1"/>
                </a:solidFill>
                <a:latin typeface="Calibri"/>
                <a:ea typeface="Calibri"/>
                <a:cs typeface="Calibri"/>
                <a:sym typeface="Calibri"/>
              </a:rPr>
              <a:t>Ayub</a:t>
            </a:r>
            <a:r>
              <a:rPr lang="en-US" b="1" dirty="0">
                <a:solidFill>
                  <a:schemeClr val="accent1"/>
                </a:solidFill>
                <a:latin typeface="Calibri"/>
                <a:ea typeface="Calibri"/>
                <a:cs typeface="Calibri"/>
                <a:sym typeface="Calibri"/>
              </a:rPr>
              <a:t> Khan</a:t>
            </a:r>
            <a:r>
              <a:rPr lang="en-US" dirty="0">
                <a:latin typeface="Calibri"/>
                <a:ea typeface="Calibri"/>
                <a:cs typeface="Calibri"/>
                <a:sym typeface="Calibri"/>
              </a:rPr>
              <a:t> said that </a:t>
            </a:r>
            <a:r>
              <a:rPr lang="en-US" b="1" dirty="0">
                <a:latin typeface="Calibri"/>
                <a:ea typeface="Calibri"/>
                <a:cs typeface="Calibri"/>
                <a:sym typeface="Calibri"/>
              </a:rPr>
              <a:t>East Bengal is still under considerable Hindu culture and influence</a:t>
            </a:r>
            <a:r>
              <a:rPr lang="en-US" dirty="0">
                <a:latin typeface="Calibri"/>
                <a:ea typeface="Calibri"/>
                <a:cs typeface="Calibri"/>
                <a:sym typeface="Calibri"/>
              </a:rPr>
              <a:t>.</a:t>
            </a:r>
            <a:endParaRPr dirty="0">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14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animEffect transition="in" filter="fade">
                                      <p:cBhvr>
                                        <p:cTn id="7" dur="500"/>
                                        <p:tgtEl>
                                          <p:spTgt spid="2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 OF LANGUAGE MOVEMENT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8538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Century Gothic"/>
              <a:buNone/>
            </a:pPr>
            <a:r>
              <a:rPr lang="en-US" cap="none" dirty="0">
                <a:solidFill>
                  <a:schemeClr val="lt1"/>
                </a:solidFill>
                <a:latin typeface="Century Gothic"/>
                <a:ea typeface="Century Gothic"/>
                <a:cs typeface="Century Gothic"/>
                <a:sym typeface="Century Gothic"/>
              </a:rPr>
              <a:t>THE LANGUAGE MONUMENT</a:t>
            </a:r>
            <a:endParaRPr cap="none" dirty="0">
              <a:solidFill>
                <a:schemeClr val="lt1"/>
              </a:solidFill>
            </a:endParaRPr>
          </a:p>
        </p:txBody>
      </p:sp>
      <p:sp>
        <p:nvSpPr>
          <p:cNvPr id="247" name="Google Shape;247;p18"/>
          <p:cNvSpPr txBox="1">
            <a:spLocks noGrp="1"/>
          </p:cNvSpPr>
          <p:nvPr>
            <p:ph type="body" idx="1"/>
          </p:nvPr>
        </p:nvSpPr>
        <p:spPr>
          <a:xfrm>
            <a:off x="685346" y="2096064"/>
            <a:ext cx="7765322" cy="3999936"/>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lt1"/>
              </a:buClr>
              <a:buSzPts val="2000"/>
              <a:buNone/>
            </a:pPr>
            <a:r>
              <a:rPr lang="en-US" dirty="0">
                <a:latin typeface="Calibri"/>
                <a:ea typeface="Calibri"/>
                <a:cs typeface="Calibri"/>
                <a:sym typeface="Calibri"/>
              </a:rPr>
              <a:t>In </a:t>
            </a:r>
            <a:r>
              <a:rPr lang="en-US" b="1" dirty="0">
                <a:solidFill>
                  <a:schemeClr val="accent1"/>
                </a:solidFill>
                <a:latin typeface="Calibri"/>
                <a:ea typeface="Calibri"/>
                <a:cs typeface="Calibri"/>
                <a:sym typeface="Calibri"/>
              </a:rPr>
              <a:t>November 1957</a:t>
            </a:r>
            <a:r>
              <a:rPr lang="en-US" dirty="0">
                <a:latin typeface="Calibri"/>
                <a:ea typeface="Calibri"/>
                <a:cs typeface="Calibri"/>
                <a:sym typeface="Calibri"/>
              </a:rPr>
              <a:t>, construction started under the supervision of </a:t>
            </a:r>
            <a:r>
              <a:rPr lang="en-US" b="1" dirty="0" err="1">
                <a:solidFill>
                  <a:schemeClr val="accent1"/>
                </a:solidFill>
                <a:latin typeface="Calibri"/>
                <a:ea typeface="Calibri"/>
                <a:cs typeface="Calibri"/>
                <a:sym typeface="Calibri"/>
              </a:rPr>
              <a:t>Hamidur</a:t>
            </a:r>
            <a:r>
              <a:rPr lang="en-US" b="1" dirty="0">
                <a:solidFill>
                  <a:schemeClr val="accent1"/>
                </a:solidFill>
                <a:latin typeface="Calibri"/>
                <a:ea typeface="Calibri"/>
                <a:cs typeface="Calibri"/>
                <a:sym typeface="Calibri"/>
              </a:rPr>
              <a:t> Rahman and </a:t>
            </a:r>
            <a:r>
              <a:rPr lang="en-US" b="1" dirty="0" err="1">
                <a:solidFill>
                  <a:schemeClr val="accent1"/>
                </a:solidFill>
                <a:latin typeface="Calibri"/>
                <a:ea typeface="Calibri"/>
                <a:cs typeface="Calibri"/>
                <a:sym typeface="Calibri"/>
              </a:rPr>
              <a:t>Novera</a:t>
            </a:r>
            <a:r>
              <a:rPr lang="en-US" b="1" dirty="0">
                <a:solidFill>
                  <a:schemeClr val="accent1"/>
                </a:solidFill>
                <a:latin typeface="Calibri"/>
                <a:ea typeface="Calibri"/>
                <a:cs typeface="Calibri"/>
                <a:sym typeface="Calibri"/>
              </a:rPr>
              <a:t> Ahmed</a:t>
            </a:r>
            <a:r>
              <a:rPr lang="en-US" dirty="0">
                <a:latin typeface="Calibri"/>
                <a:ea typeface="Calibri"/>
                <a:cs typeface="Calibri"/>
                <a:sym typeface="Calibri"/>
              </a:rPr>
              <a:t>. Construction work was completed in </a:t>
            </a:r>
            <a:r>
              <a:rPr lang="en-US" b="1" dirty="0">
                <a:solidFill>
                  <a:schemeClr val="accent1"/>
                </a:solidFill>
                <a:latin typeface="Calibri"/>
                <a:ea typeface="Calibri"/>
                <a:cs typeface="Calibri"/>
                <a:sym typeface="Calibri"/>
              </a:rPr>
              <a:t>1963</a:t>
            </a:r>
            <a:r>
              <a:rPr lang="en-US" dirty="0">
                <a:latin typeface="Calibri"/>
                <a:ea typeface="Calibri"/>
                <a:cs typeface="Calibri"/>
                <a:sym typeface="Calibri"/>
              </a:rPr>
              <a:t>. It was </a:t>
            </a:r>
            <a:r>
              <a:rPr lang="en-US" dirty="0" smtClean="0">
                <a:latin typeface="Calibri"/>
                <a:ea typeface="Calibri"/>
                <a:cs typeface="Calibri"/>
                <a:sym typeface="Calibri"/>
              </a:rPr>
              <a:t>introduced on </a:t>
            </a:r>
            <a:r>
              <a:rPr lang="en-US" dirty="0">
                <a:latin typeface="Calibri"/>
                <a:ea typeface="Calibri"/>
                <a:cs typeface="Calibri"/>
                <a:sym typeface="Calibri"/>
              </a:rPr>
              <a:t>21 February 1963, by the mother of </a:t>
            </a:r>
            <a:r>
              <a:rPr lang="en-US" dirty="0" err="1">
                <a:latin typeface="Calibri"/>
                <a:ea typeface="Calibri"/>
                <a:cs typeface="Calibri"/>
                <a:sym typeface="Calibri"/>
              </a:rPr>
              <a:t>Abul</a:t>
            </a:r>
            <a:r>
              <a:rPr lang="en-US" dirty="0">
                <a:latin typeface="Calibri"/>
                <a:ea typeface="Calibri"/>
                <a:cs typeface="Calibri"/>
                <a:sym typeface="Calibri"/>
              </a:rPr>
              <a:t> </a:t>
            </a:r>
            <a:r>
              <a:rPr lang="en-US" dirty="0" err="1">
                <a:latin typeface="Calibri"/>
                <a:ea typeface="Calibri"/>
                <a:cs typeface="Calibri"/>
                <a:sym typeface="Calibri"/>
              </a:rPr>
              <a:t>Barkat</a:t>
            </a:r>
            <a:r>
              <a:rPr lang="en-US" dirty="0">
                <a:latin typeface="Calibri"/>
                <a:ea typeface="Calibri"/>
                <a:cs typeface="Calibri"/>
                <a:sym typeface="Calibri"/>
              </a:rPr>
              <a:t>, </a:t>
            </a:r>
            <a:r>
              <a:rPr lang="en-US" dirty="0" err="1">
                <a:latin typeface="Calibri"/>
                <a:ea typeface="Calibri"/>
                <a:cs typeface="Calibri"/>
                <a:sym typeface="Calibri"/>
              </a:rPr>
              <a:t>Hasina</a:t>
            </a:r>
            <a:r>
              <a:rPr lang="en-US" dirty="0">
                <a:latin typeface="Calibri"/>
                <a:ea typeface="Calibri"/>
                <a:cs typeface="Calibri"/>
                <a:sym typeface="Calibri"/>
              </a:rPr>
              <a:t> Begum. The </a:t>
            </a:r>
            <a:r>
              <a:rPr lang="en-US" dirty="0" err="1">
                <a:latin typeface="Calibri"/>
                <a:ea typeface="Calibri"/>
                <a:cs typeface="Calibri"/>
                <a:sym typeface="Calibri"/>
              </a:rPr>
              <a:t>Minar</a:t>
            </a:r>
            <a:r>
              <a:rPr lang="en-US" dirty="0">
                <a:latin typeface="Calibri"/>
                <a:ea typeface="Calibri"/>
                <a:cs typeface="Calibri"/>
                <a:sym typeface="Calibri"/>
              </a:rPr>
              <a:t> was severely damaged by the Pakistan Army during the Bangladesh Liberation War in 1971. The Pakistani Army </a:t>
            </a:r>
            <a:r>
              <a:rPr lang="en-US" b="1" dirty="0">
                <a:solidFill>
                  <a:srgbClr val="FF0000"/>
                </a:solidFill>
                <a:latin typeface="Calibri"/>
                <a:ea typeface="Calibri"/>
                <a:cs typeface="Calibri"/>
                <a:sym typeface="Calibri"/>
              </a:rPr>
              <a:t>crushed</a:t>
            </a:r>
            <a:r>
              <a:rPr lang="en-US" dirty="0">
                <a:latin typeface="Calibri"/>
                <a:ea typeface="Calibri"/>
                <a:cs typeface="Calibri"/>
                <a:sym typeface="Calibri"/>
              </a:rPr>
              <a:t> the </a:t>
            </a:r>
            <a:r>
              <a:rPr lang="en-US" dirty="0" err="1">
                <a:latin typeface="Calibri"/>
                <a:ea typeface="Calibri"/>
                <a:cs typeface="Calibri"/>
                <a:sym typeface="Calibri"/>
              </a:rPr>
              <a:t>Minar</a:t>
            </a:r>
            <a:r>
              <a:rPr lang="en-US" dirty="0">
                <a:latin typeface="Calibri"/>
                <a:ea typeface="Calibri"/>
                <a:cs typeface="Calibri"/>
                <a:sym typeface="Calibri"/>
              </a:rPr>
              <a:t> and placed over the rubble a signboard reading "Mosque". In </a:t>
            </a:r>
            <a:r>
              <a:rPr lang="en-US" b="1" dirty="0">
                <a:solidFill>
                  <a:schemeClr val="accent1"/>
                </a:solidFill>
                <a:latin typeface="Calibri"/>
                <a:ea typeface="Calibri"/>
                <a:cs typeface="Calibri"/>
                <a:sym typeface="Calibri"/>
              </a:rPr>
              <a:t>1972</a:t>
            </a:r>
            <a:r>
              <a:rPr lang="en-US" dirty="0">
                <a:latin typeface="Calibri"/>
                <a:ea typeface="Calibri"/>
                <a:cs typeface="Calibri"/>
                <a:sym typeface="Calibri"/>
              </a:rPr>
              <a:t>, a committee headed by the then president Abu </a:t>
            </a:r>
            <a:r>
              <a:rPr lang="en-US" dirty="0" err="1">
                <a:latin typeface="Calibri"/>
                <a:ea typeface="Calibri"/>
                <a:cs typeface="Calibri"/>
                <a:sym typeface="Calibri"/>
              </a:rPr>
              <a:t>Sayeed</a:t>
            </a:r>
            <a:r>
              <a:rPr lang="en-US" dirty="0">
                <a:latin typeface="Calibri"/>
                <a:ea typeface="Calibri"/>
                <a:cs typeface="Calibri"/>
                <a:sym typeface="Calibri"/>
              </a:rPr>
              <a:t> Chowdhury was formed and renovation work began. The construction went quickly, according to a modified design from 1963. </a:t>
            </a:r>
            <a:endParaRPr sz="1800" dirty="0">
              <a:latin typeface="Calibri"/>
              <a:ea typeface="Calibri"/>
              <a:cs typeface="Calibri"/>
              <a:sym typeface="Calibri"/>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animEffect transition="in" filter="fade">
                                      <p:cBhvr>
                                        <p:cTn id="7" dur="500"/>
                                        <p:tgtEl>
                                          <p:spTgt spid="2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Calibri"/>
              <a:buNone/>
            </a:pPr>
            <a:r>
              <a:rPr lang="en-US" cap="none" dirty="0">
                <a:solidFill>
                  <a:schemeClr val="lt1"/>
                </a:solidFill>
                <a:latin typeface="Calibri"/>
                <a:ea typeface="Calibri"/>
                <a:cs typeface="Calibri"/>
                <a:sym typeface="Calibri"/>
              </a:rPr>
              <a:t>THE PARTITION OF INDIAN SUB-CONTINENT</a:t>
            </a:r>
            <a:endParaRPr cap="none" dirty="0">
              <a:solidFill>
                <a:schemeClr val="lt1"/>
              </a:solidFill>
              <a:latin typeface="Calibri"/>
              <a:ea typeface="Calibri"/>
              <a:cs typeface="Calibri"/>
              <a:sym typeface="Calibri"/>
            </a:endParaRPr>
          </a:p>
        </p:txBody>
      </p:sp>
      <p:sp>
        <p:nvSpPr>
          <p:cNvPr id="148" name="Google Shape;148;p2"/>
          <p:cNvSpPr txBox="1">
            <a:spLocks noGrp="1"/>
          </p:cNvSpPr>
          <p:nvPr>
            <p:ph type="body" idx="1"/>
          </p:nvPr>
        </p:nvSpPr>
        <p:spPr>
          <a:xfrm>
            <a:off x="685346" y="2096064"/>
            <a:ext cx="7765322" cy="4228536"/>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lt1"/>
              </a:buClr>
              <a:buSzPts val="2000"/>
              <a:buNone/>
            </a:pPr>
            <a:r>
              <a:rPr lang="en-US" dirty="0">
                <a:latin typeface="Calibri"/>
                <a:ea typeface="Calibri"/>
                <a:cs typeface="Calibri"/>
                <a:sym typeface="Calibri"/>
              </a:rPr>
              <a:t>The</a:t>
            </a:r>
            <a:r>
              <a:rPr lang="en-US" dirty="0">
                <a:solidFill>
                  <a:schemeClr val="accent1"/>
                </a:solidFill>
                <a:latin typeface="Calibri"/>
                <a:ea typeface="Calibri"/>
                <a:cs typeface="Calibri"/>
                <a:sym typeface="Calibri"/>
              </a:rPr>
              <a:t> </a:t>
            </a:r>
            <a:r>
              <a:rPr lang="en-US" b="1" dirty="0">
                <a:solidFill>
                  <a:schemeClr val="accent1"/>
                </a:solidFill>
                <a:latin typeface="Calibri"/>
                <a:ea typeface="Calibri"/>
                <a:cs typeface="Calibri"/>
                <a:sym typeface="Calibri"/>
              </a:rPr>
              <a:t>British</a:t>
            </a:r>
            <a:r>
              <a:rPr lang="en-US" dirty="0">
                <a:solidFill>
                  <a:schemeClr val="accent1"/>
                </a:solidFill>
                <a:latin typeface="Calibri"/>
                <a:ea typeface="Calibri"/>
                <a:cs typeface="Calibri"/>
                <a:sym typeface="Calibri"/>
              </a:rPr>
              <a:t> </a:t>
            </a:r>
            <a:r>
              <a:rPr lang="en-US" dirty="0">
                <a:latin typeface="Calibri"/>
                <a:ea typeface="Calibri"/>
                <a:cs typeface="Calibri"/>
                <a:sym typeface="Calibri"/>
              </a:rPr>
              <a:t>first came to India in the 17</a:t>
            </a:r>
            <a:r>
              <a:rPr lang="en-US" baseline="30000" dirty="0">
                <a:latin typeface="Calibri"/>
                <a:ea typeface="Calibri"/>
                <a:cs typeface="Calibri"/>
                <a:sym typeface="Calibri"/>
              </a:rPr>
              <a:t>th</a:t>
            </a:r>
            <a:r>
              <a:rPr lang="en-US" dirty="0">
                <a:latin typeface="Calibri"/>
                <a:ea typeface="Calibri"/>
                <a:cs typeface="Calibri"/>
                <a:sym typeface="Calibri"/>
              </a:rPr>
              <a:t> century for trade, but they had an eye on gaining its wealth. After that, on </a:t>
            </a:r>
            <a:r>
              <a:rPr lang="en-US" b="1" dirty="0">
                <a:solidFill>
                  <a:schemeClr val="accent1"/>
                </a:solidFill>
                <a:latin typeface="Calibri"/>
                <a:ea typeface="Calibri"/>
                <a:cs typeface="Calibri"/>
                <a:sym typeface="Calibri"/>
              </a:rPr>
              <a:t>23</a:t>
            </a:r>
            <a:r>
              <a:rPr lang="en-US" b="1" baseline="30000" dirty="0">
                <a:solidFill>
                  <a:schemeClr val="accent1"/>
                </a:solidFill>
                <a:latin typeface="Calibri"/>
                <a:ea typeface="Calibri"/>
                <a:cs typeface="Calibri"/>
                <a:sym typeface="Calibri"/>
              </a:rPr>
              <a:t>rd</a:t>
            </a:r>
            <a:r>
              <a:rPr lang="en-US" b="1" dirty="0">
                <a:solidFill>
                  <a:schemeClr val="accent1"/>
                </a:solidFill>
                <a:latin typeface="Calibri"/>
                <a:ea typeface="Calibri"/>
                <a:cs typeface="Calibri"/>
                <a:sym typeface="Calibri"/>
              </a:rPr>
              <a:t> June 1757</a:t>
            </a:r>
            <a:r>
              <a:rPr lang="en-US" dirty="0">
                <a:latin typeface="Calibri"/>
                <a:ea typeface="Calibri"/>
                <a:cs typeface="Calibri"/>
                <a:sym typeface="Calibri"/>
              </a:rPr>
              <a:t>, the British fought the Battle of </a:t>
            </a:r>
            <a:r>
              <a:rPr lang="en-US" dirty="0" err="1">
                <a:latin typeface="Calibri"/>
                <a:ea typeface="Calibri"/>
                <a:cs typeface="Calibri"/>
                <a:sym typeface="Calibri"/>
              </a:rPr>
              <a:t>Palashi</a:t>
            </a:r>
            <a:r>
              <a:rPr lang="en-US" dirty="0">
                <a:latin typeface="Calibri"/>
                <a:ea typeface="Calibri"/>
                <a:cs typeface="Calibri"/>
                <a:sym typeface="Calibri"/>
              </a:rPr>
              <a:t> against </a:t>
            </a:r>
            <a:r>
              <a:rPr lang="en-US" b="1" dirty="0" err="1">
                <a:solidFill>
                  <a:schemeClr val="accent1"/>
                </a:solidFill>
                <a:latin typeface="Calibri"/>
                <a:ea typeface="Calibri"/>
                <a:cs typeface="Calibri"/>
                <a:sym typeface="Calibri"/>
              </a:rPr>
              <a:t>Nawab</a:t>
            </a:r>
            <a:r>
              <a:rPr lang="en-US" b="1" dirty="0">
                <a:solidFill>
                  <a:schemeClr val="accent1"/>
                </a:solidFill>
                <a:latin typeface="Calibri"/>
                <a:ea typeface="Calibri"/>
                <a:cs typeface="Calibri"/>
                <a:sym typeface="Calibri"/>
              </a:rPr>
              <a:t> </a:t>
            </a:r>
            <a:r>
              <a:rPr lang="en-US" b="1" dirty="0" err="1">
                <a:solidFill>
                  <a:schemeClr val="accent1"/>
                </a:solidFill>
                <a:latin typeface="Calibri"/>
                <a:ea typeface="Calibri"/>
                <a:cs typeface="Calibri"/>
                <a:sym typeface="Calibri"/>
              </a:rPr>
              <a:t>Siraj-ud-Daulah</a:t>
            </a:r>
            <a:r>
              <a:rPr lang="en-US" b="1" dirty="0">
                <a:solidFill>
                  <a:schemeClr val="accent1"/>
                </a:solidFill>
                <a:latin typeface="Calibri"/>
                <a:ea typeface="Calibri"/>
                <a:cs typeface="Calibri"/>
                <a:sym typeface="Calibri"/>
              </a:rPr>
              <a:t> </a:t>
            </a:r>
            <a:r>
              <a:rPr lang="en-US" dirty="0">
                <a:latin typeface="Calibri"/>
                <a:ea typeface="Calibri"/>
                <a:cs typeface="Calibri"/>
                <a:sym typeface="Calibri"/>
              </a:rPr>
              <a:t>and they won. He was defeated in the battle as the army chief Mir Zafar betrayed him on the battlefield. The first 100 years (1757-1857), East India Company of British ruled India. In </a:t>
            </a:r>
            <a:r>
              <a:rPr lang="en-US" b="1" dirty="0">
                <a:solidFill>
                  <a:schemeClr val="accent1"/>
                </a:solidFill>
                <a:latin typeface="Calibri"/>
                <a:ea typeface="Calibri"/>
                <a:cs typeface="Calibri"/>
                <a:sym typeface="Calibri"/>
              </a:rPr>
              <a:t>1857</a:t>
            </a:r>
            <a:r>
              <a:rPr lang="en-US" dirty="0">
                <a:latin typeface="Calibri"/>
                <a:ea typeface="Calibri"/>
                <a:cs typeface="Calibri"/>
                <a:sym typeface="Calibri"/>
              </a:rPr>
              <a:t>, the </a:t>
            </a:r>
            <a:r>
              <a:rPr lang="en-US" b="1" dirty="0" err="1">
                <a:solidFill>
                  <a:schemeClr val="accent1"/>
                </a:solidFill>
                <a:latin typeface="Calibri"/>
                <a:ea typeface="Calibri"/>
                <a:cs typeface="Calibri"/>
                <a:sym typeface="Calibri"/>
              </a:rPr>
              <a:t>Sepoy</a:t>
            </a:r>
            <a:r>
              <a:rPr lang="en-US" b="1" dirty="0">
                <a:solidFill>
                  <a:schemeClr val="accent1"/>
                </a:solidFill>
                <a:latin typeface="Calibri"/>
                <a:ea typeface="Calibri"/>
                <a:cs typeface="Calibri"/>
                <a:sym typeface="Calibri"/>
              </a:rPr>
              <a:t> Mutiny </a:t>
            </a:r>
            <a:r>
              <a:rPr lang="en-US" dirty="0">
                <a:latin typeface="Calibri"/>
                <a:ea typeface="Calibri"/>
                <a:cs typeface="Calibri"/>
                <a:sym typeface="Calibri"/>
              </a:rPr>
              <a:t>occurred against the torture and tyranny of the Company. As a result, Queen Victoria took the ruling power of Indian subcontinent by herself. Under her ruling, it goes to nearly 100 years. At last, </a:t>
            </a:r>
            <a:r>
              <a:rPr lang="en-US" b="1" dirty="0">
                <a:solidFill>
                  <a:schemeClr val="accent1"/>
                </a:solidFill>
                <a:latin typeface="Calibri"/>
                <a:ea typeface="Calibri"/>
                <a:cs typeface="Calibri"/>
                <a:sym typeface="Calibri"/>
              </a:rPr>
              <a:t>on 15 August 1947</a:t>
            </a:r>
            <a:r>
              <a:rPr lang="en-US" dirty="0">
                <a:latin typeface="Calibri"/>
                <a:ea typeface="Calibri"/>
                <a:cs typeface="Calibri"/>
                <a:sym typeface="Calibri"/>
              </a:rPr>
              <a:t>, India got freedom and it was divided into two parts: India and Pakistan. Pakistan was divided into two parts: East Pakistan and West Pakistan.</a:t>
            </a:r>
            <a:endParaRPr dirty="0"/>
          </a:p>
          <a:p>
            <a:pPr marL="228600" lvl="0" indent="-101600" algn="l" rtl="0">
              <a:lnSpc>
                <a:spcPct val="120000"/>
              </a:lnSpc>
              <a:spcBef>
                <a:spcPts val="1000"/>
              </a:spcBef>
              <a:spcAft>
                <a:spcPts val="0"/>
              </a:spcAft>
              <a:buClr>
                <a:schemeClr val="lt1"/>
              </a:buClr>
              <a:buSzPts val="2000"/>
              <a:buNone/>
            </a:pPr>
            <a:endParaRPr dirty="0"/>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anim calcmode="lin" valueType="num">
                                      <p:cBhvr>
                                        <p:cTn id="7" dur="1000" fill="hold"/>
                                        <p:tgtEl>
                                          <p:spTgt spid="148">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48">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48">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9"/>
          <p:cNvSpPr txBox="1">
            <a:spLocks noGrp="1"/>
          </p:cNvSpPr>
          <p:nvPr>
            <p:ph type="title"/>
          </p:nvPr>
        </p:nvSpPr>
        <p:spPr>
          <a:xfrm>
            <a:off x="685346" y="381000"/>
            <a:ext cx="776532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Century Gothic"/>
              <a:buNone/>
            </a:pPr>
            <a:r>
              <a:rPr lang="en-US" cap="none" dirty="0">
                <a:solidFill>
                  <a:schemeClr val="lt1"/>
                </a:solidFill>
                <a:latin typeface="Century Gothic"/>
                <a:ea typeface="Century Gothic"/>
                <a:cs typeface="Century Gothic"/>
                <a:sym typeface="Century Gothic"/>
              </a:rPr>
              <a:t>THE LANGUAGE MONUMENT</a:t>
            </a:r>
            <a:endParaRPr cap="none" dirty="0">
              <a:solidFill>
                <a:schemeClr val="lt1"/>
              </a:solidFill>
            </a:endParaRPr>
          </a:p>
        </p:txBody>
      </p:sp>
      <p:sp>
        <p:nvSpPr>
          <p:cNvPr id="254" name="Google Shape;254;p19"/>
          <p:cNvSpPr txBox="1">
            <a:spLocks noGrp="1"/>
          </p:cNvSpPr>
          <p:nvPr>
            <p:ph type="body" idx="1"/>
          </p:nvPr>
        </p:nvSpPr>
        <p:spPr>
          <a:xfrm>
            <a:off x="685346" y="1828800"/>
            <a:ext cx="7765322" cy="4267200"/>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lt1"/>
              </a:buClr>
              <a:buSzPts val="2000"/>
              <a:buNone/>
            </a:pPr>
            <a:r>
              <a:rPr lang="en-US" dirty="0" err="1">
                <a:latin typeface="Calibri"/>
                <a:ea typeface="Calibri"/>
                <a:cs typeface="Calibri"/>
                <a:sym typeface="Calibri"/>
              </a:rPr>
              <a:t>Hamidur</a:t>
            </a:r>
            <a:r>
              <a:rPr lang="en-US" dirty="0">
                <a:latin typeface="Calibri"/>
                <a:ea typeface="Calibri"/>
                <a:cs typeface="Calibri"/>
                <a:sym typeface="Calibri"/>
              </a:rPr>
              <a:t> Rahman's original design was not approved by the directorate in the renovation work. After remaining in an abandoned state for 15 years, the murals had lost much of their gloss. In the 1983 renovation, the original poor materials were lined with marble stone. A museum and library were also featured in the original plan. In August 2010, the High Court issued eight directives for the maintenance and renovation of the </a:t>
            </a:r>
            <a:r>
              <a:rPr lang="en-US" dirty="0" err="1">
                <a:latin typeface="Calibri"/>
                <a:ea typeface="Calibri"/>
                <a:cs typeface="Calibri"/>
                <a:sym typeface="Calibri"/>
              </a:rPr>
              <a:t>Shaheed</a:t>
            </a:r>
            <a:r>
              <a:rPr lang="en-US" dirty="0">
                <a:latin typeface="Calibri"/>
                <a:ea typeface="Calibri"/>
                <a:cs typeface="Calibri"/>
                <a:sym typeface="Calibri"/>
              </a:rPr>
              <a:t> </a:t>
            </a:r>
            <a:r>
              <a:rPr lang="en-US" dirty="0" err="1">
                <a:latin typeface="Calibri"/>
                <a:ea typeface="Calibri"/>
                <a:cs typeface="Calibri"/>
                <a:sym typeface="Calibri"/>
              </a:rPr>
              <a:t>Minar</a:t>
            </a:r>
            <a:r>
              <a:rPr lang="en-US" dirty="0">
                <a:latin typeface="Calibri"/>
                <a:ea typeface="Calibri"/>
                <a:cs typeface="Calibri"/>
                <a:sym typeface="Calibri"/>
              </a:rPr>
              <a:t> and asked the Public Works Department to establish a museum and a library on its premises. Despite some flaws of proportionality, the </a:t>
            </a:r>
            <a:r>
              <a:rPr lang="en-US" dirty="0" err="1">
                <a:latin typeface="Calibri"/>
                <a:ea typeface="Calibri"/>
                <a:cs typeface="Calibri"/>
                <a:sym typeface="Calibri"/>
              </a:rPr>
              <a:t>Shaheed</a:t>
            </a:r>
            <a:r>
              <a:rPr lang="en-US" dirty="0">
                <a:latin typeface="Calibri"/>
                <a:ea typeface="Calibri"/>
                <a:cs typeface="Calibri"/>
                <a:sym typeface="Calibri"/>
              </a:rPr>
              <a:t> </a:t>
            </a:r>
            <a:r>
              <a:rPr lang="en-US" dirty="0" err="1">
                <a:latin typeface="Calibri"/>
                <a:ea typeface="Calibri"/>
                <a:cs typeface="Calibri"/>
                <a:sym typeface="Calibri"/>
              </a:rPr>
              <a:t>Minar</a:t>
            </a:r>
            <a:r>
              <a:rPr lang="en-US" dirty="0">
                <a:latin typeface="Calibri"/>
                <a:ea typeface="Calibri"/>
                <a:cs typeface="Calibri"/>
                <a:sym typeface="Calibri"/>
              </a:rPr>
              <a:t> still stands high. The </a:t>
            </a:r>
            <a:r>
              <a:rPr lang="en-US" dirty="0" err="1">
                <a:latin typeface="Calibri"/>
                <a:ea typeface="Calibri"/>
                <a:cs typeface="Calibri"/>
                <a:sym typeface="Calibri"/>
              </a:rPr>
              <a:t>Shaheed</a:t>
            </a:r>
            <a:r>
              <a:rPr lang="en-US" dirty="0">
                <a:latin typeface="Calibri"/>
                <a:ea typeface="Calibri"/>
                <a:cs typeface="Calibri"/>
                <a:sym typeface="Calibri"/>
              </a:rPr>
              <a:t> </a:t>
            </a:r>
            <a:r>
              <a:rPr lang="en-US" dirty="0" err="1">
                <a:latin typeface="Calibri"/>
                <a:ea typeface="Calibri"/>
                <a:cs typeface="Calibri"/>
                <a:sym typeface="Calibri"/>
              </a:rPr>
              <a:t>Minar</a:t>
            </a:r>
            <a:r>
              <a:rPr lang="en-US" dirty="0">
                <a:latin typeface="Calibri"/>
                <a:ea typeface="Calibri"/>
                <a:cs typeface="Calibri"/>
                <a:sym typeface="Calibri"/>
              </a:rPr>
              <a:t> of Dhaka happens to be one of the primary Dhaka tourist attractions and is visited by thousands of tourists throughout the year. It is one of the city's most important monuments.</a:t>
            </a:r>
            <a:endParaRPr dirty="0"/>
          </a:p>
          <a:p>
            <a:pPr marL="0" lvl="0" indent="0" algn="just" rtl="0">
              <a:lnSpc>
                <a:spcPct val="120000"/>
              </a:lnSpc>
              <a:spcBef>
                <a:spcPts val="1000"/>
              </a:spcBef>
              <a:spcAft>
                <a:spcPts val="0"/>
              </a:spcAft>
              <a:buClr>
                <a:schemeClr val="lt1"/>
              </a:buClr>
              <a:buSzPts val="1800"/>
              <a:buNone/>
            </a:pPr>
            <a:endParaRPr sz="1800" dirty="0">
              <a:latin typeface="Calibri"/>
              <a:ea typeface="Calibri"/>
              <a:cs typeface="Calibri"/>
              <a:sym typeface="Calibri"/>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animEffect transition="in" filter="fade">
                                      <p:cBhvr>
                                        <p:cTn id="7" dur="500"/>
                                        <p:tgtEl>
                                          <p:spTgt spid="2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0"/>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900"/>
              <a:buFont typeface="Century Gothic"/>
              <a:buNone/>
            </a:pPr>
            <a:r>
              <a:rPr lang="en-US" sz="2900" cap="none" dirty="0" smtClean="0">
                <a:solidFill>
                  <a:schemeClr val="lt1"/>
                </a:solidFill>
                <a:latin typeface="Century Gothic"/>
                <a:ea typeface="Century Gothic"/>
                <a:cs typeface="Century Gothic"/>
                <a:sym typeface="Century Gothic"/>
              </a:rPr>
              <a:t>ESTABLISHMENT OF “BANGLA ACADEMY”</a:t>
            </a:r>
            <a:endParaRPr lang="en-US" sz="2900" cap="none" dirty="0">
              <a:solidFill>
                <a:schemeClr val="lt1"/>
              </a:solidFill>
            </a:endParaRPr>
          </a:p>
        </p:txBody>
      </p:sp>
      <p:sp>
        <p:nvSpPr>
          <p:cNvPr id="260" name="Google Shape;260;p20"/>
          <p:cNvSpPr txBox="1">
            <a:spLocks noGrp="1"/>
          </p:cNvSpPr>
          <p:nvPr>
            <p:ph type="body" idx="1"/>
          </p:nvPr>
        </p:nvSpPr>
        <p:spPr>
          <a:xfrm>
            <a:off x="685346" y="2096064"/>
            <a:ext cx="7765322" cy="3695136"/>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lt1"/>
              </a:buClr>
              <a:buSzPts val="2000"/>
              <a:buNone/>
            </a:pPr>
            <a:r>
              <a:rPr lang="en-US" dirty="0">
                <a:latin typeface="Calibri"/>
                <a:ea typeface="Calibri"/>
                <a:cs typeface="Calibri"/>
                <a:sym typeface="Calibri"/>
              </a:rPr>
              <a:t>Bangla Academy was established on </a:t>
            </a:r>
            <a:r>
              <a:rPr lang="en-US" b="1" dirty="0">
                <a:solidFill>
                  <a:schemeClr val="accent1"/>
                </a:solidFill>
                <a:latin typeface="Calibri"/>
                <a:ea typeface="Calibri"/>
                <a:cs typeface="Calibri"/>
                <a:sym typeface="Calibri"/>
              </a:rPr>
              <a:t>3</a:t>
            </a:r>
            <a:r>
              <a:rPr lang="en-US" b="1" baseline="30000" dirty="0">
                <a:solidFill>
                  <a:schemeClr val="accent1"/>
                </a:solidFill>
                <a:latin typeface="Calibri"/>
                <a:ea typeface="Calibri"/>
                <a:cs typeface="Calibri"/>
                <a:sym typeface="Calibri"/>
              </a:rPr>
              <a:t>rd</a:t>
            </a:r>
            <a:r>
              <a:rPr lang="en-US" b="1" dirty="0">
                <a:solidFill>
                  <a:schemeClr val="accent1"/>
                </a:solidFill>
                <a:latin typeface="Calibri"/>
                <a:ea typeface="Calibri"/>
                <a:cs typeface="Calibri"/>
                <a:sym typeface="Calibri"/>
              </a:rPr>
              <a:t> December 1955</a:t>
            </a:r>
            <a:r>
              <a:rPr lang="en-US" dirty="0">
                <a:latin typeface="Calibri"/>
                <a:ea typeface="Calibri"/>
                <a:cs typeface="Calibri"/>
                <a:sym typeface="Calibri"/>
              </a:rPr>
              <a:t>. It is the national academy for promoting the Bangla (Bengali) language in Bangladesh. The main office of the organization is located at the </a:t>
            </a:r>
            <a:r>
              <a:rPr lang="en-US" b="1" dirty="0" err="1">
                <a:solidFill>
                  <a:schemeClr val="accent1"/>
                </a:solidFill>
                <a:latin typeface="Calibri"/>
                <a:ea typeface="Calibri"/>
                <a:cs typeface="Calibri"/>
                <a:sym typeface="Calibri"/>
              </a:rPr>
              <a:t>Burdwan</a:t>
            </a:r>
            <a:r>
              <a:rPr lang="en-US" b="1" dirty="0">
                <a:solidFill>
                  <a:schemeClr val="accent1"/>
                </a:solidFill>
                <a:latin typeface="Calibri"/>
                <a:ea typeface="Calibri"/>
                <a:cs typeface="Calibri"/>
                <a:sym typeface="Calibri"/>
              </a:rPr>
              <a:t> House</a:t>
            </a:r>
            <a:r>
              <a:rPr lang="en-US" dirty="0">
                <a:latin typeface="Calibri"/>
                <a:ea typeface="Calibri"/>
                <a:cs typeface="Calibri"/>
                <a:sym typeface="Calibri"/>
              </a:rPr>
              <a:t>. It was once a part of the campus of the University of Dhaka, beside </a:t>
            </a:r>
            <a:r>
              <a:rPr lang="en-US" dirty="0" err="1">
                <a:latin typeface="Calibri"/>
                <a:ea typeface="Calibri"/>
                <a:cs typeface="Calibri"/>
                <a:sym typeface="Calibri"/>
              </a:rPr>
              <a:t>Suhrawardy</a:t>
            </a:r>
            <a:r>
              <a:rPr lang="en-US" dirty="0">
                <a:latin typeface="Calibri"/>
                <a:ea typeface="Calibri"/>
                <a:cs typeface="Calibri"/>
                <a:sym typeface="Calibri"/>
              </a:rPr>
              <a:t> </a:t>
            </a:r>
            <a:r>
              <a:rPr lang="en-US" dirty="0" err="1">
                <a:latin typeface="Calibri"/>
                <a:ea typeface="Calibri"/>
                <a:cs typeface="Calibri"/>
                <a:sym typeface="Calibri"/>
              </a:rPr>
              <a:t>Udyan</a:t>
            </a:r>
            <a:r>
              <a:rPr lang="en-US" dirty="0">
                <a:latin typeface="Calibri"/>
                <a:ea typeface="Calibri"/>
                <a:cs typeface="Calibri"/>
                <a:sym typeface="Calibri"/>
              </a:rPr>
              <a:t>. In </a:t>
            </a:r>
            <a:r>
              <a:rPr lang="en-US" b="1" dirty="0">
                <a:solidFill>
                  <a:schemeClr val="accent1"/>
                </a:solidFill>
                <a:latin typeface="Calibri"/>
                <a:ea typeface="Calibri"/>
                <a:cs typeface="Calibri"/>
                <a:sym typeface="Calibri"/>
              </a:rPr>
              <a:t>1954 parliamentary elections</a:t>
            </a:r>
            <a:r>
              <a:rPr lang="en-US" dirty="0">
                <a:latin typeface="Calibri"/>
                <a:ea typeface="Calibri"/>
                <a:cs typeface="Calibri"/>
                <a:sym typeface="Calibri"/>
              </a:rPr>
              <a:t>, the United Front’s 21 point manifesto stated that the prime minister of  United Front will dedicate the </a:t>
            </a:r>
            <a:r>
              <a:rPr lang="en-US" dirty="0" err="1">
                <a:latin typeface="Calibri"/>
                <a:ea typeface="Calibri"/>
                <a:cs typeface="Calibri"/>
                <a:sym typeface="Calibri"/>
              </a:rPr>
              <a:t>Bardhaman</a:t>
            </a:r>
            <a:r>
              <a:rPr lang="en-US" dirty="0">
                <a:latin typeface="Calibri"/>
                <a:ea typeface="Calibri"/>
                <a:cs typeface="Calibri"/>
                <a:sym typeface="Calibri"/>
              </a:rPr>
              <a:t> House for establishing a research </a:t>
            </a:r>
            <a:r>
              <a:rPr lang="en-US" dirty="0" err="1">
                <a:latin typeface="Calibri"/>
                <a:ea typeface="Calibri"/>
                <a:cs typeface="Calibri"/>
                <a:sym typeface="Calibri"/>
              </a:rPr>
              <a:t>centre</a:t>
            </a:r>
            <a:r>
              <a:rPr lang="en-US" dirty="0">
                <a:latin typeface="Calibri"/>
                <a:ea typeface="Calibri"/>
                <a:cs typeface="Calibri"/>
                <a:sym typeface="Calibri"/>
              </a:rPr>
              <a:t> for Bengali language. </a:t>
            </a:r>
            <a:endParaRPr dirty="0"/>
          </a:p>
        </p:txBody>
      </p:sp>
    </p:spTree>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animEffect transition="in" filter="fade">
                                      <p:cBhvr>
                                        <p:cTn id="7" dur="500"/>
                                        <p:tgtEl>
                                          <p:spTgt spid="2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1"/>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p>
            <a:pPr lvl="0">
              <a:buSzPts val="2900"/>
            </a:pPr>
            <a:r>
              <a:rPr lang="en-US" sz="2900" dirty="0">
                <a:latin typeface="Century Gothic"/>
                <a:ea typeface="Century Gothic"/>
                <a:cs typeface="Century Gothic"/>
                <a:sym typeface="Century Gothic"/>
              </a:rPr>
              <a:t>ESTABLISHMENT OF “BANGLA ACADEMY”</a:t>
            </a:r>
            <a:endParaRPr sz="2900" cap="none" dirty="0">
              <a:solidFill>
                <a:schemeClr val="lt1"/>
              </a:solidFill>
            </a:endParaRPr>
          </a:p>
        </p:txBody>
      </p:sp>
      <p:sp>
        <p:nvSpPr>
          <p:cNvPr id="266" name="Google Shape;266;p21"/>
          <p:cNvSpPr txBox="1">
            <a:spLocks noGrp="1"/>
          </p:cNvSpPr>
          <p:nvPr>
            <p:ph type="body" idx="1"/>
          </p:nvPr>
        </p:nvSpPr>
        <p:spPr>
          <a:xfrm>
            <a:off x="685346" y="2096064"/>
            <a:ext cx="7765322" cy="3695136"/>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lt1"/>
              </a:buClr>
              <a:buSzPts val="2000"/>
              <a:buNone/>
            </a:pPr>
            <a:r>
              <a:rPr lang="en-US" dirty="0">
                <a:latin typeface="Calibri"/>
                <a:ea typeface="Calibri"/>
                <a:cs typeface="Calibri"/>
                <a:sym typeface="Calibri"/>
              </a:rPr>
              <a:t>In </a:t>
            </a:r>
            <a:r>
              <a:rPr lang="en-US" b="1" dirty="0">
                <a:solidFill>
                  <a:schemeClr val="accent1"/>
                </a:solidFill>
                <a:latin typeface="Calibri"/>
                <a:ea typeface="Calibri"/>
                <a:cs typeface="Calibri"/>
                <a:sym typeface="Calibri"/>
              </a:rPr>
              <a:t>1955</a:t>
            </a:r>
            <a:r>
              <a:rPr lang="en-US" dirty="0">
                <a:latin typeface="Calibri"/>
                <a:ea typeface="Calibri"/>
                <a:cs typeface="Calibri"/>
                <a:sym typeface="Calibri"/>
              </a:rPr>
              <a:t>, the Government formed a committee to expedite the process. The committee was composed of leading intellectuals like Dr. Muhammad </a:t>
            </a:r>
            <a:r>
              <a:rPr lang="en-US" dirty="0" err="1">
                <a:latin typeface="Calibri"/>
                <a:ea typeface="Calibri"/>
                <a:cs typeface="Calibri"/>
                <a:sym typeface="Calibri"/>
              </a:rPr>
              <a:t>Shahidullah</a:t>
            </a:r>
            <a:r>
              <a:rPr lang="en-US" dirty="0">
                <a:latin typeface="Calibri"/>
                <a:ea typeface="Calibri"/>
                <a:cs typeface="Calibri"/>
                <a:sym typeface="Calibri"/>
              </a:rPr>
              <a:t>, Dr. </a:t>
            </a:r>
            <a:r>
              <a:rPr lang="en-US" dirty="0" err="1">
                <a:latin typeface="Calibri"/>
                <a:ea typeface="Calibri"/>
                <a:cs typeface="Calibri"/>
                <a:sym typeface="Calibri"/>
              </a:rPr>
              <a:t>Qazi</a:t>
            </a:r>
            <a:r>
              <a:rPr lang="en-US" dirty="0">
                <a:latin typeface="Calibri"/>
                <a:ea typeface="Calibri"/>
                <a:cs typeface="Calibri"/>
                <a:sym typeface="Calibri"/>
              </a:rPr>
              <a:t> </a:t>
            </a:r>
            <a:r>
              <a:rPr lang="en-US" dirty="0" err="1">
                <a:latin typeface="Calibri"/>
                <a:ea typeface="Calibri"/>
                <a:cs typeface="Calibri"/>
                <a:sym typeface="Calibri"/>
              </a:rPr>
              <a:t>Motahar</a:t>
            </a:r>
            <a:r>
              <a:rPr lang="en-US" dirty="0">
                <a:latin typeface="Calibri"/>
                <a:ea typeface="Calibri"/>
                <a:cs typeface="Calibri"/>
                <a:sym typeface="Calibri"/>
              </a:rPr>
              <a:t> Hossain, Dr. S.M. Bhattacharya, Dr. W. H. </a:t>
            </a:r>
            <a:r>
              <a:rPr lang="en-US" dirty="0" err="1">
                <a:latin typeface="Calibri"/>
                <a:ea typeface="Calibri"/>
                <a:cs typeface="Calibri"/>
                <a:sym typeface="Calibri"/>
              </a:rPr>
              <a:t>Shadani</a:t>
            </a:r>
            <a:r>
              <a:rPr lang="en-US" dirty="0">
                <a:latin typeface="Calibri"/>
                <a:ea typeface="Calibri"/>
                <a:cs typeface="Calibri"/>
                <a:sym typeface="Calibri"/>
              </a:rPr>
              <a:t>, and Muhammad </a:t>
            </a:r>
            <a:r>
              <a:rPr lang="en-US" dirty="0" err="1">
                <a:latin typeface="Calibri"/>
                <a:ea typeface="Calibri"/>
                <a:cs typeface="Calibri"/>
                <a:sym typeface="Calibri"/>
              </a:rPr>
              <a:t>Barkatullah</a:t>
            </a:r>
            <a:r>
              <a:rPr lang="en-US" dirty="0">
                <a:latin typeface="Calibri"/>
                <a:ea typeface="Calibri"/>
                <a:cs typeface="Calibri"/>
                <a:sym typeface="Calibri"/>
              </a:rPr>
              <a:t>. On </a:t>
            </a:r>
            <a:r>
              <a:rPr lang="en-US" b="1" dirty="0">
                <a:solidFill>
                  <a:schemeClr val="accent1"/>
                </a:solidFill>
                <a:latin typeface="Calibri"/>
                <a:ea typeface="Calibri"/>
                <a:cs typeface="Calibri"/>
                <a:sym typeface="Calibri"/>
              </a:rPr>
              <a:t>December 3, 1955</a:t>
            </a:r>
            <a:r>
              <a:rPr lang="en-US" dirty="0">
                <a:latin typeface="Calibri"/>
                <a:ea typeface="Calibri"/>
                <a:cs typeface="Calibri"/>
                <a:sym typeface="Calibri"/>
              </a:rPr>
              <a:t>, the prime minister, </a:t>
            </a:r>
            <a:r>
              <a:rPr lang="en-US" b="1" dirty="0">
                <a:latin typeface="Calibri"/>
                <a:ea typeface="Calibri"/>
                <a:cs typeface="Calibri"/>
                <a:sym typeface="Calibri"/>
              </a:rPr>
              <a:t>Abu Hossain</a:t>
            </a:r>
            <a:r>
              <a:rPr lang="en-US" dirty="0">
                <a:latin typeface="Calibri"/>
                <a:ea typeface="Calibri"/>
                <a:cs typeface="Calibri"/>
                <a:sym typeface="Calibri"/>
              </a:rPr>
              <a:t>, </a:t>
            </a:r>
            <a:r>
              <a:rPr lang="en-US" dirty="0" smtClean="0">
                <a:latin typeface="Calibri"/>
                <a:ea typeface="Calibri"/>
                <a:cs typeface="Calibri"/>
                <a:sym typeface="Calibri"/>
              </a:rPr>
              <a:t>introduced the </a:t>
            </a:r>
            <a:r>
              <a:rPr lang="en-US" dirty="0">
                <a:latin typeface="Calibri"/>
                <a:ea typeface="Calibri"/>
                <a:cs typeface="Calibri"/>
                <a:sym typeface="Calibri"/>
              </a:rPr>
              <a:t>Bangla Academy. The Bangla Academy hosts the </a:t>
            </a:r>
            <a:r>
              <a:rPr lang="en-US" dirty="0" err="1">
                <a:latin typeface="Calibri"/>
                <a:ea typeface="Calibri"/>
                <a:cs typeface="Calibri"/>
                <a:sym typeface="Calibri"/>
              </a:rPr>
              <a:t>Ekushey</a:t>
            </a:r>
            <a:r>
              <a:rPr lang="en-US" dirty="0">
                <a:latin typeface="Calibri"/>
                <a:ea typeface="Calibri"/>
                <a:cs typeface="Calibri"/>
                <a:sym typeface="Calibri"/>
              </a:rPr>
              <a:t> </a:t>
            </a:r>
            <a:r>
              <a:rPr lang="en-US" dirty="0" err="1">
                <a:latin typeface="Calibri"/>
                <a:ea typeface="Calibri"/>
                <a:cs typeface="Calibri"/>
                <a:sym typeface="Calibri"/>
              </a:rPr>
              <a:t>Boi</a:t>
            </a:r>
            <a:r>
              <a:rPr lang="en-US" dirty="0">
                <a:latin typeface="Calibri"/>
                <a:ea typeface="Calibri"/>
                <a:cs typeface="Calibri"/>
                <a:sym typeface="Calibri"/>
              </a:rPr>
              <a:t> </a:t>
            </a:r>
            <a:r>
              <a:rPr lang="en-US" dirty="0" err="1">
                <a:latin typeface="Calibri"/>
                <a:ea typeface="Calibri"/>
                <a:cs typeface="Calibri"/>
                <a:sym typeface="Calibri"/>
              </a:rPr>
              <a:t>Mela</a:t>
            </a:r>
            <a:r>
              <a:rPr lang="en-US" dirty="0">
                <a:latin typeface="Calibri"/>
                <a:ea typeface="Calibri"/>
                <a:cs typeface="Calibri"/>
                <a:sym typeface="Calibri"/>
              </a:rPr>
              <a:t> or </a:t>
            </a:r>
            <a:r>
              <a:rPr lang="en-US" dirty="0" err="1">
                <a:latin typeface="Calibri"/>
                <a:ea typeface="Calibri"/>
                <a:cs typeface="Calibri"/>
                <a:sym typeface="Calibri"/>
              </a:rPr>
              <a:t>Ekushey</a:t>
            </a:r>
            <a:r>
              <a:rPr lang="en-US" dirty="0">
                <a:latin typeface="Calibri"/>
                <a:ea typeface="Calibri"/>
                <a:cs typeface="Calibri"/>
                <a:sym typeface="Calibri"/>
              </a:rPr>
              <a:t> Book Fair.</a:t>
            </a:r>
            <a:endParaRPr dirty="0">
              <a:latin typeface="Calibri"/>
              <a:ea typeface="Calibri"/>
              <a:cs typeface="Calibri"/>
              <a:sym typeface="Calibri"/>
            </a:endParaRPr>
          </a:p>
        </p:txBody>
      </p:sp>
    </p:spTree>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
                                            <p:txEl>
                                              <p:pRg st="0" end="0"/>
                                            </p:txEl>
                                          </p:spTgt>
                                        </p:tgtEl>
                                        <p:attrNameLst>
                                          <p:attrName>style.visibility</p:attrName>
                                        </p:attrNameLst>
                                      </p:cBhvr>
                                      <p:to>
                                        <p:strVal val="visible"/>
                                      </p:to>
                                    </p:set>
                                    <p:animEffect transition="in" filter="fade">
                                      <p:cBhvr>
                                        <p:cTn id="7" dur="500"/>
                                        <p:tgtEl>
                                          <p:spTgt spid="2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2"/>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Calibri"/>
              <a:buNone/>
            </a:pPr>
            <a:r>
              <a:rPr lang="en-US" sz="2800" cap="none" dirty="0">
                <a:solidFill>
                  <a:schemeClr val="lt1"/>
                </a:solidFill>
                <a:latin typeface="Calibri"/>
                <a:ea typeface="Calibri"/>
                <a:cs typeface="Calibri"/>
                <a:sym typeface="Calibri"/>
              </a:rPr>
              <a:t>RECOGNITION OF 21</a:t>
            </a:r>
            <a:r>
              <a:rPr lang="en-US" sz="2800" cap="none" baseline="30000" dirty="0">
                <a:solidFill>
                  <a:schemeClr val="lt1"/>
                </a:solidFill>
                <a:latin typeface="Calibri"/>
                <a:ea typeface="Calibri"/>
                <a:cs typeface="Calibri"/>
                <a:sym typeface="Calibri"/>
              </a:rPr>
              <a:t>ST</a:t>
            </a:r>
            <a:r>
              <a:rPr lang="en-US" sz="2800" cap="none" dirty="0">
                <a:solidFill>
                  <a:schemeClr val="lt1"/>
                </a:solidFill>
                <a:latin typeface="Calibri"/>
                <a:ea typeface="Calibri"/>
                <a:cs typeface="Calibri"/>
                <a:sym typeface="Calibri"/>
              </a:rPr>
              <a:t> FEBRUARY AS INTERNATIONAL MOTHER LANGUAGE DAY BY UNESCO</a:t>
            </a:r>
            <a:endParaRPr sz="2800" cap="none" dirty="0">
              <a:solidFill>
                <a:schemeClr val="lt1"/>
              </a:solidFill>
              <a:latin typeface="Calibri"/>
              <a:ea typeface="Calibri"/>
              <a:cs typeface="Calibri"/>
              <a:sym typeface="Calibri"/>
            </a:endParaRPr>
          </a:p>
        </p:txBody>
      </p:sp>
      <p:sp>
        <p:nvSpPr>
          <p:cNvPr id="272" name="Google Shape;272;p22"/>
          <p:cNvSpPr txBox="1">
            <a:spLocks noGrp="1"/>
          </p:cNvSpPr>
          <p:nvPr>
            <p:ph type="body" idx="1"/>
          </p:nvPr>
        </p:nvSpPr>
        <p:spPr>
          <a:xfrm>
            <a:off x="685346" y="2209800"/>
            <a:ext cx="7765322" cy="3695136"/>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lt1"/>
              </a:buClr>
              <a:buSzPts val="2000"/>
              <a:buNone/>
            </a:pPr>
            <a:r>
              <a:rPr lang="en-US" dirty="0">
                <a:latin typeface="Calibri"/>
                <a:ea typeface="Calibri"/>
                <a:cs typeface="Calibri"/>
                <a:sym typeface="Calibri"/>
              </a:rPr>
              <a:t>On the 21</a:t>
            </a:r>
            <a:r>
              <a:rPr lang="en-US" baseline="30000" dirty="0">
                <a:latin typeface="Calibri"/>
                <a:ea typeface="Calibri"/>
                <a:cs typeface="Calibri"/>
                <a:sym typeface="Calibri"/>
              </a:rPr>
              <a:t>st</a:t>
            </a:r>
            <a:r>
              <a:rPr lang="en-US" dirty="0">
                <a:latin typeface="Calibri"/>
                <a:ea typeface="Calibri"/>
                <a:cs typeface="Calibri"/>
                <a:sym typeface="Calibri"/>
              </a:rPr>
              <a:t> February of 1952, the students of the University of Dhaka protested in the road near the Dhaka University for their mother tongue, Bangla language as the national language of Pakistan. After that, we celebrate this day as Mother Language Day every year. A resolution was suggested by </a:t>
            </a:r>
            <a:r>
              <a:rPr lang="en-US" b="1" dirty="0" err="1">
                <a:solidFill>
                  <a:schemeClr val="accent1"/>
                </a:solidFill>
                <a:latin typeface="Calibri"/>
                <a:ea typeface="Calibri"/>
                <a:cs typeface="Calibri"/>
                <a:sym typeface="Calibri"/>
              </a:rPr>
              <a:t>Rafiqul</a:t>
            </a:r>
            <a:r>
              <a:rPr lang="en-US" b="1" dirty="0">
                <a:solidFill>
                  <a:schemeClr val="accent1"/>
                </a:solidFill>
                <a:latin typeface="Calibri"/>
                <a:ea typeface="Calibri"/>
                <a:cs typeface="Calibri"/>
                <a:sym typeface="Calibri"/>
              </a:rPr>
              <a:t> Islam</a:t>
            </a:r>
            <a:r>
              <a:rPr lang="en-US" dirty="0">
                <a:latin typeface="Calibri"/>
                <a:ea typeface="Calibri"/>
                <a:cs typeface="Calibri"/>
                <a:sym typeface="Calibri"/>
              </a:rPr>
              <a:t>, a Bengali living in Vancouver, Canada. He wrote a letter to Kofi Annan </a:t>
            </a:r>
            <a:r>
              <a:rPr lang="en-US" b="1" dirty="0">
                <a:solidFill>
                  <a:schemeClr val="accent1"/>
                </a:solidFill>
                <a:latin typeface="Calibri"/>
                <a:ea typeface="Calibri"/>
                <a:cs typeface="Calibri"/>
                <a:sym typeface="Calibri"/>
              </a:rPr>
              <a:t>on 9 January 1998 </a:t>
            </a:r>
            <a:r>
              <a:rPr lang="en-US" dirty="0">
                <a:latin typeface="Calibri"/>
                <a:ea typeface="Calibri"/>
                <a:cs typeface="Calibri"/>
                <a:sym typeface="Calibri"/>
              </a:rPr>
              <a:t>asking him to take a step to saving the world's languages from extinction by declaring an International Mother Language Day. </a:t>
            </a:r>
            <a:endParaRPr dirty="0"/>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2">
                                            <p:txEl>
                                              <p:pRg st="0" end="0"/>
                                            </p:txEl>
                                          </p:spTgt>
                                        </p:tgtEl>
                                        <p:attrNameLst>
                                          <p:attrName>style.visibility</p:attrName>
                                        </p:attrNameLst>
                                      </p:cBhvr>
                                      <p:to>
                                        <p:strVal val="visible"/>
                                      </p:to>
                                    </p:set>
                                    <p:animEffect transition="in" filter="fade">
                                      <p:cBhvr>
                                        <p:cTn id="7" dur="500"/>
                                        <p:tgtEl>
                                          <p:spTgt spid="2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Calibri"/>
              <a:buNone/>
            </a:pPr>
            <a:r>
              <a:rPr lang="en-US" sz="2800" cap="none" dirty="0">
                <a:solidFill>
                  <a:schemeClr val="lt1"/>
                </a:solidFill>
                <a:latin typeface="Calibri"/>
                <a:ea typeface="Calibri"/>
                <a:cs typeface="Calibri"/>
                <a:sym typeface="Calibri"/>
              </a:rPr>
              <a:t>RECOGNITION OF 21</a:t>
            </a:r>
            <a:r>
              <a:rPr lang="en-US" sz="2800" cap="none" baseline="30000" dirty="0">
                <a:solidFill>
                  <a:schemeClr val="lt1"/>
                </a:solidFill>
                <a:latin typeface="Calibri"/>
                <a:ea typeface="Calibri"/>
                <a:cs typeface="Calibri"/>
                <a:sym typeface="Calibri"/>
              </a:rPr>
              <a:t>ST</a:t>
            </a:r>
            <a:r>
              <a:rPr lang="en-US" sz="2800" cap="none" dirty="0">
                <a:solidFill>
                  <a:schemeClr val="lt1"/>
                </a:solidFill>
                <a:latin typeface="Calibri"/>
                <a:ea typeface="Calibri"/>
                <a:cs typeface="Calibri"/>
                <a:sym typeface="Calibri"/>
              </a:rPr>
              <a:t> FEBRUARY AS INTERNATIONAL MOTHER LANGUAGE DAY BY UNESCO</a:t>
            </a:r>
            <a:endParaRPr sz="2800" cap="none" dirty="0">
              <a:solidFill>
                <a:schemeClr val="lt1"/>
              </a:solidFill>
              <a:latin typeface="Calibri"/>
              <a:ea typeface="Calibri"/>
              <a:cs typeface="Calibri"/>
              <a:sym typeface="Calibri"/>
            </a:endParaRPr>
          </a:p>
        </p:txBody>
      </p:sp>
      <p:sp>
        <p:nvSpPr>
          <p:cNvPr id="278" name="Google Shape;278;p23"/>
          <p:cNvSpPr txBox="1">
            <a:spLocks noGrp="1"/>
          </p:cNvSpPr>
          <p:nvPr>
            <p:ph type="body" idx="1"/>
          </p:nvPr>
        </p:nvSpPr>
        <p:spPr>
          <a:xfrm>
            <a:off x="685346" y="2209800"/>
            <a:ext cx="7765322" cy="3695136"/>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lt1"/>
              </a:buClr>
              <a:buSzPts val="2000"/>
              <a:buNone/>
            </a:pPr>
            <a:r>
              <a:rPr lang="en-US" dirty="0" err="1">
                <a:latin typeface="Calibri"/>
                <a:ea typeface="Calibri"/>
                <a:cs typeface="Calibri"/>
                <a:sym typeface="Calibri"/>
              </a:rPr>
              <a:t>Rafiq</a:t>
            </a:r>
            <a:r>
              <a:rPr lang="en-US" dirty="0">
                <a:latin typeface="Calibri"/>
                <a:ea typeface="Calibri"/>
                <a:cs typeface="Calibri"/>
                <a:sym typeface="Calibri"/>
              </a:rPr>
              <a:t> proposed the date as 21 February to commemorate the 1952 killings in Dhaka during the Language Movement. After that, this day was proclaimed by the General Conference of the United Nations Educational , </a:t>
            </a:r>
            <a:r>
              <a:rPr lang="en-US" dirty="0">
                <a:solidFill>
                  <a:schemeClr val="accent1"/>
                </a:solidFill>
                <a:latin typeface="Calibri"/>
                <a:ea typeface="Calibri"/>
                <a:cs typeface="Calibri"/>
                <a:sym typeface="Calibri"/>
              </a:rPr>
              <a:t>Scientific and Cultural Organization (UNESCO) </a:t>
            </a:r>
            <a:r>
              <a:rPr lang="en-US" dirty="0">
                <a:latin typeface="Calibri"/>
                <a:ea typeface="Calibri"/>
                <a:cs typeface="Calibri"/>
                <a:sym typeface="Calibri"/>
              </a:rPr>
              <a:t>declared the 21</a:t>
            </a:r>
            <a:r>
              <a:rPr lang="en-US" baseline="30000" dirty="0">
                <a:latin typeface="Calibri"/>
                <a:ea typeface="Calibri"/>
                <a:cs typeface="Calibri"/>
                <a:sym typeface="Calibri"/>
              </a:rPr>
              <a:t>st</a:t>
            </a:r>
            <a:r>
              <a:rPr lang="en-US" dirty="0">
                <a:latin typeface="Calibri"/>
                <a:ea typeface="Calibri"/>
                <a:cs typeface="Calibri"/>
                <a:sym typeface="Calibri"/>
              </a:rPr>
              <a:t> February as the </a:t>
            </a:r>
            <a:r>
              <a:rPr lang="en-US" dirty="0">
                <a:solidFill>
                  <a:schemeClr val="accent1"/>
                </a:solidFill>
                <a:latin typeface="Calibri"/>
                <a:ea typeface="Calibri"/>
                <a:cs typeface="Calibri"/>
                <a:sym typeface="Calibri"/>
              </a:rPr>
              <a:t>International Mother Language Day</a:t>
            </a:r>
            <a:r>
              <a:rPr lang="en-US" dirty="0">
                <a:latin typeface="Calibri"/>
                <a:ea typeface="Calibri"/>
                <a:cs typeface="Calibri"/>
                <a:sym typeface="Calibri"/>
              </a:rPr>
              <a:t> on </a:t>
            </a:r>
            <a:r>
              <a:rPr lang="en-US" dirty="0">
                <a:solidFill>
                  <a:schemeClr val="accent1"/>
                </a:solidFill>
                <a:latin typeface="Calibri"/>
                <a:ea typeface="Calibri"/>
                <a:cs typeface="Calibri"/>
                <a:sym typeface="Calibri"/>
              </a:rPr>
              <a:t>17</a:t>
            </a:r>
            <a:r>
              <a:rPr lang="en-US" baseline="30000" dirty="0">
                <a:solidFill>
                  <a:schemeClr val="accent1"/>
                </a:solidFill>
                <a:latin typeface="Calibri"/>
                <a:ea typeface="Calibri"/>
                <a:cs typeface="Calibri"/>
                <a:sym typeface="Calibri"/>
              </a:rPr>
              <a:t>th</a:t>
            </a:r>
            <a:r>
              <a:rPr lang="en-US" dirty="0">
                <a:solidFill>
                  <a:schemeClr val="accent1"/>
                </a:solidFill>
                <a:latin typeface="Calibri"/>
                <a:ea typeface="Calibri"/>
                <a:cs typeface="Calibri"/>
                <a:sym typeface="Calibri"/>
              </a:rPr>
              <a:t> November 1999</a:t>
            </a:r>
            <a:r>
              <a:rPr lang="en-US" dirty="0">
                <a:latin typeface="Calibri"/>
                <a:ea typeface="Calibri"/>
                <a:cs typeface="Calibri"/>
                <a:sym typeface="Calibri"/>
              </a:rPr>
              <a:t>. From that time, all the countries of the world celebrate 21</a:t>
            </a:r>
            <a:r>
              <a:rPr lang="en-US" baseline="30000" dirty="0">
                <a:latin typeface="Calibri"/>
                <a:ea typeface="Calibri"/>
                <a:cs typeface="Calibri"/>
                <a:sym typeface="Calibri"/>
              </a:rPr>
              <a:t>st</a:t>
            </a:r>
            <a:r>
              <a:rPr lang="en-US" dirty="0">
                <a:latin typeface="Calibri"/>
                <a:ea typeface="Calibri"/>
                <a:cs typeface="Calibri"/>
                <a:sym typeface="Calibri"/>
              </a:rPr>
              <a:t> February as the International Mother Language Day.</a:t>
            </a:r>
            <a:endParaRPr dirty="0">
              <a:latin typeface="Calibri"/>
              <a:ea typeface="Calibri"/>
              <a:cs typeface="Calibri"/>
              <a:sym typeface="Calibri"/>
            </a:endParaRPr>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animEffect transition="in" filter="fade">
                                      <p:cBhvr>
                                        <p:cTn id="7" dur="500"/>
                                        <p:tgtEl>
                                          <p:spTgt spid="2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5e07eb8197_0_0"/>
          <p:cNvSpPr txBox="1">
            <a:spLocks noGrp="1"/>
          </p:cNvSpPr>
          <p:nvPr>
            <p:ph type="title"/>
          </p:nvPr>
        </p:nvSpPr>
        <p:spPr>
          <a:xfrm>
            <a:off x="685347" y="609601"/>
            <a:ext cx="7765200" cy="1326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Calibri"/>
              <a:buNone/>
            </a:pPr>
            <a:endParaRPr sz="2800" cap="none">
              <a:solidFill>
                <a:schemeClr val="lt1"/>
              </a:solidFill>
              <a:latin typeface="Calibri"/>
              <a:ea typeface="Calibri"/>
              <a:cs typeface="Calibri"/>
              <a:sym typeface="Calibri"/>
            </a:endParaRPr>
          </a:p>
        </p:txBody>
      </p:sp>
      <p:sp>
        <p:nvSpPr>
          <p:cNvPr id="284" name="Google Shape;284;g5e07eb8197_0_0"/>
          <p:cNvSpPr txBox="1">
            <a:spLocks noGrp="1"/>
          </p:cNvSpPr>
          <p:nvPr>
            <p:ph type="body" idx="1"/>
          </p:nvPr>
        </p:nvSpPr>
        <p:spPr>
          <a:xfrm>
            <a:off x="685346" y="2209800"/>
            <a:ext cx="7765200" cy="3695100"/>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lt1"/>
              </a:buClr>
              <a:buSzPts val="2000"/>
              <a:buNone/>
            </a:pPr>
            <a:endParaRPr>
              <a:latin typeface="Calibri"/>
              <a:ea typeface="Calibri"/>
              <a:cs typeface="Calibri"/>
              <a:sym typeface="Calibri"/>
            </a:endParaRPr>
          </a:p>
        </p:txBody>
      </p:sp>
      <p:pic>
        <p:nvPicPr>
          <p:cNvPr id="285" name="Google Shape;285;g5e07eb8197_0_0"/>
          <p:cNvPicPr preferRelativeResize="0"/>
          <p:nvPr/>
        </p:nvPicPr>
        <p:blipFill>
          <a:blip r:embed="rId3">
            <a:alphaModFix/>
          </a:blip>
          <a:stretch>
            <a:fillRect/>
          </a:stretch>
        </p:blipFill>
        <p:spPr>
          <a:xfrm>
            <a:off x="0" y="609600"/>
            <a:ext cx="9144000" cy="539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5"/>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060"/>
              <a:buFont typeface="Century Gothic"/>
              <a:buNone/>
            </a:pPr>
            <a:r>
              <a:rPr lang="en-US" sz="3060" cap="none" dirty="0">
                <a:solidFill>
                  <a:schemeClr val="lt1"/>
                </a:solidFill>
                <a:latin typeface="Century Gothic"/>
                <a:ea typeface="Century Gothic"/>
                <a:cs typeface="Century Gothic"/>
                <a:sym typeface="Century Gothic"/>
              </a:rPr>
              <a:t>Establishment Of “</a:t>
            </a:r>
            <a:r>
              <a:rPr lang="en-US" sz="3060" cap="none" dirty="0" err="1">
                <a:solidFill>
                  <a:schemeClr val="lt1"/>
                </a:solidFill>
                <a:latin typeface="Century Gothic"/>
                <a:ea typeface="Century Gothic"/>
                <a:cs typeface="Century Gothic"/>
                <a:sym typeface="Century Gothic"/>
              </a:rPr>
              <a:t>Tamaddun</a:t>
            </a:r>
            <a:r>
              <a:rPr lang="en-US" sz="3060" cap="none" dirty="0">
                <a:solidFill>
                  <a:schemeClr val="lt1"/>
                </a:solidFill>
                <a:latin typeface="Century Gothic"/>
                <a:ea typeface="Century Gothic"/>
                <a:cs typeface="Century Gothic"/>
                <a:sym typeface="Century Gothic"/>
              </a:rPr>
              <a:t> </a:t>
            </a:r>
            <a:r>
              <a:rPr lang="en-US" sz="3060" cap="none" dirty="0" err="1">
                <a:solidFill>
                  <a:schemeClr val="lt1"/>
                </a:solidFill>
                <a:latin typeface="Century Gothic"/>
                <a:ea typeface="Century Gothic"/>
                <a:cs typeface="Century Gothic"/>
                <a:sym typeface="Century Gothic"/>
              </a:rPr>
              <a:t>Majlish</a:t>
            </a:r>
            <a:r>
              <a:rPr lang="en-US" sz="3060" cap="none" dirty="0">
                <a:solidFill>
                  <a:schemeClr val="lt1"/>
                </a:solidFill>
                <a:latin typeface="Century Gothic"/>
                <a:ea typeface="Century Gothic"/>
                <a:cs typeface="Century Gothic"/>
                <a:sym typeface="Century Gothic"/>
              </a:rPr>
              <a:t>”, The First Cultural Organization</a:t>
            </a:r>
            <a:endParaRPr sz="3060" cap="none" dirty="0">
              <a:solidFill>
                <a:schemeClr val="lt1"/>
              </a:solidFill>
            </a:endParaRPr>
          </a:p>
        </p:txBody>
      </p:sp>
      <p:sp>
        <p:nvSpPr>
          <p:cNvPr id="167" name="Google Shape;167;p5"/>
          <p:cNvSpPr txBox="1">
            <a:spLocks noGrp="1"/>
          </p:cNvSpPr>
          <p:nvPr>
            <p:ph type="body" idx="1"/>
          </p:nvPr>
        </p:nvSpPr>
        <p:spPr>
          <a:xfrm>
            <a:off x="685346" y="2096064"/>
            <a:ext cx="7765322" cy="4076136"/>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lt1"/>
              </a:buClr>
              <a:buSzPts val="2340"/>
              <a:buNone/>
            </a:pPr>
            <a:r>
              <a:rPr lang="en-US" sz="2200" b="1" dirty="0" err="1">
                <a:solidFill>
                  <a:schemeClr val="accent1"/>
                </a:solidFill>
                <a:latin typeface="Calibri"/>
                <a:ea typeface="Calibri"/>
                <a:cs typeface="Calibri"/>
                <a:sym typeface="Calibri"/>
              </a:rPr>
              <a:t>Tamaddun</a:t>
            </a:r>
            <a:r>
              <a:rPr lang="en-US" sz="2200" b="1" dirty="0">
                <a:solidFill>
                  <a:schemeClr val="accent1"/>
                </a:solidFill>
                <a:latin typeface="Calibri"/>
                <a:ea typeface="Calibri"/>
                <a:cs typeface="Calibri"/>
                <a:sym typeface="Calibri"/>
              </a:rPr>
              <a:t> </a:t>
            </a:r>
            <a:r>
              <a:rPr lang="en-US" sz="2200" b="1" dirty="0" err="1">
                <a:solidFill>
                  <a:schemeClr val="accent1"/>
                </a:solidFill>
                <a:latin typeface="Calibri"/>
                <a:ea typeface="Calibri"/>
                <a:cs typeface="Calibri"/>
                <a:sym typeface="Calibri"/>
              </a:rPr>
              <a:t>Majlish</a:t>
            </a:r>
            <a:r>
              <a:rPr lang="en-US" sz="2200" dirty="0">
                <a:latin typeface="Calibri"/>
                <a:ea typeface="Calibri"/>
                <a:cs typeface="Calibri"/>
                <a:sym typeface="Calibri"/>
              </a:rPr>
              <a:t> is an Islamic cultural organization in Bangladesh, established in </a:t>
            </a:r>
            <a:r>
              <a:rPr lang="en-US" sz="2200" b="1" dirty="0">
                <a:solidFill>
                  <a:schemeClr val="accent1"/>
                </a:solidFill>
                <a:latin typeface="Calibri"/>
                <a:ea typeface="Calibri"/>
                <a:cs typeface="Calibri"/>
                <a:sym typeface="Calibri"/>
              </a:rPr>
              <a:t>1947</a:t>
            </a:r>
            <a:r>
              <a:rPr lang="en-US" sz="2200" dirty="0">
                <a:latin typeface="Calibri"/>
                <a:ea typeface="Calibri"/>
                <a:cs typeface="Calibri"/>
                <a:sym typeface="Calibri"/>
              </a:rPr>
              <a:t> by </a:t>
            </a:r>
            <a:r>
              <a:rPr lang="en-US" sz="2200" b="1" dirty="0">
                <a:solidFill>
                  <a:schemeClr val="accent1"/>
                </a:solidFill>
                <a:latin typeface="Calibri"/>
                <a:ea typeface="Calibri"/>
                <a:cs typeface="Calibri"/>
                <a:sym typeface="Calibri"/>
              </a:rPr>
              <a:t>Principal </a:t>
            </a:r>
            <a:r>
              <a:rPr lang="en-US" sz="2200" b="1" dirty="0" err="1">
                <a:solidFill>
                  <a:schemeClr val="accent1"/>
                </a:solidFill>
                <a:latin typeface="Calibri"/>
                <a:ea typeface="Calibri"/>
                <a:cs typeface="Calibri"/>
                <a:sym typeface="Calibri"/>
              </a:rPr>
              <a:t>Abul</a:t>
            </a:r>
            <a:r>
              <a:rPr lang="en-US" sz="2200" b="1" dirty="0">
                <a:solidFill>
                  <a:schemeClr val="accent1"/>
                </a:solidFill>
                <a:latin typeface="Calibri"/>
                <a:ea typeface="Calibri"/>
                <a:cs typeface="Calibri"/>
                <a:sym typeface="Calibri"/>
              </a:rPr>
              <a:t> </a:t>
            </a:r>
            <a:r>
              <a:rPr lang="en-US" sz="2200" b="1" dirty="0" err="1">
                <a:solidFill>
                  <a:schemeClr val="accent1"/>
                </a:solidFill>
                <a:latin typeface="Calibri"/>
                <a:ea typeface="Calibri"/>
                <a:cs typeface="Calibri"/>
                <a:sym typeface="Calibri"/>
              </a:rPr>
              <a:t>Kashem</a:t>
            </a:r>
            <a:r>
              <a:rPr lang="en-US" sz="2200" b="1" dirty="0">
                <a:solidFill>
                  <a:schemeClr val="accent1"/>
                </a:solidFill>
                <a:latin typeface="Calibri"/>
                <a:ea typeface="Calibri"/>
                <a:cs typeface="Calibri"/>
                <a:sym typeface="Calibri"/>
              </a:rPr>
              <a:t> </a:t>
            </a:r>
            <a:r>
              <a:rPr lang="en-US" sz="2200" dirty="0">
                <a:latin typeface="Calibri"/>
                <a:ea typeface="Calibri"/>
                <a:cs typeface="Calibri"/>
                <a:sym typeface="Calibri"/>
              </a:rPr>
              <a:t>in erstwhile East Pakistan. The noteworthy members of </a:t>
            </a:r>
            <a:r>
              <a:rPr lang="en-US" sz="2200" dirty="0" err="1">
                <a:latin typeface="Calibri"/>
                <a:ea typeface="Calibri"/>
                <a:cs typeface="Calibri"/>
                <a:sym typeface="Calibri"/>
              </a:rPr>
              <a:t>Tamaddun</a:t>
            </a:r>
            <a:r>
              <a:rPr lang="en-US" sz="2200" dirty="0">
                <a:latin typeface="Calibri"/>
                <a:ea typeface="Calibri"/>
                <a:cs typeface="Calibri"/>
                <a:sym typeface="Calibri"/>
              </a:rPr>
              <a:t> </a:t>
            </a:r>
            <a:r>
              <a:rPr lang="en-US" sz="2200" dirty="0" err="1">
                <a:latin typeface="Calibri"/>
                <a:ea typeface="Calibri"/>
                <a:cs typeface="Calibri"/>
                <a:sym typeface="Calibri"/>
              </a:rPr>
              <a:t>Majlish</a:t>
            </a:r>
            <a:r>
              <a:rPr lang="en-US" sz="2200" dirty="0">
                <a:latin typeface="Calibri"/>
                <a:ea typeface="Calibri"/>
                <a:cs typeface="Calibri"/>
                <a:sym typeface="Calibri"/>
              </a:rPr>
              <a:t> are Principal </a:t>
            </a:r>
            <a:r>
              <a:rPr lang="en-US" sz="2200" dirty="0" err="1">
                <a:latin typeface="Calibri"/>
                <a:ea typeface="Calibri"/>
                <a:cs typeface="Calibri"/>
                <a:sym typeface="Calibri"/>
              </a:rPr>
              <a:t>Abul</a:t>
            </a:r>
            <a:r>
              <a:rPr lang="en-US" sz="2200" dirty="0">
                <a:latin typeface="Calibri"/>
                <a:ea typeface="Calibri"/>
                <a:cs typeface="Calibri"/>
                <a:sym typeface="Calibri"/>
              </a:rPr>
              <a:t> </a:t>
            </a:r>
            <a:r>
              <a:rPr lang="en-US" sz="2200" dirty="0" err="1">
                <a:latin typeface="Calibri"/>
                <a:ea typeface="Calibri"/>
                <a:cs typeface="Calibri"/>
                <a:sym typeface="Calibri"/>
              </a:rPr>
              <a:t>Kashem</a:t>
            </a:r>
            <a:r>
              <a:rPr lang="en-US" sz="2200" dirty="0">
                <a:latin typeface="Calibri"/>
                <a:ea typeface="Calibri"/>
                <a:cs typeface="Calibri"/>
                <a:sym typeface="Calibri"/>
              </a:rPr>
              <a:t>, </a:t>
            </a:r>
            <a:r>
              <a:rPr lang="en-US" sz="2200" dirty="0" err="1">
                <a:latin typeface="Calibri"/>
                <a:ea typeface="Calibri"/>
                <a:cs typeface="Calibri"/>
                <a:sym typeface="Calibri"/>
              </a:rPr>
              <a:t>Abul</a:t>
            </a:r>
            <a:r>
              <a:rPr lang="en-US" sz="2200" dirty="0">
                <a:latin typeface="Calibri"/>
                <a:ea typeface="Calibri"/>
                <a:cs typeface="Calibri"/>
                <a:sym typeface="Calibri"/>
              </a:rPr>
              <a:t> </a:t>
            </a:r>
            <a:r>
              <a:rPr lang="en-US" sz="2200" dirty="0" err="1">
                <a:latin typeface="Calibri"/>
                <a:ea typeface="Calibri"/>
                <a:cs typeface="Calibri"/>
                <a:sym typeface="Calibri"/>
              </a:rPr>
              <a:t>Hashim</a:t>
            </a:r>
            <a:r>
              <a:rPr lang="en-US" sz="2200" dirty="0">
                <a:latin typeface="Calibri"/>
                <a:ea typeface="Calibri"/>
                <a:cs typeface="Calibri"/>
                <a:sym typeface="Calibri"/>
              </a:rPr>
              <a:t>, Dewan Mohammad </a:t>
            </a:r>
            <a:r>
              <a:rPr lang="en-US" sz="2200" dirty="0" err="1">
                <a:latin typeface="Calibri"/>
                <a:ea typeface="Calibri"/>
                <a:cs typeface="Calibri"/>
                <a:sym typeface="Calibri"/>
              </a:rPr>
              <a:t>Azraf</a:t>
            </a:r>
            <a:r>
              <a:rPr lang="en-US" sz="2200" dirty="0">
                <a:latin typeface="Calibri"/>
                <a:ea typeface="Calibri"/>
                <a:cs typeface="Calibri"/>
                <a:sym typeface="Calibri"/>
              </a:rPr>
              <a:t>, </a:t>
            </a:r>
            <a:r>
              <a:rPr lang="en-US" sz="2200" dirty="0" err="1">
                <a:latin typeface="Calibri"/>
                <a:ea typeface="Calibri"/>
                <a:cs typeface="Calibri"/>
                <a:sym typeface="Calibri"/>
              </a:rPr>
              <a:t>Shahed</a:t>
            </a:r>
            <a:r>
              <a:rPr lang="en-US" sz="2200" dirty="0">
                <a:latin typeface="Calibri"/>
                <a:ea typeface="Calibri"/>
                <a:cs typeface="Calibri"/>
                <a:sym typeface="Calibri"/>
              </a:rPr>
              <a:t> Ali, </a:t>
            </a:r>
            <a:r>
              <a:rPr lang="en-US" sz="2200" dirty="0" err="1">
                <a:latin typeface="Calibri"/>
                <a:ea typeface="Calibri"/>
                <a:cs typeface="Calibri"/>
                <a:sym typeface="Calibri"/>
              </a:rPr>
              <a:t>Nurul</a:t>
            </a:r>
            <a:r>
              <a:rPr lang="en-US" sz="2200" dirty="0">
                <a:latin typeface="Calibri"/>
                <a:ea typeface="Calibri"/>
                <a:cs typeface="Calibri"/>
                <a:sym typeface="Calibri"/>
              </a:rPr>
              <a:t> </a:t>
            </a:r>
            <a:r>
              <a:rPr lang="en-US" sz="2200" dirty="0" err="1">
                <a:latin typeface="Calibri"/>
                <a:ea typeface="Calibri"/>
                <a:cs typeface="Calibri"/>
                <a:sym typeface="Calibri"/>
              </a:rPr>
              <a:t>Huq</a:t>
            </a:r>
            <a:r>
              <a:rPr lang="en-US" sz="2200" dirty="0">
                <a:latin typeface="Calibri"/>
                <a:ea typeface="Calibri"/>
                <a:cs typeface="Calibri"/>
                <a:sym typeface="Calibri"/>
              </a:rPr>
              <a:t> </a:t>
            </a:r>
            <a:r>
              <a:rPr lang="en-US" sz="2200" dirty="0" err="1">
                <a:latin typeface="Calibri"/>
                <a:ea typeface="Calibri"/>
                <a:cs typeface="Calibri"/>
                <a:sym typeface="Calibri"/>
              </a:rPr>
              <a:t>Bhuiyan</a:t>
            </a:r>
            <a:r>
              <a:rPr lang="en-US" sz="2200" dirty="0">
                <a:latin typeface="Calibri"/>
                <a:ea typeface="Calibri"/>
                <a:cs typeface="Calibri"/>
                <a:sym typeface="Calibri"/>
              </a:rPr>
              <a:t>, </a:t>
            </a:r>
            <a:r>
              <a:rPr lang="en-US" sz="2200" dirty="0" err="1">
                <a:latin typeface="Calibri"/>
                <a:ea typeface="Calibri"/>
                <a:cs typeface="Calibri"/>
                <a:sym typeface="Calibri"/>
              </a:rPr>
              <a:t>Shawkat</a:t>
            </a:r>
            <a:r>
              <a:rPr lang="en-US" sz="2200" dirty="0">
                <a:latin typeface="Calibri"/>
                <a:ea typeface="Calibri"/>
                <a:cs typeface="Calibri"/>
                <a:sym typeface="Calibri"/>
              </a:rPr>
              <a:t> Ali, </a:t>
            </a:r>
            <a:r>
              <a:rPr lang="en-US" sz="2200" dirty="0" err="1">
                <a:latin typeface="Calibri"/>
                <a:ea typeface="Calibri"/>
                <a:cs typeface="Calibri"/>
                <a:sym typeface="Calibri"/>
              </a:rPr>
              <a:t>Kabi</a:t>
            </a:r>
            <a:r>
              <a:rPr lang="en-US" sz="2200" dirty="0">
                <a:latin typeface="Calibri"/>
                <a:ea typeface="Calibri"/>
                <a:cs typeface="Calibri"/>
                <a:sym typeface="Calibri"/>
              </a:rPr>
              <a:t> M.A.N </a:t>
            </a:r>
            <a:r>
              <a:rPr lang="en-US" sz="2200" dirty="0" err="1">
                <a:latin typeface="Calibri"/>
                <a:ea typeface="Calibri"/>
                <a:cs typeface="Calibri"/>
                <a:sym typeface="Calibri"/>
              </a:rPr>
              <a:t>Shahidullah</a:t>
            </a:r>
            <a:r>
              <a:rPr lang="en-US" sz="2200" dirty="0">
                <a:latin typeface="Calibri"/>
                <a:ea typeface="Calibri"/>
                <a:cs typeface="Calibri"/>
                <a:sym typeface="Calibri"/>
              </a:rPr>
              <a:t>  </a:t>
            </a:r>
            <a:r>
              <a:rPr lang="en-US" sz="2200" dirty="0" err="1">
                <a:latin typeface="Calibri"/>
                <a:ea typeface="Calibri"/>
                <a:cs typeface="Calibri"/>
                <a:sym typeface="Calibri"/>
              </a:rPr>
              <a:t>Shahittarotno</a:t>
            </a:r>
            <a:r>
              <a:rPr lang="en-US" sz="2200" dirty="0">
                <a:latin typeface="Calibri"/>
                <a:ea typeface="Calibri"/>
                <a:cs typeface="Calibri"/>
                <a:sym typeface="Calibri"/>
              </a:rPr>
              <a:t>, Abdul </a:t>
            </a:r>
            <a:r>
              <a:rPr lang="en-US" sz="2200" dirty="0" err="1">
                <a:latin typeface="Calibri"/>
                <a:ea typeface="Calibri"/>
                <a:cs typeface="Calibri"/>
                <a:sym typeface="Calibri"/>
              </a:rPr>
              <a:t>Gafur</a:t>
            </a:r>
            <a:r>
              <a:rPr lang="en-US" sz="2200" dirty="0">
                <a:latin typeface="Calibri"/>
                <a:ea typeface="Calibri"/>
                <a:cs typeface="Calibri"/>
                <a:sym typeface="Calibri"/>
              </a:rPr>
              <a:t> and </a:t>
            </a:r>
            <a:r>
              <a:rPr lang="en-US" sz="2200" dirty="0" err="1">
                <a:latin typeface="Calibri"/>
                <a:ea typeface="Calibri"/>
                <a:cs typeface="Calibri"/>
                <a:sym typeface="Calibri"/>
              </a:rPr>
              <a:t>Sanaullah</a:t>
            </a:r>
            <a:r>
              <a:rPr lang="en-US" sz="2200" dirty="0">
                <a:latin typeface="Calibri"/>
                <a:ea typeface="Calibri"/>
                <a:cs typeface="Calibri"/>
                <a:sym typeface="Calibri"/>
              </a:rPr>
              <a:t> Nuri. </a:t>
            </a:r>
            <a:r>
              <a:rPr lang="en-US" sz="2200" dirty="0" err="1">
                <a:latin typeface="Calibri"/>
                <a:ea typeface="Calibri"/>
                <a:cs typeface="Calibri"/>
                <a:sym typeface="Calibri"/>
              </a:rPr>
              <a:t>Tamaddun</a:t>
            </a:r>
            <a:r>
              <a:rPr lang="en-US" sz="2200" dirty="0">
                <a:latin typeface="Calibri"/>
                <a:ea typeface="Calibri"/>
                <a:cs typeface="Calibri"/>
                <a:sym typeface="Calibri"/>
              </a:rPr>
              <a:t> </a:t>
            </a:r>
            <a:r>
              <a:rPr lang="en-US" sz="2200" dirty="0" err="1">
                <a:latin typeface="Calibri"/>
                <a:ea typeface="Calibri"/>
                <a:cs typeface="Calibri"/>
                <a:sym typeface="Calibri"/>
              </a:rPr>
              <a:t>Majlish</a:t>
            </a:r>
            <a:r>
              <a:rPr lang="en-US" sz="2200" dirty="0">
                <a:latin typeface="Calibri"/>
                <a:ea typeface="Calibri"/>
                <a:cs typeface="Calibri"/>
                <a:sym typeface="Calibri"/>
              </a:rPr>
              <a:t> founded the Bengali Language Movement. Although the </a:t>
            </a:r>
            <a:r>
              <a:rPr lang="en-US" sz="2200" b="1" dirty="0">
                <a:solidFill>
                  <a:schemeClr val="accent1"/>
                </a:solidFill>
                <a:latin typeface="Calibri"/>
                <a:ea typeface="Calibri"/>
                <a:cs typeface="Calibri"/>
                <a:sym typeface="Calibri"/>
              </a:rPr>
              <a:t>main intent </a:t>
            </a:r>
            <a:r>
              <a:rPr lang="en-US" sz="2200" dirty="0">
                <a:latin typeface="Calibri"/>
                <a:ea typeface="Calibri"/>
                <a:cs typeface="Calibri"/>
                <a:sym typeface="Calibri"/>
              </a:rPr>
              <a:t>of </a:t>
            </a:r>
            <a:r>
              <a:rPr lang="en-US" sz="2200" dirty="0" err="1">
                <a:latin typeface="Calibri"/>
                <a:ea typeface="Calibri"/>
                <a:cs typeface="Calibri"/>
                <a:sym typeface="Calibri"/>
              </a:rPr>
              <a:t>Tamaddun</a:t>
            </a:r>
            <a:r>
              <a:rPr lang="en-US" sz="2200" dirty="0">
                <a:latin typeface="Calibri"/>
                <a:ea typeface="Calibri"/>
                <a:cs typeface="Calibri"/>
                <a:sym typeface="Calibri"/>
              </a:rPr>
              <a:t> </a:t>
            </a:r>
            <a:r>
              <a:rPr lang="en-US" sz="2200" dirty="0" err="1">
                <a:latin typeface="Calibri"/>
                <a:ea typeface="Calibri"/>
                <a:cs typeface="Calibri"/>
                <a:sym typeface="Calibri"/>
              </a:rPr>
              <a:t>Majlish</a:t>
            </a:r>
            <a:r>
              <a:rPr lang="en-US" sz="2200" dirty="0">
                <a:latin typeface="Calibri"/>
                <a:ea typeface="Calibri"/>
                <a:cs typeface="Calibri"/>
                <a:sym typeface="Calibri"/>
              </a:rPr>
              <a:t> was to invigorate the Islamic spirit and culture of the new nation of Pakistan, this organization played a vital role in demanding Bangla as the state language of Pakistan. </a:t>
            </a:r>
            <a:endParaRPr sz="2200"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anim calcmode="lin" valueType="num">
                                      <p:cBhvr additive="base">
                                        <p:cTn id="7" dur="500" fill="hold"/>
                                        <p:tgtEl>
                                          <p:spTgt spid="1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060"/>
              <a:buFont typeface="Century Gothic"/>
              <a:buNone/>
            </a:pPr>
            <a:r>
              <a:rPr lang="en-US" sz="3060" cap="none" dirty="0">
                <a:solidFill>
                  <a:schemeClr val="lt1"/>
                </a:solidFill>
                <a:latin typeface="Century Gothic"/>
                <a:ea typeface="Century Gothic"/>
                <a:cs typeface="Century Gothic"/>
                <a:sym typeface="Century Gothic"/>
              </a:rPr>
              <a:t>Establishment Of “</a:t>
            </a:r>
            <a:r>
              <a:rPr lang="en-US" sz="3060" cap="none" dirty="0" err="1">
                <a:solidFill>
                  <a:schemeClr val="lt1"/>
                </a:solidFill>
                <a:latin typeface="Century Gothic"/>
                <a:ea typeface="Century Gothic"/>
                <a:cs typeface="Century Gothic"/>
                <a:sym typeface="Century Gothic"/>
              </a:rPr>
              <a:t>Tamaddun</a:t>
            </a:r>
            <a:r>
              <a:rPr lang="en-US" sz="3060" cap="none" dirty="0">
                <a:solidFill>
                  <a:schemeClr val="lt1"/>
                </a:solidFill>
                <a:latin typeface="Century Gothic"/>
                <a:ea typeface="Century Gothic"/>
                <a:cs typeface="Century Gothic"/>
                <a:sym typeface="Century Gothic"/>
              </a:rPr>
              <a:t> </a:t>
            </a:r>
            <a:r>
              <a:rPr lang="en-US" sz="3060" cap="none" dirty="0" err="1">
                <a:solidFill>
                  <a:schemeClr val="lt1"/>
                </a:solidFill>
                <a:latin typeface="Century Gothic"/>
                <a:ea typeface="Century Gothic"/>
                <a:cs typeface="Century Gothic"/>
                <a:sym typeface="Century Gothic"/>
              </a:rPr>
              <a:t>Majlish</a:t>
            </a:r>
            <a:r>
              <a:rPr lang="en-US" sz="3060" cap="none" dirty="0">
                <a:solidFill>
                  <a:schemeClr val="lt1"/>
                </a:solidFill>
                <a:latin typeface="Century Gothic"/>
                <a:ea typeface="Century Gothic"/>
                <a:cs typeface="Century Gothic"/>
                <a:sym typeface="Century Gothic"/>
              </a:rPr>
              <a:t>”, The First Cultural Organization</a:t>
            </a:r>
            <a:endParaRPr sz="3060" cap="none" dirty="0">
              <a:solidFill>
                <a:schemeClr val="lt1"/>
              </a:solidFill>
            </a:endParaRPr>
          </a:p>
        </p:txBody>
      </p:sp>
      <p:sp>
        <p:nvSpPr>
          <p:cNvPr id="174" name="Google Shape;174;p6"/>
          <p:cNvSpPr txBox="1">
            <a:spLocks noGrp="1"/>
          </p:cNvSpPr>
          <p:nvPr>
            <p:ph type="body" idx="1"/>
          </p:nvPr>
        </p:nvSpPr>
        <p:spPr>
          <a:xfrm>
            <a:off x="685346" y="2096064"/>
            <a:ext cx="7765322" cy="4168258"/>
          </a:xfrm>
          <a:prstGeom prst="rect">
            <a:avLst/>
          </a:prstGeom>
          <a:noFill/>
          <a:ln>
            <a:noFill/>
          </a:ln>
        </p:spPr>
        <p:txBody>
          <a:bodyPr spcFirstLastPara="1" wrap="square" lIns="91425" tIns="45700" rIns="91425" bIns="45700" anchor="t" anchorCtr="0">
            <a:normAutofit fontScale="92500"/>
          </a:bodyPr>
          <a:lstStyle/>
          <a:p>
            <a:pPr marL="0" indent="0" algn="just">
              <a:lnSpc>
                <a:spcPct val="100000"/>
              </a:lnSpc>
              <a:spcBef>
                <a:spcPts val="0"/>
              </a:spcBef>
              <a:buSzPts val="2340"/>
              <a:buNone/>
            </a:pPr>
            <a:r>
              <a:rPr lang="en-US" sz="2340" dirty="0" smtClean="0">
                <a:latin typeface="Calibri"/>
                <a:ea typeface="Calibri"/>
                <a:cs typeface="Calibri"/>
                <a:sym typeface="Calibri"/>
              </a:rPr>
              <a:t>On </a:t>
            </a:r>
            <a:r>
              <a:rPr lang="en-US" sz="2340" b="1" dirty="0" smtClean="0">
                <a:solidFill>
                  <a:schemeClr val="accent1"/>
                </a:solidFill>
                <a:latin typeface="Calibri"/>
                <a:ea typeface="Calibri"/>
                <a:cs typeface="Calibri"/>
                <a:sym typeface="Calibri"/>
              </a:rPr>
              <a:t>September 15, 1947</a:t>
            </a:r>
            <a:r>
              <a:rPr lang="en-US" sz="2340" dirty="0" smtClean="0">
                <a:latin typeface="Calibri"/>
                <a:ea typeface="Calibri"/>
                <a:cs typeface="Calibri"/>
                <a:sym typeface="Calibri"/>
              </a:rPr>
              <a:t>, </a:t>
            </a:r>
            <a:r>
              <a:rPr lang="en-US" sz="2340" dirty="0" err="1" smtClean="0">
                <a:latin typeface="Calibri"/>
                <a:ea typeface="Calibri"/>
                <a:cs typeface="Calibri"/>
                <a:sym typeface="Calibri"/>
              </a:rPr>
              <a:t>Tamaddun</a:t>
            </a:r>
            <a:r>
              <a:rPr lang="en-US" sz="2340" dirty="0" smtClean="0">
                <a:latin typeface="Calibri"/>
                <a:ea typeface="Calibri"/>
                <a:cs typeface="Calibri"/>
                <a:sym typeface="Calibri"/>
              </a:rPr>
              <a:t> </a:t>
            </a:r>
            <a:r>
              <a:rPr lang="en-US" sz="2340" dirty="0" err="1" smtClean="0">
                <a:latin typeface="Calibri"/>
                <a:ea typeface="Calibri"/>
                <a:cs typeface="Calibri"/>
                <a:sym typeface="Calibri"/>
              </a:rPr>
              <a:t>Majlish</a:t>
            </a:r>
            <a:r>
              <a:rPr lang="en-US" sz="2340" dirty="0" smtClean="0">
                <a:latin typeface="Calibri"/>
                <a:ea typeface="Calibri"/>
                <a:cs typeface="Calibri"/>
                <a:sym typeface="Calibri"/>
              </a:rPr>
              <a:t> issued a pamphlet titled “</a:t>
            </a:r>
            <a:r>
              <a:rPr lang="en-US" sz="2340" b="1" dirty="0" err="1" smtClean="0">
                <a:solidFill>
                  <a:schemeClr val="accent1"/>
                </a:solidFill>
                <a:latin typeface="Calibri"/>
                <a:ea typeface="Calibri"/>
                <a:cs typeface="Calibri"/>
                <a:sym typeface="Calibri"/>
              </a:rPr>
              <a:t>Pakistaner</a:t>
            </a:r>
            <a:r>
              <a:rPr lang="en-US" sz="2340" b="1" dirty="0" smtClean="0">
                <a:solidFill>
                  <a:schemeClr val="accent1"/>
                </a:solidFill>
                <a:latin typeface="Calibri"/>
                <a:ea typeface="Calibri"/>
                <a:cs typeface="Calibri"/>
                <a:sym typeface="Calibri"/>
              </a:rPr>
              <a:t> </a:t>
            </a:r>
            <a:r>
              <a:rPr lang="en-US" sz="2340" b="1" dirty="0" err="1" smtClean="0">
                <a:solidFill>
                  <a:schemeClr val="accent1"/>
                </a:solidFill>
                <a:latin typeface="Calibri"/>
                <a:ea typeface="Calibri"/>
                <a:cs typeface="Calibri"/>
                <a:sym typeface="Calibri"/>
              </a:rPr>
              <a:t>Rashtra</a:t>
            </a:r>
            <a:r>
              <a:rPr lang="en-US" sz="2340" b="1" dirty="0" smtClean="0">
                <a:solidFill>
                  <a:schemeClr val="accent1"/>
                </a:solidFill>
                <a:latin typeface="Calibri"/>
                <a:ea typeface="Calibri"/>
                <a:cs typeface="Calibri"/>
                <a:sym typeface="Calibri"/>
              </a:rPr>
              <a:t> </a:t>
            </a:r>
            <a:r>
              <a:rPr lang="en-US" sz="2340" b="1" dirty="0" err="1" smtClean="0">
                <a:solidFill>
                  <a:schemeClr val="accent1"/>
                </a:solidFill>
                <a:latin typeface="Calibri"/>
                <a:ea typeface="Calibri"/>
                <a:cs typeface="Calibri"/>
                <a:sym typeface="Calibri"/>
              </a:rPr>
              <a:t>Bhasha</a:t>
            </a:r>
            <a:r>
              <a:rPr lang="en-US" sz="2340" b="1" dirty="0" smtClean="0">
                <a:solidFill>
                  <a:schemeClr val="accent1"/>
                </a:solidFill>
                <a:latin typeface="Calibri"/>
                <a:ea typeface="Calibri"/>
                <a:cs typeface="Calibri"/>
                <a:sym typeface="Calibri"/>
              </a:rPr>
              <a:t>: Bangla Na Urdu?</a:t>
            </a:r>
            <a:r>
              <a:rPr lang="en-US" sz="2340" dirty="0" smtClean="0">
                <a:latin typeface="Calibri"/>
                <a:ea typeface="Calibri"/>
                <a:cs typeface="Calibri"/>
                <a:sym typeface="Calibri"/>
              </a:rPr>
              <a:t>”. The authors, and Principal </a:t>
            </a:r>
            <a:r>
              <a:rPr lang="en-US" sz="2340" dirty="0" err="1" smtClean="0">
                <a:latin typeface="Calibri"/>
                <a:ea typeface="Calibri"/>
                <a:cs typeface="Calibri"/>
                <a:sym typeface="Calibri"/>
              </a:rPr>
              <a:t>Abul</a:t>
            </a:r>
            <a:r>
              <a:rPr lang="en-US" sz="2340" dirty="0" smtClean="0">
                <a:latin typeface="Calibri"/>
                <a:ea typeface="Calibri"/>
                <a:cs typeface="Calibri"/>
                <a:sym typeface="Calibri"/>
              </a:rPr>
              <a:t> </a:t>
            </a:r>
            <a:r>
              <a:rPr lang="en-US" sz="2340" dirty="0" err="1" smtClean="0">
                <a:latin typeface="Calibri"/>
                <a:ea typeface="Calibri"/>
                <a:cs typeface="Calibri"/>
                <a:sym typeface="Calibri"/>
              </a:rPr>
              <a:t>Kashem</a:t>
            </a:r>
            <a:r>
              <a:rPr lang="en-US" sz="2340" dirty="0" smtClean="0">
                <a:latin typeface="Calibri"/>
                <a:ea typeface="Calibri"/>
                <a:cs typeface="Calibri"/>
                <a:sym typeface="Calibri"/>
              </a:rPr>
              <a:t>, made a strong case for introducing Bengali as the only language of East Bengal. While </a:t>
            </a:r>
            <a:r>
              <a:rPr lang="en-US" sz="2340" dirty="0" smtClean="0">
                <a:solidFill>
                  <a:schemeClr val="accent1"/>
                </a:solidFill>
                <a:latin typeface="Calibri"/>
                <a:ea typeface="Calibri"/>
                <a:cs typeface="Calibri"/>
                <a:sym typeface="Calibri"/>
              </a:rPr>
              <a:t>Professor </a:t>
            </a:r>
            <a:r>
              <a:rPr lang="en-US" sz="2340" dirty="0" err="1" smtClean="0">
                <a:solidFill>
                  <a:schemeClr val="accent1"/>
                </a:solidFill>
                <a:latin typeface="Calibri"/>
                <a:ea typeface="Calibri"/>
                <a:cs typeface="Calibri"/>
                <a:sym typeface="Calibri"/>
              </a:rPr>
              <a:t>Nurul</a:t>
            </a:r>
            <a:r>
              <a:rPr lang="en-US" sz="2340" dirty="0" smtClean="0">
                <a:solidFill>
                  <a:schemeClr val="accent1"/>
                </a:solidFill>
                <a:latin typeface="Calibri"/>
                <a:ea typeface="Calibri"/>
                <a:cs typeface="Calibri"/>
                <a:sym typeface="Calibri"/>
              </a:rPr>
              <a:t> </a:t>
            </a:r>
            <a:r>
              <a:rPr lang="en-US" sz="2340" dirty="0" err="1" smtClean="0">
                <a:solidFill>
                  <a:schemeClr val="accent1"/>
                </a:solidFill>
                <a:latin typeface="Calibri"/>
                <a:ea typeface="Calibri"/>
                <a:cs typeface="Calibri"/>
                <a:sym typeface="Calibri"/>
              </a:rPr>
              <a:t>Huque</a:t>
            </a:r>
            <a:r>
              <a:rPr lang="en-US" sz="2340" dirty="0" smtClean="0">
                <a:solidFill>
                  <a:schemeClr val="accent1"/>
                </a:solidFill>
                <a:latin typeface="Calibri"/>
                <a:ea typeface="Calibri"/>
                <a:cs typeface="Calibri"/>
                <a:sym typeface="Calibri"/>
              </a:rPr>
              <a:t> </a:t>
            </a:r>
            <a:r>
              <a:rPr lang="en-US" sz="2340" dirty="0" err="1" smtClean="0">
                <a:solidFill>
                  <a:schemeClr val="accent1"/>
                </a:solidFill>
                <a:latin typeface="Calibri"/>
                <a:ea typeface="Calibri"/>
                <a:cs typeface="Calibri"/>
                <a:sym typeface="Calibri"/>
              </a:rPr>
              <a:t>Bhuyain</a:t>
            </a:r>
            <a:r>
              <a:rPr lang="en-US" sz="2340" dirty="0" smtClean="0">
                <a:solidFill>
                  <a:schemeClr val="accent1"/>
                </a:solidFill>
                <a:latin typeface="Calibri"/>
                <a:ea typeface="Calibri"/>
                <a:cs typeface="Calibri"/>
                <a:sym typeface="Calibri"/>
              </a:rPr>
              <a:t> </a:t>
            </a:r>
            <a:r>
              <a:rPr lang="en-US" sz="2340" dirty="0" smtClean="0">
                <a:latin typeface="Calibri"/>
                <a:ea typeface="Calibri"/>
                <a:cs typeface="Calibri"/>
                <a:sym typeface="Calibri"/>
              </a:rPr>
              <a:t>of Dhaka University was elected to be the </a:t>
            </a:r>
            <a:r>
              <a:rPr lang="en-US" sz="2340" dirty="0" err="1" smtClean="0">
                <a:solidFill>
                  <a:schemeClr val="accent1"/>
                </a:solidFill>
                <a:latin typeface="Calibri"/>
                <a:ea typeface="Calibri"/>
                <a:cs typeface="Calibri"/>
                <a:sym typeface="Calibri"/>
              </a:rPr>
              <a:t>Gonvener</a:t>
            </a:r>
            <a:r>
              <a:rPr lang="en-US" sz="2340" dirty="0" smtClean="0">
                <a:solidFill>
                  <a:schemeClr val="accent1"/>
                </a:solidFill>
                <a:latin typeface="Calibri"/>
                <a:ea typeface="Calibri"/>
                <a:cs typeface="Calibri"/>
                <a:sym typeface="Calibri"/>
              </a:rPr>
              <a:t> </a:t>
            </a:r>
            <a:r>
              <a:rPr lang="en-US" sz="2340" dirty="0" smtClean="0">
                <a:solidFill>
                  <a:schemeClr val="bg1"/>
                </a:solidFill>
                <a:latin typeface="Calibri"/>
                <a:ea typeface="Calibri"/>
                <a:cs typeface="Calibri"/>
                <a:sym typeface="Calibri"/>
              </a:rPr>
              <a:t>of the </a:t>
            </a:r>
            <a:r>
              <a:rPr lang="en-US" sz="2340" dirty="0" smtClean="0">
                <a:solidFill>
                  <a:schemeClr val="accent1"/>
                </a:solidFill>
                <a:latin typeface="Calibri"/>
                <a:ea typeface="Calibri"/>
                <a:cs typeface="Calibri"/>
                <a:sym typeface="Calibri"/>
              </a:rPr>
              <a:t>first </a:t>
            </a:r>
            <a:r>
              <a:rPr lang="en-US" sz="2340" dirty="0" err="1" smtClean="0">
                <a:solidFill>
                  <a:schemeClr val="accent1"/>
                </a:solidFill>
                <a:latin typeface="Calibri"/>
                <a:ea typeface="Calibri"/>
                <a:cs typeface="Calibri"/>
                <a:sym typeface="Calibri"/>
              </a:rPr>
              <a:t>Rastrabhasa</a:t>
            </a:r>
            <a:r>
              <a:rPr lang="en-US" sz="2340" dirty="0" smtClean="0">
                <a:solidFill>
                  <a:schemeClr val="accent1"/>
                </a:solidFill>
                <a:latin typeface="Calibri"/>
                <a:ea typeface="Calibri"/>
                <a:cs typeface="Calibri"/>
                <a:sym typeface="Calibri"/>
              </a:rPr>
              <a:t> </a:t>
            </a:r>
            <a:r>
              <a:rPr lang="en-US" sz="2340" dirty="0" err="1" smtClean="0">
                <a:solidFill>
                  <a:schemeClr val="accent1"/>
                </a:solidFill>
                <a:latin typeface="Calibri"/>
                <a:ea typeface="Calibri"/>
                <a:cs typeface="Calibri"/>
                <a:sym typeface="Calibri"/>
              </a:rPr>
              <a:t>Sangram</a:t>
            </a:r>
            <a:r>
              <a:rPr lang="en-US" sz="2340" dirty="0" smtClean="0">
                <a:solidFill>
                  <a:schemeClr val="accent1"/>
                </a:solidFill>
                <a:latin typeface="Calibri"/>
                <a:ea typeface="Calibri"/>
                <a:cs typeface="Calibri"/>
                <a:sym typeface="Calibri"/>
              </a:rPr>
              <a:t> </a:t>
            </a:r>
            <a:r>
              <a:rPr lang="en-US" sz="2340" dirty="0" err="1" smtClean="0">
                <a:solidFill>
                  <a:schemeClr val="accent1"/>
                </a:solidFill>
                <a:latin typeface="Calibri"/>
                <a:ea typeface="Calibri"/>
                <a:cs typeface="Calibri"/>
                <a:sym typeface="Calibri"/>
              </a:rPr>
              <a:t>Parishad</a:t>
            </a:r>
            <a:r>
              <a:rPr lang="en-US" sz="2340" dirty="0" smtClean="0">
                <a:latin typeface="Calibri"/>
                <a:ea typeface="Calibri"/>
                <a:cs typeface="Calibri"/>
                <a:sym typeface="Calibri"/>
              </a:rPr>
              <a:t>, Professor </a:t>
            </a:r>
            <a:r>
              <a:rPr lang="en-US" sz="2340" dirty="0" err="1" smtClean="0">
                <a:latin typeface="Calibri"/>
                <a:ea typeface="Calibri"/>
                <a:cs typeface="Calibri"/>
                <a:sym typeface="Calibri"/>
              </a:rPr>
              <a:t>Abul</a:t>
            </a:r>
            <a:r>
              <a:rPr lang="en-US" sz="2340" dirty="0" smtClean="0">
                <a:latin typeface="Calibri"/>
                <a:ea typeface="Calibri"/>
                <a:cs typeface="Calibri"/>
                <a:sym typeface="Calibri"/>
              </a:rPr>
              <a:t> </a:t>
            </a:r>
            <a:r>
              <a:rPr lang="en-US" sz="2340" dirty="0" err="1" smtClean="0">
                <a:latin typeface="Calibri"/>
                <a:ea typeface="Calibri"/>
                <a:cs typeface="Calibri"/>
                <a:sym typeface="Calibri"/>
              </a:rPr>
              <a:t>Kashem</a:t>
            </a:r>
            <a:r>
              <a:rPr lang="en-US" sz="2340" dirty="0" smtClean="0">
                <a:latin typeface="Calibri"/>
                <a:ea typeface="Calibri"/>
                <a:cs typeface="Calibri"/>
                <a:sym typeface="Calibri"/>
              </a:rPr>
              <a:t>, the General Secretary of </a:t>
            </a:r>
            <a:r>
              <a:rPr lang="en-US" sz="2340" dirty="0" err="1" smtClean="0">
                <a:latin typeface="Calibri"/>
                <a:ea typeface="Calibri"/>
                <a:cs typeface="Calibri"/>
                <a:sym typeface="Calibri"/>
              </a:rPr>
              <a:t>Tamaddun</a:t>
            </a:r>
            <a:r>
              <a:rPr lang="en-US" sz="2340" dirty="0" smtClean="0">
                <a:latin typeface="Calibri"/>
                <a:ea typeface="Calibri"/>
                <a:cs typeface="Calibri"/>
                <a:sym typeface="Calibri"/>
              </a:rPr>
              <a:t> </a:t>
            </a:r>
            <a:r>
              <a:rPr lang="en-US" sz="2340" dirty="0" err="1" smtClean="0">
                <a:latin typeface="Calibri"/>
                <a:ea typeface="Calibri"/>
                <a:cs typeface="Calibri"/>
                <a:sym typeface="Calibri"/>
              </a:rPr>
              <a:t>Majlish</a:t>
            </a:r>
            <a:r>
              <a:rPr lang="en-US" sz="2340" dirty="0" smtClean="0">
                <a:latin typeface="Calibri"/>
                <a:ea typeface="Calibri"/>
                <a:cs typeface="Calibri"/>
                <a:sym typeface="Calibri"/>
              </a:rPr>
              <a:t>, played a key role in the early stages of the Bengali Language Movement.</a:t>
            </a:r>
            <a:r>
              <a:rPr lang="en-US" sz="2400" dirty="0"/>
              <a:t> </a:t>
            </a:r>
            <a:r>
              <a:rPr lang="en-US" sz="2400" dirty="0">
                <a:latin typeface="Calibri"/>
                <a:ea typeface="Calibri"/>
                <a:cs typeface="Calibri"/>
              </a:rPr>
              <a:t>On </a:t>
            </a:r>
            <a:r>
              <a:rPr lang="en-US" sz="2400" b="1" dirty="0" smtClean="0">
                <a:solidFill>
                  <a:schemeClr val="accent1"/>
                </a:solidFill>
                <a:latin typeface="Calibri"/>
                <a:ea typeface="Calibri"/>
                <a:cs typeface="Calibri"/>
              </a:rPr>
              <a:t>November, 1947</a:t>
            </a:r>
            <a:r>
              <a:rPr lang="en-US" sz="2400" dirty="0" smtClean="0">
                <a:latin typeface="Calibri"/>
                <a:ea typeface="Calibri"/>
                <a:cs typeface="Calibri"/>
              </a:rPr>
              <a:t> </a:t>
            </a:r>
            <a:r>
              <a:rPr lang="en-US" sz="2400" dirty="0">
                <a:latin typeface="Calibri"/>
                <a:ea typeface="Calibri"/>
                <a:cs typeface="Calibri"/>
              </a:rPr>
              <a:t>in Karachi, the representatives of East Bengal attending the Pakistan Educational Conference, called by the Minister of Education </a:t>
            </a:r>
            <a:r>
              <a:rPr lang="en-US" sz="2400" dirty="0" err="1">
                <a:latin typeface="Calibri"/>
                <a:ea typeface="Calibri"/>
                <a:cs typeface="Calibri"/>
              </a:rPr>
              <a:t>Fazlur</a:t>
            </a:r>
            <a:r>
              <a:rPr lang="en-US" sz="2400" dirty="0">
                <a:latin typeface="Calibri"/>
                <a:ea typeface="Calibri"/>
                <a:cs typeface="Calibri"/>
              </a:rPr>
              <a:t> Rahman, </a:t>
            </a:r>
            <a:r>
              <a:rPr lang="en-US" sz="2400" dirty="0">
                <a:solidFill>
                  <a:schemeClr val="bg1"/>
                </a:solidFill>
                <a:latin typeface="Calibri"/>
                <a:ea typeface="Calibri"/>
                <a:cs typeface="Calibri"/>
              </a:rPr>
              <a:t>a Bengali, </a:t>
            </a:r>
            <a:r>
              <a:rPr lang="en-US" sz="2400" dirty="0">
                <a:solidFill>
                  <a:srgbClr val="FF0000"/>
                </a:solidFill>
                <a:latin typeface="Calibri"/>
                <a:ea typeface="Calibri"/>
                <a:cs typeface="Calibri"/>
              </a:rPr>
              <a:t>oppose</a:t>
            </a:r>
            <a:r>
              <a:rPr lang="en-US" sz="2400" dirty="0">
                <a:solidFill>
                  <a:schemeClr val="accent1"/>
                </a:solidFill>
                <a:latin typeface="Calibri"/>
                <a:ea typeface="Calibri"/>
                <a:cs typeface="Calibri"/>
              </a:rPr>
              <a:t> </a:t>
            </a:r>
            <a:r>
              <a:rPr lang="en-US" sz="2400" dirty="0">
                <a:solidFill>
                  <a:schemeClr val="bg1"/>
                </a:solidFill>
                <a:latin typeface="Calibri"/>
                <a:ea typeface="Calibri"/>
                <a:cs typeface="Calibri"/>
              </a:rPr>
              <a:t>Urdu as the only national language.</a:t>
            </a:r>
          </a:p>
          <a:p>
            <a:pPr marL="0" lvl="0" indent="0" algn="just" rtl="0">
              <a:lnSpc>
                <a:spcPct val="100000"/>
              </a:lnSpc>
              <a:spcBef>
                <a:spcPts val="0"/>
              </a:spcBef>
              <a:spcAft>
                <a:spcPts val="0"/>
              </a:spcAft>
              <a:buClr>
                <a:schemeClr val="lt1"/>
              </a:buClr>
              <a:buSzPts val="2340"/>
              <a:buNone/>
            </a:pPr>
            <a:endParaRPr sz="2400" dirty="0">
              <a:latin typeface="Calibri"/>
              <a:ea typeface="Calibri"/>
              <a:cs typeface="Calibri"/>
              <a:sym typeface="Calibri"/>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500"/>
                                        <p:tgtEl>
                                          <p:spTgt spid="1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Calibri"/>
              <a:buNone/>
            </a:pPr>
            <a:r>
              <a:rPr lang="en-US" cap="none" dirty="0">
                <a:solidFill>
                  <a:schemeClr val="lt1"/>
                </a:solidFill>
                <a:latin typeface="Calibri"/>
                <a:ea typeface="Calibri"/>
                <a:cs typeface="Calibri"/>
                <a:sym typeface="Calibri"/>
              </a:rPr>
              <a:t>DECLARATION OF URDU AS THE STATE LANGUAGE OF PAKISTAN</a:t>
            </a:r>
            <a:endParaRPr cap="none" dirty="0">
              <a:solidFill>
                <a:schemeClr val="lt1"/>
              </a:solidFill>
              <a:latin typeface="Calibri"/>
              <a:ea typeface="Calibri"/>
              <a:cs typeface="Calibri"/>
              <a:sym typeface="Calibri"/>
            </a:endParaRPr>
          </a:p>
        </p:txBody>
      </p:sp>
      <p:sp>
        <p:nvSpPr>
          <p:cNvPr id="154" name="Google Shape;154;p3"/>
          <p:cNvSpPr txBox="1">
            <a:spLocks noGrp="1"/>
          </p:cNvSpPr>
          <p:nvPr>
            <p:ph type="body" idx="1"/>
          </p:nvPr>
        </p:nvSpPr>
        <p:spPr>
          <a:xfrm>
            <a:off x="685346" y="2096064"/>
            <a:ext cx="7765322" cy="4228536"/>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lt1"/>
              </a:buClr>
              <a:buSzPts val="2000"/>
              <a:buNone/>
            </a:pPr>
            <a:r>
              <a:rPr lang="en-US" b="1" dirty="0">
                <a:solidFill>
                  <a:schemeClr val="accent1"/>
                </a:solidFill>
                <a:latin typeface="Calibri"/>
                <a:ea typeface="Calibri"/>
                <a:cs typeface="Calibri"/>
                <a:sym typeface="Calibri"/>
              </a:rPr>
              <a:t>Students</a:t>
            </a:r>
            <a:r>
              <a:rPr lang="en-US" dirty="0">
                <a:latin typeface="Calibri"/>
                <a:ea typeface="Calibri"/>
                <a:cs typeface="Calibri"/>
                <a:sym typeface="Calibri"/>
              </a:rPr>
              <a:t> of the University of Dhaka and other colleges of the city organized a </a:t>
            </a:r>
            <a:r>
              <a:rPr lang="en-US" dirty="0">
                <a:solidFill>
                  <a:srgbClr val="FF0000"/>
                </a:solidFill>
                <a:latin typeface="Calibri"/>
                <a:ea typeface="Calibri"/>
                <a:cs typeface="Calibri"/>
                <a:sym typeface="Calibri"/>
              </a:rPr>
              <a:t>general strike </a:t>
            </a:r>
            <a:r>
              <a:rPr lang="en-US" dirty="0">
                <a:latin typeface="Calibri"/>
                <a:ea typeface="Calibri"/>
                <a:cs typeface="Calibri"/>
                <a:sym typeface="Calibri"/>
              </a:rPr>
              <a:t>on </a:t>
            </a:r>
            <a:r>
              <a:rPr lang="en-US" b="1" dirty="0">
                <a:solidFill>
                  <a:schemeClr val="accent1"/>
                </a:solidFill>
                <a:latin typeface="Calibri"/>
                <a:ea typeface="Calibri"/>
                <a:cs typeface="Calibri"/>
                <a:sym typeface="Calibri"/>
              </a:rPr>
              <a:t>11 March 1948 </a:t>
            </a:r>
            <a:r>
              <a:rPr lang="en-US" dirty="0">
                <a:latin typeface="Calibri"/>
                <a:ea typeface="Calibri"/>
                <a:cs typeface="Calibri"/>
                <a:sym typeface="Calibri"/>
              </a:rPr>
              <a:t>to protest the omission of Bengali language. Some political leaders were arrested during the rallies. </a:t>
            </a:r>
            <a:r>
              <a:rPr lang="en-US" dirty="0">
                <a:solidFill>
                  <a:schemeClr val="accent1"/>
                </a:solidFill>
                <a:latin typeface="Calibri"/>
                <a:ea typeface="Calibri"/>
                <a:cs typeface="Calibri"/>
                <a:sym typeface="Calibri"/>
              </a:rPr>
              <a:t>Student leaders</a:t>
            </a:r>
            <a:r>
              <a:rPr lang="en-US" dirty="0">
                <a:latin typeface="Calibri"/>
                <a:ea typeface="Calibri"/>
                <a:cs typeface="Calibri"/>
                <a:sym typeface="Calibri"/>
              </a:rPr>
              <a:t>, including </a:t>
            </a:r>
            <a:r>
              <a:rPr lang="en-US" dirty="0">
                <a:solidFill>
                  <a:schemeClr val="accent1"/>
                </a:solidFill>
                <a:latin typeface="Calibri"/>
                <a:ea typeface="Calibri"/>
                <a:cs typeface="Calibri"/>
                <a:sym typeface="Calibri"/>
              </a:rPr>
              <a:t>Abdul </a:t>
            </a:r>
            <a:r>
              <a:rPr lang="en-US" dirty="0" err="1">
                <a:solidFill>
                  <a:schemeClr val="accent1"/>
                </a:solidFill>
                <a:latin typeface="Calibri"/>
                <a:ea typeface="Calibri"/>
                <a:cs typeface="Calibri"/>
                <a:sym typeface="Calibri"/>
              </a:rPr>
              <a:t>Matin</a:t>
            </a:r>
            <a:r>
              <a:rPr lang="en-US" dirty="0">
                <a:latin typeface="Calibri"/>
                <a:ea typeface="Calibri"/>
                <a:cs typeface="Calibri"/>
                <a:sym typeface="Calibri"/>
              </a:rPr>
              <a:t> and </a:t>
            </a:r>
            <a:r>
              <a:rPr lang="en-US" dirty="0">
                <a:solidFill>
                  <a:schemeClr val="accent1"/>
                </a:solidFill>
                <a:latin typeface="Calibri"/>
                <a:ea typeface="Calibri"/>
                <a:cs typeface="Calibri"/>
                <a:sym typeface="Calibri"/>
              </a:rPr>
              <a:t>Abdul </a:t>
            </a:r>
            <a:r>
              <a:rPr lang="en-US" dirty="0" err="1">
                <a:solidFill>
                  <a:schemeClr val="accent1"/>
                </a:solidFill>
                <a:latin typeface="Calibri"/>
                <a:ea typeface="Calibri"/>
                <a:cs typeface="Calibri"/>
                <a:sym typeface="Calibri"/>
              </a:rPr>
              <a:t>Malek</a:t>
            </a:r>
            <a:r>
              <a:rPr lang="en-US" dirty="0">
                <a:solidFill>
                  <a:schemeClr val="accent1"/>
                </a:solidFill>
                <a:latin typeface="Calibri"/>
                <a:ea typeface="Calibri"/>
                <a:cs typeface="Calibri"/>
                <a:sym typeface="Calibri"/>
              </a:rPr>
              <a:t> </a:t>
            </a:r>
            <a:r>
              <a:rPr lang="en-US" dirty="0" err="1">
                <a:solidFill>
                  <a:schemeClr val="accent1"/>
                </a:solidFill>
                <a:latin typeface="Calibri"/>
                <a:ea typeface="Calibri"/>
                <a:cs typeface="Calibri"/>
                <a:sym typeface="Calibri"/>
              </a:rPr>
              <a:t>Ukil</a:t>
            </a:r>
            <a:r>
              <a:rPr lang="en-US" dirty="0">
                <a:latin typeface="Calibri"/>
                <a:ea typeface="Calibri"/>
                <a:cs typeface="Calibri"/>
                <a:sym typeface="Calibri"/>
              </a:rPr>
              <a:t> took part in the procession. In the </a:t>
            </a:r>
            <a:r>
              <a:rPr lang="en-US" dirty="0">
                <a:solidFill>
                  <a:schemeClr val="accent1"/>
                </a:solidFill>
                <a:latin typeface="Calibri"/>
                <a:ea typeface="Calibri"/>
                <a:cs typeface="Calibri"/>
                <a:sym typeface="Calibri"/>
              </a:rPr>
              <a:t>afternoon of 11 March</a:t>
            </a:r>
            <a:r>
              <a:rPr lang="en-US" dirty="0">
                <a:latin typeface="Calibri"/>
                <a:ea typeface="Calibri"/>
                <a:cs typeface="Calibri"/>
                <a:sym typeface="Calibri"/>
              </a:rPr>
              <a:t>, a </a:t>
            </a:r>
            <a:r>
              <a:rPr lang="en-US" dirty="0">
                <a:solidFill>
                  <a:schemeClr val="accent1"/>
                </a:solidFill>
                <a:latin typeface="Calibri"/>
                <a:ea typeface="Calibri"/>
                <a:cs typeface="Calibri"/>
                <a:sym typeface="Calibri"/>
              </a:rPr>
              <a:t>meeting</a:t>
            </a:r>
            <a:r>
              <a:rPr lang="en-US" dirty="0">
                <a:latin typeface="Calibri"/>
                <a:ea typeface="Calibri"/>
                <a:cs typeface="Calibri"/>
                <a:sym typeface="Calibri"/>
              </a:rPr>
              <a:t> was held to protest police brutality and arrests. A group of students marching towards </a:t>
            </a:r>
            <a:r>
              <a:rPr lang="en-US" dirty="0">
                <a:solidFill>
                  <a:schemeClr val="accent1"/>
                </a:solidFill>
                <a:latin typeface="Calibri"/>
                <a:ea typeface="Calibri"/>
                <a:cs typeface="Calibri"/>
                <a:sym typeface="Calibri"/>
              </a:rPr>
              <a:t>the chief minister Khawaja </a:t>
            </a:r>
            <a:r>
              <a:rPr lang="en-US" dirty="0" err="1">
                <a:solidFill>
                  <a:schemeClr val="accent1"/>
                </a:solidFill>
                <a:latin typeface="Calibri"/>
                <a:ea typeface="Calibri"/>
                <a:cs typeface="Calibri"/>
                <a:sym typeface="Calibri"/>
              </a:rPr>
              <a:t>Nazimuddin’s</a:t>
            </a:r>
            <a:r>
              <a:rPr lang="en-US" dirty="0">
                <a:solidFill>
                  <a:schemeClr val="accent1"/>
                </a:solidFill>
                <a:latin typeface="Calibri"/>
                <a:ea typeface="Calibri"/>
                <a:cs typeface="Calibri"/>
                <a:sym typeface="Calibri"/>
              </a:rPr>
              <a:t> house</a:t>
            </a:r>
            <a:r>
              <a:rPr lang="en-US" dirty="0">
                <a:latin typeface="Calibri"/>
                <a:ea typeface="Calibri"/>
                <a:cs typeface="Calibri"/>
                <a:sym typeface="Calibri"/>
              </a:rPr>
              <a:t>, but changed the direction to the Secretariat building. </a:t>
            </a:r>
            <a:endParaRPr dirty="0"/>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animEffect transition="in" filter="barn(inVertical)">
                                      <p:cBhvr>
                                        <p:cTn id="7" dur="500"/>
                                        <p:tgtEl>
                                          <p:spTgt spid="1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Calibri"/>
              <a:buNone/>
            </a:pPr>
            <a:r>
              <a:rPr lang="en-US" cap="none" dirty="0">
                <a:solidFill>
                  <a:schemeClr val="lt1"/>
                </a:solidFill>
                <a:latin typeface="Calibri"/>
                <a:ea typeface="Calibri"/>
                <a:cs typeface="Calibri"/>
                <a:sym typeface="Calibri"/>
              </a:rPr>
              <a:t>DECLARATION OF URDU AS THE STATE LANGUAGE OF PAKISTAN</a:t>
            </a:r>
            <a:endParaRPr cap="none" dirty="0">
              <a:solidFill>
                <a:schemeClr val="lt1"/>
              </a:solidFill>
              <a:latin typeface="Calibri"/>
              <a:ea typeface="Calibri"/>
              <a:cs typeface="Calibri"/>
              <a:sym typeface="Calibri"/>
            </a:endParaRPr>
          </a:p>
        </p:txBody>
      </p:sp>
      <p:sp>
        <p:nvSpPr>
          <p:cNvPr id="160" name="Google Shape;160;p4"/>
          <p:cNvSpPr txBox="1">
            <a:spLocks noGrp="1"/>
          </p:cNvSpPr>
          <p:nvPr>
            <p:ph type="body" idx="1"/>
          </p:nvPr>
        </p:nvSpPr>
        <p:spPr>
          <a:xfrm>
            <a:off x="685346" y="2096064"/>
            <a:ext cx="7765322" cy="4228536"/>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lt1"/>
              </a:buClr>
              <a:buSzPts val="2000"/>
              <a:buNone/>
            </a:pPr>
            <a:r>
              <a:rPr lang="en-US" dirty="0">
                <a:latin typeface="Calibri"/>
                <a:ea typeface="Calibri"/>
                <a:cs typeface="Calibri"/>
                <a:sym typeface="Calibri"/>
              </a:rPr>
              <a:t>Police </a:t>
            </a:r>
            <a:r>
              <a:rPr lang="en-US" dirty="0">
                <a:solidFill>
                  <a:srgbClr val="FF0000"/>
                </a:solidFill>
                <a:latin typeface="Calibri"/>
                <a:ea typeface="Calibri"/>
                <a:cs typeface="Calibri"/>
                <a:sym typeface="Calibri"/>
              </a:rPr>
              <a:t>attacked</a:t>
            </a:r>
            <a:r>
              <a:rPr lang="en-US" dirty="0">
                <a:latin typeface="Calibri"/>
                <a:ea typeface="Calibri"/>
                <a:cs typeface="Calibri"/>
                <a:sym typeface="Calibri"/>
              </a:rPr>
              <a:t> the procession injuring several students and leaders, including A. K. </a:t>
            </a:r>
            <a:r>
              <a:rPr lang="en-US" dirty="0" err="1">
                <a:latin typeface="Calibri"/>
                <a:ea typeface="Calibri"/>
                <a:cs typeface="Calibri"/>
                <a:sym typeface="Calibri"/>
              </a:rPr>
              <a:t>Fazlul</a:t>
            </a:r>
            <a:r>
              <a:rPr lang="en-US" dirty="0">
                <a:latin typeface="Calibri"/>
                <a:ea typeface="Calibri"/>
                <a:cs typeface="Calibri"/>
                <a:sym typeface="Calibri"/>
              </a:rPr>
              <a:t> </a:t>
            </a:r>
            <a:r>
              <a:rPr lang="en-US" dirty="0" err="1">
                <a:latin typeface="Calibri"/>
                <a:ea typeface="Calibri"/>
                <a:cs typeface="Calibri"/>
                <a:sym typeface="Calibri"/>
              </a:rPr>
              <a:t>Huq</a:t>
            </a:r>
            <a:r>
              <a:rPr lang="en-US" dirty="0">
                <a:latin typeface="Calibri"/>
                <a:ea typeface="Calibri"/>
                <a:cs typeface="Calibri"/>
                <a:sym typeface="Calibri"/>
              </a:rPr>
              <a:t>. In the height of civic unrest, Governor-General of Pakistan, </a:t>
            </a:r>
            <a:r>
              <a:rPr lang="en-US" dirty="0">
                <a:solidFill>
                  <a:schemeClr val="accent1"/>
                </a:solidFill>
                <a:latin typeface="Calibri"/>
                <a:ea typeface="Calibri"/>
                <a:cs typeface="Calibri"/>
                <a:sym typeface="Calibri"/>
              </a:rPr>
              <a:t>Muhammad Ali Jinnah</a:t>
            </a:r>
            <a:r>
              <a:rPr lang="en-US" dirty="0">
                <a:latin typeface="Calibri"/>
                <a:ea typeface="Calibri"/>
                <a:cs typeface="Calibri"/>
                <a:sym typeface="Calibri"/>
              </a:rPr>
              <a:t> arrived </a:t>
            </a:r>
            <a:r>
              <a:rPr lang="en-US" dirty="0">
                <a:solidFill>
                  <a:schemeClr val="accent1"/>
                </a:solidFill>
                <a:latin typeface="Calibri"/>
                <a:ea typeface="Calibri"/>
                <a:cs typeface="Calibri"/>
                <a:sym typeface="Calibri"/>
              </a:rPr>
              <a:t>in Dhaka </a:t>
            </a:r>
            <a:r>
              <a:rPr lang="en-US" dirty="0">
                <a:latin typeface="Calibri"/>
                <a:ea typeface="Calibri"/>
                <a:cs typeface="Calibri"/>
                <a:sym typeface="Calibri"/>
              </a:rPr>
              <a:t>on </a:t>
            </a:r>
            <a:r>
              <a:rPr lang="en-US" b="1" dirty="0">
                <a:solidFill>
                  <a:schemeClr val="accent1"/>
                </a:solidFill>
                <a:latin typeface="Calibri"/>
                <a:ea typeface="Calibri"/>
                <a:cs typeface="Calibri"/>
                <a:sym typeface="Calibri"/>
              </a:rPr>
              <a:t>19 March 1948</a:t>
            </a:r>
            <a:r>
              <a:rPr lang="en-US" dirty="0">
                <a:latin typeface="Calibri"/>
                <a:ea typeface="Calibri"/>
                <a:cs typeface="Calibri"/>
                <a:sym typeface="Calibri"/>
              </a:rPr>
              <a:t>. </a:t>
            </a:r>
            <a:r>
              <a:rPr lang="en-US" b="1" dirty="0">
                <a:solidFill>
                  <a:schemeClr val="accent1"/>
                </a:solidFill>
                <a:latin typeface="Calibri"/>
                <a:ea typeface="Calibri"/>
                <a:cs typeface="Calibri"/>
                <a:sym typeface="Calibri"/>
              </a:rPr>
              <a:t>On 21 March</a:t>
            </a:r>
            <a:r>
              <a:rPr lang="en-US" dirty="0">
                <a:latin typeface="Calibri"/>
                <a:ea typeface="Calibri"/>
                <a:cs typeface="Calibri"/>
                <a:sym typeface="Calibri"/>
              </a:rPr>
              <a:t>, at a civic reception at Racecourse Ground, he declared that </a:t>
            </a:r>
            <a:r>
              <a:rPr lang="en-US" b="1" dirty="0">
                <a:solidFill>
                  <a:schemeClr val="accent1"/>
                </a:solidFill>
                <a:latin typeface="Calibri"/>
                <a:ea typeface="Calibri"/>
                <a:cs typeface="Calibri"/>
                <a:sym typeface="Calibri"/>
              </a:rPr>
              <a:t>Urdu embodied the spirit of Muslim nations</a:t>
            </a:r>
            <a:r>
              <a:rPr lang="en-US" dirty="0">
                <a:latin typeface="Calibri"/>
                <a:ea typeface="Calibri"/>
                <a:cs typeface="Calibri"/>
                <a:sym typeface="Calibri"/>
              </a:rPr>
              <a:t> and would remain as the state language. Jinnah delivered a similar speech at</a:t>
            </a:r>
            <a:r>
              <a:rPr lang="en-US" dirty="0">
                <a:solidFill>
                  <a:schemeClr val="accent1"/>
                </a:solidFill>
                <a:latin typeface="Calibri"/>
                <a:ea typeface="Calibri"/>
                <a:cs typeface="Calibri"/>
                <a:sym typeface="Calibri"/>
              </a:rPr>
              <a:t> Curzon Hall</a:t>
            </a:r>
            <a:r>
              <a:rPr lang="en-US" dirty="0">
                <a:latin typeface="Calibri"/>
                <a:ea typeface="Calibri"/>
                <a:cs typeface="Calibri"/>
                <a:sym typeface="Calibri"/>
              </a:rPr>
              <a:t> of the University of Dhaka on </a:t>
            </a:r>
            <a:r>
              <a:rPr lang="en-US" dirty="0">
                <a:solidFill>
                  <a:schemeClr val="accent1"/>
                </a:solidFill>
                <a:latin typeface="Calibri"/>
                <a:ea typeface="Calibri"/>
                <a:cs typeface="Calibri"/>
                <a:sym typeface="Calibri"/>
              </a:rPr>
              <a:t>24 March</a:t>
            </a:r>
            <a:r>
              <a:rPr lang="en-US" dirty="0">
                <a:latin typeface="Calibri"/>
                <a:ea typeface="Calibri"/>
                <a:cs typeface="Calibri"/>
                <a:sym typeface="Calibri"/>
              </a:rPr>
              <a:t>. At both meetings, Jinnah was interrupted by large segments of the audience.</a:t>
            </a:r>
            <a:endParaRPr dirty="0">
              <a:latin typeface="Calibri"/>
              <a:ea typeface="Calibri"/>
              <a:cs typeface="Calibri"/>
              <a:sym typeface="Calibri"/>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animEffect transition="in" filter="randombar(horizontal)">
                                      <p:cBhvr>
                                        <p:cTn id="7" dur="500"/>
                                        <p:tgtEl>
                                          <p:spTgt spid="1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7"/>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900"/>
              <a:buFont typeface="Century Gothic"/>
              <a:buNone/>
            </a:pPr>
            <a:r>
              <a:rPr lang="en-US" sz="2900" cap="none" dirty="0">
                <a:solidFill>
                  <a:schemeClr val="lt1"/>
                </a:solidFill>
                <a:latin typeface="Century Gothic"/>
                <a:ea typeface="Century Gothic"/>
                <a:cs typeface="Century Gothic"/>
                <a:sym typeface="Century Gothic"/>
              </a:rPr>
              <a:t>ESTABLISHMENT OF POLITICAL ORGANIZATIONS</a:t>
            </a:r>
            <a:endParaRPr sz="2900" cap="none" dirty="0">
              <a:solidFill>
                <a:schemeClr val="lt1"/>
              </a:solidFill>
            </a:endParaRPr>
          </a:p>
        </p:txBody>
      </p:sp>
      <p:sp>
        <p:nvSpPr>
          <p:cNvPr id="180" name="Google Shape;180;p7"/>
          <p:cNvSpPr txBox="1">
            <a:spLocks noGrp="1"/>
          </p:cNvSpPr>
          <p:nvPr>
            <p:ph type="body" idx="1"/>
          </p:nvPr>
        </p:nvSpPr>
        <p:spPr>
          <a:xfrm>
            <a:off x="685346" y="2096064"/>
            <a:ext cx="7765322" cy="3695136"/>
          </a:xfrm>
          <a:prstGeom prst="rect">
            <a:avLst/>
          </a:prstGeom>
          <a:noFill/>
          <a:ln>
            <a:noFill/>
          </a:ln>
        </p:spPr>
        <p:txBody>
          <a:bodyPr spcFirstLastPara="1" wrap="square" lIns="91425" tIns="45700" rIns="91425" bIns="45700" anchor="t" anchorCtr="0">
            <a:normAutofit/>
          </a:bodyPr>
          <a:lstStyle/>
          <a:p>
            <a:pPr marL="0" lvl="0" indent="0" algn="just" rtl="0">
              <a:lnSpc>
                <a:spcPct val="110000"/>
              </a:lnSpc>
              <a:spcBef>
                <a:spcPts val="0"/>
              </a:spcBef>
              <a:spcAft>
                <a:spcPts val="0"/>
              </a:spcAft>
              <a:buClr>
                <a:schemeClr val="lt1"/>
              </a:buClr>
              <a:buSzPts val="2100"/>
              <a:buNone/>
            </a:pPr>
            <a:r>
              <a:rPr lang="en-US" sz="2100" dirty="0">
                <a:latin typeface="Calibri"/>
                <a:ea typeface="Calibri"/>
                <a:cs typeface="Calibri"/>
                <a:sym typeface="Calibri"/>
              </a:rPr>
              <a:t>At the </a:t>
            </a:r>
            <a:r>
              <a:rPr lang="en-US" sz="2100" b="1" dirty="0">
                <a:solidFill>
                  <a:schemeClr val="accent1"/>
                </a:solidFill>
                <a:latin typeface="Calibri"/>
                <a:ea typeface="Calibri"/>
                <a:cs typeface="Calibri"/>
                <a:sym typeface="Calibri"/>
              </a:rPr>
              <a:t>end of December 1947</a:t>
            </a:r>
            <a:r>
              <a:rPr lang="en-US" sz="2100" dirty="0">
                <a:latin typeface="Calibri"/>
                <a:ea typeface="Calibri"/>
                <a:cs typeface="Calibri"/>
                <a:sym typeface="Calibri"/>
              </a:rPr>
              <a:t>, the first </a:t>
            </a:r>
            <a:r>
              <a:rPr lang="en-US" sz="2100" b="1" dirty="0" err="1">
                <a:solidFill>
                  <a:schemeClr val="accent1"/>
                </a:solidFill>
                <a:latin typeface="Calibri"/>
                <a:ea typeface="Calibri"/>
                <a:cs typeface="Calibri"/>
                <a:sym typeface="Calibri"/>
              </a:rPr>
              <a:t>Rastrabhasa</a:t>
            </a:r>
            <a:r>
              <a:rPr lang="en-US" sz="2100" b="1" dirty="0">
                <a:solidFill>
                  <a:schemeClr val="accent1"/>
                </a:solidFill>
                <a:latin typeface="Calibri"/>
                <a:ea typeface="Calibri"/>
                <a:cs typeface="Calibri"/>
                <a:sym typeface="Calibri"/>
              </a:rPr>
              <a:t> </a:t>
            </a:r>
            <a:r>
              <a:rPr lang="en-US" sz="2100" b="1" dirty="0" err="1">
                <a:solidFill>
                  <a:schemeClr val="accent1"/>
                </a:solidFill>
                <a:latin typeface="Calibri"/>
                <a:ea typeface="Calibri"/>
                <a:cs typeface="Calibri"/>
                <a:sym typeface="Calibri"/>
              </a:rPr>
              <a:t>Sangram</a:t>
            </a:r>
            <a:r>
              <a:rPr lang="en-US" sz="2100" b="1" dirty="0">
                <a:solidFill>
                  <a:schemeClr val="accent1"/>
                </a:solidFill>
                <a:latin typeface="Calibri"/>
                <a:ea typeface="Calibri"/>
                <a:cs typeface="Calibri"/>
                <a:sym typeface="Calibri"/>
              </a:rPr>
              <a:t> </a:t>
            </a:r>
            <a:r>
              <a:rPr lang="en-US" sz="2100" b="1" dirty="0" err="1">
                <a:solidFill>
                  <a:schemeClr val="accent1"/>
                </a:solidFill>
                <a:latin typeface="Calibri"/>
                <a:ea typeface="Calibri"/>
                <a:cs typeface="Calibri"/>
                <a:sym typeface="Calibri"/>
              </a:rPr>
              <a:t>Parishad</a:t>
            </a:r>
            <a:r>
              <a:rPr lang="en-US" sz="2100" dirty="0">
                <a:latin typeface="Calibri"/>
                <a:ea typeface="Calibri"/>
                <a:cs typeface="Calibri"/>
                <a:sym typeface="Calibri"/>
              </a:rPr>
              <a:t> (Language Action Committee) was formed </a:t>
            </a:r>
            <a:r>
              <a:rPr lang="en-US" sz="2100" dirty="0">
                <a:solidFill>
                  <a:schemeClr val="accent1"/>
                </a:solidFill>
                <a:latin typeface="Calibri"/>
                <a:ea typeface="Calibri"/>
                <a:cs typeface="Calibri"/>
                <a:sym typeface="Calibri"/>
              </a:rPr>
              <a:t>with Professor </a:t>
            </a:r>
            <a:r>
              <a:rPr lang="en-US" sz="2100" dirty="0" err="1">
                <a:solidFill>
                  <a:schemeClr val="accent1"/>
                </a:solidFill>
                <a:latin typeface="Calibri"/>
                <a:ea typeface="Calibri"/>
                <a:cs typeface="Calibri"/>
                <a:sym typeface="Calibri"/>
              </a:rPr>
              <a:t>Nurul</a:t>
            </a:r>
            <a:r>
              <a:rPr lang="en-US" sz="2100" dirty="0">
                <a:solidFill>
                  <a:schemeClr val="accent1"/>
                </a:solidFill>
                <a:latin typeface="Calibri"/>
                <a:ea typeface="Calibri"/>
                <a:cs typeface="Calibri"/>
                <a:sym typeface="Calibri"/>
              </a:rPr>
              <a:t> </a:t>
            </a:r>
            <a:r>
              <a:rPr lang="en-US" sz="2100" dirty="0" err="1">
                <a:solidFill>
                  <a:schemeClr val="accent1"/>
                </a:solidFill>
                <a:latin typeface="Calibri"/>
                <a:ea typeface="Calibri"/>
                <a:cs typeface="Calibri"/>
                <a:sym typeface="Calibri"/>
              </a:rPr>
              <a:t>Huq</a:t>
            </a:r>
            <a:r>
              <a:rPr lang="en-US" sz="2100" dirty="0">
                <a:solidFill>
                  <a:schemeClr val="accent1"/>
                </a:solidFill>
                <a:latin typeface="Calibri"/>
                <a:ea typeface="Calibri"/>
                <a:cs typeface="Calibri"/>
                <a:sym typeface="Calibri"/>
              </a:rPr>
              <a:t> </a:t>
            </a:r>
            <a:r>
              <a:rPr lang="en-US" sz="2100" dirty="0" err="1">
                <a:solidFill>
                  <a:schemeClr val="accent1"/>
                </a:solidFill>
                <a:latin typeface="Calibri"/>
                <a:ea typeface="Calibri"/>
                <a:cs typeface="Calibri"/>
                <a:sym typeface="Calibri"/>
              </a:rPr>
              <a:t>Bhuiyan</a:t>
            </a:r>
            <a:r>
              <a:rPr lang="en-US" sz="2100" dirty="0">
                <a:solidFill>
                  <a:schemeClr val="accent1"/>
                </a:solidFill>
                <a:latin typeface="Calibri"/>
                <a:ea typeface="Calibri"/>
                <a:cs typeface="Calibri"/>
                <a:sym typeface="Calibri"/>
              </a:rPr>
              <a:t> of </a:t>
            </a:r>
            <a:r>
              <a:rPr lang="en-US" sz="2100" dirty="0" err="1">
                <a:solidFill>
                  <a:schemeClr val="accent1"/>
                </a:solidFill>
                <a:latin typeface="Calibri"/>
                <a:ea typeface="Calibri"/>
                <a:cs typeface="Calibri"/>
                <a:sym typeface="Calibri"/>
              </a:rPr>
              <a:t>Tamaddun</a:t>
            </a:r>
            <a:r>
              <a:rPr lang="en-US" sz="2100" dirty="0">
                <a:solidFill>
                  <a:schemeClr val="accent1"/>
                </a:solidFill>
                <a:latin typeface="Calibri"/>
                <a:ea typeface="Calibri"/>
                <a:cs typeface="Calibri"/>
                <a:sym typeface="Calibri"/>
              </a:rPr>
              <a:t> </a:t>
            </a:r>
            <a:r>
              <a:rPr lang="en-US" sz="2100" dirty="0" err="1">
                <a:solidFill>
                  <a:schemeClr val="accent1"/>
                </a:solidFill>
                <a:latin typeface="Calibri"/>
                <a:ea typeface="Calibri"/>
                <a:cs typeface="Calibri"/>
                <a:sym typeface="Calibri"/>
              </a:rPr>
              <a:t>Majlish</a:t>
            </a:r>
            <a:r>
              <a:rPr lang="en-US" sz="2100" dirty="0">
                <a:latin typeface="Calibri"/>
                <a:ea typeface="Calibri"/>
                <a:cs typeface="Calibri"/>
                <a:sym typeface="Calibri"/>
              </a:rPr>
              <a:t> as the convener. After the declaration of Urdu as the national language of Pakistan, the people of East Pakistan had </a:t>
            </a:r>
            <a:r>
              <a:rPr lang="en-US" sz="2100" dirty="0">
                <a:solidFill>
                  <a:schemeClr val="accent1"/>
                </a:solidFill>
                <a:latin typeface="Calibri"/>
                <a:ea typeface="Calibri"/>
                <a:cs typeface="Calibri"/>
                <a:sym typeface="Calibri"/>
              </a:rPr>
              <a:t>lost their faith</a:t>
            </a:r>
            <a:r>
              <a:rPr lang="en-US" sz="2100" dirty="0">
                <a:latin typeface="Calibri"/>
                <a:ea typeface="Calibri"/>
                <a:cs typeface="Calibri"/>
                <a:sym typeface="Calibri"/>
              </a:rPr>
              <a:t> in the </a:t>
            </a:r>
            <a:r>
              <a:rPr lang="en-US" sz="2100" dirty="0">
                <a:solidFill>
                  <a:schemeClr val="accent1"/>
                </a:solidFill>
                <a:latin typeface="Calibri"/>
                <a:ea typeface="Calibri"/>
                <a:cs typeface="Calibri"/>
                <a:sym typeface="Calibri"/>
              </a:rPr>
              <a:t>Muslim League </a:t>
            </a:r>
            <a:r>
              <a:rPr lang="en-US" sz="2100" dirty="0">
                <a:latin typeface="Calibri"/>
                <a:ea typeface="Calibri"/>
                <a:cs typeface="Calibri"/>
                <a:sym typeface="Calibri"/>
              </a:rPr>
              <a:t>and then a new party were formed named </a:t>
            </a:r>
            <a:r>
              <a:rPr lang="en-US" sz="2100" b="1" dirty="0" err="1">
                <a:solidFill>
                  <a:schemeClr val="accent1"/>
                </a:solidFill>
                <a:latin typeface="Calibri"/>
                <a:ea typeface="Calibri"/>
                <a:cs typeface="Calibri"/>
                <a:sym typeface="Calibri"/>
              </a:rPr>
              <a:t>Awami</a:t>
            </a:r>
            <a:r>
              <a:rPr lang="en-US" sz="2100" b="1" dirty="0">
                <a:solidFill>
                  <a:schemeClr val="accent1"/>
                </a:solidFill>
                <a:latin typeface="Calibri"/>
                <a:ea typeface="Calibri"/>
                <a:cs typeface="Calibri"/>
                <a:sym typeface="Calibri"/>
              </a:rPr>
              <a:t> Muslim League </a:t>
            </a:r>
            <a:r>
              <a:rPr lang="en-US" sz="2100" dirty="0">
                <a:latin typeface="Calibri"/>
                <a:ea typeface="Calibri"/>
                <a:cs typeface="Calibri"/>
                <a:sym typeface="Calibri"/>
              </a:rPr>
              <a:t>which would later become the </a:t>
            </a:r>
            <a:r>
              <a:rPr lang="en-US" sz="2100" dirty="0" err="1">
                <a:latin typeface="Calibri"/>
                <a:ea typeface="Calibri"/>
                <a:cs typeface="Calibri"/>
                <a:sym typeface="Calibri"/>
              </a:rPr>
              <a:t>Awami</a:t>
            </a:r>
            <a:r>
              <a:rPr lang="en-US" sz="2100" dirty="0">
                <a:latin typeface="Calibri"/>
                <a:ea typeface="Calibri"/>
                <a:cs typeface="Calibri"/>
                <a:sym typeface="Calibri"/>
              </a:rPr>
              <a:t> League under the leadership of </a:t>
            </a:r>
            <a:r>
              <a:rPr lang="en-US" sz="2100" dirty="0" err="1">
                <a:latin typeface="Calibri"/>
                <a:ea typeface="Calibri"/>
                <a:cs typeface="Calibri"/>
                <a:sym typeface="Calibri"/>
              </a:rPr>
              <a:t>Maulana</a:t>
            </a:r>
            <a:r>
              <a:rPr lang="en-US" sz="2100" dirty="0">
                <a:latin typeface="Calibri"/>
                <a:ea typeface="Calibri"/>
                <a:cs typeface="Calibri"/>
                <a:sym typeface="Calibri"/>
              </a:rPr>
              <a:t> Abdul Hamid Khan </a:t>
            </a:r>
            <a:r>
              <a:rPr lang="en-US" sz="2100" dirty="0" err="1">
                <a:latin typeface="Calibri"/>
                <a:ea typeface="Calibri"/>
                <a:cs typeface="Calibri"/>
                <a:sym typeface="Calibri"/>
              </a:rPr>
              <a:t>Bhasani</a:t>
            </a:r>
            <a:r>
              <a:rPr lang="en-US" sz="2100" dirty="0">
                <a:latin typeface="Calibri"/>
                <a:ea typeface="Calibri"/>
                <a:cs typeface="Calibri"/>
                <a:sym typeface="Calibri"/>
              </a:rPr>
              <a:t> in 1949. On </a:t>
            </a:r>
            <a:r>
              <a:rPr lang="en-US" sz="2100" b="1" dirty="0">
                <a:solidFill>
                  <a:schemeClr val="accent1"/>
                </a:solidFill>
                <a:latin typeface="Calibri"/>
                <a:ea typeface="Calibri"/>
                <a:cs typeface="Calibri"/>
                <a:sym typeface="Calibri"/>
              </a:rPr>
              <a:t>11 March 1950</a:t>
            </a:r>
            <a:r>
              <a:rPr lang="en-US" sz="2100" dirty="0">
                <a:latin typeface="Calibri"/>
                <a:ea typeface="Calibri"/>
                <a:cs typeface="Calibri"/>
                <a:sym typeface="Calibri"/>
              </a:rPr>
              <a:t>, Dhaka </a:t>
            </a:r>
            <a:r>
              <a:rPr lang="en-US" sz="2100" dirty="0">
                <a:solidFill>
                  <a:schemeClr val="accent1"/>
                </a:solidFill>
                <a:latin typeface="Calibri"/>
                <a:ea typeface="Calibri"/>
                <a:cs typeface="Calibri"/>
                <a:sym typeface="Calibri"/>
              </a:rPr>
              <a:t>University Language Action Committee</a:t>
            </a:r>
            <a:r>
              <a:rPr lang="en-US" sz="2100" dirty="0">
                <a:latin typeface="Calibri"/>
                <a:ea typeface="Calibri"/>
                <a:cs typeface="Calibri"/>
                <a:sym typeface="Calibri"/>
              </a:rPr>
              <a:t> was formed with Abdul </a:t>
            </a:r>
            <a:r>
              <a:rPr lang="en-US" sz="2100" dirty="0" err="1">
                <a:latin typeface="Calibri"/>
                <a:ea typeface="Calibri"/>
                <a:cs typeface="Calibri"/>
                <a:sym typeface="Calibri"/>
              </a:rPr>
              <a:t>Matin</a:t>
            </a:r>
            <a:r>
              <a:rPr lang="en-US" sz="2100" dirty="0">
                <a:latin typeface="Calibri"/>
                <a:ea typeface="Calibri"/>
                <a:cs typeface="Calibri"/>
                <a:sym typeface="Calibri"/>
              </a:rPr>
              <a:t> as its convener. </a:t>
            </a:r>
            <a:endParaRPr dirty="0">
              <a:latin typeface="Calibri"/>
              <a:ea typeface="Calibri"/>
              <a:cs typeface="Calibri"/>
              <a:sym typeface="Calibri"/>
            </a:endParaRPr>
          </a:p>
        </p:txBody>
      </p:sp>
    </p:spTree>
  </p:cSld>
  <p:clrMapOvr>
    <a:masterClrMapping/>
  </p:clrMapOvr>
  <p:transition spd="med">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900"/>
              <a:buFont typeface="Century Gothic"/>
              <a:buNone/>
            </a:pPr>
            <a:r>
              <a:rPr lang="en-US" sz="2900" cap="none" dirty="0">
                <a:solidFill>
                  <a:schemeClr val="lt1"/>
                </a:solidFill>
                <a:latin typeface="Century Gothic"/>
                <a:ea typeface="Century Gothic"/>
                <a:cs typeface="Century Gothic"/>
                <a:sym typeface="Century Gothic"/>
              </a:rPr>
              <a:t>ESTABLISHMENT OF POLITICAL ORGANIZATIONS</a:t>
            </a:r>
            <a:endParaRPr sz="2900" cap="none" dirty="0">
              <a:solidFill>
                <a:schemeClr val="lt1"/>
              </a:solidFill>
            </a:endParaRPr>
          </a:p>
        </p:txBody>
      </p:sp>
      <p:sp>
        <p:nvSpPr>
          <p:cNvPr id="186" name="Google Shape;186;p8"/>
          <p:cNvSpPr txBox="1">
            <a:spLocks noGrp="1"/>
          </p:cNvSpPr>
          <p:nvPr>
            <p:ph type="body" idx="1"/>
          </p:nvPr>
        </p:nvSpPr>
        <p:spPr>
          <a:xfrm>
            <a:off x="685346" y="2096064"/>
            <a:ext cx="7765322" cy="3695136"/>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lt1"/>
              </a:buClr>
              <a:buSzPts val="2100"/>
              <a:buNone/>
            </a:pPr>
            <a:r>
              <a:rPr lang="en-US" sz="2100" dirty="0">
                <a:latin typeface="Calibri"/>
                <a:ea typeface="Calibri"/>
                <a:cs typeface="Calibri"/>
                <a:sym typeface="Calibri"/>
              </a:rPr>
              <a:t>On </a:t>
            </a:r>
            <a:r>
              <a:rPr lang="en-US" sz="2100" b="1" dirty="0">
                <a:solidFill>
                  <a:schemeClr val="accent1"/>
                </a:solidFill>
                <a:latin typeface="Calibri"/>
                <a:ea typeface="Calibri"/>
                <a:cs typeface="Calibri"/>
                <a:sym typeface="Calibri"/>
              </a:rPr>
              <a:t>31st  January 1952 </a:t>
            </a:r>
            <a:r>
              <a:rPr lang="en-US" sz="2100" dirty="0">
                <a:latin typeface="Calibri"/>
                <a:ea typeface="Calibri"/>
                <a:cs typeface="Calibri"/>
                <a:sym typeface="Calibri"/>
              </a:rPr>
              <a:t>representatives of different cultural and political organizations held a meeting chaired by </a:t>
            </a:r>
            <a:r>
              <a:rPr lang="en-US" sz="2100" b="1" dirty="0" err="1">
                <a:solidFill>
                  <a:schemeClr val="accent1"/>
                </a:solidFill>
                <a:latin typeface="Calibri"/>
                <a:ea typeface="Calibri"/>
                <a:cs typeface="Calibri"/>
                <a:sym typeface="Calibri"/>
              </a:rPr>
              <a:t>Moulana</a:t>
            </a:r>
            <a:r>
              <a:rPr lang="en-US" sz="2100" b="1" dirty="0">
                <a:solidFill>
                  <a:schemeClr val="accent1"/>
                </a:solidFill>
                <a:latin typeface="Calibri"/>
                <a:ea typeface="Calibri"/>
                <a:cs typeface="Calibri"/>
                <a:sym typeface="Calibri"/>
              </a:rPr>
              <a:t> </a:t>
            </a:r>
            <a:r>
              <a:rPr lang="en-US" sz="2100" b="1" dirty="0" err="1">
                <a:solidFill>
                  <a:schemeClr val="accent1"/>
                </a:solidFill>
                <a:latin typeface="Calibri"/>
                <a:ea typeface="Calibri"/>
                <a:cs typeface="Calibri"/>
                <a:sym typeface="Calibri"/>
              </a:rPr>
              <a:t>Bhasani</a:t>
            </a:r>
            <a:r>
              <a:rPr lang="en-US" sz="2100" b="1" dirty="0">
                <a:solidFill>
                  <a:schemeClr val="accent1"/>
                </a:solidFill>
                <a:latin typeface="Calibri"/>
                <a:ea typeface="Calibri"/>
                <a:cs typeface="Calibri"/>
                <a:sym typeface="Calibri"/>
              </a:rPr>
              <a:t> </a:t>
            </a:r>
            <a:r>
              <a:rPr lang="en-US" sz="2100" dirty="0">
                <a:latin typeface="Calibri"/>
                <a:ea typeface="Calibri"/>
                <a:cs typeface="Calibri"/>
                <a:sym typeface="Calibri"/>
              </a:rPr>
              <a:t>and formed an </a:t>
            </a:r>
            <a:r>
              <a:rPr lang="en-US" sz="2100" b="1" dirty="0">
                <a:solidFill>
                  <a:schemeClr val="accent1"/>
                </a:solidFill>
                <a:latin typeface="Calibri"/>
                <a:ea typeface="Calibri"/>
                <a:cs typeface="Calibri"/>
                <a:sym typeface="Calibri"/>
              </a:rPr>
              <a:t>All-Party Central Language Action Committee </a:t>
            </a:r>
            <a:r>
              <a:rPr lang="en-US" sz="2100" dirty="0">
                <a:latin typeface="Calibri"/>
                <a:ea typeface="Calibri"/>
                <a:cs typeface="Calibri"/>
                <a:sym typeface="Calibri"/>
              </a:rPr>
              <a:t>with </a:t>
            </a:r>
            <a:r>
              <a:rPr lang="en-US" sz="2100" dirty="0" err="1">
                <a:solidFill>
                  <a:schemeClr val="accent1"/>
                </a:solidFill>
                <a:latin typeface="Calibri"/>
                <a:ea typeface="Calibri"/>
                <a:cs typeface="Calibri"/>
                <a:sym typeface="Calibri"/>
              </a:rPr>
              <a:t>Kazi</a:t>
            </a:r>
            <a:r>
              <a:rPr lang="en-US" sz="2100" dirty="0">
                <a:solidFill>
                  <a:schemeClr val="accent1"/>
                </a:solidFill>
                <a:latin typeface="Calibri"/>
                <a:ea typeface="Calibri"/>
                <a:cs typeface="Calibri"/>
                <a:sym typeface="Calibri"/>
              </a:rPr>
              <a:t> Golam </a:t>
            </a:r>
            <a:r>
              <a:rPr lang="en-US" sz="2100" dirty="0" err="1">
                <a:solidFill>
                  <a:schemeClr val="accent1"/>
                </a:solidFill>
                <a:latin typeface="Calibri"/>
                <a:ea typeface="Calibri"/>
                <a:cs typeface="Calibri"/>
                <a:sym typeface="Calibri"/>
              </a:rPr>
              <a:t>Mahboob</a:t>
            </a:r>
            <a:r>
              <a:rPr lang="en-US" sz="2100" dirty="0">
                <a:latin typeface="Calibri"/>
                <a:ea typeface="Calibri"/>
                <a:cs typeface="Calibri"/>
                <a:sym typeface="Calibri"/>
              </a:rPr>
              <a:t> as its convener. The Committee decided to call a </a:t>
            </a:r>
            <a:r>
              <a:rPr lang="en-US" sz="2100" dirty="0" err="1">
                <a:solidFill>
                  <a:srgbClr val="FF0000"/>
                </a:solidFill>
                <a:latin typeface="Calibri"/>
                <a:ea typeface="Calibri"/>
                <a:cs typeface="Calibri"/>
                <a:sym typeface="Calibri"/>
              </a:rPr>
              <a:t>Hartal</a:t>
            </a:r>
            <a:r>
              <a:rPr lang="en-US" sz="2100" dirty="0">
                <a:solidFill>
                  <a:srgbClr val="FF0000"/>
                </a:solidFill>
                <a:latin typeface="Calibri"/>
                <a:ea typeface="Calibri"/>
                <a:cs typeface="Calibri"/>
                <a:sym typeface="Calibri"/>
              </a:rPr>
              <a:t> (Strike) </a:t>
            </a:r>
            <a:r>
              <a:rPr lang="en-US" sz="2100" dirty="0">
                <a:solidFill>
                  <a:schemeClr val="bg1"/>
                </a:solidFill>
                <a:latin typeface="Calibri"/>
                <a:ea typeface="Calibri"/>
                <a:cs typeface="Calibri"/>
                <a:sym typeface="Calibri"/>
              </a:rPr>
              <a:t>on</a:t>
            </a:r>
            <a:r>
              <a:rPr lang="en-US" sz="2100" dirty="0">
                <a:solidFill>
                  <a:srgbClr val="FF0000"/>
                </a:solidFill>
                <a:latin typeface="Calibri"/>
                <a:ea typeface="Calibri"/>
                <a:cs typeface="Calibri"/>
                <a:sym typeface="Calibri"/>
              </a:rPr>
              <a:t> 21 February 1952 </a:t>
            </a:r>
            <a:r>
              <a:rPr lang="en-US" sz="2100" dirty="0">
                <a:latin typeface="Calibri"/>
                <a:ea typeface="Calibri"/>
                <a:cs typeface="Calibri"/>
                <a:sym typeface="Calibri"/>
              </a:rPr>
              <a:t>and organized a processions and demonstration. On </a:t>
            </a:r>
            <a:r>
              <a:rPr lang="en-US" sz="2100" dirty="0" smtClean="0">
                <a:latin typeface="Calibri"/>
                <a:ea typeface="Calibri"/>
                <a:cs typeface="Calibri"/>
                <a:sym typeface="Calibri"/>
              </a:rPr>
              <a:t>20 February </a:t>
            </a:r>
            <a:r>
              <a:rPr lang="en-US" sz="2100" dirty="0">
                <a:latin typeface="Calibri"/>
                <a:ea typeface="Calibri"/>
                <a:cs typeface="Calibri"/>
                <a:sym typeface="Calibri"/>
              </a:rPr>
              <a:t>a meeting of the Central Language Action Committee was held and decided to violate Section 144 by arranging a meeting at 11.00 am on 21 February on Dhaka University Campus.</a:t>
            </a:r>
            <a:endParaRPr sz="2100" dirty="0">
              <a:latin typeface="Calibri"/>
              <a:ea typeface="Calibri"/>
              <a:cs typeface="Calibri"/>
              <a:sym typeface="Calibri"/>
            </a:endParaRPr>
          </a:p>
        </p:txBody>
      </p:sp>
    </p:spTree>
  </p:cSld>
  <p:clrMapOvr>
    <a:masterClrMapping/>
  </p:clrMapOvr>
  <p:transition spd="med">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animEffect transition="in" filter="circle(in)">
                                      <p:cBhvr>
                                        <p:cTn id="7" dur="2000"/>
                                        <p:tgtEl>
                                          <p:spTgt spid="1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685347" y="609601"/>
            <a:ext cx="776532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Century Gothic"/>
              <a:buNone/>
            </a:pPr>
            <a:r>
              <a:rPr lang="en-US" cap="none">
                <a:solidFill>
                  <a:schemeClr val="lt1"/>
                </a:solidFill>
                <a:latin typeface="Century Gothic"/>
                <a:ea typeface="Century Gothic"/>
                <a:cs typeface="Century Gothic"/>
                <a:sym typeface="Century Gothic"/>
              </a:rPr>
              <a:t>SPEECH OF PRIME MINISTER KHAWAJA NAZIMUDDIN</a:t>
            </a:r>
            <a:endParaRPr cap="none">
              <a:solidFill>
                <a:schemeClr val="lt1"/>
              </a:solidFill>
            </a:endParaRPr>
          </a:p>
        </p:txBody>
      </p:sp>
      <p:sp>
        <p:nvSpPr>
          <p:cNvPr id="192" name="Google Shape;192;p9"/>
          <p:cNvSpPr txBox="1">
            <a:spLocks noGrp="1"/>
          </p:cNvSpPr>
          <p:nvPr>
            <p:ph type="body" idx="1"/>
          </p:nvPr>
        </p:nvSpPr>
        <p:spPr>
          <a:xfrm>
            <a:off x="685346" y="2096064"/>
            <a:ext cx="7765322" cy="3695136"/>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10000"/>
              </a:lnSpc>
              <a:spcBef>
                <a:spcPts val="0"/>
              </a:spcBef>
              <a:spcAft>
                <a:spcPts val="0"/>
              </a:spcAft>
              <a:buClr>
                <a:schemeClr val="lt1"/>
              </a:buClr>
              <a:buSzPts val="2000"/>
              <a:buNone/>
            </a:pPr>
            <a:r>
              <a:rPr lang="en-US" dirty="0">
                <a:latin typeface="Calibri"/>
                <a:ea typeface="Calibri"/>
                <a:cs typeface="Calibri"/>
                <a:sym typeface="Calibri"/>
              </a:rPr>
              <a:t>After the declaration of Governor General Mohammad Ali Jinnah, the students of East Pakistan protested directly. From that time, many types of programs, meetings, seminars and political discussions are held among the people of all levels. The </a:t>
            </a:r>
            <a:r>
              <a:rPr lang="en-US" dirty="0" err="1">
                <a:latin typeface="Calibri"/>
                <a:ea typeface="Calibri"/>
                <a:cs typeface="Calibri"/>
                <a:sym typeface="Calibri"/>
              </a:rPr>
              <a:t>Bengalees</a:t>
            </a:r>
            <a:r>
              <a:rPr lang="en-US" dirty="0">
                <a:latin typeface="Calibri"/>
                <a:ea typeface="Calibri"/>
                <a:cs typeface="Calibri"/>
                <a:sym typeface="Calibri"/>
              </a:rPr>
              <a:t> are determined to save their mother tongue Bangla. The situation become uncontrolled. In that state, on </a:t>
            </a:r>
            <a:r>
              <a:rPr lang="en-US" b="1" dirty="0">
                <a:solidFill>
                  <a:schemeClr val="accent1"/>
                </a:solidFill>
                <a:latin typeface="Calibri"/>
                <a:ea typeface="Calibri"/>
                <a:cs typeface="Calibri"/>
                <a:sym typeface="Calibri"/>
              </a:rPr>
              <a:t>26</a:t>
            </a:r>
            <a:r>
              <a:rPr lang="en-US" b="1" baseline="30000" dirty="0">
                <a:solidFill>
                  <a:schemeClr val="accent1"/>
                </a:solidFill>
                <a:latin typeface="Calibri"/>
                <a:ea typeface="Calibri"/>
                <a:cs typeface="Calibri"/>
                <a:sym typeface="Calibri"/>
              </a:rPr>
              <a:t>th</a:t>
            </a:r>
            <a:r>
              <a:rPr lang="en-US" b="1" dirty="0">
                <a:solidFill>
                  <a:schemeClr val="accent1"/>
                </a:solidFill>
                <a:latin typeface="Calibri"/>
                <a:ea typeface="Calibri"/>
                <a:cs typeface="Calibri"/>
                <a:sym typeface="Calibri"/>
              </a:rPr>
              <a:t> January 1952</a:t>
            </a:r>
            <a:r>
              <a:rPr lang="en-US" dirty="0">
                <a:latin typeface="Calibri"/>
                <a:ea typeface="Calibri"/>
                <a:cs typeface="Calibri"/>
                <a:sym typeface="Calibri"/>
              </a:rPr>
              <a:t>, the then Prime Minister </a:t>
            </a:r>
            <a:r>
              <a:rPr lang="en-US" b="1" dirty="0">
                <a:solidFill>
                  <a:schemeClr val="accent1"/>
                </a:solidFill>
                <a:latin typeface="Calibri"/>
                <a:ea typeface="Calibri"/>
                <a:cs typeface="Calibri"/>
                <a:sym typeface="Calibri"/>
              </a:rPr>
              <a:t>Khawaja </a:t>
            </a:r>
            <a:r>
              <a:rPr lang="en-US" b="1" dirty="0" err="1">
                <a:solidFill>
                  <a:schemeClr val="accent1"/>
                </a:solidFill>
                <a:latin typeface="Calibri"/>
                <a:ea typeface="Calibri"/>
                <a:cs typeface="Calibri"/>
                <a:sym typeface="Calibri"/>
              </a:rPr>
              <a:t>Nazimuddin</a:t>
            </a:r>
            <a:r>
              <a:rPr lang="en-US" dirty="0">
                <a:solidFill>
                  <a:schemeClr val="accent1"/>
                </a:solidFill>
                <a:latin typeface="Calibri"/>
                <a:ea typeface="Calibri"/>
                <a:cs typeface="Calibri"/>
                <a:sym typeface="Calibri"/>
              </a:rPr>
              <a:t> </a:t>
            </a:r>
            <a:r>
              <a:rPr lang="en-US" dirty="0">
                <a:latin typeface="Calibri"/>
                <a:ea typeface="Calibri"/>
                <a:cs typeface="Calibri"/>
                <a:sym typeface="Calibri"/>
              </a:rPr>
              <a:t>announced that </a:t>
            </a:r>
            <a:r>
              <a:rPr lang="en-US" dirty="0">
                <a:solidFill>
                  <a:schemeClr val="accent1"/>
                </a:solidFill>
                <a:latin typeface="Calibri"/>
                <a:ea typeface="Calibri"/>
                <a:cs typeface="Calibri"/>
                <a:sym typeface="Calibri"/>
              </a:rPr>
              <a:t>Urdu would be the national language of Pakistan</a:t>
            </a:r>
            <a:r>
              <a:rPr lang="en-US" dirty="0">
                <a:latin typeface="Calibri"/>
                <a:ea typeface="Calibri"/>
                <a:cs typeface="Calibri"/>
                <a:sym typeface="Calibri"/>
              </a:rPr>
              <a:t>. This announcement triggered the final protest and the language movement reached at its final stage. On the </a:t>
            </a:r>
            <a:r>
              <a:rPr lang="en-US" b="1" dirty="0">
                <a:solidFill>
                  <a:schemeClr val="accent1"/>
                </a:solidFill>
                <a:latin typeface="Calibri"/>
                <a:ea typeface="Calibri"/>
                <a:cs typeface="Calibri"/>
                <a:sym typeface="Calibri"/>
              </a:rPr>
              <a:t>21</a:t>
            </a:r>
            <a:r>
              <a:rPr lang="en-US" b="1" baseline="30000" dirty="0">
                <a:solidFill>
                  <a:schemeClr val="accent1"/>
                </a:solidFill>
                <a:latin typeface="Calibri"/>
                <a:ea typeface="Calibri"/>
                <a:cs typeface="Calibri"/>
                <a:sym typeface="Calibri"/>
              </a:rPr>
              <a:t>st</a:t>
            </a:r>
            <a:r>
              <a:rPr lang="en-US" b="1" dirty="0">
                <a:solidFill>
                  <a:schemeClr val="accent1"/>
                </a:solidFill>
                <a:latin typeface="Calibri"/>
                <a:ea typeface="Calibri"/>
                <a:cs typeface="Calibri"/>
                <a:sym typeface="Calibri"/>
              </a:rPr>
              <a:t> February 1952</a:t>
            </a:r>
            <a:r>
              <a:rPr lang="en-US" dirty="0">
                <a:latin typeface="Calibri"/>
                <a:ea typeface="Calibri"/>
                <a:cs typeface="Calibri"/>
                <a:sym typeface="Calibri"/>
              </a:rPr>
              <a:t>, the students in the capital city of Dhaka called for a </a:t>
            </a:r>
            <a:r>
              <a:rPr lang="en-US" dirty="0">
                <a:solidFill>
                  <a:schemeClr val="accent1"/>
                </a:solidFill>
                <a:latin typeface="Calibri"/>
                <a:ea typeface="Calibri"/>
                <a:cs typeface="Calibri"/>
                <a:sym typeface="Calibri"/>
              </a:rPr>
              <a:t>provincial strike</a:t>
            </a:r>
            <a:r>
              <a:rPr lang="en-US" dirty="0">
                <a:latin typeface="Calibri"/>
                <a:ea typeface="Calibri"/>
                <a:cs typeface="Calibri"/>
                <a:sym typeface="Calibri"/>
              </a:rPr>
              <a:t>.</a:t>
            </a:r>
            <a:endParaRPr dirty="0"/>
          </a:p>
          <a:p>
            <a:pPr marL="0" lvl="0" indent="0" algn="l" rtl="0">
              <a:lnSpc>
                <a:spcPct val="110000"/>
              </a:lnSpc>
              <a:spcBef>
                <a:spcPts val="1000"/>
              </a:spcBef>
              <a:spcAft>
                <a:spcPts val="0"/>
              </a:spcAft>
              <a:buClr>
                <a:schemeClr val="lt1"/>
              </a:buClr>
              <a:buSzPts val="2000"/>
              <a:buNone/>
            </a:pPr>
            <a:endParaRPr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 calcmode="lin" valueType="num">
                                      <p:cBhvr additive="base">
                                        <p:cTn id="7" dur="500"/>
                                        <p:tgtEl>
                                          <p:spTgt spid="19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92">
                                            <p:txEl>
                                              <p:pRg st="0" end="0"/>
                                            </p:txEl>
                                          </p:spTgt>
                                        </p:tgtEl>
                                        <p:attrNameLst>
                                          <p:attrName>style.visibility</p:attrName>
                                        </p:attrNameLst>
                                      </p:cBhvr>
                                      <p:to>
                                        <p:strVal val="visible"/>
                                      </p:to>
                                    </p:set>
                                    <p:animEffect transition="in" filter="circle(in)">
                                      <p:cBhvr>
                                        <p:cTn id="12" dur="2000"/>
                                        <p:tgtEl>
                                          <p:spTgt spid="1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build="p"/>
    </p:bldLst>
  </p:timing>
</p:sld>
</file>

<file path=ppt/theme/theme1.xml><?xml version="1.0" encoding="utf-8"?>
<a:theme xmlns:a="http://schemas.openxmlformats.org/drawingml/2006/main"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1246</Words>
  <Application>Microsoft Office PowerPoint</Application>
  <PresentationFormat>On-screen Show (4:3)</PresentationFormat>
  <Paragraphs>53</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Rockwell</vt:lpstr>
      <vt:lpstr>Arial</vt:lpstr>
      <vt:lpstr>Century Gothic</vt:lpstr>
      <vt:lpstr>Calibri</vt:lpstr>
      <vt:lpstr>Bookman Old Style</vt:lpstr>
      <vt:lpstr>Damask</vt:lpstr>
      <vt:lpstr>LANGUAGE MOVEMENT  IN 1952</vt:lpstr>
      <vt:lpstr>THE PARTITION OF INDIAN SUB-CONTINENT</vt:lpstr>
      <vt:lpstr>Establishment Of “Tamaddun Majlish”, The First Cultural Organization</vt:lpstr>
      <vt:lpstr>Establishment Of “Tamaddun Majlish”, The First Cultural Organization</vt:lpstr>
      <vt:lpstr>DECLARATION OF URDU AS THE STATE LANGUAGE OF PAKISTAN</vt:lpstr>
      <vt:lpstr>DECLARATION OF URDU AS THE STATE LANGUAGE OF PAKISTAN</vt:lpstr>
      <vt:lpstr>ESTABLISHMENT OF POLITICAL ORGANIZATIONS</vt:lpstr>
      <vt:lpstr>ESTABLISHMENT OF POLITICAL ORGANIZATIONS</vt:lpstr>
      <vt:lpstr>SPEECH OF PRIME MINISTER KHAWAJA NAZIMUDDIN</vt:lpstr>
      <vt:lpstr>THE LANGUAGE MOVEMENT</vt:lpstr>
      <vt:lpstr>THE LANGUAGE MOVEMENT</vt:lpstr>
      <vt:lpstr>EVENTS ON 22ND FEBRUARY</vt:lpstr>
      <vt:lpstr>EVENTS ON 22ND FEBRUARY</vt:lpstr>
      <vt:lpstr>CONTINUED UNREST BY THE STUDENTS</vt:lpstr>
      <vt:lpstr>CONTINUED UNREST BY THE STUDENTS</vt:lpstr>
      <vt:lpstr>REACTION IN WEST PAKISTAN</vt:lpstr>
      <vt:lpstr>REACTION IN WEST PAKISTAN</vt:lpstr>
      <vt:lpstr>AFTERMATH OF LANGUAGE MOVEMENT</vt:lpstr>
      <vt:lpstr>THE LANGUAGE MONUMENT</vt:lpstr>
      <vt:lpstr>THE LANGUAGE MONUMENT</vt:lpstr>
      <vt:lpstr>ESTABLISHMENT OF “BANGLA ACADEMY”</vt:lpstr>
      <vt:lpstr>ESTABLISHMENT OF “BANGLA ACADEMY”</vt:lpstr>
      <vt:lpstr>RECOGNITION OF 21ST FEBRUARY AS INTERNATIONAL MOTHER LANGUAGE DAY BY UNESCO</vt:lpstr>
      <vt:lpstr>RECOGNITION OF 21ST FEBRUARY AS INTERNATIONAL MOTHER LANGUAGE DAY BY UNESCO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MOVEMENT  IN 1952</dc:title>
  <dc:creator>Y</dc:creator>
  <cp:lastModifiedBy>Forget-Plz</cp:lastModifiedBy>
  <cp:revision>36</cp:revision>
  <dcterms:created xsi:type="dcterms:W3CDTF">2018-02-23T09:39:52Z</dcterms:created>
  <dcterms:modified xsi:type="dcterms:W3CDTF">2019-07-28T16:46:22Z</dcterms:modified>
</cp:coreProperties>
</file>