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2/27/2020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2/27/2020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2/27/2020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2/27/2020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2/27/2020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2/27/2020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1946_Madras_Presidency_legislative_assembly_election" TargetMode="External" /><Relationship Id="rId13" Type="http://schemas.openxmlformats.org/officeDocument/2006/relationships/hyperlink" Target="https://en.wikipedia.org/wiki/United_Provinces_of_British_India" TargetMode="External" /><Relationship Id="rId3" Type="http://schemas.openxmlformats.org/officeDocument/2006/relationships/hyperlink" Target="https://en.wikipedia.org/wiki/Assam" TargetMode="External" /><Relationship Id="rId7" Type="http://schemas.openxmlformats.org/officeDocument/2006/relationships/hyperlink" Target="https://en.wikipedia.org/wiki/Central_Provinces" TargetMode="External" /><Relationship Id="rId12" Type="http://schemas.openxmlformats.org/officeDocument/2006/relationships/hyperlink" Target="https://en.wikipedia.org/wiki/Sind" TargetMode="External" /><Relationship Id="rId2" Type="http://schemas.openxmlformats.org/officeDocument/2006/relationships/hyperlink" Target="https://en.wikipedia.org/wiki/1946_Indian_provincial_elections" TargetMode="External" /><Relationship Id="rId1" Type="http://schemas.openxmlformats.org/officeDocument/2006/relationships/slideLayout" Target="../slideLayouts/slideLayout2.xml" /><Relationship Id="rId6" Type="http://schemas.openxmlformats.org/officeDocument/2006/relationships/hyperlink" Target="https://en.wikipedia.org/wiki/Bombay_Presidency" TargetMode="External" /><Relationship Id="rId11" Type="http://schemas.openxmlformats.org/officeDocument/2006/relationships/hyperlink" Target="https://en.wikipedia.org/wiki/Punjab_Province_(British_India)" TargetMode="External" /><Relationship Id="rId5" Type="http://schemas.openxmlformats.org/officeDocument/2006/relationships/hyperlink" Target="https://en.wikipedia.org/wiki/Bihar" TargetMode="External" /><Relationship Id="rId15" Type="http://schemas.openxmlformats.org/officeDocument/2006/relationships/hyperlink" Target="https://en.wikipedia.org/wiki/Majlis-e-Ahrar-e-Islam" TargetMode="External" /><Relationship Id="rId10" Type="http://schemas.openxmlformats.org/officeDocument/2006/relationships/hyperlink" Target="https://en.wikipedia.org/wiki/Orissa,_India" TargetMode="External" /><Relationship Id="rId4" Type="http://schemas.openxmlformats.org/officeDocument/2006/relationships/hyperlink" Target="https://en.wikipedia.org/wiki/Bengal" TargetMode="External" /><Relationship Id="rId9" Type="http://schemas.openxmlformats.org/officeDocument/2006/relationships/hyperlink" Target="https://en.wikipedia.org/wiki/North-West_Frontier_Province_(1901%E2%80%931955)" TargetMode="External" /><Relationship Id="rId14" Type="http://schemas.openxmlformats.org/officeDocument/2006/relationships/hyperlink" Target="https://en.wikipedia.org/wiki/Communist_Party_of_India" TargetMode="Externa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295400"/>
            <a:ext cx="6934200" cy="1894362"/>
          </a:xfrm>
        </p:spPr>
        <p:txBody>
          <a:bodyPr>
            <a:normAutofit/>
          </a:bodyPr>
          <a:lstStyle/>
          <a:p>
            <a:pPr algn="ctr"/>
            <a:r>
              <a:rPr lang="en-US" dirty="0"/>
              <a:t>Lahore Resolution and the subsequent incidents leading </a:t>
            </a:r>
            <a:r>
              <a:rPr lang="en-US"/>
              <a:t>to </a:t>
            </a:r>
            <a:r>
              <a:rPr lang="en-GB"/>
              <a:t>the </a:t>
            </a:r>
            <a:r>
              <a:rPr lang="en-US"/>
              <a:t>partition </a:t>
            </a:r>
            <a:r>
              <a:rPr lang="en-US" dirty="0"/>
              <a:t>of India 1947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u="sng" dirty="0">
                <a:solidFill>
                  <a:schemeClr val="tx1"/>
                </a:solidFill>
              </a:rPr>
              <a:t>The Cabinet  Mission Plan of 1946</a:t>
            </a:r>
          </a:p>
        </p:txBody>
      </p:sp>
      <p:sp>
        <p:nvSpPr>
          <p:cNvPr id="3" name="Content Placeholder 2"/>
          <p:cNvSpPr>
            <a:spLocks noGrp="1"/>
          </p:cNvSpPr>
          <p:nvPr>
            <p:ph sz="quarter" idx="1"/>
          </p:nvPr>
        </p:nvSpPr>
        <p:spPr>
          <a:xfrm>
            <a:off x="457200" y="1219200"/>
            <a:ext cx="8382000" cy="5638800"/>
          </a:xfrm>
        </p:spPr>
        <p:txBody>
          <a:bodyPr>
            <a:normAutofit lnSpcReduction="10000"/>
          </a:bodyPr>
          <a:lstStyle/>
          <a:p>
            <a:r>
              <a:rPr lang="en-US" dirty="0"/>
              <a:t>A Cabinet Mission consisting of Lord </a:t>
            </a:r>
            <a:r>
              <a:rPr lang="en-US" dirty="0" err="1"/>
              <a:t>Pethick</a:t>
            </a:r>
            <a:r>
              <a:rPr lang="en-US" dirty="0"/>
              <a:t> Lawrence, Sir Stafford Cripps  and Albert Alexander arrived in India soon after the election.</a:t>
            </a:r>
          </a:p>
          <a:p>
            <a:r>
              <a:rPr lang="en-US" dirty="0"/>
              <a:t>In May 1946, they announced their  constitutional plan.</a:t>
            </a:r>
          </a:p>
          <a:p>
            <a:r>
              <a:rPr lang="en-US" dirty="0"/>
              <a:t>Proposed  for a Confederation of India consisting of three groups: Hindus, Muslims and the Princely States.</a:t>
            </a:r>
          </a:p>
          <a:p>
            <a:r>
              <a:rPr lang="en-US" dirty="0"/>
              <a:t>The League grudgingly accepted the plan in the hope that it  would  solve the  constitutional crisis.</a:t>
            </a:r>
          </a:p>
          <a:p>
            <a:r>
              <a:rPr lang="en-US" dirty="0"/>
              <a:t>Congress accepted the plan but declined to participate in the proposed interim government.</a:t>
            </a:r>
          </a:p>
          <a:p>
            <a:r>
              <a:rPr lang="en-US" dirty="0"/>
              <a:t>ML interpreted Congress’ stand as a rejection of the Plan. </a:t>
            </a:r>
          </a:p>
          <a:p>
            <a:r>
              <a:rPr lang="en-US" dirty="0"/>
              <a:t>ML declared Direct Action plan  in August 1946.</a:t>
            </a:r>
          </a:p>
          <a:p>
            <a:r>
              <a:rPr lang="en-US" dirty="0"/>
              <a:t>The Cabinet Mission became a failure.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639762"/>
          </a:xfrm>
        </p:spPr>
        <p:txBody>
          <a:bodyPr/>
          <a:lstStyle/>
          <a:p>
            <a:r>
              <a:rPr lang="en-US" u="sng" dirty="0">
                <a:solidFill>
                  <a:schemeClr val="tx1"/>
                </a:solidFill>
              </a:rPr>
              <a:t>The riots and the interim government </a:t>
            </a:r>
          </a:p>
        </p:txBody>
      </p:sp>
      <p:sp>
        <p:nvSpPr>
          <p:cNvPr id="3" name="Content Placeholder 2"/>
          <p:cNvSpPr>
            <a:spLocks noGrp="1"/>
          </p:cNvSpPr>
          <p:nvPr>
            <p:ph sz="quarter" idx="1"/>
          </p:nvPr>
        </p:nvSpPr>
        <p:spPr>
          <a:xfrm>
            <a:off x="457200" y="1143000"/>
            <a:ext cx="8229600" cy="5330952"/>
          </a:xfrm>
        </p:spPr>
        <p:txBody>
          <a:bodyPr>
            <a:normAutofit/>
          </a:bodyPr>
          <a:lstStyle/>
          <a:p>
            <a:pPr>
              <a:spcAft>
                <a:spcPts val="600"/>
              </a:spcAft>
            </a:pPr>
            <a:r>
              <a:rPr lang="en-US" dirty="0"/>
              <a:t>Communal riots broke out first in Calcutta, Bengali-Muslim were killed.</a:t>
            </a:r>
          </a:p>
          <a:p>
            <a:pPr>
              <a:spcAft>
                <a:spcPts val="600"/>
              </a:spcAft>
            </a:pPr>
            <a:r>
              <a:rPr lang="en-US" dirty="0"/>
              <a:t>Reprisals took place in October in </a:t>
            </a:r>
            <a:r>
              <a:rPr lang="en-US" dirty="0" err="1"/>
              <a:t>Noakhali</a:t>
            </a:r>
            <a:r>
              <a:rPr lang="en-US" dirty="0"/>
              <a:t> and </a:t>
            </a:r>
            <a:r>
              <a:rPr lang="en-US" dirty="0" err="1"/>
              <a:t>Comilla</a:t>
            </a:r>
            <a:r>
              <a:rPr lang="en-US" dirty="0"/>
              <a:t> in East Bengal.</a:t>
            </a:r>
          </a:p>
          <a:p>
            <a:pPr>
              <a:spcAft>
                <a:spcPts val="600"/>
              </a:spcAft>
            </a:pPr>
            <a:r>
              <a:rPr lang="en-US" dirty="0"/>
              <a:t>The Bihar slaughter began in reaction to East Bengal on 30 October 1946.</a:t>
            </a:r>
          </a:p>
          <a:p>
            <a:pPr>
              <a:spcAft>
                <a:spcPts val="600"/>
              </a:spcAft>
            </a:pPr>
            <a:r>
              <a:rPr lang="en-US" dirty="0"/>
              <a:t>This were followed by riots in United Provinces, Punjab and NWFP.</a:t>
            </a:r>
          </a:p>
          <a:p>
            <a:pPr>
              <a:spcAft>
                <a:spcPts val="600"/>
              </a:spcAft>
            </a:pPr>
            <a:r>
              <a:rPr lang="en-US" dirty="0"/>
              <a:t>Both Congress and ML joined the  interim government on 24</a:t>
            </a:r>
            <a:r>
              <a:rPr lang="en-US" baseline="30000" dirty="0"/>
              <a:t>th</a:t>
            </a:r>
            <a:r>
              <a:rPr lang="en-US" dirty="0"/>
              <a:t> August  and 25</a:t>
            </a:r>
            <a:r>
              <a:rPr lang="en-US" baseline="30000" dirty="0"/>
              <a:t>th</a:t>
            </a:r>
            <a:r>
              <a:rPr lang="en-US" dirty="0"/>
              <a:t> October respectively.</a:t>
            </a:r>
          </a:p>
          <a:p>
            <a:pPr>
              <a:spcAft>
                <a:spcPts val="600"/>
              </a:spcAft>
            </a:pPr>
            <a:r>
              <a:rPr lang="en-US" dirty="0"/>
              <a:t>Attlee’s government sent  Lord Mountbatten as the new  Governor General of India.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u="sng" dirty="0">
                <a:solidFill>
                  <a:schemeClr val="tx1"/>
                </a:solidFill>
              </a:rPr>
              <a:t>The Mountbatten Plan</a:t>
            </a:r>
          </a:p>
        </p:txBody>
      </p:sp>
      <p:sp>
        <p:nvSpPr>
          <p:cNvPr id="3" name="Content Placeholder 2"/>
          <p:cNvSpPr>
            <a:spLocks noGrp="1"/>
          </p:cNvSpPr>
          <p:nvPr>
            <p:ph sz="quarter" idx="1"/>
          </p:nvPr>
        </p:nvSpPr>
        <p:spPr>
          <a:xfrm>
            <a:off x="457200" y="1066800"/>
            <a:ext cx="8305800" cy="5407152"/>
          </a:xfrm>
        </p:spPr>
        <p:txBody>
          <a:bodyPr/>
          <a:lstStyle/>
          <a:p>
            <a:pPr>
              <a:spcAft>
                <a:spcPts val="600"/>
              </a:spcAft>
            </a:pPr>
            <a:r>
              <a:rPr lang="en-US" dirty="0"/>
              <a:t>On June 3, 1947, Mountbatten announced his partition plan. </a:t>
            </a:r>
          </a:p>
          <a:p>
            <a:pPr>
              <a:spcAft>
                <a:spcPts val="600"/>
              </a:spcAft>
            </a:pPr>
            <a:r>
              <a:rPr lang="en-US" dirty="0"/>
              <a:t>Proposed two constituent assemblies for India and Pakistan to take over  powers  from the British government. </a:t>
            </a:r>
          </a:p>
          <a:p>
            <a:pPr>
              <a:spcAft>
                <a:spcPts val="600"/>
              </a:spcAft>
            </a:pPr>
            <a:r>
              <a:rPr lang="en-US" dirty="0"/>
              <a:t>Bengal and Punjab were to be partitioned.</a:t>
            </a:r>
          </a:p>
          <a:p>
            <a:pPr>
              <a:spcAft>
                <a:spcPts val="600"/>
              </a:spcAft>
            </a:pPr>
            <a:r>
              <a:rPr lang="en-US" dirty="0"/>
              <a:t>Princely states to join India and Pakistan on the basis of religion.</a:t>
            </a:r>
          </a:p>
          <a:p>
            <a:pPr>
              <a:spcAft>
                <a:spcPts val="600"/>
              </a:spcAft>
            </a:pPr>
            <a:r>
              <a:rPr lang="en-US" dirty="0"/>
              <a:t>Pakistan became independent on 14 August 1947 and India on 15 August  1947.</a:t>
            </a:r>
          </a:p>
          <a:p>
            <a:pPr>
              <a:spcAft>
                <a:spcPts val="600"/>
              </a:spcAft>
            </a:pPr>
            <a:r>
              <a:rPr lang="en-US" dirty="0"/>
              <a:t>Hence, Pakistan was created with  two provinces separated by one thousand miles of Indian territory.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563562"/>
          </a:xfrm>
        </p:spPr>
        <p:txBody>
          <a:bodyPr/>
          <a:lstStyle/>
          <a:p>
            <a:r>
              <a:rPr lang="en-US" u="sng" dirty="0">
                <a:solidFill>
                  <a:schemeClr val="tx1"/>
                </a:solidFill>
              </a:rPr>
              <a:t>Assessment of the Partition</a:t>
            </a:r>
          </a:p>
        </p:txBody>
      </p:sp>
      <p:sp>
        <p:nvSpPr>
          <p:cNvPr id="3" name="Content Placeholder 2"/>
          <p:cNvSpPr>
            <a:spLocks noGrp="1"/>
          </p:cNvSpPr>
          <p:nvPr>
            <p:ph sz="quarter" idx="1"/>
          </p:nvPr>
        </p:nvSpPr>
        <p:spPr>
          <a:xfrm>
            <a:off x="304800" y="838200"/>
            <a:ext cx="8534400" cy="5943600"/>
          </a:xfrm>
          <a:ln>
            <a:solidFill>
              <a:schemeClr val="tx1"/>
            </a:solidFill>
          </a:ln>
        </p:spPr>
        <p:txBody>
          <a:bodyPr>
            <a:normAutofit lnSpcReduction="10000"/>
          </a:bodyPr>
          <a:lstStyle/>
          <a:p>
            <a:pPr>
              <a:spcAft>
                <a:spcPts val="600"/>
              </a:spcAft>
            </a:pPr>
            <a:r>
              <a:rPr lang="en-US" dirty="0"/>
              <a:t>Positive</a:t>
            </a:r>
          </a:p>
          <a:p>
            <a:pPr lvl="1"/>
            <a:r>
              <a:rPr lang="en-US" dirty="0"/>
              <a:t>End  of British Colonialism and independence of India and Pakistan</a:t>
            </a:r>
          </a:p>
          <a:p>
            <a:pPr lvl="1">
              <a:spcAft>
                <a:spcPts val="600"/>
              </a:spcAft>
            </a:pPr>
            <a:r>
              <a:rPr lang="en-US" dirty="0"/>
              <a:t>Creation of a new  State of Pakistan</a:t>
            </a:r>
          </a:p>
          <a:p>
            <a:pPr>
              <a:spcAft>
                <a:spcPts val="600"/>
              </a:spcAft>
            </a:pPr>
            <a:r>
              <a:rPr lang="en-US" dirty="0"/>
              <a:t>Negative</a:t>
            </a:r>
          </a:p>
          <a:p>
            <a:pPr lvl="1"/>
            <a:r>
              <a:rPr lang="en-US" dirty="0"/>
              <a:t>Hindus  and Muslims of the Indian Subcontinent were divided.</a:t>
            </a:r>
          </a:p>
          <a:p>
            <a:pPr lvl="1"/>
            <a:r>
              <a:rPr lang="en-US" dirty="0"/>
              <a:t>Sowed the  seeds of communal disharmony.</a:t>
            </a:r>
          </a:p>
          <a:p>
            <a:pPr lvl="1"/>
            <a:r>
              <a:rPr lang="en-US" dirty="0"/>
              <a:t>Borders remain disputed</a:t>
            </a:r>
          </a:p>
          <a:p>
            <a:pPr lvl="1">
              <a:spcAft>
                <a:spcPts val="600"/>
              </a:spcAft>
            </a:pPr>
            <a:r>
              <a:rPr lang="en-US" dirty="0"/>
              <a:t>Hasty and rash process created protracted disputes.</a:t>
            </a:r>
          </a:p>
          <a:p>
            <a:pPr>
              <a:spcAft>
                <a:spcPts val="600"/>
              </a:spcAft>
              <a:buNone/>
            </a:pPr>
            <a:r>
              <a:rPr lang="en-US" dirty="0"/>
              <a:t>Commenting on the Partition Patrick French wrote, </a:t>
            </a:r>
          </a:p>
          <a:p>
            <a:pPr algn="just">
              <a:spcAft>
                <a:spcPts val="600"/>
              </a:spcAft>
              <a:buNone/>
            </a:pPr>
            <a:r>
              <a:rPr lang="en-US" sz="2000" dirty="0"/>
              <a:t>	“ India’s journey to independence …remains  a contentious and hugely sensitive area of history.  In Britain, it  is  viewed as an embarrassment, in  Bangladesh as a betrayal, in India as a mixed blessing, and in Pakistan as a matter too  tender even to be  serious discussed”.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lstStyle/>
          <a:p>
            <a:pPr algn="ctr"/>
            <a:r>
              <a:rPr lang="en-US" b="1" u="sng" dirty="0">
                <a:solidFill>
                  <a:schemeClr val="tx1"/>
                </a:solidFill>
              </a:rPr>
              <a:t>Political environment before </a:t>
            </a:r>
            <a:r>
              <a:rPr lang="en-US" b="1" u="sng" dirty="0" err="1">
                <a:solidFill>
                  <a:schemeClr val="tx1"/>
                </a:solidFill>
              </a:rPr>
              <a:t>lahore</a:t>
            </a:r>
            <a:r>
              <a:rPr lang="en-US" b="1" u="sng" dirty="0">
                <a:solidFill>
                  <a:schemeClr val="tx1"/>
                </a:solidFill>
              </a:rPr>
              <a:t> resolution</a:t>
            </a:r>
          </a:p>
        </p:txBody>
      </p:sp>
      <p:sp>
        <p:nvSpPr>
          <p:cNvPr id="3" name="Content Placeholder 2"/>
          <p:cNvSpPr>
            <a:spLocks noGrp="1"/>
          </p:cNvSpPr>
          <p:nvPr>
            <p:ph sz="quarter" idx="1"/>
          </p:nvPr>
        </p:nvSpPr>
        <p:spPr>
          <a:xfrm>
            <a:off x="457200" y="1600200"/>
            <a:ext cx="8153400" cy="4873752"/>
          </a:xfrm>
          <a:ln>
            <a:solidFill>
              <a:schemeClr val="tx1"/>
            </a:solidFill>
          </a:ln>
        </p:spPr>
        <p:txBody>
          <a:bodyPr/>
          <a:lstStyle/>
          <a:p>
            <a:pPr>
              <a:spcAft>
                <a:spcPts val="600"/>
              </a:spcAft>
            </a:pPr>
            <a:r>
              <a:rPr lang="en-US" dirty="0"/>
              <a:t>Due to separate electorate, Hindu-Muslim divide widened</a:t>
            </a:r>
          </a:p>
          <a:p>
            <a:pPr>
              <a:spcAft>
                <a:spcPts val="600"/>
              </a:spcAft>
            </a:pPr>
            <a:r>
              <a:rPr lang="en-US" dirty="0"/>
              <a:t>All India Muslim League emerged as a mass political organization emphasizing for Muslim unity</a:t>
            </a:r>
          </a:p>
          <a:p>
            <a:pPr>
              <a:spcAft>
                <a:spcPts val="600"/>
              </a:spcAft>
            </a:pPr>
            <a:r>
              <a:rPr lang="en-US" dirty="0"/>
              <a:t>Leaders like </a:t>
            </a:r>
            <a:r>
              <a:rPr lang="en-US" dirty="0" err="1"/>
              <a:t>Khwaja</a:t>
            </a:r>
            <a:r>
              <a:rPr lang="en-US" dirty="0"/>
              <a:t> </a:t>
            </a:r>
            <a:r>
              <a:rPr lang="en-US" dirty="0" err="1"/>
              <a:t>Nazimuddin</a:t>
            </a:r>
            <a:r>
              <a:rPr lang="en-US" dirty="0"/>
              <a:t> and </a:t>
            </a:r>
            <a:r>
              <a:rPr lang="en-US" dirty="0" err="1"/>
              <a:t>Hussain</a:t>
            </a:r>
            <a:r>
              <a:rPr lang="en-US" dirty="0"/>
              <a:t> </a:t>
            </a:r>
            <a:r>
              <a:rPr lang="en-US" dirty="0" err="1"/>
              <a:t>Shahid</a:t>
            </a:r>
            <a:r>
              <a:rPr lang="en-US" dirty="0"/>
              <a:t> </a:t>
            </a:r>
            <a:r>
              <a:rPr lang="en-US" dirty="0" err="1"/>
              <a:t>Suhrawardy</a:t>
            </a:r>
            <a:r>
              <a:rPr lang="en-US" dirty="0"/>
              <a:t> – emerged as two prominent leaders not only in Bengal but also of the AIML;</a:t>
            </a:r>
          </a:p>
          <a:p>
            <a:pPr>
              <a:spcAft>
                <a:spcPts val="600"/>
              </a:spcAft>
            </a:pPr>
            <a:r>
              <a:rPr lang="en-US" dirty="0"/>
              <a:t>Indian politics entered into the phase of power politics</a:t>
            </a:r>
          </a:p>
          <a:p>
            <a:pPr>
              <a:spcAft>
                <a:spcPts val="600"/>
              </a:spcAft>
            </a:pPr>
            <a:r>
              <a:rPr lang="en-US" dirty="0"/>
              <a:t>In this backdrop,  Lahore resolution was passed on March 23, 1940.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a:solidFill>
                  <a:schemeClr val="tx1"/>
                </a:solidFill>
              </a:rPr>
              <a:t>The Lahore resolution</a:t>
            </a:r>
          </a:p>
        </p:txBody>
      </p:sp>
      <p:sp>
        <p:nvSpPr>
          <p:cNvPr id="3" name="Content Placeholder 2"/>
          <p:cNvSpPr>
            <a:spLocks noGrp="1"/>
          </p:cNvSpPr>
          <p:nvPr>
            <p:ph sz="quarter" idx="1"/>
          </p:nvPr>
        </p:nvSpPr>
        <p:spPr/>
        <p:txBody>
          <a:bodyPr/>
          <a:lstStyle/>
          <a:p>
            <a:pPr>
              <a:spcAft>
                <a:spcPts val="1200"/>
              </a:spcAft>
            </a:pPr>
            <a:r>
              <a:rPr lang="en-US" dirty="0"/>
              <a:t>A K </a:t>
            </a:r>
            <a:r>
              <a:rPr lang="en-US" dirty="0" err="1"/>
              <a:t>Fazlul</a:t>
            </a:r>
            <a:r>
              <a:rPr lang="en-US" dirty="0"/>
              <a:t> </a:t>
            </a:r>
            <a:r>
              <a:rPr lang="en-US" dirty="0" err="1"/>
              <a:t>Huq</a:t>
            </a:r>
            <a:r>
              <a:rPr lang="en-US" dirty="0"/>
              <a:t> introduced the resolution of the Conference;</a:t>
            </a:r>
          </a:p>
          <a:p>
            <a:pPr>
              <a:spcAft>
                <a:spcPts val="1200"/>
              </a:spcAft>
            </a:pPr>
            <a:r>
              <a:rPr lang="en-US" dirty="0"/>
              <a:t>He was the founder of the </a:t>
            </a:r>
            <a:r>
              <a:rPr lang="en-US" dirty="0" err="1"/>
              <a:t>Krishak</a:t>
            </a:r>
            <a:r>
              <a:rPr lang="en-US" dirty="0"/>
              <a:t> </a:t>
            </a:r>
            <a:r>
              <a:rPr lang="en-US" dirty="0" err="1"/>
              <a:t>Praja</a:t>
            </a:r>
            <a:r>
              <a:rPr lang="en-US" dirty="0"/>
              <a:t> Party in 1936. </a:t>
            </a:r>
          </a:p>
          <a:p>
            <a:pPr>
              <a:spcAft>
                <a:spcPts val="1200"/>
              </a:spcAft>
            </a:pPr>
            <a:r>
              <a:rPr lang="en-US" dirty="0"/>
              <a:t>But left KPP over the question of abolition of </a:t>
            </a:r>
            <a:r>
              <a:rPr lang="en-US" dirty="0" err="1"/>
              <a:t>Zamindari</a:t>
            </a:r>
            <a:r>
              <a:rPr lang="en-US" dirty="0"/>
              <a:t> (Landlordism) and joined Muslim League in 1937.</a:t>
            </a:r>
          </a:p>
          <a:p>
            <a:pPr>
              <a:spcAft>
                <a:spcPts val="1200"/>
              </a:spcAft>
            </a:pPr>
            <a:r>
              <a:rPr lang="en-US" dirty="0"/>
              <a:t>It was a three day 22-24 March, 1940 general session of the AIML.</a:t>
            </a:r>
          </a:p>
          <a:p>
            <a:pPr>
              <a:spcAft>
                <a:spcPts val="1200"/>
              </a:spcAft>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848600" cy="4873752"/>
          </a:xfrm>
        </p:spPr>
        <p:txBody>
          <a:bodyPr/>
          <a:lstStyle/>
          <a:p>
            <a:pPr algn="just"/>
            <a:r>
              <a:rPr lang="en-US" dirty="0"/>
              <a:t>“That </a:t>
            </a:r>
            <a:r>
              <a:rPr lang="en-US" b="1" u="sng" dirty="0"/>
              <a:t>geographically contiguous units</a:t>
            </a:r>
            <a:r>
              <a:rPr lang="en-US" b="1" dirty="0"/>
              <a:t> </a:t>
            </a:r>
            <a:r>
              <a:rPr lang="en-US" dirty="0"/>
              <a:t>are demarcated </a:t>
            </a:r>
            <a:r>
              <a:rPr lang="en-US" b="1" u="sng" dirty="0"/>
              <a:t>regions</a:t>
            </a:r>
            <a:r>
              <a:rPr lang="en-US" dirty="0"/>
              <a:t> which should be constituted, with such territorial readjustments as may be necessary that the areas in which the Muslims are numerically in a majority as in the North Western and Eastern Zones of (British) India should be grouped to constitute </a:t>
            </a:r>
            <a:r>
              <a:rPr lang="en-US" b="1" u="sng" dirty="0"/>
              <a:t>‘independent states’</a:t>
            </a:r>
            <a:r>
              <a:rPr lang="en-US" b="1" dirty="0"/>
              <a:t> </a:t>
            </a:r>
            <a:r>
              <a:rPr lang="en-US" dirty="0"/>
              <a:t>in which the </a:t>
            </a:r>
            <a:r>
              <a:rPr lang="en-US" b="1" u="sng" dirty="0"/>
              <a:t>constituent units</a:t>
            </a:r>
            <a:r>
              <a:rPr lang="en-US" dirty="0"/>
              <a:t> should be autonomous and sovereign.”</a:t>
            </a:r>
          </a:p>
        </p:txBody>
      </p:sp>
      <p:sp>
        <p:nvSpPr>
          <p:cNvPr id="4" name="Title 1"/>
          <p:cNvSpPr>
            <a:spLocks noGrp="1"/>
          </p:cNvSpPr>
          <p:nvPr>
            <p:ph type="title"/>
          </p:nvPr>
        </p:nvSpPr>
        <p:spPr/>
        <p:txBody>
          <a:bodyPr/>
          <a:lstStyle/>
          <a:p>
            <a:r>
              <a:rPr lang="en-US" dirty="0">
                <a:solidFill>
                  <a:schemeClr val="tx1"/>
                </a:solidFill>
              </a:rPr>
              <a:t>The Lahore resolution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b="1" u="sng" dirty="0">
                <a:solidFill>
                  <a:schemeClr val="tx1"/>
                </a:solidFill>
              </a:rPr>
              <a:t>Implications</a:t>
            </a:r>
          </a:p>
        </p:txBody>
      </p:sp>
      <p:sp>
        <p:nvSpPr>
          <p:cNvPr id="3" name="Content Placeholder 2"/>
          <p:cNvSpPr>
            <a:spLocks noGrp="1"/>
          </p:cNvSpPr>
          <p:nvPr>
            <p:ph sz="quarter" idx="1"/>
          </p:nvPr>
        </p:nvSpPr>
        <p:spPr>
          <a:xfrm>
            <a:off x="457200" y="1295400"/>
            <a:ext cx="8458200" cy="5562600"/>
          </a:xfrm>
          <a:ln>
            <a:solidFill>
              <a:schemeClr val="tx1"/>
            </a:solidFill>
          </a:ln>
        </p:spPr>
        <p:txBody>
          <a:bodyPr>
            <a:normAutofit fontScale="92500" lnSpcReduction="20000"/>
          </a:bodyPr>
          <a:lstStyle/>
          <a:p>
            <a:pPr>
              <a:spcAft>
                <a:spcPts val="1200"/>
              </a:spcAft>
            </a:pPr>
            <a:r>
              <a:rPr lang="en-US" dirty="0"/>
              <a:t>For the first time, advocated for separate autonomous and sovereign states for the Muslims of India, although </a:t>
            </a:r>
            <a:r>
              <a:rPr lang="en-US" dirty="0" err="1"/>
              <a:t>Choudhury</a:t>
            </a:r>
            <a:r>
              <a:rPr lang="en-US" dirty="0"/>
              <a:t> </a:t>
            </a:r>
            <a:r>
              <a:rPr lang="en-US" dirty="0" err="1"/>
              <a:t>Rahmat</a:t>
            </a:r>
            <a:r>
              <a:rPr lang="en-US" dirty="0"/>
              <a:t> Ali proposed the Idea of Pakistan in his ‘Pakistan Declaration’ in 1933. According to Ali, Pakistan encompasses: Punjab, NW Frontier Province (Afghan </a:t>
            </a:r>
            <a:r>
              <a:rPr lang="en-US" dirty="0" err="1"/>
              <a:t>Provice</a:t>
            </a:r>
            <a:r>
              <a:rPr lang="en-US" dirty="0"/>
              <a:t>), Kashmir, </a:t>
            </a:r>
            <a:r>
              <a:rPr lang="en-US" dirty="0" err="1"/>
              <a:t>Sindh</a:t>
            </a:r>
            <a:r>
              <a:rPr lang="en-US" dirty="0"/>
              <a:t>, and Baluchistan</a:t>
            </a:r>
          </a:p>
          <a:p>
            <a:pPr>
              <a:spcAft>
                <a:spcPts val="1200"/>
              </a:spcAft>
            </a:pPr>
            <a:r>
              <a:rPr lang="en-US" dirty="0"/>
              <a:t>This resolution rejuvenated the Muslim League and appear to represent the wishes of the Muslims of Indian-Subcontinent</a:t>
            </a:r>
          </a:p>
          <a:p>
            <a:pPr>
              <a:spcAft>
                <a:spcPts val="1200"/>
              </a:spcAft>
            </a:pPr>
            <a:r>
              <a:rPr lang="en-US" dirty="0"/>
              <a:t>Raised  the hopes of the Muslims for separate states, especially the intelligentsia:</a:t>
            </a:r>
          </a:p>
          <a:p>
            <a:pPr lvl="1">
              <a:spcAft>
                <a:spcPts val="1200"/>
              </a:spcAft>
            </a:pPr>
            <a:r>
              <a:rPr lang="en-US" dirty="0"/>
              <a:t>Satisfying their cravings for power; and</a:t>
            </a:r>
          </a:p>
          <a:p>
            <a:pPr lvl="1">
              <a:spcAft>
                <a:spcPts val="1200"/>
              </a:spcAft>
            </a:pPr>
            <a:r>
              <a:rPr lang="en-US" dirty="0"/>
              <a:t>Influence free from the Congress</a:t>
            </a:r>
          </a:p>
          <a:p>
            <a:pPr>
              <a:spcAft>
                <a:spcPts val="1200"/>
              </a:spcAft>
            </a:pPr>
            <a:r>
              <a:rPr lang="en-US" dirty="0"/>
              <a:t> </a:t>
            </a:r>
            <a:r>
              <a:rPr lang="en-US" dirty="0" err="1"/>
              <a:t>Fazlul</a:t>
            </a:r>
            <a:r>
              <a:rPr lang="en-US" dirty="0"/>
              <a:t> Hug supported the Lahore resolution as it advocated provincial autonomy within a Federation of Muslim states.</a:t>
            </a:r>
          </a:p>
          <a:p>
            <a:pPr>
              <a:spcAft>
                <a:spcPts val="1200"/>
              </a:spcAft>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u="sng" dirty="0">
                <a:solidFill>
                  <a:schemeClr val="tx1"/>
                </a:solidFill>
              </a:rPr>
              <a:t>Aftermath of the </a:t>
            </a:r>
            <a:r>
              <a:rPr lang="en-US" u="sng" dirty="0" err="1">
                <a:solidFill>
                  <a:schemeClr val="tx1"/>
                </a:solidFill>
              </a:rPr>
              <a:t>lahore</a:t>
            </a:r>
            <a:r>
              <a:rPr lang="en-US" u="sng" dirty="0">
                <a:solidFill>
                  <a:schemeClr val="tx1"/>
                </a:solidFill>
              </a:rPr>
              <a:t> resolution</a:t>
            </a:r>
          </a:p>
        </p:txBody>
      </p:sp>
      <p:sp>
        <p:nvSpPr>
          <p:cNvPr id="3" name="Content Placeholder 2"/>
          <p:cNvSpPr>
            <a:spLocks noGrp="1"/>
          </p:cNvSpPr>
          <p:nvPr>
            <p:ph sz="quarter" idx="1"/>
          </p:nvPr>
        </p:nvSpPr>
        <p:spPr>
          <a:xfrm>
            <a:off x="457200" y="990600"/>
            <a:ext cx="8153400" cy="5715000"/>
          </a:xfrm>
        </p:spPr>
        <p:txBody>
          <a:bodyPr>
            <a:normAutofit/>
          </a:bodyPr>
          <a:lstStyle/>
          <a:p>
            <a:pPr>
              <a:spcAft>
                <a:spcPts val="600"/>
              </a:spcAft>
            </a:pPr>
            <a:r>
              <a:rPr lang="en-US" dirty="0"/>
              <a:t>In 1944  Jinnah announced for a single Muslim state, Pakistan, composed of six provinces: Punjab, NWFP, </a:t>
            </a:r>
            <a:r>
              <a:rPr lang="en-US" dirty="0" err="1"/>
              <a:t>Sindh</a:t>
            </a:r>
            <a:r>
              <a:rPr lang="en-US" dirty="0"/>
              <a:t>, Bengal and Assam, Baluchistan. Assam was included as a bargaining chip with the Indians and the British.</a:t>
            </a:r>
          </a:p>
          <a:p>
            <a:pPr>
              <a:spcAft>
                <a:spcPts val="600"/>
              </a:spcAft>
            </a:pPr>
            <a:r>
              <a:rPr lang="en-US" dirty="0"/>
              <a:t>1n 1946, a Muslim League meeting in New Delhi adopted a resolution demanding a United Pakistan. It superseded Lahore Resolution.</a:t>
            </a:r>
          </a:p>
          <a:p>
            <a:pPr>
              <a:spcAft>
                <a:spcPts val="600"/>
              </a:spcAft>
            </a:pPr>
            <a:r>
              <a:rPr lang="en-US" dirty="0"/>
              <a:t>Soon after WWII, British Government announced the Wavell Plan for India </a:t>
            </a:r>
            <a:r>
              <a:rPr lang="en-US"/>
              <a:t>on </a:t>
            </a:r>
            <a:r>
              <a:rPr lang="en-GB"/>
              <a:t>14</a:t>
            </a:r>
            <a:r>
              <a:rPr lang="en-US"/>
              <a:t> </a:t>
            </a:r>
            <a:r>
              <a:rPr lang="en-GB"/>
              <a:t>June</a:t>
            </a:r>
            <a:r>
              <a:rPr lang="en-US"/>
              <a:t> 194</a:t>
            </a:r>
            <a:r>
              <a:rPr lang="en-GB"/>
              <a:t>5</a:t>
            </a:r>
            <a:r>
              <a:rPr lang="en-US"/>
              <a:t>.</a:t>
            </a:r>
            <a:endParaRPr lang="en-US" dirty="0"/>
          </a:p>
          <a:p>
            <a:pPr>
              <a:spcAft>
                <a:spcPts val="600"/>
              </a:spcAft>
            </a:pPr>
            <a:r>
              <a:rPr lang="en-US" dirty="0"/>
              <a:t>The Plan proposed for elections to both central and provincial legislatures; and </a:t>
            </a:r>
          </a:p>
          <a:p>
            <a:pPr>
              <a:spcAft>
                <a:spcPts val="600"/>
              </a:spcAft>
            </a:pPr>
            <a:r>
              <a:rPr lang="en-US" dirty="0"/>
              <a:t>Also for the installation of a constitution making body.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Elections of 1945-1946</a:t>
            </a:r>
          </a:p>
        </p:txBody>
      </p:sp>
      <p:sp>
        <p:nvSpPr>
          <p:cNvPr id="3" name="Content Placeholder 2"/>
          <p:cNvSpPr>
            <a:spLocks noGrp="1"/>
          </p:cNvSpPr>
          <p:nvPr>
            <p:ph sz="quarter" idx="1"/>
          </p:nvPr>
        </p:nvSpPr>
        <p:spPr>
          <a:xfrm>
            <a:off x="457200" y="1064435"/>
            <a:ext cx="8066726" cy="5409517"/>
          </a:xfrm>
        </p:spPr>
        <p:txBody>
          <a:bodyPr>
            <a:normAutofit lnSpcReduction="10000"/>
          </a:bodyPr>
          <a:lstStyle/>
          <a:p>
            <a:r>
              <a:rPr lang="en-US" dirty="0"/>
              <a:t>According to the Wavell Plan, General Elections were held  in December 1945 and Provincial Elections were held in January 1946. Pakistan demand of the ML was put to test.</a:t>
            </a:r>
          </a:p>
          <a:p>
            <a:r>
              <a:rPr lang="en-US" dirty="0"/>
              <a:t>Muslim League won all the Muslim seats allocated to the central assembly. Total no. of seats were 102. Elections held as per Govt. of India Act 1919 since 1935 could  not be implemented due to non-participation by the Princely states.</a:t>
            </a:r>
          </a:p>
          <a:p>
            <a:r>
              <a:rPr lang="en-US" dirty="0"/>
              <a:t>In provincial legislatures ML won 446 out of 495 Muslim seats.</a:t>
            </a:r>
          </a:p>
          <a:p>
            <a:r>
              <a:rPr lang="en-US" dirty="0"/>
              <a:t>Total seats in Provincial Assemblies 1585, INC won 923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1600" y="228600"/>
            <a:ext cx="3962400" cy="381000"/>
          </a:xfrm>
        </p:spPr>
        <p:txBody>
          <a:bodyPr>
            <a:noAutofit/>
          </a:bodyPr>
          <a:lstStyle/>
          <a:p>
            <a:pPr lvl="0"/>
            <a:r>
              <a:rPr lang="en-US" sz="1600" b="1" u="sng" cap="none" dirty="0">
                <a:solidFill>
                  <a:srgbClr val="000000"/>
                </a:solidFill>
                <a:latin typeface="Arial" charset="0"/>
                <a:cs typeface="Arial" charset="0"/>
              </a:rPr>
              <a:t>Overall Muslim League Performance</a:t>
            </a:r>
            <a:r>
              <a:rPr lang="en-US" sz="100" b="1" u="sng" cap="none" baseline="30000" dirty="0">
                <a:solidFill>
                  <a:srgbClr val="0B0080"/>
                </a:solidFill>
                <a:latin typeface="Arial" charset="0"/>
                <a:cs typeface="Arial" charset="0"/>
                <a:hlinkClick r:id="rId2"/>
              </a:rPr>
              <a:t>[23]</a:t>
            </a:r>
            <a:br>
              <a:rPr lang="en-US" sz="1600" b="1" u="sng" cap="none" dirty="0">
                <a:solidFill>
                  <a:srgbClr val="000000"/>
                </a:solidFill>
                <a:latin typeface="Arial" charset="0"/>
                <a:cs typeface="Arial" charset="0"/>
              </a:rPr>
            </a:br>
            <a:endParaRPr lang="en-US" sz="400" b="1" u="sng" dirty="0"/>
          </a:p>
        </p:txBody>
      </p:sp>
      <p:graphicFrame>
        <p:nvGraphicFramePr>
          <p:cNvPr id="4" name="Content Placeholder 3"/>
          <p:cNvGraphicFramePr>
            <a:graphicFrameLocks noGrp="1"/>
          </p:cNvGraphicFramePr>
          <p:nvPr>
            <p:ph sz="quarter" idx="1"/>
          </p:nvPr>
        </p:nvGraphicFramePr>
        <p:xfrm>
          <a:off x="5177644" y="762000"/>
          <a:ext cx="3890156" cy="5801483"/>
        </p:xfrm>
        <a:graphic>
          <a:graphicData uri="http://schemas.openxmlformats.org/drawingml/2006/table">
            <a:tbl>
              <a:tblPr/>
              <a:tblGrid>
                <a:gridCol w="972539">
                  <a:extLst>
                    <a:ext uri="{9D8B030D-6E8A-4147-A177-3AD203B41FA5}">
                      <a16:colId xmlns:a16="http://schemas.microsoft.com/office/drawing/2014/main" val="20000"/>
                    </a:ext>
                  </a:extLst>
                </a:gridCol>
                <a:gridCol w="972539">
                  <a:extLst>
                    <a:ext uri="{9D8B030D-6E8A-4147-A177-3AD203B41FA5}">
                      <a16:colId xmlns:a16="http://schemas.microsoft.com/office/drawing/2014/main" val="20001"/>
                    </a:ext>
                  </a:extLst>
                </a:gridCol>
                <a:gridCol w="972539">
                  <a:extLst>
                    <a:ext uri="{9D8B030D-6E8A-4147-A177-3AD203B41FA5}">
                      <a16:colId xmlns:a16="http://schemas.microsoft.com/office/drawing/2014/main" val="20002"/>
                    </a:ext>
                  </a:extLst>
                </a:gridCol>
                <a:gridCol w="972539">
                  <a:extLst>
                    <a:ext uri="{9D8B030D-6E8A-4147-A177-3AD203B41FA5}">
                      <a16:colId xmlns:a16="http://schemas.microsoft.com/office/drawing/2014/main" val="20003"/>
                    </a:ext>
                  </a:extLst>
                </a:gridCol>
              </a:tblGrid>
              <a:tr h="1202927">
                <a:tc>
                  <a:txBody>
                    <a:bodyPr/>
                    <a:lstStyle/>
                    <a:p>
                      <a:pPr algn="ctr"/>
                      <a:r>
                        <a:rPr lang="en-US" sz="1300" dirty="0"/>
                        <a:t>Province</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300"/>
                        <a:t>Muslim Seats</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300" dirty="0"/>
                        <a:t>Muslim League</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300"/>
                        <a:t>% Of Muslim Seats won by Muslim League</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0"/>
                  </a:ext>
                </a:extLst>
              </a:tr>
              <a:tr h="299094">
                <a:tc>
                  <a:txBody>
                    <a:bodyPr/>
                    <a:lstStyle/>
                    <a:p>
                      <a:pPr algn="l"/>
                      <a:r>
                        <a:rPr lang="en-US" sz="1300" u="none" strike="noStrike">
                          <a:solidFill>
                            <a:srgbClr val="0B0080"/>
                          </a:solidFill>
                          <a:hlinkClick r:id="rId3" tooltip="Assam"/>
                        </a:rPr>
                        <a:t>Assam</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34</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31</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91%</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1"/>
                  </a:ext>
                </a:extLst>
              </a:tr>
              <a:tr h="299094">
                <a:tc>
                  <a:txBody>
                    <a:bodyPr/>
                    <a:lstStyle/>
                    <a:p>
                      <a:pPr algn="l"/>
                      <a:r>
                        <a:rPr lang="en-US" sz="1300" u="none" strike="noStrike">
                          <a:solidFill>
                            <a:srgbClr val="0B0080"/>
                          </a:solidFill>
                          <a:hlinkClick r:id="rId4" tooltip="Bengal"/>
                        </a:rPr>
                        <a:t>Bengal</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119</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113</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95%</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r h="299094">
                <a:tc>
                  <a:txBody>
                    <a:bodyPr/>
                    <a:lstStyle/>
                    <a:p>
                      <a:pPr algn="l"/>
                      <a:r>
                        <a:rPr lang="en-US" sz="1300" u="none" strike="noStrike">
                          <a:solidFill>
                            <a:srgbClr val="0B0080"/>
                          </a:solidFill>
                          <a:hlinkClick r:id="rId5" tooltip="Bihar"/>
                        </a:rPr>
                        <a:t>Bihar</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40</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34</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85%</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299094">
                <a:tc>
                  <a:txBody>
                    <a:bodyPr/>
                    <a:lstStyle/>
                    <a:p>
                      <a:pPr algn="l"/>
                      <a:r>
                        <a:rPr lang="en-US" sz="1300" u="none" strike="noStrike">
                          <a:solidFill>
                            <a:srgbClr val="0B0080"/>
                          </a:solidFill>
                          <a:hlinkClick r:id="rId6" tooltip="Bombay Presidency"/>
                        </a:rPr>
                        <a:t>Bombay</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30</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30</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100%</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4"/>
                  </a:ext>
                </a:extLst>
              </a:tr>
              <a:tr h="525052">
                <a:tc>
                  <a:txBody>
                    <a:bodyPr/>
                    <a:lstStyle/>
                    <a:p>
                      <a:pPr algn="l"/>
                      <a:r>
                        <a:rPr lang="en-US" sz="1300" u="none" strike="noStrike">
                          <a:solidFill>
                            <a:srgbClr val="0B0080"/>
                          </a:solidFill>
                          <a:hlinkClick r:id="rId7" tooltip="Central Provinces"/>
                        </a:rPr>
                        <a:t>Central Provinces</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14</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13</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93%</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5"/>
                  </a:ext>
                </a:extLst>
              </a:tr>
              <a:tr h="299094">
                <a:tc>
                  <a:txBody>
                    <a:bodyPr/>
                    <a:lstStyle/>
                    <a:p>
                      <a:pPr algn="l"/>
                      <a:r>
                        <a:rPr lang="en-US" sz="1300" u="none" strike="noStrike">
                          <a:solidFill>
                            <a:srgbClr val="0B0080"/>
                          </a:solidFill>
                          <a:hlinkClick r:id="rId8" tooltip="1946 Madras Presidency legislative assembly election"/>
                        </a:rPr>
                        <a:t>Madras</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29</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29</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100%</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6"/>
                  </a:ext>
                </a:extLst>
              </a:tr>
              <a:tr h="751011">
                <a:tc>
                  <a:txBody>
                    <a:bodyPr/>
                    <a:lstStyle/>
                    <a:p>
                      <a:pPr algn="l"/>
                      <a:r>
                        <a:rPr lang="en-US" sz="1300" u="sng">
                          <a:solidFill>
                            <a:srgbClr val="0B0080"/>
                          </a:solidFill>
                          <a:hlinkClick r:id="rId9"/>
                        </a:rPr>
                        <a:t>North West Frontier Province</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36</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17</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47%</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7"/>
                  </a:ext>
                </a:extLst>
              </a:tr>
              <a:tr h="299094">
                <a:tc>
                  <a:txBody>
                    <a:bodyPr/>
                    <a:lstStyle/>
                    <a:p>
                      <a:pPr algn="l"/>
                      <a:r>
                        <a:rPr lang="en-US" sz="1300" u="none" strike="noStrike">
                          <a:solidFill>
                            <a:srgbClr val="0B0080"/>
                          </a:solidFill>
                          <a:hlinkClick r:id="rId10" tooltip="Orissa, India"/>
                        </a:rPr>
                        <a:t>Orissa</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4</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4</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100%</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8"/>
                  </a:ext>
                </a:extLst>
              </a:tr>
              <a:tr h="299094">
                <a:tc>
                  <a:txBody>
                    <a:bodyPr/>
                    <a:lstStyle/>
                    <a:p>
                      <a:pPr algn="l"/>
                      <a:r>
                        <a:rPr lang="en-US" sz="1300" u="none" strike="noStrike">
                          <a:solidFill>
                            <a:srgbClr val="0B0080"/>
                          </a:solidFill>
                          <a:hlinkClick r:id="rId11" tooltip="Punjab Province (British India)"/>
                        </a:rPr>
                        <a:t>Punjab</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86</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74</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86%</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9"/>
                  </a:ext>
                </a:extLst>
              </a:tr>
              <a:tr h="299094">
                <a:tc>
                  <a:txBody>
                    <a:bodyPr/>
                    <a:lstStyle/>
                    <a:p>
                      <a:pPr algn="l"/>
                      <a:r>
                        <a:rPr lang="en-US" sz="1300" u="none" strike="noStrike">
                          <a:solidFill>
                            <a:srgbClr val="0B0080"/>
                          </a:solidFill>
                          <a:hlinkClick r:id="rId12" tooltip="Sind"/>
                        </a:rPr>
                        <a:t>Sind</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34</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28</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82%</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0"/>
                  </a:ext>
                </a:extLst>
              </a:tr>
              <a:tr h="525052">
                <a:tc>
                  <a:txBody>
                    <a:bodyPr/>
                    <a:lstStyle/>
                    <a:p>
                      <a:pPr algn="l"/>
                      <a:r>
                        <a:rPr lang="en-US" sz="1300" u="none" strike="noStrike">
                          <a:solidFill>
                            <a:srgbClr val="0B0080"/>
                          </a:solidFill>
                          <a:hlinkClick r:id="rId13" tooltip="United Provinces of British India"/>
                        </a:rPr>
                        <a:t>United Provinces</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66</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54</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a:t>82%</a:t>
                      </a:r>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1"/>
                  </a:ext>
                </a:extLst>
              </a:tr>
              <a:tr h="299094">
                <a:tc>
                  <a:txBody>
                    <a:bodyPr/>
                    <a:lstStyle/>
                    <a:p>
                      <a:pPr algn="l"/>
                      <a:r>
                        <a:rPr lang="en-US" sz="1300" b="1"/>
                        <a:t>Total</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b="1"/>
                        <a:t>492</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b="1"/>
                        <a:t>429</a:t>
                      </a:r>
                      <a:endParaRPr lang="en-US" sz="130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300" b="1" dirty="0"/>
                        <a:t>87%</a:t>
                      </a:r>
                      <a:endParaRPr lang="en-US" sz="1300" dirty="0"/>
                    </a:p>
                  </a:txBody>
                  <a:tcPr marL="64127" marR="64127" marT="32063" marB="32063"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2"/>
                  </a:ext>
                </a:extLst>
              </a:tr>
            </a:tbl>
          </a:graphicData>
        </a:graphic>
      </p:graphicFrame>
      <p:graphicFrame>
        <p:nvGraphicFramePr>
          <p:cNvPr id="6" name="Table 5"/>
          <p:cNvGraphicFramePr>
            <a:graphicFrameLocks noGrp="1"/>
          </p:cNvGraphicFramePr>
          <p:nvPr/>
        </p:nvGraphicFramePr>
        <p:xfrm>
          <a:off x="76200" y="457200"/>
          <a:ext cx="4876800" cy="6331885"/>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623455">
                  <a:extLst>
                    <a:ext uri="{9D8B030D-6E8A-4147-A177-3AD203B41FA5}">
                      <a16:colId xmlns:a16="http://schemas.microsoft.com/office/drawing/2014/main" val="20004"/>
                    </a:ext>
                  </a:extLst>
                </a:gridCol>
                <a:gridCol w="443345">
                  <a:extLst>
                    <a:ext uri="{9D8B030D-6E8A-4147-A177-3AD203B41FA5}">
                      <a16:colId xmlns:a16="http://schemas.microsoft.com/office/drawing/2014/main" val="20005"/>
                    </a:ext>
                  </a:extLst>
                </a:gridCol>
              </a:tblGrid>
              <a:tr h="407006">
                <a:tc>
                  <a:txBody>
                    <a:bodyPr/>
                    <a:lstStyle/>
                    <a:p>
                      <a:pPr algn="ctr"/>
                      <a:r>
                        <a:rPr lang="en-US" sz="1200" dirty="0"/>
                        <a:t>Province</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t>Congress</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t>Muslim League</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t>Other parties</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t>Independents</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200"/>
                        <a:t>Total</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0"/>
                  </a:ext>
                </a:extLst>
              </a:tr>
              <a:tr h="564254">
                <a:tc>
                  <a:txBody>
                    <a:bodyPr/>
                    <a:lstStyle/>
                    <a:p>
                      <a:pPr algn="ctr"/>
                      <a:r>
                        <a:rPr lang="en-US" sz="1200" u="none" strike="noStrike">
                          <a:solidFill>
                            <a:srgbClr val="0B0080"/>
                          </a:solidFill>
                          <a:hlinkClick r:id="rId3" tooltip="Assam"/>
                        </a:rPr>
                        <a:t>Assam</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58</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31</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Europeans 9</a:t>
                      </a:r>
                      <a:br>
                        <a:rPr lang="en-US" sz="1200"/>
                      </a:br>
                      <a:r>
                        <a:rPr lang="en-US" sz="1200"/>
                        <a:t>Others 3</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7</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108</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1"/>
                  </a:ext>
                </a:extLst>
              </a:tr>
              <a:tr h="564254">
                <a:tc>
                  <a:txBody>
                    <a:bodyPr/>
                    <a:lstStyle/>
                    <a:p>
                      <a:pPr algn="ctr"/>
                      <a:r>
                        <a:rPr lang="en-US" sz="1200" u="none" strike="noStrike">
                          <a:solidFill>
                            <a:srgbClr val="0B0080"/>
                          </a:solidFill>
                          <a:hlinkClick r:id="rId4" tooltip="Bengal"/>
                        </a:rPr>
                        <a:t>Bengal</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86</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113</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Europeans 25</a:t>
                      </a:r>
                      <a:br>
                        <a:rPr lang="en-US" sz="1200"/>
                      </a:br>
                      <a:r>
                        <a:rPr lang="en-US" sz="1200"/>
                        <a:t>Others 12</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14</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250</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r h="207117">
                <a:tc>
                  <a:txBody>
                    <a:bodyPr/>
                    <a:lstStyle/>
                    <a:p>
                      <a:pPr algn="ctr"/>
                      <a:r>
                        <a:rPr lang="en-US" sz="1200" u="none" strike="noStrike">
                          <a:solidFill>
                            <a:srgbClr val="0B0080"/>
                          </a:solidFill>
                          <a:hlinkClick r:id="rId5" tooltip="Bihar"/>
                        </a:rPr>
                        <a:t>Bihar</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98</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34</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8</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12</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152</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284405">
                <a:tc>
                  <a:txBody>
                    <a:bodyPr/>
                    <a:lstStyle/>
                    <a:p>
                      <a:pPr algn="ctr"/>
                      <a:r>
                        <a:rPr lang="en-US" sz="1200" u="none" strike="noStrike">
                          <a:solidFill>
                            <a:srgbClr val="0B0080"/>
                          </a:solidFill>
                          <a:hlinkClick r:id="rId6" tooltip="Bombay Presidency"/>
                        </a:rPr>
                        <a:t>Bombay</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125</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30</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2</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18</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175</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4"/>
                  </a:ext>
                </a:extLst>
              </a:tr>
              <a:tr h="529607">
                <a:tc>
                  <a:txBody>
                    <a:bodyPr/>
                    <a:lstStyle/>
                    <a:p>
                      <a:pPr algn="ctr"/>
                      <a:r>
                        <a:rPr lang="en-US" sz="1200" u="none" strike="noStrike">
                          <a:solidFill>
                            <a:srgbClr val="0B0080"/>
                          </a:solidFill>
                          <a:hlinkClick r:id="rId7" tooltip="Central Provinces"/>
                        </a:rPr>
                        <a:t>Central Provinces</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92</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13</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7</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112</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5"/>
                  </a:ext>
                </a:extLst>
              </a:tr>
              <a:tr h="564254">
                <a:tc>
                  <a:txBody>
                    <a:bodyPr/>
                    <a:lstStyle/>
                    <a:p>
                      <a:pPr algn="ctr"/>
                      <a:r>
                        <a:rPr lang="en-US" sz="1200" u="none" strike="noStrike">
                          <a:solidFill>
                            <a:srgbClr val="0B0080"/>
                          </a:solidFill>
                          <a:hlinkClick r:id="rId8" tooltip="1946 Madras Presidency legislative assembly election"/>
                        </a:rPr>
                        <a:t>Madras</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163</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28</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u="none" strike="noStrike" dirty="0">
                          <a:solidFill>
                            <a:srgbClr val="0B0080"/>
                          </a:solidFill>
                          <a:hlinkClick r:id="rId14" tooltip="Communist Party of India"/>
                        </a:rPr>
                        <a:t>Communist Party</a:t>
                      </a:r>
                      <a:r>
                        <a:rPr lang="en-US" sz="1200" dirty="0"/>
                        <a:t> 2</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dirty="0"/>
                        <a:t>22</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215</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6"/>
                  </a:ext>
                </a:extLst>
              </a:tr>
              <a:tr h="774810">
                <a:tc>
                  <a:txBody>
                    <a:bodyPr/>
                    <a:lstStyle/>
                    <a:p>
                      <a:pPr algn="ctr"/>
                      <a:r>
                        <a:rPr lang="en-US" sz="1200" u="none" strike="noStrike">
                          <a:solidFill>
                            <a:srgbClr val="0B0080"/>
                          </a:solidFill>
                          <a:hlinkClick r:id="rId9" tooltip="North-West Frontier Province (1901–1955)"/>
                        </a:rPr>
                        <a:t>North West Frontier Province</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30</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17</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2</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50</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7"/>
                  </a:ext>
                </a:extLst>
              </a:tr>
              <a:tr h="207117">
                <a:tc>
                  <a:txBody>
                    <a:bodyPr/>
                    <a:lstStyle/>
                    <a:p>
                      <a:pPr algn="ctr"/>
                      <a:r>
                        <a:rPr lang="en-US" sz="1200" u="sng">
                          <a:solidFill>
                            <a:srgbClr val="0B0080"/>
                          </a:solidFill>
                          <a:hlinkClick r:id="rId10"/>
                        </a:rPr>
                        <a:t>Orissa</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47</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4</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9</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60</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8"/>
                  </a:ext>
                </a:extLst>
              </a:tr>
              <a:tr h="1387817">
                <a:tc>
                  <a:txBody>
                    <a:bodyPr/>
                    <a:lstStyle/>
                    <a:p>
                      <a:pPr algn="ctr"/>
                      <a:r>
                        <a:rPr lang="en-US" sz="1200" u="none" strike="noStrike">
                          <a:solidFill>
                            <a:srgbClr val="0B0080"/>
                          </a:solidFill>
                          <a:hlinkClick r:id="rId11" tooltip="Punjab Province (British India)"/>
                        </a:rPr>
                        <a:t>Punjab</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51</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73</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Akalis 22</a:t>
                      </a:r>
                      <a:br>
                        <a:rPr lang="en-US" sz="1200"/>
                      </a:br>
                      <a:r>
                        <a:rPr lang="en-US" sz="1200"/>
                        <a:t>Unionist Party 20</a:t>
                      </a:r>
                      <a:br>
                        <a:rPr lang="en-US" sz="1200"/>
                      </a:br>
                      <a:r>
                        <a:rPr lang="en-US" sz="1200" u="none" strike="noStrike">
                          <a:solidFill>
                            <a:srgbClr val="0B0080"/>
                          </a:solidFill>
                          <a:hlinkClick r:id="rId15" tooltip="Majlis-e-Ahrar-e-Islam"/>
                        </a:rPr>
                        <a:t>Majlis-e-Ahrar-e-Islam</a:t>
                      </a:r>
                      <a:r>
                        <a:rPr lang="en-US" sz="1200"/>
                        <a:t> 2</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7</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175</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9"/>
                  </a:ext>
                </a:extLst>
              </a:tr>
              <a:tr h="207117">
                <a:tc>
                  <a:txBody>
                    <a:bodyPr/>
                    <a:lstStyle/>
                    <a:p>
                      <a:pPr algn="ctr"/>
                      <a:r>
                        <a:rPr lang="en-US" sz="1200" u="none" strike="noStrike">
                          <a:solidFill>
                            <a:srgbClr val="0B0080"/>
                          </a:solidFill>
                          <a:hlinkClick r:id="rId12" tooltip="Sind"/>
                        </a:rPr>
                        <a:t>Sind</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18</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27</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10</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4</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60</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0"/>
                  </a:ext>
                </a:extLst>
              </a:tr>
              <a:tr h="407006">
                <a:tc>
                  <a:txBody>
                    <a:bodyPr/>
                    <a:lstStyle/>
                    <a:p>
                      <a:pPr algn="ctr"/>
                      <a:r>
                        <a:rPr lang="en-US" sz="1200" u="none" strike="noStrike">
                          <a:solidFill>
                            <a:srgbClr val="0B0080"/>
                          </a:solidFill>
                          <a:hlinkClick r:id="rId13" tooltip="United Provinces of British India"/>
                        </a:rPr>
                        <a:t>United Provinces</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153</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54</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7</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14</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a:t>228</a:t>
                      </a:r>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1"/>
                  </a:ext>
                </a:extLst>
              </a:tr>
              <a:tr h="207117">
                <a:tc>
                  <a:txBody>
                    <a:bodyPr/>
                    <a:lstStyle/>
                    <a:p>
                      <a:pPr algn="ctr"/>
                      <a:r>
                        <a:rPr lang="en-US" sz="1200" b="1"/>
                        <a:t>Total</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b="1"/>
                        <a:t>923</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b="1"/>
                        <a:t>425</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b="1"/>
                        <a:t>123</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b="1"/>
                        <a:t>114</a:t>
                      </a:r>
                      <a:endParaRPr lang="en-US" sz="120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200" b="1" dirty="0"/>
                        <a:t>1585</a:t>
                      </a:r>
                      <a:endParaRPr lang="en-US" sz="1200" dirty="0"/>
                    </a:p>
                  </a:txBody>
                  <a:tcPr marL="29237" marR="29237" marT="14619" marB="14619"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2"/>
                  </a:ext>
                </a:extLst>
              </a:tr>
            </a:tbl>
          </a:graphicData>
        </a:graphic>
      </p:graphicFrame>
      <p:sp>
        <p:nvSpPr>
          <p:cNvPr id="7" name="TextBox 6"/>
          <p:cNvSpPr txBox="1"/>
          <p:nvPr/>
        </p:nvSpPr>
        <p:spPr>
          <a:xfrm>
            <a:off x="914400" y="0"/>
            <a:ext cx="3581400" cy="381000"/>
          </a:xfrm>
          <a:prstGeom prst="rect">
            <a:avLst/>
          </a:prstGeom>
          <a:noFill/>
        </p:spPr>
        <p:txBody>
          <a:bodyPr wrap="square" rtlCol="0">
            <a:spAutoFit/>
          </a:bodyPr>
          <a:lstStyle/>
          <a:p>
            <a:r>
              <a:rPr lang="en-US" dirty="0"/>
              <a:t>Legislative Assemblies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28600" y="152400"/>
            <a:ext cx="8610600" cy="6629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241</TotalTime>
  <Words>1069</Words>
  <Application>Microsoft Office PowerPoint</Application>
  <PresentationFormat>On-screen Show (4:3)</PresentationFormat>
  <Paragraphs>196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Lahore Resolution and the subsequent incidents leading to the partition of India 1947</vt:lpstr>
      <vt:lpstr>Political environment before lahore resolution</vt:lpstr>
      <vt:lpstr>The Lahore resolution</vt:lpstr>
      <vt:lpstr>The Lahore resolution</vt:lpstr>
      <vt:lpstr>Implications</vt:lpstr>
      <vt:lpstr>Aftermath of the lahore resolution</vt:lpstr>
      <vt:lpstr>Elections of 1945-1946</vt:lpstr>
      <vt:lpstr>Overall Muslim League Performance[23] </vt:lpstr>
      <vt:lpstr>PowerPoint Presentation</vt:lpstr>
      <vt:lpstr>The Cabinet  Mission Plan of 1946</vt:lpstr>
      <vt:lpstr>The riots and the interim government </vt:lpstr>
      <vt:lpstr>The Mountbatten Plan</vt:lpstr>
      <vt:lpstr>Assessment of the Partition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Lahore Resolution and the subsequent incidents leading to partition of India 1947</dc:title>
  <dc:creator>User</dc:creator>
  <cp:lastModifiedBy>M Ashique Rahman</cp:lastModifiedBy>
  <cp:revision>13</cp:revision>
  <dcterms:created xsi:type="dcterms:W3CDTF">2006-08-16T00:00:00Z</dcterms:created>
  <dcterms:modified xsi:type="dcterms:W3CDTF">2020-02-27T10:04:47Z</dcterms:modified>
</cp:coreProperties>
</file>