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0" d="100"/>
          <a:sy n="80" d="100"/>
        </p:scale>
        <p:origin x="-1086" y="17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7C1AA6B-CA38-41DC-953B-346087BE8134}" type="datetimeFigureOut">
              <a:rPr lang="en-US" smtClean="0"/>
              <a:pPr/>
              <a:t>3/7/2020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9A3F036-4F81-4D49-868A-9CB33C8D1A7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7C1AA6B-CA38-41DC-953B-346087BE8134}" type="datetimeFigureOut">
              <a:rPr lang="en-US" smtClean="0"/>
              <a:pPr/>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3F036-4F81-4D49-868A-9CB33C8D1A7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7C1AA6B-CA38-41DC-953B-346087BE8134}" type="datetimeFigureOut">
              <a:rPr lang="en-US" smtClean="0"/>
              <a:pPr/>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3F036-4F81-4D49-868A-9CB33C8D1A7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7C1AA6B-CA38-41DC-953B-346087BE8134}" type="datetimeFigureOut">
              <a:rPr lang="en-US" smtClean="0"/>
              <a:pPr/>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3F036-4F81-4D49-868A-9CB33C8D1A7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7C1AA6B-CA38-41DC-953B-346087BE8134}" type="datetimeFigureOut">
              <a:rPr lang="en-US" smtClean="0"/>
              <a:pPr/>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3F036-4F81-4D49-868A-9CB33C8D1A7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7C1AA6B-CA38-41DC-953B-346087BE8134}" type="datetimeFigureOut">
              <a:rPr lang="en-US" smtClean="0"/>
              <a:pPr/>
              <a:t>3/7/2020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3F036-4F81-4D49-868A-9CB33C8D1A7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7C1AA6B-CA38-41DC-953B-346087BE8134}" type="datetimeFigureOut">
              <a:rPr lang="en-US" smtClean="0"/>
              <a:pPr/>
              <a:t>3/7/2020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A3F036-4F81-4D49-868A-9CB33C8D1A7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7C1AA6B-CA38-41DC-953B-346087BE8134}" type="datetimeFigureOut">
              <a:rPr lang="en-US" smtClean="0"/>
              <a:pPr/>
              <a:t>3/7/2020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A3F036-4F81-4D49-868A-9CB33C8D1A7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C1AA6B-CA38-41DC-953B-346087BE8134}" type="datetimeFigureOut">
              <a:rPr lang="en-US" smtClean="0"/>
              <a:pPr/>
              <a:t>3/7/2020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A3F036-4F81-4D49-868A-9CB33C8D1A7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7C1AA6B-CA38-41DC-953B-346087BE8134}" type="datetimeFigureOut">
              <a:rPr lang="en-US" smtClean="0"/>
              <a:pPr/>
              <a:t>3/7/2020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3F036-4F81-4D49-868A-9CB33C8D1A7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7C1AA6B-CA38-41DC-953B-346087BE8134}" type="datetimeFigureOut">
              <a:rPr lang="en-US" smtClean="0"/>
              <a:pPr/>
              <a:t>3/7/2020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9A3F036-4F81-4D49-868A-9CB33C8D1A75}"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7C1AA6B-CA38-41DC-953B-346087BE8134}" type="datetimeFigureOut">
              <a:rPr lang="en-US" smtClean="0"/>
              <a:pPr/>
              <a:t>3/7/2020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9A3F036-4F81-4D49-868A-9CB33C8D1A75}"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ctr"/>
            <a:r>
              <a:rPr lang="en-US" sz="7200" dirty="0" smtClean="0"/>
              <a:t>Language  Movement of 1952</a:t>
            </a:r>
            <a:endParaRPr lang="en-US" sz="7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610600" cy="667512"/>
          </a:xfrm>
        </p:spPr>
        <p:txBody>
          <a:bodyPr>
            <a:noAutofit/>
          </a:bodyPr>
          <a:lstStyle/>
          <a:p>
            <a:pPr algn="ctr"/>
            <a:r>
              <a:rPr lang="en-US" sz="4000" b="1" u="sng" dirty="0" smtClean="0"/>
              <a:t>Political Developments in East Bengal after Partition</a:t>
            </a:r>
            <a:endParaRPr lang="en-US" sz="4000" b="1" u="sng" dirty="0"/>
          </a:p>
        </p:txBody>
      </p:sp>
      <p:sp>
        <p:nvSpPr>
          <p:cNvPr id="3" name="Content Placeholder 2"/>
          <p:cNvSpPr>
            <a:spLocks noGrp="1"/>
          </p:cNvSpPr>
          <p:nvPr>
            <p:ph idx="1"/>
          </p:nvPr>
        </p:nvSpPr>
        <p:spPr>
          <a:xfrm>
            <a:off x="457200" y="1600200"/>
            <a:ext cx="8229600" cy="4876800"/>
          </a:xfrm>
        </p:spPr>
        <p:txBody>
          <a:bodyPr/>
          <a:lstStyle/>
          <a:p>
            <a:pPr>
              <a:spcAft>
                <a:spcPts val="600"/>
              </a:spcAft>
            </a:pPr>
            <a:r>
              <a:rPr lang="en-US" dirty="0" smtClean="0"/>
              <a:t>Political developments in East Bengal did not follow the trends set out by pre-partition politics such as:</a:t>
            </a:r>
          </a:p>
          <a:p>
            <a:pPr lvl="1">
              <a:spcAft>
                <a:spcPts val="600"/>
              </a:spcAft>
            </a:pPr>
            <a:r>
              <a:rPr lang="en-US" dirty="0" smtClean="0"/>
              <a:t>Hindu-Muslim tensions</a:t>
            </a:r>
          </a:p>
          <a:p>
            <a:pPr lvl="1">
              <a:spcAft>
                <a:spcPts val="600"/>
              </a:spcAft>
            </a:pPr>
            <a:r>
              <a:rPr lang="en-US" dirty="0" smtClean="0"/>
              <a:t>Intra-party factionalism</a:t>
            </a:r>
          </a:p>
          <a:p>
            <a:pPr lvl="1">
              <a:spcAft>
                <a:spcPts val="600"/>
              </a:spcAft>
            </a:pPr>
            <a:r>
              <a:rPr lang="en-US" dirty="0" smtClean="0"/>
              <a:t>Problems in setting up political infrastructures;  and</a:t>
            </a:r>
          </a:p>
          <a:p>
            <a:pPr lvl="1">
              <a:spcAft>
                <a:spcPts val="600"/>
              </a:spcAft>
            </a:pPr>
            <a:r>
              <a:rPr lang="en-US" dirty="0" smtClean="0"/>
              <a:t>Challenges of economic reconstructions of the new nation;</a:t>
            </a:r>
          </a:p>
          <a:p>
            <a:pPr lvl="1">
              <a:spcAft>
                <a:spcPts val="600"/>
              </a:spcAft>
            </a:pPr>
            <a:r>
              <a:rPr lang="en-US" dirty="0" smtClean="0"/>
              <a:t>Rather, it was  dominated  by an unforeseen issue – the language question!!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19912"/>
          </a:xfrm>
        </p:spPr>
        <p:txBody>
          <a:bodyPr/>
          <a:lstStyle/>
          <a:p>
            <a:r>
              <a:rPr lang="en-US" b="1" u="sng" dirty="0" smtClean="0"/>
              <a:t>Course of Language Movement</a:t>
            </a:r>
            <a:endParaRPr lang="en-US" b="1" u="sng" dirty="0"/>
          </a:p>
        </p:txBody>
      </p:sp>
      <p:sp>
        <p:nvSpPr>
          <p:cNvPr id="3" name="Content Placeholder 2"/>
          <p:cNvSpPr>
            <a:spLocks noGrp="1"/>
          </p:cNvSpPr>
          <p:nvPr>
            <p:ph idx="1"/>
          </p:nvPr>
        </p:nvSpPr>
        <p:spPr>
          <a:xfrm>
            <a:off x="457200" y="1752600"/>
            <a:ext cx="8229600" cy="4572000"/>
          </a:xfrm>
        </p:spPr>
        <p:txBody>
          <a:bodyPr/>
          <a:lstStyle/>
          <a:p>
            <a:pPr>
              <a:spcAft>
                <a:spcPts val="1200"/>
              </a:spcAft>
            </a:pPr>
            <a:r>
              <a:rPr lang="en-US" dirty="0" smtClean="0"/>
              <a:t>The </a:t>
            </a:r>
            <a:r>
              <a:rPr lang="en-US" b="1" dirty="0" smtClean="0"/>
              <a:t>Bengali Language Movement </a:t>
            </a:r>
            <a:r>
              <a:rPr lang="en-US" dirty="0" smtClean="0"/>
              <a:t>was a political movement in former East Bengal (renamed East Pakistan in 1956) advocating the recognition of the Bengali language as the State Language of the then Dominion of Pakistan.</a:t>
            </a:r>
          </a:p>
          <a:p>
            <a:pPr lvl="1">
              <a:spcAft>
                <a:spcPts val="1200"/>
              </a:spcAft>
            </a:pPr>
            <a:r>
              <a:rPr lang="en-US" dirty="0" smtClean="0"/>
              <a:t>State Language or official language</a:t>
            </a:r>
          </a:p>
          <a:p>
            <a:pPr lvl="1">
              <a:spcAft>
                <a:spcPts val="1200"/>
              </a:spcAft>
            </a:pPr>
            <a:r>
              <a:rPr lang="en-US" dirty="0" smtClean="0"/>
              <a:t>Language as a mother-tongue</a:t>
            </a:r>
          </a:p>
          <a:p>
            <a:pPr lvl="1">
              <a:spcAft>
                <a:spcPts val="1200"/>
              </a:spcAft>
            </a:pPr>
            <a:r>
              <a:rPr lang="en-US" i="1" dirty="0" smtClean="0"/>
              <a:t>Lingua franca</a:t>
            </a:r>
          </a:p>
          <a:p>
            <a:pPr>
              <a:spcAft>
                <a:spcPts val="1200"/>
              </a:spcAft>
            </a:pPr>
            <a:r>
              <a:rPr lang="en-US" dirty="0" smtClean="0"/>
              <a:t>Two phases of the movement.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8915400" cy="5867400"/>
          </a:xfrm>
        </p:spPr>
        <p:txBody>
          <a:bodyPr>
            <a:normAutofit fontScale="62500" lnSpcReduction="20000"/>
          </a:bodyPr>
          <a:lstStyle/>
          <a:p>
            <a:pPr algn="just">
              <a:spcAft>
                <a:spcPts val="1200"/>
              </a:spcAft>
              <a:buNone/>
            </a:pPr>
            <a:r>
              <a:rPr lang="en-US" sz="3800" b="1" u="sng" dirty="0" smtClean="0"/>
              <a:t>First</a:t>
            </a:r>
            <a:r>
              <a:rPr lang="en-US" sz="3800" b="1" u="sng" dirty="0" smtClean="0"/>
              <a:t> </a:t>
            </a:r>
            <a:r>
              <a:rPr lang="en-US" sz="3800" b="1" u="sng" dirty="0" smtClean="0"/>
              <a:t>Phase:</a:t>
            </a:r>
          </a:p>
          <a:p>
            <a:pPr algn="just">
              <a:spcAft>
                <a:spcPts val="1200"/>
              </a:spcAft>
            </a:pPr>
            <a:r>
              <a:rPr lang="en-US" sz="2800" dirty="0" smtClean="0"/>
              <a:t>The Constituent Assembly of Pakistan was in session at Karachi-then the capital of Pakistan-from 23 February 1948. It was proposed that the members would have to speak either in Urdu or in English at the Assembly. </a:t>
            </a:r>
          </a:p>
          <a:p>
            <a:pPr algn="just">
              <a:spcAft>
                <a:spcPts val="1200"/>
              </a:spcAft>
            </a:pPr>
            <a:r>
              <a:rPr lang="en-US" sz="2800" dirty="0" err="1" smtClean="0"/>
              <a:t>Dhirendranath</a:t>
            </a:r>
            <a:r>
              <a:rPr lang="en-US" sz="2800" dirty="0" smtClean="0"/>
              <a:t> </a:t>
            </a:r>
            <a:r>
              <a:rPr lang="en-US" sz="2800" dirty="0" err="1" smtClean="0"/>
              <a:t>Datta</a:t>
            </a:r>
            <a:r>
              <a:rPr lang="en-US" sz="2800" dirty="0" smtClean="0"/>
              <a:t>, a member from the East Pakistan Congress Party, moved an amendment motion to include </a:t>
            </a:r>
            <a:r>
              <a:rPr lang="en-US" sz="2800" dirty="0" err="1" smtClean="0"/>
              <a:t>Bangla</a:t>
            </a:r>
            <a:r>
              <a:rPr lang="en-US" sz="2800" dirty="0" smtClean="0"/>
              <a:t> as one of the languages of the Constituent Assembly. He noted that out of the 6 </a:t>
            </a:r>
            <a:r>
              <a:rPr lang="en-US" sz="2800" dirty="0" err="1" smtClean="0"/>
              <a:t>crore</a:t>
            </a:r>
            <a:r>
              <a:rPr lang="en-US" sz="2800" dirty="0" smtClean="0"/>
              <a:t> 90 </a:t>
            </a:r>
            <a:r>
              <a:rPr lang="en-US" sz="2800" dirty="0" err="1" smtClean="0"/>
              <a:t>lakh</a:t>
            </a:r>
            <a:r>
              <a:rPr lang="en-US" sz="2800" dirty="0" smtClean="0"/>
              <a:t> population of Pakistan, 4 </a:t>
            </a:r>
            <a:r>
              <a:rPr lang="en-US" sz="2800" dirty="0" err="1" smtClean="0"/>
              <a:t>crore</a:t>
            </a:r>
            <a:r>
              <a:rPr lang="en-US" sz="2800" dirty="0" smtClean="0"/>
              <a:t> 40 </a:t>
            </a:r>
            <a:r>
              <a:rPr lang="en-US" sz="2800" dirty="0" err="1" smtClean="0"/>
              <a:t>lakh</a:t>
            </a:r>
            <a:r>
              <a:rPr lang="en-US" sz="2800" dirty="0" smtClean="0"/>
              <a:t> were from East Pakistan with </a:t>
            </a:r>
            <a:r>
              <a:rPr lang="en-US" sz="2800" dirty="0" err="1" smtClean="0"/>
              <a:t>Bangla</a:t>
            </a:r>
            <a:r>
              <a:rPr lang="en-US" sz="2800" dirty="0" smtClean="0"/>
              <a:t> as their mother tongue. </a:t>
            </a:r>
          </a:p>
          <a:p>
            <a:pPr algn="just">
              <a:spcAft>
                <a:spcPts val="1200"/>
              </a:spcAft>
            </a:pPr>
            <a:r>
              <a:rPr lang="en-US" sz="2800" dirty="0" smtClean="0"/>
              <a:t>The central leaders, including </a:t>
            </a:r>
            <a:r>
              <a:rPr lang="en-US" sz="2800" dirty="0" err="1" smtClean="0"/>
              <a:t>liaquat</a:t>
            </a:r>
            <a:r>
              <a:rPr lang="en-US" sz="2800" dirty="0" smtClean="0"/>
              <a:t> </a:t>
            </a:r>
            <a:r>
              <a:rPr lang="en-US" sz="2800" dirty="0" err="1" smtClean="0"/>
              <a:t>ali</a:t>
            </a:r>
            <a:r>
              <a:rPr lang="en-US" sz="2800" dirty="0" smtClean="0"/>
              <a:t> khan, prime minister of Pakistan, and </a:t>
            </a:r>
            <a:r>
              <a:rPr lang="en-US" sz="2800" dirty="0" err="1" smtClean="0"/>
              <a:t>khwaja</a:t>
            </a:r>
            <a:r>
              <a:rPr lang="en-US" sz="2800" dirty="0" smtClean="0"/>
              <a:t> </a:t>
            </a:r>
            <a:r>
              <a:rPr lang="en-US" sz="2800" dirty="0" err="1" smtClean="0"/>
              <a:t>nazimuddin</a:t>
            </a:r>
            <a:r>
              <a:rPr lang="en-US" sz="2800" dirty="0" smtClean="0"/>
              <a:t>, chief minister of East Bengal, opposed the motion. On receiving the news that the motion had been rejected, students, intellectuals and politicians of East Pakistan became agitated.</a:t>
            </a:r>
          </a:p>
          <a:p>
            <a:pPr algn="just">
              <a:spcAft>
                <a:spcPts val="1200"/>
              </a:spcAft>
            </a:pPr>
            <a:r>
              <a:rPr lang="en-US" sz="2800" dirty="0" smtClean="0"/>
              <a:t>A new committee to fight for </a:t>
            </a:r>
            <a:r>
              <a:rPr lang="en-US" sz="2800" dirty="0" err="1" smtClean="0"/>
              <a:t>Bangla</a:t>
            </a:r>
            <a:r>
              <a:rPr lang="en-US" sz="2800" dirty="0" smtClean="0"/>
              <a:t> as the state language was formed with </a:t>
            </a:r>
            <a:r>
              <a:rPr lang="en-US" sz="2800" dirty="0" err="1" smtClean="0"/>
              <a:t>Shamsul</a:t>
            </a:r>
            <a:r>
              <a:rPr lang="en-US" sz="2800" dirty="0" smtClean="0"/>
              <a:t> </a:t>
            </a:r>
            <a:r>
              <a:rPr lang="en-US" sz="2800" dirty="0" err="1" smtClean="0"/>
              <a:t>Huq</a:t>
            </a:r>
            <a:r>
              <a:rPr lang="en-US" sz="2800" dirty="0" smtClean="0"/>
              <a:t> as convener. On 11 March 1948 a general strike was observed in the towns of East Pakistan in protest against the omission of </a:t>
            </a:r>
            <a:r>
              <a:rPr lang="en-US" sz="2800" dirty="0" err="1" smtClean="0"/>
              <a:t>Bangla</a:t>
            </a:r>
            <a:r>
              <a:rPr lang="en-US" sz="2800" dirty="0" smtClean="0"/>
              <a:t> from the languages of the Constituent Assembly, the absence of </a:t>
            </a:r>
            <a:r>
              <a:rPr lang="en-US" sz="2800" dirty="0" err="1" smtClean="0"/>
              <a:t>Bangla</a:t>
            </a:r>
            <a:r>
              <a:rPr lang="en-US" sz="2800" dirty="0" smtClean="0"/>
              <a:t> letters in Pakistani coins and stamps, and the use of only Urdu in recruitment tests for the navy. </a:t>
            </a:r>
          </a:p>
          <a:p>
            <a:pPr algn="just">
              <a:spcAft>
                <a:spcPts val="1200"/>
              </a:spcAft>
            </a:pPr>
            <a:r>
              <a:rPr lang="en-US" sz="2800" dirty="0" smtClean="0"/>
              <a:t>The first movement on this issue was </a:t>
            </a:r>
            <a:r>
              <a:rPr lang="en-US" sz="2800" dirty="0" err="1" smtClean="0"/>
              <a:t>mobilised</a:t>
            </a:r>
            <a:r>
              <a:rPr lang="en-US" sz="2800" dirty="0" smtClean="0"/>
              <a:t> by </a:t>
            </a:r>
            <a:r>
              <a:rPr lang="en-US" sz="2800" dirty="0" err="1" smtClean="0"/>
              <a:t>Tamuddin</a:t>
            </a:r>
            <a:r>
              <a:rPr lang="en-US" sz="2800" dirty="0" smtClean="0"/>
              <a:t> </a:t>
            </a:r>
            <a:r>
              <a:rPr lang="en-US" sz="2800" dirty="0" err="1" smtClean="0"/>
              <a:t>Majlish</a:t>
            </a:r>
            <a:r>
              <a:rPr lang="en-US" sz="2800" dirty="0" smtClean="0"/>
              <a:t> headed by Professor Abul </a:t>
            </a:r>
            <a:r>
              <a:rPr lang="en-US" sz="2800" dirty="0" err="1" smtClean="0"/>
              <a:t>Kashem</a:t>
            </a:r>
            <a:r>
              <a:rPr lang="en-US" sz="2800" dirty="0" smtClean="0"/>
              <a:t>. Gradually many other non-communal and progressive </a:t>
            </a:r>
            <a:r>
              <a:rPr lang="en-US" sz="2800" dirty="0" err="1" smtClean="0"/>
              <a:t>organisations</a:t>
            </a:r>
            <a:r>
              <a:rPr lang="en-US" sz="2800" dirty="0" smtClean="0"/>
              <a:t> joined the movement, which finally turned into a mass movement.</a:t>
            </a:r>
            <a:endParaRPr lang="en-US" dirty="0"/>
          </a:p>
        </p:txBody>
      </p:sp>
      <p:sp>
        <p:nvSpPr>
          <p:cNvPr id="4" name="Title 1"/>
          <p:cNvSpPr>
            <a:spLocks noGrp="1"/>
          </p:cNvSpPr>
          <p:nvPr>
            <p:ph type="title"/>
          </p:nvPr>
        </p:nvSpPr>
        <p:spPr>
          <a:xfrm>
            <a:off x="381000" y="0"/>
            <a:ext cx="8229600" cy="838200"/>
          </a:xfrm>
        </p:spPr>
        <p:txBody>
          <a:bodyPr>
            <a:normAutofit/>
          </a:bodyPr>
          <a:lstStyle/>
          <a:p>
            <a:r>
              <a:rPr lang="en-US" b="1" u="sng" dirty="0" smtClean="0"/>
              <a:t>Course of Language Movement</a:t>
            </a:r>
            <a:endParaRPr lang="en-US" b="1" u="sng"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90600"/>
            <a:ext cx="8839200" cy="5867400"/>
          </a:xfrm>
        </p:spPr>
        <p:txBody>
          <a:bodyPr>
            <a:normAutofit fontScale="70000" lnSpcReduction="20000"/>
          </a:bodyPr>
          <a:lstStyle/>
          <a:p>
            <a:pPr algn="just">
              <a:lnSpc>
                <a:spcPct val="120000"/>
              </a:lnSpc>
              <a:spcAft>
                <a:spcPts val="1200"/>
              </a:spcAft>
            </a:pPr>
            <a:r>
              <a:rPr lang="en-US" sz="2800" dirty="0" err="1" smtClean="0"/>
              <a:t>Muhammed</a:t>
            </a:r>
            <a:r>
              <a:rPr lang="en-US" sz="2800" dirty="0" smtClean="0"/>
              <a:t> </a:t>
            </a:r>
            <a:r>
              <a:rPr lang="en-US" sz="2800" dirty="0" err="1" smtClean="0"/>
              <a:t>ali</a:t>
            </a:r>
            <a:r>
              <a:rPr lang="en-US" sz="2800" dirty="0" smtClean="0"/>
              <a:t> Jinnah, the governor general of Pakistan, came to visit East Pakistan on 19 March 1948. He addressed two meetings in Dhaka, in both of which he ignored the popular demand for </a:t>
            </a:r>
            <a:r>
              <a:rPr lang="en-US" sz="2800" dirty="0" err="1" smtClean="0"/>
              <a:t>Bangla</a:t>
            </a:r>
            <a:r>
              <a:rPr lang="en-US" sz="2800" dirty="0" smtClean="0"/>
              <a:t>. He reiterated that Urdu would be the only state language of Pakistan. This declaration was instantly protested with the Language Movement spreading throughout East Pakistan. </a:t>
            </a:r>
            <a:endParaRPr lang="en-US" sz="2800" dirty="0" smtClean="0">
              <a:solidFill>
                <a:srgbClr val="FF0000"/>
              </a:solidFill>
            </a:endParaRPr>
          </a:p>
          <a:p>
            <a:pPr algn="just">
              <a:lnSpc>
                <a:spcPct val="120000"/>
              </a:lnSpc>
              <a:spcAft>
                <a:spcPts val="1200"/>
              </a:spcAft>
            </a:pPr>
            <a:r>
              <a:rPr lang="en-US" sz="2800" dirty="0" smtClean="0"/>
              <a:t>The first </a:t>
            </a:r>
            <a:r>
              <a:rPr lang="en-US" sz="2800" dirty="0" err="1" smtClean="0"/>
              <a:t>Rastrabhasa</a:t>
            </a:r>
            <a:r>
              <a:rPr lang="en-US" sz="2800" dirty="0" smtClean="0"/>
              <a:t> </a:t>
            </a:r>
            <a:r>
              <a:rPr lang="en-US" sz="2800" dirty="0" err="1" smtClean="0"/>
              <a:t>Sangram</a:t>
            </a:r>
            <a:r>
              <a:rPr lang="en-US" sz="2800" dirty="0" smtClean="0"/>
              <a:t> </a:t>
            </a:r>
            <a:r>
              <a:rPr lang="en-US" sz="2800" dirty="0" err="1" smtClean="0"/>
              <a:t>Parishad</a:t>
            </a:r>
            <a:r>
              <a:rPr lang="en-US" sz="2800" dirty="0" smtClean="0"/>
              <a:t> (Language Action Committee) was formed towards the end of December 1948 with Professor </a:t>
            </a:r>
            <a:r>
              <a:rPr lang="en-US" sz="2800" dirty="0" err="1" smtClean="0"/>
              <a:t>Nurul</a:t>
            </a:r>
            <a:r>
              <a:rPr lang="en-US" sz="2800" dirty="0" smtClean="0"/>
              <a:t> </a:t>
            </a:r>
            <a:r>
              <a:rPr lang="en-US" sz="2800" dirty="0" err="1" smtClean="0"/>
              <a:t>Huq</a:t>
            </a:r>
            <a:r>
              <a:rPr lang="en-US" sz="2800" dirty="0" smtClean="0"/>
              <a:t> </a:t>
            </a:r>
            <a:r>
              <a:rPr lang="en-US" sz="2800" dirty="0" err="1" smtClean="0"/>
              <a:t>Bhuiyan</a:t>
            </a:r>
            <a:r>
              <a:rPr lang="en-US" sz="2800" dirty="0" smtClean="0"/>
              <a:t> of </a:t>
            </a:r>
            <a:r>
              <a:rPr lang="en-US" sz="2800" dirty="0" err="1" smtClean="0"/>
              <a:t>Tamuddin</a:t>
            </a:r>
            <a:r>
              <a:rPr lang="en-US" sz="2800" dirty="0" smtClean="0"/>
              <a:t> </a:t>
            </a:r>
            <a:r>
              <a:rPr lang="en-US" sz="2800" dirty="0" err="1" smtClean="0"/>
              <a:t>Majlish</a:t>
            </a:r>
            <a:r>
              <a:rPr lang="en-US" sz="2800" dirty="0" smtClean="0"/>
              <a:t> as the convener.</a:t>
            </a:r>
            <a:endParaRPr lang="en-US" sz="2800" dirty="0" smtClean="0">
              <a:solidFill>
                <a:schemeClr val="tx1">
                  <a:lumMod val="75000"/>
                  <a:lumOff val="25000"/>
                </a:schemeClr>
              </a:solidFill>
            </a:endParaRPr>
          </a:p>
          <a:p>
            <a:pPr algn="just">
              <a:lnSpc>
                <a:spcPct val="120000"/>
              </a:lnSpc>
              <a:spcAft>
                <a:spcPts val="1200"/>
              </a:spcAft>
            </a:pPr>
            <a:r>
              <a:rPr lang="en-US" sz="2800" dirty="0" smtClean="0"/>
              <a:t>Under such circumstances the government had to give in. </a:t>
            </a:r>
            <a:r>
              <a:rPr lang="en-US" sz="2800" dirty="0" err="1" smtClean="0"/>
              <a:t>Khwaja</a:t>
            </a:r>
            <a:r>
              <a:rPr lang="en-US" sz="2800" dirty="0" smtClean="0"/>
              <a:t> </a:t>
            </a:r>
            <a:r>
              <a:rPr lang="en-US" sz="2800" dirty="0" err="1" smtClean="0"/>
              <a:t>Nazimuddin</a:t>
            </a:r>
            <a:r>
              <a:rPr lang="en-US" sz="2800" dirty="0" smtClean="0"/>
              <a:t> signed an agreement with the student leaders. However, although he agreed to a few terms and conditions, he did not comply with their demand that </a:t>
            </a:r>
            <a:r>
              <a:rPr lang="en-US" sz="2800" dirty="0" err="1" smtClean="0"/>
              <a:t>Bangla</a:t>
            </a:r>
            <a:r>
              <a:rPr lang="en-US" sz="2800" dirty="0" smtClean="0"/>
              <a:t> be made a state language</a:t>
            </a:r>
            <a:r>
              <a:rPr lang="en-US" sz="2800" dirty="0" smtClean="0"/>
              <a:t>.</a:t>
            </a:r>
          </a:p>
          <a:p>
            <a:pPr algn="just">
              <a:lnSpc>
                <a:spcPct val="120000"/>
              </a:lnSpc>
              <a:spcAft>
                <a:spcPts val="1200"/>
              </a:spcAft>
            </a:pPr>
            <a:r>
              <a:rPr lang="en-US" sz="2800" dirty="0" smtClean="0"/>
              <a:t>Following this, language movement weakened. Although, the </a:t>
            </a:r>
            <a:r>
              <a:rPr lang="en-US" sz="2800" dirty="0" smtClean="0"/>
              <a:t>Dhaka University Language Action Committee was formed on 11 March 1950 with Abdul </a:t>
            </a:r>
            <a:r>
              <a:rPr lang="en-US" sz="2800" dirty="0" err="1" smtClean="0"/>
              <a:t>Matin</a:t>
            </a:r>
            <a:r>
              <a:rPr lang="en-US" sz="2800" dirty="0" smtClean="0"/>
              <a:t> as its convener.</a:t>
            </a:r>
            <a:endParaRPr lang="en-US" sz="2800" dirty="0" smtClean="0"/>
          </a:p>
        </p:txBody>
      </p:sp>
      <p:sp>
        <p:nvSpPr>
          <p:cNvPr id="4" name="Title 1"/>
          <p:cNvSpPr txBox="1">
            <a:spLocks/>
          </p:cNvSpPr>
          <p:nvPr/>
        </p:nvSpPr>
        <p:spPr>
          <a:xfrm>
            <a:off x="381000" y="0"/>
            <a:ext cx="8229600" cy="838200"/>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1" i="0" u="sng" strike="noStrike" kern="1200" cap="none" spc="0" normalizeH="0" baseline="0" noProof="0" dirty="0" smtClean="0">
                <a:ln>
                  <a:noFill/>
                </a:ln>
                <a:solidFill>
                  <a:schemeClr val="tx2"/>
                </a:solidFill>
                <a:effectLst/>
                <a:uLnTx/>
                <a:uFillTx/>
                <a:latin typeface="+mj-lt"/>
                <a:ea typeface="+mj-ea"/>
                <a:cs typeface="+mj-cs"/>
              </a:rPr>
              <a:t>Course of Language Movement</a:t>
            </a:r>
            <a:endParaRPr kumimoji="0" lang="en-US" sz="5000" b="1" i="0" u="sng"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0"/>
            <a:ext cx="8229600" cy="838200"/>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1" i="0" u="sng" strike="noStrike" kern="1200" cap="none" spc="0" normalizeH="0" baseline="0" noProof="0" dirty="0" smtClean="0">
                <a:ln>
                  <a:noFill/>
                </a:ln>
                <a:solidFill>
                  <a:schemeClr val="tx2"/>
                </a:solidFill>
                <a:effectLst/>
                <a:uLnTx/>
                <a:uFillTx/>
                <a:latin typeface="+mj-lt"/>
                <a:ea typeface="+mj-ea"/>
                <a:cs typeface="+mj-cs"/>
              </a:rPr>
              <a:t>Course of Language Movement</a:t>
            </a:r>
            <a:endParaRPr kumimoji="0" lang="en-US" sz="5000" b="1" i="0" u="sng" strike="noStrike" kern="1200" cap="none" spc="0" normalizeH="0" baseline="0" noProof="0" dirty="0">
              <a:ln>
                <a:noFill/>
              </a:ln>
              <a:solidFill>
                <a:schemeClr val="tx2"/>
              </a:solidFill>
              <a:effectLst/>
              <a:uLnTx/>
              <a:uFillTx/>
              <a:latin typeface="+mj-lt"/>
              <a:ea typeface="+mj-ea"/>
              <a:cs typeface="+mj-cs"/>
            </a:endParaRPr>
          </a:p>
        </p:txBody>
      </p:sp>
      <p:sp>
        <p:nvSpPr>
          <p:cNvPr id="5" name="Title 1"/>
          <p:cNvSpPr txBox="1">
            <a:spLocks noGrp="1"/>
          </p:cNvSpPr>
          <p:nvPr>
            <p:ph idx="1"/>
          </p:nvPr>
        </p:nvSpPr>
        <p:spPr>
          <a:xfrm>
            <a:off x="152400" y="685800"/>
            <a:ext cx="8839200" cy="6553200"/>
          </a:xfrm>
          <a:prstGeom prst="rect">
            <a:avLst/>
          </a:prstGeom>
        </p:spPr>
        <p:txBody>
          <a:bodyPr vert="horz" lIns="0" rIns="0" bIns="0" anchor="b">
            <a:noAutofit/>
          </a:bodyPr>
          <a:lstStyle/>
          <a:p>
            <a:pPr marL="0" marR="0" lvl="0" indent="0" algn="l" defTabSz="914400" rtl="0" eaLnBrk="1" fontAlgn="auto" latinLnBrk="0" hangingPunct="1">
              <a:lnSpc>
                <a:spcPct val="100000"/>
              </a:lnSpc>
              <a:spcBef>
                <a:spcPct val="0"/>
              </a:spcBef>
              <a:buClrTx/>
              <a:buSzTx/>
              <a:buFontTx/>
              <a:buNone/>
              <a:tabLst/>
              <a:defRPr/>
            </a:pPr>
            <a:r>
              <a:rPr kumimoji="0" lang="en-US" sz="2000" b="1" i="0" u="sng" strike="noStrike" kern="1200" cap="none" spc="0" normalizeH="0" baseline="0" noProof="0" dirty="0" smtClean="0">
                <a:ln>
                  <a:noFill/>
                </a:ln>
                <a:solidFill>
                  <a:schemeClr val="tx2"/>
                </a:solidFill>
                <a:effectLst/>
                <a:uLnTx/>
                <a:uFillTx/>
                <a:latin typeface="+mj-lt"/>
                <a:ea typeface="+mj-ea"/>
                <a:cs typeface="+mj-cs"/>
              </a:rPr>
              <a:t>Final Phase</a:t>
            </a:r>
          </a:p>
          <a:p>
            <a:pPr algn="just">
              <a:spcAft>
                <a:spcPts val="1200"/>
              </a:spcAft>
            </a:pPr>
            <a:r>
              <a:rPr lang="en-US" sz="2000" dirty="0" smtClean="0"/>
              <a:t>By the beginning of 1952, the Language Movement took a serious turn. Both Jinnah and </a:t>
            </a:r>
            <a:r>
              <a:rPr lang="en-US" sz="2000" dirty="0" err="1" smtClean="0"/>
              <a:t>Liaquat</a:t>
            </a:r>
            <a:r>
              <a:rPr lang="en-US" sz="2000" dirty="0" smtClean="0"/>
              <a:t> Ali Khan were dead. </a:t>
            </a:r>
            <a:r>
              <a:rPr lang="en-US" sz="2000" dirty="0" err="1" smtClean="0"/>
              <a:t>Khwaja</a:t>
            </a:r>
            <a:r>
              <a:rPr lang="en-US" sz="2000" dirty="0" smtClean="0"/>
              <a:t> </a:t>
            </a:r>
            <a:r>
              <a:rPr lang="en-US" sz="2000" dirty="0" err="1" smtClean="0"/>
              <a:t>Nazimuddin</a:t>
            </a:r>
            <a:r>
              <a:rPr lang="en-US" sz="2000" dirty="0" smtClean="0"/>
              <a:t> had succeeded </a:t>
            </a:r>
            <a:r>
              <a:rPr lang="en-US" sz="2000" dirty="0" err="1" smtClean="0"/>
              <a:t>Liaquat</a:t>
            </a:r>
            <a:r>
              <a:rPr lang="en-US" sz="2000" dirty="0" smtClean="0"/>
              <a:t> Ali Khan as prime minister of Pakistan. With the political crisis, the economic condition in East Pakistan also deteriorated. </a:t>
            </a:r>
          </a:p>
          <a:p>
            <a:pPr algn="just">
              <a:spcAft>
                <a:spcPts val="1200"/>
              </a:spcAft>
            </a:pPr>
            <a:r>
              <a:rPr lang="en-US" sz="2000" dirty="0" smtClean="0"/>
              <a:t>The people of East Pakistan started losing faith in the Muslim League. A new party, the </a:t>
            </a:r>
            <a:r>
              <a:rPr lang="en-US" sz="2000" dirty="0" err="1" smtClean="0"/>
              <a:t>Awami</a:t>
            </a:r>
            <a:r>
              <a:rPr lang="en-US" sz="2000" dirty="0" smtClean="0"/>
              <a:t> Muslim League-which would later became the </a:t>
            </a:r>
            <a:r>
              <a:rPr lang="en-US" sz="2000" dirty="0" err="1" smtClean="0"/>
              <a:t>awami</a:t>
            </a:r>
            <a:r>
              <a:rPr lang="en-US" sz="2000" dirty="0" smtClean="0"/>
              <a:t> league-was formed under the leadership of </a:t>
            </a:r>
            <a:r>
              <a:rPr lang="en-US" sz="2000" dirty="0" err="1" smtClean="0"/>
              <a:t>Maulana</a:t>
            </a:r>
            <a:r>
              <a:rPr lang="en-US" sz="2000" dirty="0" smtClean="0"/>
              <a:t> Abdul </a:t>
            </a:r>
            <a:r>
              <a:rPr lang="en-US" sz="2000" dirty="0" err="1" smtClean="0"/>
              <a:t>Hamid</a:t>
            </a:r>
            <a:r>
              <a:rPr lang="en-US" sz="2000" dirty="0" smtClean="0"/>
              <a:t> Khan </a:t>
            </a:r>
            <a:r>
              <a:rPr lang="en-US" sz="2000" dirty="0" err="1" smtClean="0"/>
              <a:t>Bhasani</a:t>
            </a:r>
            <a:r>
              <a:rPr lang="en-US" sz="2000" dirty="0" smtClean="0"/>
              <a:t> in 1949. There was a growing sense of deprivation and exploitation in East Pakistan and a </a:t>
            </a:r>
            <a:r>
              <a:rPr lang="en-US" sz="2000" dirty="0" err="1" smtClean="0"/>
              <a:t>realisation</a:t>
            </a:r>
            <a:r>
              <a:rPr lang="en-US" sz="2000" dirty="0" smtClean="0"/>
              <a:t> that a new form of colonialism had replaced British imperialism. Under these circumstances, the Language Movement got a new momentum in 1952.</a:t>
            </a:r>
          </a:p>
          <a:p>
            <a:pPr algn="just">
              <a:spcAft>
                <a:spcPts val="1200"/>
              </a:spcAft>
            </a:pPr>
            <a:r>
              <a:rPr lang="en-US" sz="2000" dirty="0" smtClean="0"/>
              <a:t>On 27 January 1952, </a:t>
            </a:r>
            <a:r>
              <a:rPr lang="en-US" sz="2000" dirty="0" err="1" smtClean="0"/>
              <a:t>Khwaja</a:t>
            </a:r>
            <a:r>
              <a:rPr lang="en-US" sz="2000" dirty="0" smtClean="0"/>
              <a:t> </a:t>
            </a:r>
            <a:r>
              <a:rPr lang="en-US" sz="2000" dirty="0" err="1" smtClean="0"/>
              <a:t>Nazimuddin</a:t>
            </a:r>
            <a:r>
              <a:rPr lang="en-US" sz="2000" dirty="0" smtClean="0"/>
              <a:t> came to Dhaka from Karachi. Addressing a meeting at </a:t>
            </a:r>
            <a:r>
              <a:rPr lang="en-US" sz="2000" dirty="0" err="1" smtClean="0"/>
              <a:t>Paltan</a:t>
            </a:r>
            <a:r>
              <a:rPr lang="en-US" sz="2000" dirty="0" smtClean="0"/>
              <a:t> </a:t>
            </a:r>
            <a:r>
              <a:rPr lang="en-US" sz="2000" dirty="0" err="1" smtClean="0"/>
              <a:t>Maidan</a:t>
            </a:r>
            <a:r>
              <a:rPr lang="en-US" sz="2000" dirty="0" smtClean="0"/>
              <a:t>, he said that the people of the province could decide what would be the provincial language, but only Urdu would be the state language of Pakistan. There was an instant, negative reaction to this speech among the students who responded with the slogan, '</a:t>
            </a:r>
            <a:r>
              <a:rPr lang="en-US" sz="2000" dirty="0" err="1" smtClean="0"/>
              <a:t>Rashtrabhasha</a:t>
            </a:r>
            <a:r>
              <a:rPr lang="en-US" sz="2000" dirty="0" smtClean="0"/>
              <a:t> </a:t>
            </a:r>
            <a:r>
              <a:rPr lang="en-US" sz="2000" dirty="0" err="1" smtClean="0"/>
              <a:t>Bangla</a:t>
            </a:r>
            <a:r>
              <a:rPr lang="en-US" sz="2000" dirty="0" smtClean="0"/>
              <a:t> </a:t>
            </a:r>
            <a:r>
              <a:rPr lang="en-US" sz="2000" dirty="0" err="1" smtClean="0"/>
              <a:t>Chai</a:t>
            </a:r>
            <a:r>
              <a:rPr lang="en-US" sz="2000" dirty="0" smtClean="0"/>
              <a:t>' (We want </a:t>
            </a:r>
            <a:r>
              <a:rPr lang="en-US" sz="2000" dirty="0" err="1" smtClean="0"/>
              <a:t>Bangla</a:t>
            </a:r>
            <a:r>
              <a:rPr lang="en-US" sz="2000" dirty="0" smtClean="0"/>
              <a:t> as the state language).</a:t>
            </a:r>
          </a:p>
          <a:p>
            <a:pPr marL="0" marR="0" lvl="0" indent="0" algn="l" defTabSz="914400" rtl="0" eaLnBrk="1" fontAlgn="auto" latinLnBrk="0" hangingPunct="1">
              <a:lnSpc>
                <a:spcPct val="100000"/>
              </a:lnSpc>
              <a:spcBef>
                <a:spcPct val="0"/>
              </a:spcBef>
              <a:spcAft>
                <a:spcPts val="1200"/>
              </a:spcAft>
              <a:buClrTx/>
              <a:buSzTx/>
              <a:buFontTx/>
              <a:buNone/>
              <a:tabLst/>
              <a:defRPr/>
            </a:pPr>
            <a:endParaRPr kumimoji="0" lang="en-US" sz="2000" b="1" i="0" u="sng"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fontScale="90000"/>
          </a:bodyPr>
          <a:lstStyle/>
          <a:p>
            <a:r>
              <a:rPr lang="en-US" b="1" u="sng" dirty="0" smtClean="0"/>
              <a:t>Final  Phase</a:t>
            </a:r>
            <a:endParaRPr lang="en-US" b="1" u="sng" dirty="0"/>
          </a:p>
        </p:txBody>
      </p:sp>
      <p:sp>
        <p:nvSpPr>
          <p:cNvPr id="3" name="Content Placeholder 2"/>
          <p:cNvSpPr>
            <a:spLocks noGrp="1"/>
          </p:cNvSpPr>
          <p:nvPr>
            <p:ph idx="1"/>
          </p:nvPr>
        </p:nvSpPr>
        <p:spPr>
          <a:xfrm>
            <a:off x="457200" y="1066800"/>
            <a:ext cx="8458200" cy="5791200"/>
          </a:xfrm>
        </p:spPr>
        <p:txBody>
          <a:bodyPr>
            <a:normAutofit fontScale="70000" lnSpcReduction="20000"/>
          </a:bodyPr>
          <a:lstStyle/>
          <a:p>
            <a:pPr algn="just">
              <a:lnSpc>
                <a:spcPct val="120000"/>
              </a:lnSpc>
              <a:spcAft>
                <a:spcPts val="1800"/>
              </a:spcAft>
            </a:pPr>
            <a:r>
              <a:rPr lang="en-US" sz="2800" dirty="0" smtClean="0"/>
              <a:t>A strike was observed at Dhaka University on 30 January. The representatives of various political and cultural </a:t>
            </a:r>
            <a:r>
              <a:rPr lang="en-US" sz="2800" dirty="0" err="1" smtClean="0"/>
              <a:t>organisations</a:t>
            </a:r>
            <a:r>
              <a:rPr lang="en-US" sz="2800" dirty="0" smtClean="0"/>
              <a:t> held a meeting on 31 January chaired by </a:t>
            </a:r>
            <a:r>
              <a:rPr lang="en-US" sz="2800" dirty="0" err="1" smtClean="0"/>
              <a:t>Moulana</a:t>
            </a:r>
            <a:r>
              <a:rPr lang="en-US" sz="2800" dirty="0" smtClean="0"/>
              <a:t> </a:t>
            </a:r>
            <a:r>
              <a:rPr lang="en-US" sz="2800" dirty="0" err="1" smtClean="0"/>
              <a:t>Bhasani</a:t>
            </a:r>
            <a:r>
              <a:rPr lang="en-US" sz="2800" dirty="0" smtClean="0"/>
              <a:t>. An All-Party Central Language Action Committee was formed with </a:t>
            </a:r>
            <a:r>
              <a:rPr lang="en-US" sz="2800" dirty="0" err="1" smtClean="0"/>
              <a:t>Kazi</a:t>
            </a:r>
            <a:r>
              <a:rPr lang="en-US" sz="2800" dirty="0" smtClean="0"/>
              <a:t> </a:t>
            </a:r>
            <a:r>
              <a:rPr lang="en-US" sz="2800" dirty="0" err="1" smtClean="0"/>
              <a:t>Golam</a:t>
            </a:r>
            <a:r>
              <a:rPr lang="en-US" sz="2800" dirty="0" smtClean="0"/>
              <a:t> </a:t>
            </a:r>
            <a:r>
              <a:rPr lang="en-US" sz="2800" dirty="0" err="1" smtClean="0"/>
              <a:t>Mahboob</a:t>
            </a:r>
            <a:r>
              <a:rPr lang="en-US" sz="2800" dirty="0" smtClean="0"/>
              <a:t> as its convener. At this time the government also proposed that </a:t>
            </a:r>
            <a:r>
              <a:rPr lang="en-US" sz="2800" dirty="0" err="1" smtClean="0"/>
              <a:t>Bangla</a:t>
            </a:r>
            <a:r>
              <a:rPr lang="en-US" sz="2800" dirty="0" smtClean="0"/>
              <a:t> be written in Arabic script. This proposal was also vehemently opposed. The Language Action Committee decided to call a </a:t>
            </a:r>
            <a:r>
              <a:rPr lang="en-US" sz="2800" dirty="0" err="1" smtClean="0"/>
              <a:t>hartal</a:t>
            </a:r>
            <a:r>
              <a:rPr lang="en-US" sz="2800" dirty="0" smtClean="0"/>
              <a:t> and </a:t>
            </a:r>
            <a:r>
              <a:rPr lang="en-US" sz="2800" dirty="0" err="1" smtClean="0"/>
              <a:t>organise</a:t>
            </a:r>
            <a:r>
              <a:rPr lang="en-US" sz="2800" dirty="0" smtClean="0"/>
              <a:t> demonstrations and processions on February 21 throughout East Pakistan.</a:t>
            </a:r>
          </a:p>
          <a:p>
            <a:pPr algn="just">
              <a:lnSpc>
                <a:spcPct val="120000"/>
              </a:lnSpc>
              <a:spcAft>
                <a:spcPts val="1800"/>
              </a:spcAft>
            </a:pPr>
            <a:r>
              <a:rPr lang="en-US" sz="2800" dirty="0" smtClean="0"/>
              <a:t>As preparations for demonstrations were underway, the government imposed Section 144 in the city of Dhaka, banning all assemblies and demonstrations. A meeting of the Central Language Action Committee was held on 20 February under the chairmanship of </a:t>
            </a:r>
            <a:r>
              <a:rPr lang="en-US" sz="2800" cap="small" dirty="0" smtClean="0"/>
              <a:t>abul hashim</a:t>
            </a:r>
            <a:r>
              <a:rPr lang="en-US" sz="2800" dirty="0" smtClean="0"/>
              <a:t>. Opinion was divided as to whether or not to violate Section 144.</a:t>
            </a:r>
          </a:p>
          <a:p>
            <a:pPr algn="just">
              <a:lnSpc>
                <a:spcPct val="120000"/>
              </a:lnSpc>
              <a:spcAft>
                <a:spcPts val="1800"/>
              </a:spcAft>
            </a:pPr>
            <a:r>
              <a:rPr lang="en-US" sz="2800" dirty="0" smtClean="0"/>
              <a:t>Ultimately the Section 144 was  violated and a possession was brought out which led to the killing of students on 21 February 1952.</a:t>
            </a:r>
          </a:p>
          <a:p>
            <a:pPr>
              <a:lnSpc>
                <a:spcPct val="120000"/>
              </a:lnSpc>
              <a:spcAft>
                <a:spcPts val="1800"/>
              </a:spcAft>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48512"/>
          </a:xfrm>
        </p:spPr>
        <p:txBody>
          <a:bodyPr/>
          <a:lstStyle/>
          <a:p>
            <a:r>
              <a:rPr lang="en-US" b="1" u="sng" dirty="0" smtClean="0"/>
              <a:t>Aftermath of  1952</a:t>
            </a:r>
            <a:endParaRPr lang="en-US" b="1" u="sng" dirty="0"/>
          </a:p>
        </p:txBody>
      </p:sp>
      <p:sp>
        <p:nvSpPr>
          <p:cNvPr id="4" name="Content Placeholder 2"/>
          <p:cNvSpPr>
            <a:spLocks noGrp="1"/>
          </p:cNvSpPr>
          <p:nvPr>
            <p:ph idx="1"/>
          </p:nvPr>
        </p:nvSpPr>
        <p:spPr>
          <a:xfrm>
            <a:off x="228600" y="1219200"/>
            <a:ext cx="8686800" cy="5334000"/>
          </a:xfrm>
        </p:spPr>
        <p:txBody>
          <a:bodyPr>
            <a:noAutofit/>
          </a:bodyPr>
          <a:lstStyle/>
          <a:p>
            <a:pPr algn="just">
              <a:spcAft>
                <a:spcPts val="1200"/>
              </a:spcAft>
            </a:pPr>
            <a:r>
              <a:rPr lang="en-US" sz="2400" dirty="0" smtClean="0"/>
              <a:t>The East Bengal Legislative Assembly adopted a resolution recommending the recognition of Bangla as one of the state languages of Pakistan. </a:t>
            </a:r>
          </a:p>
          <a:p>
            <a:pPr algn="just">
              <a:spcAft>
                <a:spcPts val="1200"/>
              </a:spcAft>
            </a:pPr>
            <a:r>
              <a:rPr lang="en-US" sz="2400" dirty="0" smtClean="0"/>
              <a:t>The language movement continued until 1956. The movement achieved its goal by forcing the Pakistan Constituent Assembly in adopting both Bangla and Urdu as the state languages of Pakistan on 16 February 1956. </a:t>
            </a:r>
          </a:p>
          <a:p>
            <a:pPr algn="just">
              <a:spcAft>
                <a:spcPts val="1200"/>
              </a:spcAft>
            </a:pPr>
            <a:r>
              <a:rPr lang="en-US" sz="2400" dirty="0" smtClean="0"/>
              <a:t>Since 1952, 21 February has been observed every year to commemorate the martyrs of the Language Movement. With UNESCO adopting a resolution on 17 November 1999 proclaiming 21 February as international mother language day. It is an </a:t>
            </a:r>
            <a:r>
              <a:rPr lang="en-US" sz="2400" dirty="0" smtClean="0"/>
              <a:t>honor </a:t>
            </a:r>
            <a:r>
              <a:rPr lang="en-US" sz="2400" dirty="0" smtClean="0"/>
              <a:t>bestowed by the international community on the Language Movement of Bangladesh.</a:t>
            </a:r>
          </a:p>
          <a:p>
            <a:pPr algn="just">
              <a:spcAft>
                <a:spcPts val="1200"/>
              </a:spcAft>
            </a:pP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u="sng" dirty="0" smtClean="0"/>
              <a:t>Significance </a:t>
            </a:r>
            <a:endParaRPr lang="en-US" b="1" u="sng" dirty="0"/>
          </a:p>
        </p:txBody>
      </p:sp>
      <p:sp>
        <p:nvSpPr>
          <p:cNvPr id="3" name="Content Placeholder 2"/>
          <p:cNvSpPr>
            <a:spLocks noGrp="1"/>
          </p:cNvSpPr>
          <p:nvPr>
            <p:ph idx="1"/>
          </p:nvPr>
        </p:nvSpPr>
        <p:spPr>
          <a:xfrm>
            <a:off x="457200" y="1524000"/>
            <a:ext cx="8229600" cy="4800600"/>
          </a:xfrm>
        </p:spPr>
        <p:txBody>
          <a:bodyPr>
            <a:normAutofit lnSpcReduction="10000"/>
          </a:bodyPr>
          <a:lstStyle/>
          <a:p>
            <a:pPr>
              <a:spcAft>
                <a:spcPts val="1200"/>
              </a:spcAft>
            </a:pPr>
            <a:r>
              <a:rPr lang="en-US" dirty="0" smtClean="0"/>
              <a:t>Special significance in the history of Bangladesh  as it  engendered Bengali nationalism based on language contrary to Pakistani nationalism based on religion;</a:t>
            </a:r>
          </a:p>
          <a:p>
            <a:pPr>
              <a:spcAft>
                <a:spcPts val="1200"/>
              </a:spcAft>
            </a:pPr>
            <a:r>
              <a:rPr lang="en-US" dirty="0" smtClean="0"/>
              <a:t>Sow the seeds of an independent state of Bangladesh;</a:t>
            </a:r>
          </a:p>
          <a:p>
            <a:pPr>
              <a:spcAft>
                <a:spcPts val="1200"/>
              </a:spcAft>
            </a:pPr>
            <a:r>
              <a:rPr lang="en-US" dirty="0" smtClean="0"/>
              <a:t>Created a sense of distinctiveness among the people of East Bengal in terms of culture, language, geography etc.</a:t>
            </a:r>
          </a:p>
          <a:p>
            <a:pPr>
              <a:spcAft>
                <a:spcPts val="1200"/>
              </a:spcAft>
            </a:pPr>
            <a:r>
              <a:rPr lang="en-US" dirty="0" smtClean="0"/>
              <a:t>First expression of anti-government sentiments and protests;</a:t>
            </a:r>
          </a:p>
          <a:p>
            <a:pPr>
              <a:spcAft>
                <a:spcPts val="1200"/>
              </a:spcAft>
            </a:pPr>
            <a:r>
              <a:rPr lang="en-US" dirty="0" smtClean="0"/>
              <a:t>Development of the idea  of </a:t>
            </a:r>
            <a:r>
              <a:rPr lang="en-US" b="1" i="1" dirty="0" smtClean="0"/>
              <a:t>us vs. </a:t>
            </a:r>
            <a:r>
              <a:rPr lang="en-US" b="1" i="1" dirty="0" smtClean="0"/>
              <a:t>them</a:t>
            </a:r>
            <a:r>
              <a:rPr lang="en-US" dirty="0" smtClean="0"/>
              <a:t>.</a:t>
            </a:r>
            <a:endParaRPr lang="en-US" dirty="0" smtClean="0"/>
          </a:p>
          <a:p>
            <a:pPr>
              <a:spcAft>
                <a:spcPts val="1200"/>
              </a:spcAft>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1024</TotalTime>
  <Words>1040</Words>
  <Application>Microsoft Office PowerPoint</Application>
  <PresentationFormat>On-screen Show (4:3)</PresentationFormat>
  <Paragraphs>45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Flow</vt:lpstr>
      <vt:lpstr>Language  Movement of 1952</vt:lpstr>
      <vt:lpstr>Political Developments in East Bengal after Partition</vt:lpstr>
      <vt:lpstr>Course of Language Movement</vt:lpstr>
      <vt:lpstr>Course of Language Movement</vt:lpstr>
      <vt:lpstr>Slide 5</vt:lpstr>
      <vt:lpstr>Slide 6</vt:lpstr>
      <vt:lpstr>Final  Phase</vt:lpstr>
      <vt:lpstr>Aftermath of  1952</vt:lpstr>
      <vt:lpstr>Significance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Movement of 1952</dc:title>
  <dc:creator>User</dc:creator>
  <cp:lastModifiedBy>User</cp:lastModifiedBy>
  <cp:revision>10</cp:revision>
  <dcterms:created xsi:type="dcterms:W3CDTF">2020-03-04T20:31:37Z</dcterms:created>
  <dcterms:modified xsi:type="dcterms:W3CDTF">2020-03-07T10:15:54Z</dcterms:modified>
</cp:coreProperties>
</file>