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65" r:id="rId3"/>
    <p:sldId id="266" r:id="rId4"/>
    <p:sldId id="259" r:id="rId5"/>
    <p:sldId id="260" r:id="rId6"/>
    <p:sldId id="261" r:id="rId7"/>
    <p:sldId id="262" r:id="rId8"/>
    <p:sldId id="264" r:id="rId9"/>
    <p:sldId id="263"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FDCFE8-AD2A-445F-8543-F458238B1636}" type="datetimeFigureOut">
              <a:rPr lang="en-US" smtClean="0"/>
              <a:pPr/>
              <a:t>2/13/2020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E195E-0C0F-483A-BA09-EDEFDD6B25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30EC900-2B40-4FE6-8FD9-8360453B4A05}" type="datetimeFigureOut">
              <a:rPr lang="en-US" smtClean="0"/>
              <a:pPr/>
              <a:t>2/13/2020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F88352E-44F2-4FC6-AB8D-444B37E075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0EC900-2B40-4FE6-8FD9-8360453B4A05}"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8352E-44F2-4FC6-AB8D-444B37E075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0EC900-2B40-4FE6-8FD9-8360453B4A05}"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8352E-44F2-4FC6-AB8D-444B37E075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0EC900-2B40-4FE6-8FD9-8360453B4A05}"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8352E-44F2-4FC6-AB8D-444B37E075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30EC900-2B40-4FE6-8FD9-8360453B4A05}" type="datetimeFigureOut">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8352E-44F2-4FC6-AB8D-444B37E075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0EC900-2B40-4FE6-8FD9-8360453B4A05}"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8352E-44F2-4FC6-AB8D-444B37E075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30EC900-2B40-4FE6-8FD9-8360453B4A05}" type="datetimeFigureOut">
              <a:rPr lang="en-US" smtClean="0"/>
              <a:pPr/>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88352E-44F2-4FC6-AB8D-444B37E075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0EC900-2B40-4FE6-8FD9-8360453B4A05}" type="datetimeFigureOut">
              <a:rPr lang="en-US" smtClean="0"/>
              <a:pPr/>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88352E-44F2-4FC6-AB8D-444B37E075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EC900-2B40-4FE6-8FD9-8360453B4A05}" type="datetimeFigureOut">
              <a:rPr lang="en-US" smtClean="0"/>
              <a:pPr/>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88352E-44F2-4FC6-AB8D-444B37E075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0EC900-2B40-4FE6-8FD9-8360453B4A05}"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8352E-44F2-4FC6-AB8D-444B37E075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0EC900-2B40-4FE6-8FD9-8360453B4A05}" type="datetimeFigureOut">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F88352E-44F2-4FC6-AB8D-444B37E0759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30EC900-2B40-4FE6-8FD9-8360453B4A05}" type="datetimeFigureOut">
              <a:rPr lang="en-US" smtClean="0"/>
              <a:pPr/>
              <a:t>2/13/2020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F88352E-44F2-4FC6-AB8D-444B37E0759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ajya_Sabha" TargetMode="External"/><Relationship Id="rId2" Type="http://schemas.openxmlformats.org/officeDocument/2006/relationships/hyperlink" Target="https://en.wikipedia.org/wiki/Lok_Sabh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7851648" cy="2743200"/>
          </a:xfrm>
        </p:spPr>
        <p:txBody>
          <a:bodyPr>
            <a:normAutofit fontScale="90000"/>
          </a:bodyPr>
          <a:lstStyle/>
          <a:p>
            <a:pPr algn="ctr"/>
            <a:r>
              <a:rPr lang="en-US" dirty="0" smtClean="0"/>
              <a:t>The </a:t>
            </a:r>
            <a:r>
              <a:rPr lang="en-US" dirty="0" err="1" smtClean="0"/>
              <a:t>Lucknow</a:t>
            </a:r>
            <a:r>
              <a:rPr lang="en-US" dirty="0" smtClean="0"/>
              <a:t>  Pact 1916, The Government of  India Act 1919; and </a:t>
            </a:r>
            <a:br>
              <a:rPr lang="en-US" dirty="0" smtClean="0"/>
            </a:br>
            <a:r>
              <a:rPr lang="en-US" dirty="0" smtClean="0"/>
              <a:t>The </a:t>
            </a:r>
            <a:r>
              <a:rPr lang="en-US" dirty="0" err="1" smtClean="0"/>
              <a:t>Khilafat</a:t>
            </a:r>
            <a:r>
              <a:rPr lang="en-US" dirty="0" smtClean="0"/>
              <a:t> Movement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819912"/>
          </a:xfrm>
        </p:spPr>
        <p:txBody>
          <a:bodyPr>
            <a:noAutofit/>
          </a:bodyPr>
          <a:lstStyle/>
          <a:p>
            <a:pPr algn="ctr"/>
            <a:r>
              <a:rPr lang="en-US" sz="3200" b="1" u="sng" dirty="0" smtClean="0"/>
              <a:t>The </a:t>
            </a:r>
            <a:r>
              <a:rPr lang="en-US" sz="3200" b="1" u="sng" dirty="0" err="1" smtClean="0"/>
              <a:t>Khilafat</a:t>
            </a:r>
            <a:r>
              <a:rPr lang="en-US" sz="3200" b="1" u="sng" dirty="0" smtClean="0"/>
              <a:t> and the Non-cooperation Movement</a:t>
            </a:r>
            <a:endParaRPr lang="en-US" sz="3200" b="1" u="sng" dirty="0"/>
          </a:p>
        </p:txBody>
      </p:sp>
      <p:sp>
        <p:nvSpPr>
          <p:cNvPr id="3" name="Content Placeholder 2"/>
          <p:cNvSpPr>
            <a:spLocks noGrp="1"/>
          </p:cNvSpPr>
          <p:nvPr>
            <p:ph idx="1"/>
          </p:nvPr>
        </p:nvSpPr>
        <p:spPr>
          <a:xfrm>
            <a:off x="228600" y="1447800"/>
            <a:ext cx="8686800" cy="5410200"/>
          </a:xfrm>
        </p:spPr>
        <p:txBody>
          <a:bodyPr>
            <a:noAutofit/>
          </a:bodyPr>
          <a:lstStyle/>
          <a:p>
            <a:pPr algn="just">
              <a:spcAft>
                <a:spcPts val="1800"/>
              </a:spcAft>
            </a:pPr>
            <a:r>
              <a:rPr lang="en-US" sz="2100" dirty="0" smtClean="0"/>
              <a:t>In 1920 an alliance was made between </a:t>
            </a:r>
            <a:r>
              <a:rPr lang="en-US" sz="2100" dirty="0" err="1" smtClean="0"/>
              <a:t>Khilafat</a:t>
            </a:r>
            <a:r>
              <a:rPr lang="en-US" sz="2100" dirty="0" smtClean="0"/>
              <a:t> leaders and the Indian National Congress, the largest political party in India and of the nationalist movement. Congress leader Mohandas Gandhi and the </a:t>
            </a:r>
            <a:r>
              <a:rPr lang="en-US" sz="2100" dirty="0" err="1" smtClean="0"/>
              <a:t>Khilafat</a:t>
            </a:r>
            <a:r>
              <a:rPr lang="en-US" sz="2100" dirty="0" smtClean="0"/>
              <a:t> leaders promised to work and fight together for the causes of </a:t>
            </a:r>
            <a:r>
              <a:rPr lang="en-US" sz="2100" dirty="0" err="1" smtClean="0"/>
              <a:t>Khilafat</a:t>
            </a:r>
            <a:r>
              <a:rPr lang="en-US" sz="2100" dirty="0" smtClean="0"/>
              <a:t> and </a:t>
            </a:r>
            <a:r>
              <a:rPr lang="en-US" sz="2100" dirty="0" err="1" smtClean="0"/>
              <a:t>Swaraj</a:t>
            </a:r>
            <a:r>
              <a:rPr lang="en-US" sz="2100" dirty="0" smtClean="0"/>
              <a:t>. Seeking to increase pressure on the British, the </a:t>
            </a:r>
            <a:r>
              <a:rPr lang="en-US" sz="2100" dirty="0" err="1" smtClean="0"/>
              <a:t>Khilafatists</a:t>
            </a:r>
            <a:r>
              <a:rPr lang="en-US" sz="2100" dirty="0" smtClean="0"/>
              <a:t> became a major part of the non-cooperation movement — a nationwide campaign of mass, peaceful civil disobedience. The support of the </a:t>
            </a:r>
            <a:r>
              <a:rPr lang="en-US" sz="2100" dirty="0" err="1" smtClean="0"/>
              <a:t>Khilafatists</a:t>
            </a:r>
            <a:r>
              <a:rPr lang="en-US" sz="2100" dirty="0" smtClean="0"/>
              <a:t> helped Gandhi and the Congress ensure Hindu-Muslim unity during the struggle.</a:t>
            </a:r>
          </a:p>
          <a:p>
            <a:pPr algn="just">
              <a:spcAft>
                <a:spcPts val="1800"/>
              </a:spcAft>
            </a:pPr>
            <a:r>
              <a:rPr lang="en-US" sz="2100" dirty="0" smtClean="0"/>
              <a:t>The non-cooperation campaign was at first successful. The programme started with boycott of legislative councils, government schools, colleges and foreign goods. Government functions and surrender of titles and distinctions.</a:t>
            </a:r>
            <a:r>
              <a:rPr lang="en-US" sz="2100" baseline="30000" dirty="0" smtClean="0"/>
              <a:t> </a:t>
            </a:r>
            <a:r>
              <a:rPr lang="en-US" sz="2100" dirty="0" smtClean="0"/>
              <a:t>Massive protests, strikes and acts of civil disobedience spread across India. Hindus and Muslims collectively offered resistance, which was initially peaceful.</a:t>
            </a:r>
          </a:p>
          <a:p>
            <a:pPr>
              <a:spcAft>
                <a:spcPts val="1800"/>
              </a:spcAft>
            </a:pP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667512"/>
          </a:xfrm>
        </p:spPr>
        <p:txBody>
          <a:bodyPr>
            <a:normAutofit fontScale="90000"/>
          </a:bodyPr>
          <a:lstStyle/>
          <a:p>
            <a:r>
              <a:rPr lang="en-US" b="1" u="sng" dirty="0" smtClean="0"/>
              <a:t>The </a:t>
            </a:r>
            <a:r>
              <a:rPr lang="en-US" b="1" u="sng" dirty="0" err="1" smtClean="0"/>
              <a:t>Lucknow</a:t>
            </a:r>
            <a:r>
              <a:rPr lang="en-US" b="1" u="sng" dirty="0" smtClean="0"/>
              <a:t> Pact 1916</a:t>
            </a:r>
            <a:endParaRPr lang="en-US" b="1" u="sng" dirty="0"/>
          </a:p>
        </p:txBody>
      </p:sp>
      <p:sp>
        <p:nvSpPr>
          <p:cNvPr id="3" name="Content Placeholder 2"/>
          <p:cNvSpPr>
            <a:spLocks noGrp="1"/>
          </p:cNvSpPr>
          <p:nvPr>
            <p:ph idx="1"/>
          </p:nvPr>
        </p:nvSpPr>
        <p:spPr>
          <a:xfrm>
            <a:off x="0" y="1143000"/>
            <a:ext cx="8839200" cy="5943600"/>
          </a:xfrm>
        </p:spPr>
        <p:txBody>
          <a:bodyPr>
            <a:normAutofit fontScale="92500"/>
          </a:bodyPr>
          <a:lstStyle/>
          <a:p>
            <a:pPr algn="just" fontAlgn="auto">
              <a:lnSpc>
                <a:spcPts val="2400"/>
              </a:lnSpc>
              <a:spcAft>
                <a:spcPts val="1200"/>
              </a:spcAft>
              <a:buFont typeface="Arial"/>
              <a:buChar char="•"/>
              <a:defRPr/>
            </a:pPr>
            <a:r>
              <a:rPr lang="en-US" sz="2000" dirty="0" err="1" smtClean="0"/>
              <a:t>Lucknow</a:t>
            </a:r>
            <a:r>
              <a:rPr lang="en-US" sz="2000" dirty="0" smtClean="0"/>
              <a:t> Pact, (December 1916), agreement made by the Indian National Congress headed by Maratha leader Bal </a:t>
            </a:r>
            <a:r>
              <a:rPr lang="en-US" sz="2000" dirty="0" err="1" smtClean="0"/>
              <a:t>Gangadhar</a:t>
            </a:r>
            <a:r>
              <a:rPr lang="en-US" sz="2000" dirty="0" smtClean="0"/>
              <a:t> </a:t>
            </a:r>
            <a:r>
              <a:rPr lang="en-US" sz="2000" dirty="0" err="1" smtClean="0"/>
              <a:t>Tilak</a:t>
            </a:r>
            <a:r>
              <a:rPr lang="en-US" sz="2000" dirty="0" smtClean="0"/>
              <a:t> and the All-India Muslim League led by </a:t>
            </a:r>
            <a:r>
              <a:rPr lang="en-US" sz="2000" b="1" dirty="0" smtClean="0"/>
              <a:t>Muhammad Ali Jinnah</a:t>
            </a:r>
            <a:r>
              <a:rPr lang="en-US" sz="2000" dirty="0" smtClean="0"/>
              <a:t>; it was adopted by the Congress at its </a:t>
            </a:r>
            <a:r>
              <a:rPr lang="en-US" sz="2000" dirty="0" err="1" smtClean="0"/>
              <a:t>Lucknow</a:t>
            </a:r>
            <a:r>
              <a:rPr lang="en-US" sz="2000" dirty="0" smtClean="0"/>
              <a:t> session on December 29 and by the league on Dec. 31, 1916. The meeting at </a:t>
            </a:r>
            <a:r>
              <a:rPr lang="en-US" sz="2000" dirty="0" err="1" smtClean="0"/>
              <a:t>Lucknow</a:t>
            </a:r>
            <a:r>
              <a:rPr lang="en-US" sz="2000" dirty="0" smtClean="0"/>
              <a:t> marked the reunion of the moderate and radical wings of the Congress. The pact dealt both with the structure of the government of India and with the relation of the Hindu and Muslim communities</a:t>
            </a:r>
            <a:r>
              <a:rPr lang="en-US" sz="2000" dirty="0" smtClean="0"/>
              <a:t>.</a:t>
            </a:r>
            <a:r>
              <a:rPr lang="en-US" sz="2000" dirty="0" smtClean="0"/>
              <a:t> </a:t>
            </a:r>
            <a:r>
              <a:rPr lang="en-US" sz="2000" b="1" dirty="0" smtClean="0"/>
              <a:t>Jinnah</a:t>
            </a:r>
            <a:r>
              <a:rPr lang="en-US" sz="2000" dirty="0" smtClean="0"/>
              <a:t>, in </a:t>
            </a:r>
            <a:r>
              <a:rPr lang="en-US" sz="2000" dirty="0" smtClean="0"/>
              <a:t>1916 </a:t>
            </a:r>
            <a:r>
              <a:rPr lang="en-US" sz="2000" dirty="0" smtClean="0"/>
              <a:t>was </a:t>
            </a:r>
            <a:r>
              <a:rPr lang="en-US" sz="2000" dirty="0" smtClean="0"/>
              <a:t>a member of both Congress and Muslim League, was an associate of </a:t>
            </a:r>
            <a:r>
              <a:rPr lang="en-US" sz="2000" dirty="0" err="1" smtClean="0"/>
              <a:t>Tilak</a:t>
            </a:r>
            <a:r>
              <a:rPr lang="en-US" sz="2000" dirty="0" smtClean="0"/>
              <a:t>, and hailed as 'ambassador of Hindu-Muslim Unity</a:t>
            </a:r>
            <a:r>
              <a:rPr lang="en-US" sz="2000" dirty="0" smtClean="0"/>
              <a:t>’, although 20 years  later he demanded a separate nation for the Muslims.</a:t>
            </a:r>
            <a:endParaRPr lang="en-US" sz="2000" dirty="0" smtClean="0"/>
          </a:p>
          <a:p>
            <a:pPr algn="just" fontAlgn="auto">
              <a:lnSpc>
                <a:spcPts val="2400"/>
              </a:lnSpc>
              <a:spcAft>
                <a:spcPts val="1200"/>
              </a:spcAft>
              <a:buFont typeface="Arial"/>
              <a:buChar char="•"/>
              <a:defRPr/>
            </a:pPr>
            <a:r>
              <a:rPr lang="en-US" sz="2000" dirty="0" smtClean="0"/>
              <a:t>The congress party agreed to the </a:t>
            </a:r>
            <a:r>
              <a:rPr lang="en-US" sz="2000" dirty="0" smtClean="0"/>
              <a:t>separate </a:t>
            </a:r>
            <a:r>
              <a:rPr lang="en-US" sz="2000" dirty="0" smtClean="0"/>
              <a:t>electorate for the Muslims first </a:t>
            </a:r>
            <a:r>
              <a:rPr lang="en-US" sz="2000" dirty="0" smtClean="0"/>
              <a:t>time. </a:t>
            </a:r>
            <a:r>
              <a:rPr lang="en-US" sz="2000" dirty="0" smtClean="0"/>
              <a:t>The Hindus conceded that the Muslims would have one third representation in the imperial legislative council. </a:t>
            </a:r>
          </a:p>
          <a:p>
            <a:pPr algn="just" fontAlgn="auto">
              <a:lnSpc>
                <a:spcPts val="2400"/>
              </a:lnSpc>
              <a:spcAft>
                <a:spcPts val="1200"/>
              </a:spcAft>
              <a:buFont typeface="Arial"/>
              <a:buChar char="•"/>
              <a:defRPr/>
            </a:pPr>
            <a:r>
              <a:rPr lang="en-US" sz="2000" dirty="0" smtClean="0"/>
              <a:t>A </a:t>
            </a:r>
            <a:r>
              <a:rPr lang="en-US" sz="2000" dirty="0" err="1" smtClean="0"/>
              <a:t>weightage</a:t>
            </a:r>
            <a:r>
              <a:rPr lang="en-US" sz="2000" dirty="0" smtClean="0"/>
              <a:t> formula was proposed </a:t>
            </a:r>
            <a:r>
              <a:rPr lang="en-US" sz="2000" dirty="0" smtClean="0"/>
              <a:t>so that the </a:t>
            </a:r>
            <a:r>
              <a:rPr lang="en-US" sz="2000" dirty="0" smtClean="0"/>
              <a:t>Muslims would get less representation than their population in the legislative council in those provinces where they were in majority but more in provinces where they were in minority.</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382000" cy="5181600"/>
          </a:xfrm>
        </p:spPr>
        <p:txBody>
          <a:bodyPr>
            <a:noAutofit/>
          </a:bodyPr>
          <a:lstStyle/>
          <a:p>
            <a:pPr algn="just" fontAlgn="auto">
              <a:spcAft>
                <a:spcPts val="1200"/>
              </a:spcAft>
              <a:buFont typeface="Arial"/>
              <a:buChar char="•"/>
              <a:defRPr/>
            </a:pPr>
            <a:r>
              <a:rPr lang="en-US" sz="2100" dirty="0" smtClean="0"/>
              <a:t>The provincial legislative council will have fourth </a:t>
            </a:r>
            <a:r>
              <a:rPr lang="en-US" sz="2100" dirty="0" smtClean="0"/>
              <a:t>fifth (4/5) </a:t>
            </a:r>
            <a:r>
              <a:rPr lang="en-US" sz="2100" dirty="0" smtClean="0"/>
              <a:t>as elected members and one fifth </a:t>
            </a:r>
            <a:r>
              <a:rPr lang="en-US" sz="2100" dirty="0" smtClean="0"/>
              <a:t>(1/5) as </a:t>
            </a:r>
            <a:r>
              <a:rPr lang="en-US" sz="2100" dirty="0" smtClean="0"/>
              <a:t>nominated members. The member’s would be elected by the people directly for the term of five years. </a:t>
            </a:r>
          </a:p>
          <a:p>
            <a:pPr algn="just" fontAlgn="auto">
              <a:spcAft>
                <a:spcPts val="1200"/>
              </a:spcAft>
              <a:buFont typeface="Arial"/>
              <a:buChar char="•"/>
              <a:defRPr/>
            </a:pPr>
            <a:r>
              <a:rPr lang="en-US" sz="2100" dirty="0" smtClean="0"/>
              <a:t>In the major provinces the strength of the legislative councils would be 125 and in the minor provinces the strength would be 50 and 75. The Muslims shall be elected through special electorates and their strength in the different provinces shall be as: Punjab 50%, Bengal 40%, U.P 30%, Bihar 25%, C.P 15%, Madras 15% and Bombay 33 %.</a:t>
            </a:r>
          </a:p>
          <a:p>
            <a:pPr algn="just" fontAlgn="auto">
              <a:spcAft>
                <a:spcPts val="1200"/>
              </a:spcAft>
              <a:buFont typeface="Arial"/>
              <a:buChar char="•"/>
              <a:defRPr/>
            </a:pPr>
            <a:r>
              <a:rPr lang="en-US" sz="2100" dirty="0" smtClean="0"/>
              <a:t>No bill, nor any clause thereof, nor a resolution introduces by a non-official member </a:t>
            </a:r>
            <a:r>
              <a:rPr lang="en-US" sz="2100" dirty="0" smtClean="0"/>
              <a:t>affecting </a:t>
            </a:r>
            <a:r>
              <a:rPr lang="en-US" sz="2100" dirty="0" smtClean="0"/>
              <a:t>one or other community shall be presented in the assembly without approval of the </a:t>
            </a:r>
            <a:r>
              <a:rPr lang="en-US" sz="2100" dirty="0" smtClean="0"/>
              <a:t>concerned </a:t>
            </a:r>
            <a:r>
              <a:rPr lang="en-US" sz="2100" dirty="0" smtClean="0"/>
              <a:t>group. Provincial autonomy will be given to the province with maximum powers vested with the provincial council.</a:t>
            </a:r>
            <a:endParaRPr lang="en-US" sz="2100" dirty="0"/>
          </a:p>
        </p:txBody>
      </p:sp>
      <p:sp>
        <p:nvSpPr>
          <p:cNvPr id="4" name="Title 1"/>
          <p:cNvSpPr>
            <a:spLocks noGrp="1"/>
          </p:cNvSpPr>
          <p:nvPr>
            <p:ph type="title"/>
          </p:nvPr>
        </p:nvSpPr>
        <p:spPr>
          <a:xfrm>
            <a:off x="533400" y="533400"/>
            <a:ext cx="8229600" cy="667512"/>
          </a:xfrm>
        </p:spPr>
        <p:txBody>
          <a:bodyPr>
            <a:normAutofit fontScale="90000"/>
          </a:bodyPr>
          <a:lstStyle/>
          <a:p>
            <a:r>
              <a:rPr lang="en-US" u="sng" dirty="0" smtClean="0"/>
              <a:t>The </a:t>
            </a:r>
            <a:r>
              <a:rPr lang="en-US" u="sng" dirty="0" err="1" smtClean="0"/>
              <a:t>Lucknow</a:t>
            </a:r>
            <a:r>
              <a:rPr lang="en-US" u="sng" dirty="0" smtClean="0"/>
              <a:t> Pact 1916</a:t>
            </a:r>
            <a:endParaRPr lang="en-US"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7512"/>
          </a:xfrm>
        </p:spPr>
        <p:txBody>
          <a:bodyPr>
            <a:normAutofit fontScale="90000"/>
          </a:bodyPr>
          <a:lstStyle/>
          <a:p>
            <a:r>
              <a:rPr lang="en-US" b="1" u="sng" dirty="0" smtClean="0"/>
              <a:t>The Government of India Act 1919</a:t>
            </a:r>
            <a:endParaRPr lang="en-US" b="1" u="sng" dirty="0"/>
          </a:p>
        </p:txBody>
      </p:sp>
      <p:sp>
        <p:nvSpPr>
          <p:cNvPr id="3" name="Content Placeholder 2"/>
          <p:cNvSpPr>
            <a:spLocks noGrp="1"/>
          </p:cNvSpPr>
          <p:nvPr>
            <p:ph idx="1"/>
          </p:nvPr>
        </p:nvSpPr>
        <p:spPr>
          <a:xfrm>
            <a:off x="457200" y="1295400"/>
            <a:ext cx="8229600" cy="5029200"/>
          </a:xfrm>
        </p:spPr>
        <p:txBody>
          <a:bodyPr/>
          <a:lstStyle/>
          <a:p>
            <a:pPr>
              <a:spcAft>
                <a:spcPts val="1200"/>
              </a:spcAft>
            </a:pPr>
            <a:r>
              <a:rPr lang="en-US" dirty="0" smtClean="0"/>
              <a:t>It was an Act of the Parliament of the United Kingdom. </a:t>
            </a:r>
          </a:p>
          <a:p>
            <a:pPr>
              <a:spcAft>
                <a:spcPts val="1200"/>
              </a:spcAft>
            </a:pPr>
            <a:r>
              <a:rPr lang="en-US" dirty="0" smtClean="0"/>
              <a:t>It was passed to expand participation of Indians in the government of India. </a:t>
            </a:r>
          </a:p>
          <a:p>
            <a:pPr>
              <a:spcAft>
                <a:spcPts val="1200"/>
              </a:spcAft>
            </a:pPr>
            <a:r>
              <a:rPr lang="en-US" dirty="0" smtClean="0"/>
              <a:t>The Act embodied the reforms recommended in the report of the Secretary of State for India, Edwin Montagu, and the Viceroy, Lord Chelmsford. </a:t>
            </a:r>
          </a:p>
          <a:p>
            <a:pPr>
              <a:spcAft>
                <a:spcPts val="1200"/>
              </a:spcAft>
            </a:pPr>
            <a:r>
              <a:rPr lang="en-US" dirty="0" smtClean="0"/>
              <a:t>The Act covered ten years, from 1919 to 1929. </a:t>
            </a:r>
          </a:p>
          <a:p>
            <a:pPr>
              <a:spcAft>
                <a:spcPts val="1200"/>
              </a:spcAft>
            </a:pPr>
            <a:r>
              <a:rPr lang="en-US" dirty="0" smtClean="0"/>
              <a:t>This Act represented the end of </a:t>
            </a:r>
            <a:r>
              <a:rPr lang="en-US" i="1" u="sng" dirty="0" smtClean="0"/>
              <a:t>benevolent despotism </a:t>
            </a:r>
            <a:r>
              <a:rPr lang="en-US" dirty="0" smtClean="0"/>
              <a:t>and began genesis of </a:t>
            </a:r>
            <a:r>
              <a:rPr lang="en-US" i="1" u="sng" dirty="0" smtClean="0"/>
              <a:t>responsible government</a:t>
            </a:r>
            <a:r>
              <a:rPr lang="en-US" dirty="0" smtClean="0"/>
              <a:t> in India.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638800"/>
          </a:xfrm>
        </p:spPr>
        <p:txBody>
          <a:bodyPr>
            <a:normAutofit lnSpcReduction="10000"/>
          </a:bodyPr>
          <a:lstStyle/>
          <a:p>
            <a:pPr>
              <a:spcAft>
                <a:spcPts val="600"/>
              </a:spcAft>
            </a:pPr>
            <a:r>
              <a:rPr lang="en-US" dirty="0" smtClean="0"/>
              <a:t>The Act provided a dual form of government (a "</a:t>
            </a:r>
            <a:r>
              <a:rPr lang="en-US" b="1" i="1" u="sng" dirty="0" smtClean="0"/>
              <a:t>diarchy</a:t>
            </a:r>
            <a:r>
              <a:rPr lang="en-US" dirty="0" smtClean="0"/>
              <a:t>") for the major provinces. </a:t>
            </a:r>
          </a:p>
          <a:p>
            <a:pPr>
              <a:spcAft>
                <a:spcPts val="600"/>
              </a:spcAft>
            </a:pPr>
            <a:r>
              <a:rPr lang="en-US" dirty="0" smtClean="0"/>
              <a:t>In each such province, control of some areas of government, the "transferred list", were given to a Government of ministers answerable to the Provincial Council. </a:t>
            </a:r>
          </a:p>
          <a:p>
            <a:pPr>
              <a:spcAft>
                <a:spcPts val="600"/>
              </a:spcAft>
            </a:pPr>
            <a:r>
              <a:rPr lang="en-US" dirty="0" smtClean="0"/>
              <a:t>The 'transferred list' included agriculture, supervision of local government, health, and education. The Provincial Councils were enlarged.</a:t>
            </a:r>
          </a:p>
          <a:p>
            <a:pPr>
              <a:spcAft>
                <a:spcPts val="600"/>
              </a:spcAft>
            </a:pPr>
            <a:r>
              <a:rPr lang="en-US" dirty="0" smtClean="0"/>
              <a:t>At the same time, all other  areas of government (the 'reserved list') remained under the control of the Viceroy. </a:t>
            </a:r>
          </a:p>
          <a:p>
            <a:pPr>
              <a:spcAft>
                <a:spcPts val="600"/>
              </a:spcAft>
            </a:pPr>
            <a:r>
              <a:rPr lang="en-US" dirty="0" smtClean="0"/>
              <a:t>The 'reserved list' included </a:t>
            </a:r>
            <a:r>
              <a:rPr lang="en-US" dirty="0" err="1" smtClean="0"/>
              <a:t>defence</a:t>
            </a:r>
            <a:r>
              <a:rPr lang="en-US" dirty="0" smtClean="0"/>
              <a:t> (the military), foreign affairs, and communications.</a:t>
            </a:r>
          </a:p>
          <a:p>
            <a:pPr>
              <a:spcAft>
                <a:spcPts val="600"/>
              </a:spcAft>
            </a:pPr>
            <a:endParaRPr lang="en-US" dirty="0" smtClean="0"/>
          </a:p>
          <a:p>
            <a:pPr>
              <a:spcAft>
                <a:spcPts val="600"/>
              </a:spcAft>
            </a:pPr>
            <a:endParaRPr lang="en-US" dirty="0"/>
          </a:p>
        </p:txBody>
      </p:sp>
      <p:sp>
        <p:nvSpPr>
          <p:cNvPr id="5" name="Title 1"/>
          <p:cNvSpPr>
            <a:spLocks noGrp="1"/>
          </p:cNvSpPr>
          <p:nvPr>
            <p:ph type="title"/>
          </p:nvPr>
        </p:nvSpPr>
        <p:spPr>
          <a:xfrm>
            <a:off x="1143000" y="152400"/>
            <a:ext cx="8229600" cy="743712"/>
          </a:xfrm>
        </p:spPr>
        <p:txBody>
          <a:bodyPr>
            <a:normAutofit fontScale="90000"/>
          </a:bodyPr>
          <a:lstStyle/>
          <a:p>
            <a:r>
              <a:rPr lang="en-US" b="1" u="sng" dirty="0" smtClean="0"/>
              <a:t>Salient Features</a:t>
            </a:r>
            <a:endParaRPr lang="en-US"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8229600" cy="743712"/>
          </a:xfrm>
        </p:spPr>
        <p:txBody>
          <a:bodyPr>
            <a:normAutofit fontScale="90000"/>
          </a:bodyPr>
          <a:lstStyle/>
          <a:p>
            <a:r>
              <a:rPr lang="en-US" b="1" u="sng" dirty="0" smtClean="0"/>
              <a:t>Salient Features</a:t>
            </a:r>
            <a:endParaRPr lang="en-US" b="1" u="sng" dirty="0"/>
          </a:p>
        </p:txBody>
      </p:sp>
      <p:sp>
        <p:nvSpPr>
          <p:cNvPr id="3" name="Content Placeholder 2"/>
          <p:cNvSpPr>
            <a:spLocks noGrp="1"/>
          </p:cNvSpPr>
          <p:nvPr>
            <p:ph idx="1"/>
          </p:nvPr>
        </p:nvSpPr>
        <p:spPr>
          <a:xfrm>
            <a:off x="304800" y="1066800"/>
            <a:ext cx="8534400" cy="5791200"/>
          </a:xfrm>
        </p:spPr>
        <p:txBody>
          <a:bodyPr>
            <a:normAutofit/>
          </a:bodyPr>
          <a:lstStyle/>
          <a:p>
            <a:pPr>
              <a:spcAft>
                <a:spcPts val="1200"/>
              </a:spcAft>
            </a:pPr>
            <a:r>
              <a:rPr lang="en-US" dirty="0" smtClean="0"/>
              <a:t>This Act declared that the objective of the British Government was the gradual introduction of responsible government in India.</a:t>
            </a:r>
          </a:p>
          <a:p>
            <a:pPr>
              <a:spcAft>
                <a:spcPts val="1200"/>
              </a:spcAft>
            </a:pPr>
            <a:r>
              <a:rPr lang="en-US" dirty="0" smtClean="0"/>
              <a:t>The </a:t>
            </a:r>
            <a:r>
              <a:rPr lang="en-US" dirty="0" smtClean="0"/>
              <a:t>Act kept the Income Tax as source of revenue to the Central Government. However, for Bengal and Bombay, to meet their objections, a provision to assign them 25% of the income tax was made.</a:t>
            </a:r>
          </a:p>
          <a:p>
            <a:pPr>
              <a:spcAft>
                <a:spcPts val="1200"/>
              </a:spcAft>
            </a:pPr>
            <a:r>
              <a:rPr lang="en-US" dirty="0" smtClean="0"/>
              <a:t>No bill of the legislature could be deemed to have been passed unless assented to by the Viceroy. The latter could however enact a bill without the assent of the legislature.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4400"/>
            <a:ext cx="9144000" cy="5715000"/>
          </a:xfrm>
        </p:spPr>
        <p:txBody>
          <a:bodyPr>
            <a:noAutofit/>
          </a:bodyPr>
          <a:lstStyle/>
          <a:p>
            <a:pPr>
              <a:spcAft>
                <a:spcPts val="1200"/>
              </a:spcAft>
            </a:pPr>
            <a:r>
              <a:rPr lang="en-US" sz="2400" dirty="0" smtClean="0"/>
              <a:t>The Imperial Legislative Council was enlarged and reformed. </a:t>
            </a:r>
          </a:p>
          <a:p>
            <a:pPr>
              <a:spcAft>
                <a:spcPts val="1200"/>
              </a:spcAft>
            </a:pPr>
            <a:r>
              <a:rPr lang="en-US" sz="2200" dirty="0" smtClean="0"/>
              <a:t>This </a:t>
            </a:r>
            <a:r>
              <a:rPr lang="en-US" sz="2200" dirty="0" smtClean="0"/>
              <a:t>Act made the </a:t>
            </a:r>
            <a:r>
              <a:rPr lang="en-US" sz="2200" dirty="0" smtClean="0"/>
              <a:t>legislature </a:t>
            </a:r>
            <a:r>
              <a:rPr lang="en-US" sz="2200" dirty="0" smtClean="0"/>
              <a:t>bicameral. The lower house was the Legislative Assembly, with 145 members serving three year terms (the model for today</a:t>
            </a:r>
            <a:r>
              <a:rPr lang="en-US" sz="2200" dirty="0" smtClean="0">
                <a:hlinkClick r:id="rId2" tooltip="Lok Sabha"/>
              </a:rPr>
              <a:t>‘</a:t>
            </a:r>
            <a:r>
              <a:rPr lang="en-US" sz="2200" dirty="0" smtClean="0"/>
              <a:t>s </a:t>
            </a:r>
            <a:r>
              <a:rPr lang="en-US" sz="2200" b="1" i="1" dirty="0" smtClean="0"/>
              <a:t>(</a:t>
            </a:r>
            <a:r>
              <a:rPr lang="en-US" sz="2200" b="1" i="1" dirty="0" err="1" smtClean="0"/>
              <a:t>Lok</a:t>
            </a:r>
            <a:r>
              <a:rPr lang="en-US" sz="2200" b="1" i="1" dirty="0" smtClean="0"/>
              <a:t> </a:t>
            </a:r>
            <a:r>
              <a:rPr lang="en-US" sz="2200" b="1" i="1" dirty="0" err="1" smtClean="0"/>
              <a:t>Sabha</a:t>
            </a:r>
            <a:r>
              <a:rPr lang="en-US" sz="2200" b="1" i="1" dirty="0" smtClean="0"/>
              <a:t>)</a:t>
            </a:r>
            <a:r>
              <a:rPr lang="en-US" sz="2200" dirty="0" smtClean="0"/>
              <a:t>; the upper house was the Council of States with 60 members serving five year terms (the model for today</a:t>
            </a:r>
            <a:r>
              <a:rPr lang="en-US" sz="2200" dirty="0" smtClean="0">
                <a:hlinkClick r:id="rId3" tooltip="Rajya Sabha"/>
              </a:rPr>
              <a:t>‘</a:t>
            </a:r>
            <a:r>
              <a:rPr lang="en-US" sz="2200" dirty="0" smtClean="0"/>
              <a:t>s (</a:t>
            </a:r>
            <a:r>
              <a:rPr lang="en-US" sz="2200" b="1" i="1" dirty="0" err="1" smtClean="0"/>
              <a:t>Rajya</a:t>
            </a:r>
            <a:r>
              <a:rPr lang="en-US" sz="2200" b="1" i="1" dirty="0" smtClean="0">
                <a:hlinkClick r:id="rId3" tooltip="Rajya Sabha"/>
              </a:rPr>
              <a:t> </a:t>
            </a:r>
            <a:r>
              <a:rPr lang="en-US" sz="2200" b="1" i="1" dirty="0" err="1" smtClean="0"/>
              <a:t>Sabha</a:t>
            </a:r>
            <a:r>
              <a:rPr lang="en-US" sz="2200" dirty="0" smtClean="0"/>
              <a:t>)</a:t>
            </a:r>
          </a:p>
          <a:p>
            <a:pPr>
              <a:spcAft>
                <a:spcPts val="1200"/>
              </a:spcAft>
            </a:pPr>
            <a:r>
              <a:rPr lang="en-US" sz="2200" dirty="0" smtClean="0"/>
              <a:t>The Act provided for the establishment of a Public Service Commission in India for the first time.</a:t>
            </a:r>
          </a:p>
          <a:p>
            <a:pPr>
              <a:spcAft>
                <a:spcPts val="600"/>
              </a:spcAft>
            </a:pPr>
            <a:r>
              <a:rPr lang="en-US" sz="2200" dirty="0" smtClean="0"/>
              <a:t>This act also made a provision that a statutory commission would be set up at the end of 10 years after the act was passed which shall inquire into the working system of the government. </a:t>
            </a:r>
            <a:r>
              <a:rPr lang="en-US" sz="2200" b="1" dirty="0" smtClean="0"/>
              <a:t>The Simon commission of 1927 </a:t>
            </a:r>
            <a:r>
              <a:rPr lang="en-US" sz="2200" dirty="0" smtClean="0"/>
              <a:t>was an outcome of this provision.</a:t>
            </a:r>
          </a:p>
          <a:p>
            <a:pPr>
              <a:spcAft>
                <a:spcPts val="600"/>
              </a:spcAft>
            </a:pPr>
            <a:r>
              <a:rPr lang="en-US" sz="2200" dirty="0" smtClean="0"/>
              <a:t>The communal representation was extended and Sikhs, Europeans and Anglo-Indians were included. </a:t>
            </a:r>
            <a:endParaRPr lang="en-US" sz="2200" dirty="0"/>
          </a:p>
        </p:txBody>
      </p:sp>
      <p:sp>
        <p:nvSpPr>
          <p:cNvPr id="4" name="Title 1"/>
          <p:cNvSpPr txBox="1">
            <a:spLocks/>
          </p:cNvSpPr>
          <p:nvPr/>
        </p:nvSpPr>
        <p:spPr>
          <a:xfrm>
            <a:off x="914400" y="0"/>
            <a:ext cx="8229600" cy="743712"/>
          </a:xfrm>
          <a:prstGeom prst="rect">
            <a:avLst/>
          </a:prstGeom>
        </p:spPr>
        <p:txBody>
          <a:bodyPr vert="horz" lIns="0" rIns="0" bIns="0" anchor="b">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sng" strike="noStrike" kern="1200" cap="none" spc="0" normalizeH="0" baseline="0" noProof="0" dirty="0" smtClean="0">
                <a:ln>
                  <a:noFill/>
                </a:ln>
                <a:solidFill>
                  <a:schemeClr val="tx2"/>
                </a:solidFill>
                <a:effectLst/>
                <a:uLnTx/>
                <a:uFillTx/>
                <a:latin typeface="+mj-lt"/>
                <a:ea typeface="+mj-ea"/>
                <a:cs typeface="+mj-cs"/>
              </a:rPr>
              <a:t>Salient Features</a:t>
            </a:r>
            <a:endParaRPr kumimoji="0" lang="en-US" sz="5000" b="1" i="0" u="sng"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86800" cy="5562600"/>
          </a:xfrm>
        </p:spPr>
        <p:txBody>
          <a:bodyPr>
            <a:noAutofit/>
          </a:bodyPr>
          <a:lstStyle/>
          <a:p>
            <a:pPr>
              <a:spcAft>
                <a:spcPts val="600"/>
              </a:spcAft>
            </a:pPr>
            <a:r>
              <a:rPr lang="en-US" sz="2100" dirty="0" smtClean="0"/>
              <a:t>The seats were distributed among the provinces not upon the basis of the population but upon the basis of their importance in the eyes of the </a:t>
            </a:r>
            <a:r>
              <a:rPr lang="en-US" sz="2100" dirty="0" smtClean="0"/>
              <a:t>government and </a:t>
            </a:r>
            <a:r>
              <a:rPr lang="en-US" sz="2100" dirty="0" smtClean="0"/>
              <a:t>on the basis of </a:t>
            </a:r>
            <a:r>
              <a:rPr lang="en-US" sz="2100" dirty="0" smtClean="0"/>
              <a:t>communities.</a:t>
            </a:r>
          </a:p>
          <a:p>
            <a:pPr>
              <a:spcAft>
                <a:spcPts val="600"/>
              </a:spcAft>
            </a:pPr>
            <a:r>
              <a:rPr lang="en-US" sz="2100" dirty="0" smtClean="0"/>
              <a:t>Property </a:t>
            </a:r>
            <a:r>
              <a:rPr lang="en-US" sz="2100" dirty="0" smtClean="0"/>
              <a:t>was one of the main basis to determine a franchisee. Those people who had a property, taxable income &amp; paid land revenue of Rs. 3000 were entitled to vote.</a:t>
            </a:r>
          </a:p>
          <a:p>
            <a:pPr>
              <a:spcAft>
                <a:spcPts val="600"/>
              </a:spcAft>
            </a:pPr>
            <a:r>
              <a:rPr lang="en-US" sz="2100" dirty="0" smtClean="0"/>
              <a:t>The financial powers of the central legislature were also very much limited. The budget was to be divided into two categories, </a:t>
            </a:r>
            <a:r>
              <a:rPr lang="en-US" sz="2100" dirty="0" err="1" smtClean="0"/>
              <a:t>votable</a:t>
            </a:r>
            <a:r>
              <a:rPr lang="en-US" sz="2100" dirty="0" smtClean="0"/>
              <a:t> and non-</a:t>
            </a:r>
            <a:r>
              <a:rPr lang="en-US" sz="2100" dirty="0" err="1" smtClean="0"/>
              <a:t>votable</a:t>
            </a:r>
            <a:r>
              <a:rPr lang="en-US" sz="2100" dirty="0" smtClean="0"/>
              <a:t>. The </a:t>
            </a:r>
            <a:r>
              <a:rPr lang="en-US" sz="2100" dirty="0" err="1" smtClean="0"/>
              <a:t>votable</a:t>
            </a:r>
            <a:r>
              <a:rPr lang="en-US" sz="2100" dirty="0" smtClean="0"/>
              <a:t> items covered only one third of the total expenditure. Even in this sphere the Governor-General was empowered to restore any grant refused or reduced by the legislature, if in his opinion the demand was essential for the discharge of his responsibilities. </a:t>
            </a:r>
          </a:p>
          <a:p>
            <a:pPr>
              <a:spcAft>
                <a:spcPts val="600"/>
              </a:spcAft>
            </a:pPr>
            <a:r>
              <a:rPr lang="en-US" sz="2100" dirty="0" smtClean="0"/>
              <a:t>Thus the Government of India Act provided for partial transfer of power to the electorate through the system of diarchy. It also prepared the ground for Indian federalism, as it identified the provinces as units of fiscal and general administration.</a:t>
            </a:r>
          </a:p>
          <a:p>
            <a:pPr>
              <a:spcAft>
                <a:spcPts val="600"/>
              </a:spcAft>
            </a:pPr>
            <a:endParaRPr lang="en-US" sz="2100" dirty="0"/>
          </a:p>
        </p:txBody>
      </p:sp>
      <p:sp>
        <p:nvSpPr>
          <p:cNvPr id="4" name="Title 1"/>
          <p:cNvSpPr txBox="1">
            <a:spLocks/>
          </p:cNvSpPr>
          <p:nvPr/>
        </p:nvSpPr>
        <p:spPr>
          <a:xfrm>
            <a:off x="914400" y="0"/>
            <a:ext cx="8229600" cy="743712"/>
          </a:xfrm>
          <a:prstGeom prst="rect">
            <a:avLst/>
          </a:prstGeom>
        </p:spPr>
        <p:txBody>
          <a:bodyPr vert="horz" lIns="0" rIns="0" bIns="0" anchor="b">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sng" strike="noStrike" kern="1200" cap="none" spc="0" normalizeH="0" baseline="0" noProof="0" dirty="0" smtClean="0">
                <a:ln>
                  <a:noFill/>
                </a:ln>
                <a:solidFill>
                  <a:schemeClr val="tx2"/>
                </a:solidFill>
                <a:effectLst/>
                <a:uLnTx/>
                <a:uFillTx/>
                <a:latin typeface="+mj-lt"/>
                <a:ea typeface="+mj-ea"/>
                <a:cs typeface="+mj-cs"/>
              </a:rPr>
              <a:t>Salient Features</a:t>
            </a:r>
            <a:endParaRPr kumimoji="0" lang="en-US" sz="5000" b="1" i="0" u="sng"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3088"/>
            <a:ext cx="8229600" cy="819912"/>
          </a:xfrm>
        </p:spPr>
        <p:txBody>
          <a:bodyPr/>
          <a:lstStyle/>
          <a:p>
            <a:r>
              <a:rPr lang="en-US" b="1" u="sng" dirty="0" smtClean="0"/>
              <a:t>The </a:t>
            </a:r>
            <a:r>
              <a:rPr lang="en-US" b="1" u="sng" dirty="0" err="1" smtClean="0"/>
              <a:t>Khilafat</a:t>
            </a:r>
            <a:r>
              <a:rPr lang="en-US" b="1" u="sng" dirty="0" smtClean="0"/>
              <a:t> Movement</a:t>
            </a:r>
            <a:endParaRPr lang="en-US" b="1" u="sng" dirty="0"/>
          </a:p>
        </p:txBody>
      </p:sp>
      <p:sp>
        <p:nvSpPr>
          <p:cNvPr id="3" name="Content Placeholder 2"/>
          <p:cNvSpPr>
            <a:spLocks noGrp="1"/>
          </p:cNvSpPr>
          <p:nvPr>
            <p:ph idx="1"/>
          </p:nvPr>
        </p:nvSpPr>
        <p:spPr>
          <a:xfrm>
            <a:off x="457200" y="1295400"/>
            <a:ext cx="8458200" cy="5105400"/>
          </a:xfrm>
        </p:spPr>
        <p:txBody>
          <a:bodyPr>
            <a:noAutofit/>
          </a:bodyPr>
          <a:lstStyle/>
          <a:p>
            <a:pPr>
              <a:spcAft>
                <a:spcPts val="1200"/>
              </a:spcAft>
            </a:pPr>
            <a:r>
              <a:rPr lang="en-US" sz="2400" dirty="0" smtClean="0"/>
              <a:t>The </a:t>
            </a:r>
            <a:r>
              <a:rPr lang="en-US" sz="2400" b="1" dirty="0" err="1" smtClean="0"/>
              <a:t>Khilafat</a:t>
            </a:r>
            <a:r>
              <a:rPr lang="en-US" sz="2400" b="1" dirty="0" smtClean="0"/>
              <a:t> movement</a:t>
            </a:r>
            <a:r>
              <a:rPr lang="en-US" sz="2400" dirty="0" smtClean="0"/>
              <a:t>, also known as the </a:t>
            </a:r>
            <a:r>
              <a:rPr lang="en-US" sz="2400" b="1" dirty="0" smtClean="0"/>
              <a:t>Indian Muslim movement</a:t>
            </a:r>
            <a:r>
              <a:rPr lang="en-US" sz="2400" dirty="0" smtClean="0"/>
              <a:t> (1919–24), was a pan-Islamist political protest campaign launched by Muslims of British India.</a:t>
            </a:r>
          </a:p>
          <a:p>
            <a:pPr>
              <a:spcAft>
                <a:spcPts val="1200"/>
              </a:spcAft>
            </a:pPr>
            <a:r>
              <a:rPr lang="en-US" sz="2400" dirty="0" smtClean="0"/>
              <a:t>It was led by </a:t>
            </a:r>
            <a:r>
              <a:rPr lang="en-US" sz="2400" dirty="0" err="1" smtClean="0"/>
              <a:t>Shaukat</a:t>
            </a:r>
            <a:r>
              <a:rPr lang="en-US" sz="2400" dirty="0" smtClean="0"/>
              <a:t> Ali, Mohammad Ali </a:t>
            </a:r>
            <a:r>
              <a:rPr lang="en-US" sz="2400" dirty="0" err="1" smtClean="0"/>
              <a:t>Jauhar</a:t>
            </a:r>
            <a:r>
              <a:rPr lang="en-US" sz="2400" dirty="0" smtClean="0"/>
              <a:t>, Hakim </a:t>
            </a:r>
            <a:r>
              <a:rPr lang="en-US" sz="2400" dirty="0" err="1" smtClean="0"/>
              <a:t>Ajmal</a:t>
            </a:r>
            <a:r>
              <a:rPr lang="en-US" sz="2400" dirty="0" smtClean="0"/>
              <a:t> Khan and </a:t>
            </a:r>
            <a:r>
              <a:rPr lang="en-US" sz="2400" dirty="0" err="1" smtClean="0"/>
              <a:t>Abul</a:t>
            </a:r>
            <a:r>
              <a:rPr lang="en-US" sz="2400" dirty="0" smtClean="0"/>
              <a:t> </a:t>
            </a:r>
            <a:r>
              <a:rPr lang="en-US" sz="2400" dirty="0" err="1" smtClean="0"/>
              <a:t>Kalam</a:t>
            </a:r>
            <a:r>
              <a:rPr lang="en-US" sz="2400" dirty="0" smtClean="0"/>
              <a:t> Azad to restore the caliph of the Ottoman Caliphate, who was considered the leader of Sunni Muslims, as an effective political authority. </a:t>
            </a:r>
          </a:p>
          <a:p>
            <a:pPr>
              <a:spcAft>
                <a:spcPts val="1200"/>
              </a:spcAft>
            </a:pPr>
            <a:r>
              <a:rPr lang="en-US" sz="2400" dirty="0" smtClean="0"/>
              <a:t>It was a protest against the sanctions placed on the caliph and the Ottoman Empire after the First World War by the Treaty of </a:t>
            </a:r>
            <a:r>
              <a:rPr lang="en-US" sz="2400" dirty="0" err="1" smtClean="0"/>
              <a:t>Sèvres</a:t>
            </a:r>
            <a:r>
              <a:rPr lang="en-US" sz="2400" dirty="0" smtClean="0"/>
              <a:t>. It created pressure on the British government to preserve the authority of the Ottoman Sultan as Caliph of Islam following the breakup of the Ottoman Empire at the end of the war.</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225</TotalTime>
  <Words>546</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The Lucknow  Pact 1916, The Government of  India Act 1919; and  The Khilafat Movement</vt:lpstr>
      <vt:lpstr>The Lucknow Pact 1916</vt:lpstr>
      <vt:lpstr>The Lucknow Pact 1916</vt:lpstr>
      <vt:lpstr>The Government of India Act 1919</vt:lpstr>
      <vt:lpstr>Salient Features</vt:lpstr>
      <vt:lpstr>Salient Features</vt:lpstr>
      <vt:lpstr>Slide 7</vt:lpstr>
      <vt:lpstr>Slide 8</vt:lpstr>
      <vt:lpstr>The Khilafat Movement</vt:lpstr>
      <vt:lpstr>The Khilafat and the Non-cooperation Movement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Annulment of the Partition of Bengal 1911</dc:title>
  <dc:creator>User</dc:creator>
  <cp:lastModifiedBy>User</cp:lastModifiedBy>
  <cp:revision>7</cp:revision>
  <dcterms:created xsi:type="dcterms:W3CDTF">2020-02-07T21:13:47Z</dcterms:created>
  <dcterms:modified xsi:type="dcterms:W3CDTF">2020-02-12T21:41:42Z</dcterms:modified>
</cp:coreProperties>
</file>