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68" r:id="rId5"/>
    <p:sldId id="269" r:id="rId6"/>
    <p:sldId id="271" r:id="rId7"/>
    <p:sldId id="275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62" r:id="rId19"/>
    <p:sldId id="287" r:id="rId20"/>
    <p:sldId id="288" r:id="rId21"/>
    <p:sldId id="289" r:id="rId22"/>
    <p:sldId id="290" r:id="rId23"/>
    <p:sldId id="291" r:id="rId24"/>
    <p:sldId id="27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A17F-CB06-445B-ACD3-321E84E51A80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8EF9-7F2B-4B20-A25C-9E80C16977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41C0-BF72-4A20-AFA7-D05563D549B7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F9CF-D1E5-49FD-94F7-B246BB67E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anchor="t" anchorCtr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7/15/2019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anchor="ctr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7/15/2019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7/15/2019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7/15/2019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84B7D2A-0DF8-424B-9572-B79AEBB2D9DC}" type="datetimeFigureOut">
              <a:rPr lang="en-US" noProof="0" smtClean="0"/>
              <a:t>7/15/2019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anchor="ctr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7/15/2019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scription and C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7/15/2019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7/15/2019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anchor="ctr" anchorCtr="0">
            <a:normAutofit/>
          </a:bodyPr>
          <a:lstStyle>
            <a:lvl1pPr algn="l">
              <a:defRPr sz="30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7/15/2019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7/15/2019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7/15/2019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7/15/2019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4B7D2A-0DF8-424B-9572-B79AEBB2D9DC}" type="datetimeFigureOut">
              <a:rPr lang="en-US" noProof="0" smtClean="0"/>
              <a:t>7/15/2019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illar icon">
            <a:extLst>
              <a:ext uri="{FF2B5EF4-FFF2-40B4-BE49-F238E27FC236}">
                <a16:creationId xmlns:a16="http://schemas.microsoft.com/office/drawing/2014/main" id="{FC7E2CCC-C53E-454B-9DE0-F2484BA0FF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577705" y="1524000"/>
            <a:ext cx="1905000" cy="190500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Partition of Bengal, 1947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key event in partition of </a:t>
            </a:r>
            <a:r>
              <a:rPr lang="en-US" dirty="0" err="1" smtClean="0"/>
              <a:t>india</a:t>
            </a:r>
            <a:r>
              <a:rPr lang="en-US" dirty="0" smtClean="0"/>
              <a:t> on the basis of religious community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Congress strategy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Cabinet Mission </a:t>
            </a:r>
            <a:r>
              <a:rPr lang="en-US" sz="2400" dirty="0" smtClean="0"/>
              <a:t>argued with Jinnah on 16 April, 1946, that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consistent demand for Pakistan</a:t>
            </a:r>
            <a:r>
              <a:rPr lang="en-US" sz="2400" dirty="0" smtClean="0"/>
              <a:t> would not allow its claim to Non-Muslim territories in consequence.</a:t>
            </a:r>
          </a:p>
          <a:p>
            <a:r>
              <a:rPr lang="en-US" sz="2400" dirty="0" smtClean="0"/>
              <a:t> </a:t>
            </a:r>
          </a:p>
          <a:p>
            <a:r>
              <a:rPr lang="en-US" sz="2400" dirty="0" smtClean="0"/>
              <a:t>The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communal riot in Punjab</a:t>
            </a:r>
            <a:r>
              <a:rPr lang="en-US" sz="2400" dirty="0" smtClean="0"/>
              <a:t>( March, 1947), accelerated the demand for the partition of the Punjab. </a:t>
            </a:r>
          </a:p>
          <a:p>
            <a:endParaRPr lang="en-US" sz="2400" dirty="0" smtClean="0"/>
          </a:p>
          <a:p>
            <a:r>
              <a:rPr lang="en-US" sz="2400" dirty="0" smtClean="0"/>
              <a:t>Political strategy to counteract League’s demand of Pakistan, with the partition of Bengal and Punjab, with the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stronger center remaining under control of congress</a:t>
            </a:r>
            <a:r>
              <a:rPr lang="en-US" sz="2400" dirty="0" smtClean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849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Congress as Hindu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Congress put forward in press conferences and interviews to support partition of Punjab into two provinces and the same fate for Bengal on the rise of communal riots. </a:t>
            </a:r>
          </a:p>
          <a:p>
            <a:endParaRPr lang="en-US" sz="2400" dirty="0" smtClean="0"/>
          </a:p>
          <a:p>
            <a:r>
              <a:rPr lang="en-US" sz="2400" dirty="0" smtClean="0"/>
              <a:t>This exposed the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Congress as the Hindu organization</a:t>
            </a:r>
            <a:r>
              <a:rPr lang="en-US" sz="2400" dirty="0" smtClean="0"/>
              <a:t>, looking forward to saving the interest of the Hindu population of India. </a:t>
            </a:r>
          </a:p>
          <a:p>
            <a:endParaRPr lang="en-US" sz="2400" dirty="0" smtClean="0"/>
          </a:p>
          <a:p>
            <a:r>
              <a:rPr lang="en-US" sz="2400" dirty="0" smtClean="0"/>
              <a:t>This in turn proved their subtle support for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division of India on communal basis</a:t>
            </a:r>
            <a:r>
              <a:rPr lang="en-US" sz="2400" dirty="0" smtClean="0"/>
              <a:t>, the League’s demand.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6169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Mountbatten’s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The resolution put forward by Congress was used by Mountbatten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 convince them to accept </a:t>
            </a:r>
            <a:r>
              <a:rPr lang="en-US" sz="2400" dirty="0" smtClean="0"/>
              <a:t>the demand of partition of India. </a:t>
            </a:r>
          </a:p>
          <a:p>
            <a:endParaRPr lang="en-US" sz="2400" dirty="0" smtClean="0"/>
          </a:p>
          <a:p>
            <a:r>
              <a:rPr lang="en-US" sz="2400" dirty="0" smtClean="0"/>
              <a:t>He infused the Hindu nationalism and favoritism in Congress leaders minds. </a:t>
            </a:r>
          </a:p>
          <a:p>
            <a:endParaRPr lang="en-US" sz="2400" dirty="0"/>
          </a:p>
          <a:p>
            <a:r>
              <a:rPr lang="en-US" sz="2400" dirty="0" smtClean="0"/>
              <a:t>Congress High Command ( </a:t>
            </a:r>
            <a:r>
              <a:rPr lang="en-US" sz="2400" dirty="0" err="1" smtClean="0"/>
              <a:t>Neheru</a:t>
            </a:r>
            <a:r>
              <a:rPr lang="en-US" sz="2400" dirty="0" smtClean="0"/>
              <a:t>, Gandhi and Patel)  accepted the proposal, with a view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 weaken Pakistan demand </a:t>
            </a:r>
            <a:r>
              <a:rPr lang="en-US" sz="2400" dirty="0" smtClean="0"/>
              <a:t>and they asked for partition of Bengal and Punjab. </a:t>
            </a:r>
          </a:p>
          <a:p>
            <a:endParaRPr lang="en-US" sz="2400" dirty="0" smtClean="0"/>
          </a:p>
          <a:p>
            <a:r>
              <a:rPr lang="en-US" sz="2400" dirty="0" smtClean="0"/>
              <a:t>Jinnah initially declined the proposal, but later on he couldn’t compromise with the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undivided India proposal </a:t>
            </a:r>
            <a:r>
              <a:rPr lang="en-US" sz="2400" dirty="0" smtClean="0"/>
              <a:t>and accepted the partition proposal.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2725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of Bengali Hindus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Lead by Dr. </a:t>
            </a:r>
            <a:r>
              <a:rPr lang="en-US" sz="2400" dirty="0" err="1" smtClean="0"/>
              <a:t>Shyamaprasad</a:t>
            </a:r>
            <a:r>
              <a:rPr lang="en-US" sz="2400" dirty="0" smtClean="0"/>
              <a:t> Mukherjee and his Hindu </a:t>
            </a:r>
            <a:r>
              <a:rPr lang="en-US" sz="2400" dirty="0" err="1" smtClean="0"/>
              <a:t>Mahasabhite</a:t>
            </a:r>
            <a:r>
              <a:rPr lang="en-US" sz="2400" dirty="0" smtClean="0"/>
              <a:t> followers of Bengal. </a:t>
            </a:r>
          </a:p>
          <a:p>
            <a:r>
              <a:rPr lang="en-US" sz="2400" dirty="0" smtClean="0"/>
              <a:t>Congress leaders of  West Bengal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supported</a:t>
            </a:r>
            <a:r>
              <a:rPr lang="en-US" sz="2400" dirty="0" smtClean="0"/>
              <a:t> for partition. </a:t>
            </a:r>
          </a:p>
          <a:p>
            <a:r>
              <a:rPr lang="en-US" sz="2400" dirty="0" smtClean="0"/>
              <a:t>Congress leaders of East Bengal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apprehended the decision non-executable </a:t>
            </a:r>
            <a:r>
              <a:rPr lang="en-US" sz="2400" dirty="0" smtClean="0"/>
              <a:t>on the long run. </a:t>
            </a:r>
          </a:p>
          <a:p>
            <a:r>
              <a:rPr lang="en-US" sz="2400" dirty="0" smtClean="0"/>
              <a:t>Hindu </a:t>
            </a:r>
            <a:r>
              <a:rPr lang="en-US" sz="2400" dirty="0" err="1" smtClean="0"/>
              <a:t>Mahashava</a:t>
            </a:r>
            <a:r>
              <a:rPr lang="en-US" sz="2400" dirty="0" smtClean="0"/>
              <a:t> was all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supportive</a:t>
            </a:r>
            <a:r>
              <a:rPr lang="en-US" sz="2400" dirty="0" smtClean="0"/>
              <a:t> for Bengal partition for Hindu majority territory into a separate province. </a:t>
            </a:r>
          </a:p>
          <a:p>
            <a:r>
              <a:rPr lang="en-US" sz="2400" i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Sarat</a:t>
            </a:r>
            <a:r>
              <a:rPr lang="en-US" sz="2400" i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Chandra Bose</a:t>
            </a:r>
            <a:r>
              <a:rPr lang="en-US" sz="2400" dirty="0" smtClean="0"/>
              <a:t>, opposed to the move of Partition of Bengal.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7590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for independent </a:t>
            </a:r>
            <a:r>
              <a:rPr lang="en-US" dirty="0" err="1" smtClean="0"/>
              <a:t>bengal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Muslim leaders of Bengal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opposed</a:t>
            </a:r>
            <a:r>
              <a:rPr lang="en-US" sz="2400" dirty="0" smtClean="0"/>
              <a:t> the partition of Bengal on communal basis. 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Autonomous Bengal </a:t>
            </a:r>
            <a:r>
              <a:rPr lang="en-US" sz="2400" dirty="0" smtClean="0"/>
              <a:t>within the framework of Pakistan. </a:t>
            </a:r>
          </a:p>
          <a:p>
            <a:endParaRPr lang="en-US" sz="2400" dirty="0" smtClean="0"/>
          </a:p>
          <a:p>
            <a:r>
              <a:rPr lang="en-US" sz="2400" dirty="0" smtClean="0"/>
              <a:t>Alternative scheme- a sovereign and  independent Bengal state. </a:t>
            </a:r>
          </a:p>
          <a:p>
            <a:endParaRPr lang="en-US" sz="2400" dirty="0" smtClean="0"/>
          </a:p>
          <a:p>
            <a:r>
              <a:rPr lang="en-US" sz="2400" b="1" i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H.S. </a:t>
            </a:r>
            <a:r>
              <a:rPr lang="en-US" sz="2400" b="1" i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Suhrawardy</a:t>
            </a:r>
            <a:r>
              <a:rPr lang="en-US" sz="2400" b="1" i="1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2400" b="1" i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Abul</a:t>
            </a:r>
            <a:r>
              <a:rPr lang="en-US" sz="2400" b="1" i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i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Hashim</a:t>
            </a:r>
            <a:r>
              <a:rPr lang="en-US" sz="2400" b="1" i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2400" b="1" i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Sarat</a:t>
            </a:r>
            <a:r>
              <a:rPr lang="en-US" sz="2400" b="1" i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Chandra Bose </a:t>
            </a:r>
            <a:r>
              <a:rPr lang="en-US" sz="2400" dirty="0" smtClean="0"/>
              <a:t>were the torch bearers in the scheme, to avoid joining either Pakistan or Hindustan, retain the Greater Bengal.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0062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D3C6-003C-4A2D-B351-F00A04BF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Huseyn</a:t>
            </a:r>
            <a:r>
              <a:rPr lang="en-US" b="1" dirty="0"/>
              <a:t> Shaheed SUHRAWARDY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A16B2-6A61-4B79-B91C-B41F21F14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dirty="0" smtClean="0"/>
              <a:t>The  pivotal leader who foresighted united </a:t>
            </a:r>
            <a:r>
              <a:rPr lang="en-US" sz="2400" dirty="0"/>
              <a:t>B</a:t>
            </a:r>
            <a:r>
              <a:rPr lang="en-US" sz="2400" dirty="0" smtClean="0"/>
              <a:t>engal</a:t>
            </a:r>
            <a:r>
              <a:rPr lang="en-US" dirty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B3F722D-B373-4F21-B889-3DAB0655E5F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Gray">
          <a:xfrm>
            <a:off x="8138179" y="995968"/>
            <a:ext cx="3244042" cy="4866064"/>
          </a:xfrm>
        </p:spPr>
      </p:pic>
    </p:spTree>
    <p:extLst>
      <p:ext uri="{BB962C8B-B14F-4D97-AF65-F5344CB8AC3E}">
        <p14:creationId xmlns:p14="http://schemas.microsoft.com/office/powerpoint/2010/main" val="1733894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H.s. </a:t>
            </a:r>
            <a:r>
              <a:rPr lang="en-US" dirty="0" err="1" smtClean="0"/>
              <a:t>Suhrawardy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On 17 March, 1947, H.S. </a:t>
            </a:r>
            <a:r>
              <a:rPr lang="en-US" sz="2400" dirty="0" err="1" smtClean="0"/>
              <a:t>Suhrawardy</a:t>
            </a:r>
            <a:r>
              <a:rPr lang="en-US" sz="2400" dirty="0" smtClean="0"/>
              <a:t> said in a meeting that Pakistan was inevitable to come and Bengal would be a undivided part of it. </a:t>
            </a:r>
          </a:p>
          <a:p>
            <a:r>
              <a:rPr lang="en-US" sz="2400" dirty="0" smtClean="0"/>
              <a:t>On the verge of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inevitable partition of Bengal </a:t>
            </a:r>
            <a:r>
              <a:rPr lang="en-US" sz="2400" dirty="0" smtClean="0"/>
              <a:t>by the demand of Hindu leaders, he adopted the scheme of a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sovereign, independent Bengal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He pleaded the possibility of a prosperous Greater united Bengal and deprecated the demand of Hindu </a:t>
            </a:r>
            <a:r>
              <a:rPr lang="en-US" sz="2400" dirty="0" err="1" smtClean="0"/>
              <a:t>Mahashava</a:t>
            </a:r>
            <a:r>
              <a:rPr lang="en-US" sz="2400" dirty="0" smtClean="0"/>
              <a:t> for partition of Bengal. </a:t>
            </a:r>
          </a:p>
          <a:p>
            <a:r>
              <a:rPr lang="en-US" sz="2400" dirty="0" smtClean="0"/>
              <a:t>Met with Congress leader Gandhi and League leader Jinnah with the plead of united Bengal.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2259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Tentative Agreement – Greater Bengal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Mr</a:t>
            </a:r>
            <a:r>
              <a:rPr lang="en-US" sz="2400" dirty="0" smtClean="0"/>
              <a:t> C.R. </a:t>
            </a:r>
            <a:r>
              <a:rPr lang="en-US" sz="2400" dirty="0" err="1" smtClean="0"/>
              <a:t>Das’s</a:t>
            </a:r>
            <a:r>
              <a:rPr lang="en-US" sz="2400" dirty="0" smtClean="0"/>
              <a:t> formula </a:t>
            </a:r>
          </a:p>
          <a:p>
            <a:r>
              <a:rPr lang="en-US" sz="2400" dirty="0" smtClean="0"/>
              <a:t>Deprecation of Lahore Resolution </a:t>
            </a:r>
          </a:p>
          <a:p>
            <a:r>
              <a:rPr lang="en-US" sz="2400" dirty="0" smtClean="0"/>
              <a:t>Muslim league will hold the Government of Bengal Office. </a:t>
            </a:r>
          </a:p>
          <a:p>
            <a:r>
              <a:rPr lang="en-US" sz="2400" dirty="0" smtClean="0"/>
              <a:t>Bengal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shall not join </a:t>
            </a:r>
            <a:r>
              <a:rPr lang="en-US" sz="2400" dirty="0" smtClean="0"/>
              <a:t>Pakistan or Hindustan. </a:t>
            </a:r>
          </a:p>
          <a:p>
            <a:r>
              <a:rPr lang="en-US" sz="2400" dirty="0" smtClean="0"/>
              <a:t>Seats for the Muslims, Hindus and the scheduled castes and other minorities shall be fixed according to their population ratios. </a:t>
            </a:r>
          </a:p>
          <a:p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Central Bengal, Eastern zone and Western Zone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2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Congress opposition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Congress High Command opposed the move of United Bengal – </a:t>
            </a:r>
            <a:r>
              <a:rPr lang="en-US" sz="2400" dirty="0" err="1" smtClean="0"/>
              <a:t>Sarat</a:t>
            </a:r>
            <a:r>
              <a:rPr lang="en-US" sz="2400" dirty="0" smtClean="0"/>
              <a:t> </a:t>
            </a:r>
            <a:r>
              <a:rPr lang="en-US" sz="2400" dirty="0" err="1" smtClean="0"/>
              <a:t>bose’s</a:t>
            </a:r>
            <a:r>
              <a:rPr lang="en-US" sz="2400" dirty="0" smtClean="0"/>
              <a:t> approach was declined</a:t>
            </a:r>
          </a:p>
          <a:p>
            <a:endParaRPr lang="en-US" sz="2400" dirty="0" smtClean="0"/>
          </a:p>
          <a:p>
            <a:r>
              <a:rPr lang="en-US" sz="2400" dirty="0" smtClean="0"/>
              <a:t>He denounced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3</a:t>
            </a:r>
            <a:r>
              <a:rPr lang="en-US" sz="2400" baseline="30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rd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June plan </a:t>
            </a:r>
            <a:r>
              <a:rPr lang="en-US" sz="2400" dirty="0" smtClean="0"/>
              <a:t>– Partition of India, along with partition of Bengal and Punjab. </a:t>
            </a:r>
          </a:p>
          <a:p>
            <a:endParaRPr lang="en-US" sz="2400" dirty="0" smtClean="0"/>
          </a:p>
          <a:p>
            <a:r>
              <a:rPr lang="en-US" sz="2400" dirty="0" smtClean="0"/>
              <a:t>The members of the Bengal legislative assembly got no option to express their minds other than the choice is limited to Hindustan and Pakistan.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20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League’s Opposition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Maulana</a:t>
            </a:r>
            <a:r>
              <a:rPr lang="en-US" sz="2400" dirty="0" smtClean="0"/>
              <a:t> </a:t>
            </a:r>
            <a:r>
              <a:rPr lang="en-US" sz="2400" dirty="0" err="1" smtClean="0"/>
              <a:t>Akram</a:t>
            </a:r>
            <a:r>
              <a:rPr lang="en-US" sz="2400" dirty="0" smtClean="0"/>
              <a:t> Khan disapproved the idea of united Bengal. 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 plan except in consonance with Lahore Resolution </a:t>
            </a:r>
            <a:r>
              <a:rPr lang="en-US" sz="2400" dirty="0" smtClean="0"/>
              <a:t>would be accepted. </a:t>
            </a:r>
          </a:p>
          <a:p>
            <a:endParaRPr lang="en-US" sz="2400" dirty="0" smtClean="0"/>
          </a:p>
          <a:p>
            <a:r>
              <a:rPr lang="en-US" sz="2400" dirty="0" smtClean="0"/>
              <a:t>Bengal provincial Muslim league working committee didn’t support the greater Bengal scheme. </a:t>
            </a:r>
          </a:p>
          <a:p>
            <a:endParaRPr lang="en-US" sz="2400" dirty="0" smtClean="0"/>
          </a:p>
          <a:p>
            <a:r>
              <a:rPr lang="en-US" sz="2400" dirty="0" smtClean="0"/>
              <a:t>Rejected by both provincial committee and League’s high command.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522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urled page">
            <a:extLst>
              <a:ext uri="{FF2B5EF4-FFF2-40B4-BE49-F238E27FC236}">
                <a16:creationId xmlns:a16="http://schemas.microsoft.com/office/drawing/2014/main" id="{F54CE4C8-2431-43FB-87C3-391A3BFF80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527" y="549804"/>
            <a:ext cx="1157288" cy="11572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Bengal in 1947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523323-1EB5-4AAF-95C6-A31523B3F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Gray">
          <a:xfrm>
            <a:off x="4552406" y="1185849"/>
            <a:ext cx="7543800" cy="3896918"/>
          </a:xfrm>
        </p:spPr>
      </p:pic>
    </p:spTree>
    <p:extLst>
      <p:ext uri="{BB962C8B-B14F-4D97-AF65-F5344CB8AC3E}">
        <p14:creationId xmlns:p14="http://schemas.microsoft.com/office/powerpoint/2010/main" val="234296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days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Congress high command accepted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June Plan. </a:t>
            </a:r>
          </a:p>
          <a:p>
            <a:endParaRPr lang="en-US" sz="2400" dirty="0" smtClean="0"/>
          </a:p>
          <a:p>
            <a:r>
              <a:rPr lang="en-US" sz="2400" dirty="0" smtClean="0"/>
              <a:t>Jinnah gave assurance of acceptance of this plan by Muslim League. </a:t>
            </a:r>
          </a:p>
          <a:p>
            <a:endParaRPr lang="en-US" sz="2400" dirty="0" smtClean="0"/>
          </a:p>
          <a:p>
            <a:r>
              <a:rPr 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Suhrawardy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accepted the verdict of the Muslim League council.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076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0BC9-4028-4C57-A49A-BB164F023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agony is over. Independent sovereign Bengal has been stabbed in the back and Bengal will soon be partitioned</a:t>
            </a:r>
            <a:r>
              <a:rPr lang="en-US" dirty="0" smtClean="0"/>
              <a:t>. –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59A28-6923-4B5B-9304-CCFE4E2B85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H.S. </a:t>
            </a:r>
            <a:r>
              <a:rPr lang="en-US" sz="2400" dirty="0" err="1"/>
              <a:t>Suhrawardy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330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History</a:t>
            </a:r>
          </a:p>
        </p:txBody>
      </p:sp>
      <p:pic>
        <p:nvPicPr>
          <p:cNvPr id="24" name="Picture 23" descr="calendar icon">
            <a:extLst>
              <a:ext uri="{FF2B5EF4-FFF2-40B4-BE49-F238E27FC236}">
                <a16:creationId xmlns:a16="http://schemas.microsoft.com/office/drawing/2014/main" id="{B83E2AB1-C03F-4257-9171-5FD5FA2720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960" y="870426"/>
            <a:ext cx="742950" cy="7429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How the Bengal Province of Indian Sub-Continent partitioned under British Rule</a:t>
            </a:r>
            <a:endParaRPr lang="en-US" sz="2400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9D7F99C-4A63-4AF2-8DFC-783C463444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28975" y="3611145"/>
            <a:ext cx="1310050" cy="927526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2400" dirty="0" smtClean="0"/>
              <a:t>1905</a:t>
            </a:r>
            <a:endParaRPr lang="en-US" sz="2400" dirty="0"/>
          </a:p>
          <a:p>
            <a:pPr>
              <a:spcAft>
                <a:spcPts val="0"/>
              </a:spcAft>
            </a:pPr>
            <a:r>
              <a:rPr lang="en-US" sz="2400" dirty="0" smtClean="0"/>
              <a:t>Bengal Partition</a:t>
            </a:r>
            <a:endParaRPr lang="en-US" sz="2400" dirty="0"/>
          </a:p>
        </p:txBody>
      </p:sp>
      <p:sp>
        <p:nvSpPr>
          <p:cNvPr id="11" name="Oval 9" descr="decorative element">
            <a:extLst>
              <a:ext uri="{FF2B5EF4-FFF2-40B4-BE49-F238E27FC236}">
                <a16:creationId xmlns:a16="http://schemas.microsoft.com/office/drawing/2014/main" id="{6A7147D9-5182-4F63-A1F6-2C7F380BCA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580" y="4787996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 w="9525"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j-lt"/>
            </a:endParaRP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1214B34-DA9D-4C1E-8508-23F492C539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00340" y="3548811"/>
            <a:ext cx="1622347" cy="959003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2400" dirty="0" smtClean="0"/>
              <a:t>1911</a:t>
            </a:r>
            <a:endParaRPr lang="en-US" sz="2400" dirty="0"/>
          </a:p>
          <a:p>
            <a:pPr>
              <a:spcAft>
                <a:spcPts val="0"/>
              </a:spcAft>
            </a:pPr>
            <a:r>
              <a:rPr lang="en-US" sz="2400" dirty="0" smtClean="0"/>
              <a:t>Annulment of Bengal Partition</a:t>
            </a:r>
            <a:endParaRPr lang="en-US" sz="2400" dirty="0"/>
          </a:p>
        </p:txBody>
      </p:sp>
      <p:sp>
        <p:nvSpPr>
          <p:cNvPr id="15" name="Oval 14" descr="decorative element">
            <a:extLst>
              <a:ext uri="{FF2B5EF4-FFF2-40B4-BE49-F238E27FC236}">
                <a16:creationId xmlns:a16="http://schemas.microsoft.com/office/drawing/2014/main" id="{3184FF17-95E1-488F-85D0-829B6630F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9514" y="4825192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j-lt"/>
            </a:endParaRP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E14C2379-D648-4FA4-892B-A031C8CF38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50085" y="3357968"/>
            <a:ext cx="1310050" cy="959003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2400" dirty="0" smtClean="0"/>
              <a:t>1947</a:t>
            </a:r>
            <a:br>
              <a:rPr lang="en-US" sz="2400" dirty="0" smtClean="0"/>
            </a:br>
            <a:r>
              <a:rPr lang="en-US" sz="2400" dirty="0" smtClean="0"/>
              <a:t>Partition of Bengal</a:t>
            </a:r>
            <a:endParaRPr lang="en-US" sz="2400" dirty="0"/>
          </a:p>
        </p:txBody>
      </p:sp>
      <p:sp>
        <p:nvSpPr>
          <p:cNvPr id="13" name="Oval 11" descr="decorative element">
            <a:extLst>
              <a:ext uri="{FF2B5EF4-FFF2-40B4-BE49-F238E27FC236}">
                <a16:creationId xmlns:a16="http://schemas.microsoft.com/office/drawing/2014/main" id="{D62D13F9-C589-486F-8D76-6D51992A2E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449" y="4782234"/>
            <a:ext cx="288000" cy="2880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 w="15875">
            <a:solidFill>
              <a:schemeClr val="bg2">
                <a:lumMod val="50000"/>
                <a:lumOff val="50000"/>
              </a:schemeClr>
            </a:solidFill>
          </a:ln>
          <a:effectLst>
            <a:glow rad="101600">
              <a:schemeClr val="bg2">
                <a:lumMod val="75000"/>
                <a:lumOff val="25000"/>
                <a:alpha val="60000"/>
              </a:schemeClr>
            </a:glow>
          </a:effectLst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j-lt"/>
            </a:endParaRPr>
          </a:p>
        </p:txBody>
      </p:sp>
      <p:sp>
        <p:nvSpPr>
          <p:cNvPr id="10" name="Rectangle 7" descr="timeline">
            <a:extLst>
              <a:ext uri="{FF2B5EF4-FFF2-40B4-BE49-F238E27FC236}">
                <a16:creationId xmlns:a16="http://schemas.microsoft.com/office/drawing/2014/main" id="{2B8D0290-68FF-400B-B201-1F38FEE760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000" y="4913996"/>
            <a:ext cx="8424000" cy="20638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704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Leading FINDINGS</a:t>
            </a:r>
            <a:endParaRPr lang="en-US" dirty="0"/>
          </a:p>
        </p:txBody>
      </p:sp>
      <p:pic>
        <p:nvPicPr>
          <p:cNvPr id="7" name="Picture 6" descr="magnifying glass icon">
            <a:extLst>
              <a:ext uri="{FF2B5EF4-FFF2-40B4-BE49-F238E27FC236}">
                <a16:creationId xmlns:a16="http://schemas.microsoft.com/office/drawing/2014/main" id="{AAE36621-6FAB-4009-9D5C-CE767DF10D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94451"/>
            <a:ext cx="685800" cy="6858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A47E-9D4A-4D70-B23A-B0AC3757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Bengal Partition, both at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1905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1947</a:t>
            </a:r>
            <a:r>
              <a:rPr lang="en-US" sz="2800" dirty="0" smtClean="0"/>
              <a:t>, was fueled by </a:t>
            </a:r>
            <a:r>
              <a:rPr lang="en-US" sz="2800" dirty="0" smtClean="0">
                <a:solidFill>
                  <a:schemeClr val="bg1"/>
                </a:solidFill>
              </a:rPr>
              <a:t>religious difference</a:t>
            </a:r>
            <a:r>
              <a:rPr lang="en-US" sz="2800" dirty="0" smtClean="0"/>
              <a:t> among Bengalis. </a:t>
            </a:r>
          </a:p>
          <a:p>
            <a:r>
              <a:rPr lang="en-US" sz="2800" dirty="0" smtClean="0"/>
              <a:t>The Bengal Hindu Leaders, </a:t>
            </a:r>
            <a:r>
              <a:rPr lang="en-US" sz="2800" dirty="0" smtClean="0">
                <a:solidFill>
                  <a:schemeClr val="bg1"/>
                </a:solidFill>
              </a:rPr>
              <a:t>opposed</a:t>
            </a:r>
            <a:r>
              <a:rPr lang="en-US" sz="2800" dirty="0" smtClean="0"/>
              <a:t> the Bengal Partition in 1905 and brought about its annulment in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1911</a:t>
            </a:r>
            <a:r>
              <a:rPr lang="en-US" sz="2800" dirty="0" smtClean="0"/>
              <a:t>,</a:t>
            </a:r>
            <a:r>
              <a:rPr lang="en-US" sz="2800" dirty="0" smtClean="0">
                <a:solidFill>
                  <a:schemeClr val="bg1"/>
                </a:solidFill>
              </a:rPr>
              <a:t>demanded</a:t>
            </a:r>
            <a:r>
              <a:rPr lang="en-US" sz="2800" dirty="0" smtClean="0"/>
              <a:t> the partition of Bengal in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1947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The Muslims </a:t>
            </a:r>
            <a:r>
              <a:rPr lang="en-US" sz="2800" dirty="0" smtClean="0">
                <a:solidFill>
                  <a:schemeClr val="bg1"/>
                </a:solidFill>
              </a:rPr>
              <a:t>welcomed</a:t>
            </a:r>
            <a:r>
              <a:rPr lang="en-US" sz="2800" dirty="0" smtClean="0"/>
              <a:t> the partition of Bengal in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1905</a:t>
            </a:r>
            <a:r>
              <a:rPr lang="en-US" sz="2800" dirty="0" smtClean="0"/>
              <a:t>, and they ended up </a:t>
            </a:r>
            <a:r>
              <a:rPr lang="en-US" sz="2800" dirty="0" smtClean="0">
                <a:solidFill>
                  <a:schemeClr val="bg1"/>
                </a:solidFill>
              </a:rPr>
              <a:t>opposing</a:t>
            </a:r>
            <a:r>
              <a:rPr lang="en-US" sz="2800" dirty="0" smtClean="0"/>
              <a:t> the partition of Bengal in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1947</a:t>
            </a:r>
            <a:r>
              <a:rPr lang="en-US" sz="2800" dirty="0" smtClean="0"/>
              <a:t>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762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 of Bengal nationalism and evolution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basis was laid down during the rule of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independent Sultans of Bengal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r>
              <a:rPr lang="en-US" sz="2400" dirty="0" smtClean="0"/>
              <a:t>The Hindu-Muslim conflict during British rule gave rise to </a:t>
            </a:r>
            <a:r>
              <a:rPr lang="en-US" sz="2400" u="sng" dirty="0" smtClean="0"/>
              <a:t>Indian nationalism </a:t>
            </a:r>
            <a:r>
              <a:rPr lang="en-US" sz="2400" dirty="0" smtClean="0"/>
              <a:t>and </a:t>
            </a:r>
            <a:r>
              <a:rPr lang="en-US" sz="2400" u="sng" dirty="0" smtClean="0"/>
              <a:t>Indian Muslim nationalism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r>
              <a:rPr lang="en-US" sz="2400" dirty="0" smtClean="0"/>
              <a:t>Bengali Hindus opted for distinct Bengal recognition besides nurturing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Indian nationalism.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005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Indian Muslim Nationalism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Bengali nationalism faced crisis after the partition of Bengal in 1905 and the following events. </a:t>
            </a:r>
          </a:p>
          <a:p>
            <a:r>
              <a:rPr lang="en-US" sz="2400" dirty="0" smtClean="0"/>
              <a:t>The rise of </a:t>
            </a:r>
            <a:r>
              <a:rPr lang="en-US" sz="2400" b="1" i="1" u="sng" dirty="0" smtClean="0"/>
              <a:t>Indian Muslim nationalism </a:t>
            </a:r>
            <a:r>
              <a:rPr lang="en-US" sz="2400" dirty="0" smtClean="0"/>
              <a:t>in Bengal. </a:t>
            </a:r>
          </a:p>
          <a:p>
            <a:r>
              <a:rPr lang="en-US" sz="2400" dirty="0" smtClean="0"/>
              <a:t>A defense for Bengal nationalism. </a:t>
            </a:r>
          </a:p>
          <a:p>
            <a:r>
              <a:rPr lang="en-US" sz="2400" dirty="0" smtClean="0"/>
              <a:t>The idea of maintaining the independent status and the national distinctiveness of the Bengalis within the framework of Greater India.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809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Bengal pact,1923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Swaraj</a:t>
            </a:r>
            <a:r>
              <a:rPr lang="en-US" sz="2400" i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Party </a:t>
            </a:r>
            <a:r>
              <a:rPr lang="en-US" sz="2400" dirty="0" smtClean="0"/>
              <a:t>formed by C.R. Das to preserve the interest of Bengal nation. </a:t>
            </a:r>
          </a:p>
          <a:p>
            <a:endParaRPr lang="en-US" sz="2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C.R. Das, </a:t>
            </a:r>
            <a:r>
              <a:rPr 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Fazlul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Haq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and H.S. </a:t>
            </a:r>
            <a:r>
              <a:rPr 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Suhrawardy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smtClean="0"/>
              <a:t>entered into an agreement to settle </a:t>
            </a:r>
            <a:r>
              <a:rPr lang="en-US" sz="2400" u="sng" dirty="0" smtClean="0"/>
              <a:t>Hindu Muslim problem </a:t>
            </a:r>
            <a:r>
              <a:rPr lang="en-US" sz="2400" dirty="0" smtClean="0"/>
              <a:t>in Bengal.</a:t>
            </a:r>
          </a:p>
          <a:p>
            <a:endParaRPr lang="en-US" sz="2400" dirty="0" smtClean="0"/>
          </a:p>
          <a:p>
            <a:r>
              <a:rPr lang="en-US" sz="2400" dirty="0" smtClean="0"/>
              <a:t>To preserve the Bengal nationalist identity in all India context.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0072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Provincial Autonomy in </a:t>
            </a:r>
            <a:r>
              <a:rPr lang="en-US" dirty="0" err="1" smtClean="0"/>
              <a:t>bengal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Provincial autonomy in Bengal introduced in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1937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political supremacy of the Muslim </a:t>
            </a:r>
            <a:r>
              <a:rPr lang="en-US" sz="2400" dirty="0" smtClean="0"/>
              <a:t>majority was established in Bengal. </a:t>
            </a:r>
          </a:p>
          <a:p>
            <a:endParaRPr lang="en-US" sz="2400" dirty="0" smtClean="0"/>
          </a:p>
          <a:p>
            <a:r>
              <a:rPr lang="en-US" sz="2400" dirty="0" smtClean="0"/>
              <a:t>Abolition of Zamindari system by </a:t>
            </a:r>
            <a:r>
              <a:rPr 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Fazlul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Haq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ministry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r>
              <a:rPr lang="en-US" sz="2400" dirty="0" smtClean="0"/>
              <a:t>Influenced the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Hindu leaders </a:t>
            </a:r>
            <a:r>
              <a:rPr lang="en-US" sz="2400" dirty="0" smtClean="0"/>
              <a:t>to confide in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Indian nationalism </a:t>
            </a:r>
            <a:r>
              <a:rPr lang="en-US" sz="2400" dirty="0" smtClean="0"/>
              <a:t>instead of Bengal identity.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4600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of partition- Bengal and </a:t>
            </a:r>
            <a:r>
              <a:rPr lang="en-US" dirty="0" err="1" smtClean="0"/>
              <a:t>india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Bengal leaders leaned to Muslim nationalism to defend Bengal nationalism.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In 1940, they demanded the </a:t>
            </a:r>
            <a:r>
              <a:rPr lang="en-US" sz="2400" b="1" i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 of India</a:t>
            </a:r>
            <a:r>
              <a:rPr lang="en-US" sz="2400" dirty="0" smtClean="0"/>
              <a:t>, to let Bengal form an independent sovereign state</a:t>
            </a:r>
          </a:p>
          <a:p>
            <a:endParaRPr lang="en-US" sz="2400" dirty="0" smtClean="0"/>
          </a:p>
          <a:p>
            <a:r>
              <a:rPr lang="en-US" sz="2400" dirty="0" smtClean="0"/>
              <a:t>Hindu leaders demanded the partition of Bengal in 1947, to counteract the </a:t>
            </a:r>
            <a:r>
              <a:rPr lang="en-US" sz="2400" b="1" i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lang="en-US" sz="2400" b="1" i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ivision of India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 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47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736411_Famous event in history presentation_AAS_v4" id="{885A6F1E-651B-4F15-A7C5-F8866BEBEDBA}" vid="{A424914B-CB64-4CFE-A131-6ACB64D36A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8C25A74-1E0C-4362-AFA3-6197BD285F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6277B9-27DA-47CA-9593-62E4BB44AB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C94942-C689-461B-8649-1FD863C6BA2B}">
  <ds:schemaRefs>
    <ds:schemaRef ds:uri="http://purl.org/dc/terms/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Famous event in history presentation</Template>
  <TotalTime>0</TotalTime>
  <Words>1072</Words>
  <Application>Microsoft Office PowerPoint</Application>
  <PresentationFormat>Widescreen</PresentationFormat>
  <Paragraphs>115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Corbel</vt:lpstr>
      <vt:lpstr>Celestial</vt:lpstr>
      <vt:lpstr>Partition of Bengal, 1947</vt:lpstr>
      <vt:lpstr>Bengal in 1947</vt:lpstr>
      <vt:lpstr>History</vt:lpstr>
      <vt:lpstr>Leading FINDINGS</vt:lpstr>
      <vt:lpstr>Origin of Bengal nationalism and evolution</vt:lpstr>
      <vt:lpstr>Indian Muslim Nationalism</vt:lpstr>
      <vt:lpstr>Bengal pact,1923</vt:lpstr>
      <vt:lpstr>Provincial Autonomy in bengal</vt:lpstr>
      <vt:lpstr>Demand of partition- Bengal and india</vt:lpstr>
      <vt:lpstr>Congress strategy</vt:lpstr>
      <vt:lpstr>Congress as Hindu Organization</vt:lpstr>
      <vt:lpstr>Mountbatten’s strategy</vt:lpstr>
      <vt:lpstr>Response of Bengali Hindus</vt:lpstr>
      <vt:lpstr>Movement for independent bengal</vt:lpstr>
      <vt:lpstr>Huseyn Shaheed SUHRAWARDY</vt:lpstr>
      <vt:lpstr>Role of H.s. Suhrawardy</vt:lpstr>
      <vt:lpstr>Tentative Agreement – Greater Bengal scheme</vt:lpstr>
      <vt:lpstr>Congress opposition </vt:lpstr>
      <vt:lpstr>League’s Opposition</vt:lpstr>
      <vt:lpstr>Final days</vt:lpstr>
      <vt:lpstr>The agony is over. Independent sovereign Bengal has been stabbed in the back and Bengal will soon be partitioned. –.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2019-07-14T18:39:15Z</dcterms:created>
  <dcterms:modified xsi:type="dcterms:W3CDTF">2019-07-14T21:09:21Z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