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5" r:id="rId10"/>
    <p:sldId id="264" r:id="rId11"/>
    <p:sldId id="267" r:id="rId12"/>
    <p:sldId id="266" r:id="rId13"/>
    <p:sldId id="270" r:id="rId14"/>
    <p:sldId id="271" r:id="rId15"/>
    <p:sldId id="272"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2/29/2020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British_Empire" TargetMode="External"/><Relationship Id="rId2" Type="http://schemas.openxmlformats.org/officeDocument/2006/relationships/hyperlink" Target="https://en.wikipedia.org/wiki/Responsible_govern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John_Simon,_1st_Viscount_Simon" TargetMode="External"/><Relationship Id="rId2" Type="http://schemas.openxmlformats.org/officeDocument/2006/relationships/hyperlink" Target="https://en.wikipedia.org/wiki/Parliament_of_the_United_Kingd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905000"/>
            <a:ext cx="7406640" cy="1472184"/>
          </a:xfrm>
        </p:spPr>
        <p:txBody>
          <a:bodyPr>
            <a:noAutofit/>
          </a:bodyPr>
          <a:lstStyle/>
          <a:p>
            <a:r>
              <a:rPr lang="en-US" sz="4800" dirty="0" smtClean="0"/>
              <a:t>Non-cooperation Movement; </a:t>
            </a:r>
            <a:br>
              <a:rPr lang="en-US" sz="4800" dirty="0" smtClean="0"/>
            </a:br>
            <a:r>
              <a:rPr lang="en-US" sz="4800" dirty="0" smtClean="0"/>
              <a:t>Simon Commission;</a:t>
            </a:r>
            <a:br>
              <a:rPr lang="en-US" sz="4800" dirty="0" smtClean="0"/>
            </a:br>
            <a:r>
              <a:rPr lang="en-US" sz="4800" dirty="0" smtClean="0"/>
              <a:t>Govt. of India Act </a:t>
            </a:r>
            <a:r>
              <a:rPr lang="en-US" sz="4800" dirty="0" smtClean="0"/>
              <a:t>1935; Election of 1937</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512" y="274638"/>
            <a:ext cx="7943088" cy="868362"/>
          </a:xfrm>
        </p:spPr>
        <p:txBody>
          <a:bodyPr>
            <a:normAutofit/>
          </a:bodyPr>
          <a:lstStyle/>
          <a:p>
            <a:r>
              <a:rPr lang="en-US" u="sng" dirty="0" smtClean="0"/>
              <a:t>The Government of India Act 1935</a:t>
            </a:r>
            <a:endParaRPr lang="en-US" u="sng" dirty="0"/>
          </a:p>
        </p:txBody>
      </p:sp>
      <p:sp>
        <p:nvSpPr>
          <p:cNvPr id="3" name="Content Placeholder 2"/>
          <p:cNvSpPr>
            <a:spLocks noGrp="1"/>
          </p:cNvSpPr>
          <p:nvPr>
            <p:ph idx="1"/>
          </p:nvPr>
        </p:nvSpPr>
        <p:spPr>
          <a:xfrm>
            <a:off x="990600" y="1219200"/>
            <a:ext cx="7943088" cy="5638800"/>
          </a:xfrm>
        </p:spPr>
        <p:txBody>
          <a:bodyPr>
            <a:normAutofit fontScale="85000" lnSpcReduction="10000"/>
          </a:bodyPr>
          <a:lstStyle/>
          <a:p>
            <a:pPr>
              <a:spcAft>
                <a:spcPts val="600"/>
              </a:spcAft>
            </a:pPr>
            <a:r>
              <a:rPr lang="en-US" dirty="0" smtClean="0"/>
              <a:t>An Act of the Parliament of the United Kingdom</a:t>
            </a:r>
          </a:p>
          <a:p>
            <a:pPr>
              <a:spcAft>
                <a:spcPts val="600"/>
              </a:spcAft>
            </a:pPr>
            <a:r>
              <a:rPr lang="en-US" dirty="0" smtClean="0"/>
              <a:t>It originally received Royal assent in August 1935. </a:t>
            </a:r>
          </a:p>
          <a:p>
            <a:pPr>
              <a:spcAft>
                <a:spcPts val="600"/>
              </a:spcAft>
            </a:pPr>
            <a:r>
              <a:rPr lang="en-US" dirty="0" smtClean="0"/>
              <a:t>Until 1999, it was the longest Act of (British) Parliament ever enacted - 321 sections and 10 schedules.</a:t>
            </a:r>
          </a:p>
          <a:p>
            <a:pPr>
              <a:spcAft>
                <a:spcPts val="600"/>
              </a:spcAft>
            </a:pPr>
            <a:r>
              <a:rPr lang="en-US" dirty="0" smtClean="0"/>
              <a:t>The Act led to – </a:t>
            </a:r>
          </a:p>
          <a:p>
            <a:pPr lvl="1">
              <a:spcAft>
                <a:spcPts val="600"/>
              </a:spcAft>
            </a:pPr>
            <a:r>
              <a:rPr lang="en-US" dirty="0" smtClean="0"/>
              <a:t>Establishment of RBI.</a:t>
            </a:r>
          </a:p>
          <a:p>
            <a:pPr lvl="1">
              <a:spcAft>
                <a:spcPts val="600"/>
              </a:spcAft>
            </a:pPr>
            <a:r>
              <a:rPr lang="en-US" dirty="0" smtClean="0"/>
              <a:t>FPSC, PPSC, JPSC.</a:t>
            </a:r>
          </a:p>
          <a:p>
            <a:pPr lvl="1">
              <a:spcAft>
                <a:spcPts val="600"/>
              </a:spcAft>
            </a:pPr>
            <a:r>
              <a:rPr lang="en-US" dirty="0" smtClean="0"/>
              <a:t>Federal Court in 1937.</a:t>
            </a:r>
          </a:p>
          <a:p>
            <a:pPr lvl="1">
              <a:spcAft>
                <a:spcPts val="600"/>
              </a:spcAft>
            </a:pPr>
            <a:r>
              <a:rPr lang="en-US" dirty="0" smtClean="0"/>
              <a:t>Bicameralism in 6 provinces (Bombay, Madras, Bengal, Bihar, Assam and United Provinces) out of 11 provinces.</a:t>
            </a:r>
          </a:p>
          <a:p>
            <a:pPr>
              <a:spcAft>
                <a:spcPts val="600"/>
              </a:spcAft>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Salient Features</a:t>
            </a:r>
            <a:endParaRPr lang="en-US" u="sng" dirty="0"/>
          </a:p>
        </p:txBody>
      </p:sp>
      <p:sp>
        <p:nvSpPr>
          <p:cNvPr id="3" name="Content Placeholder 2"/>
          <p:cNvSpPr>
            <a:spLocks noGrp="1"/>
          </p:cNvSpPr>
          <p:nvPr>
            <p:ph idx="1"/>
          </p:nvPr>
        </p:nvSpPr>
        <p:spPr>
          <a:xfrm>
            <a:off x="1143000" y="1447800"/>
            <a:ext cx="7790688" cy="4800600"/>
          </a:xfrm>
        </p:spPr>
        <p:txBody>
          <a:bodyPr/>
          <a:lstStyle/>
          <a:p>
            <a:r>
              <a:rPr lang="en-US" dirty="0" smtClean="0"/>
              <a:t>The Government of India Act, 1935 derived material from four key sources</a:t>
            </a:r>
          </a:p>
          <a:p>
            <a:pPr lvl="1"/>
            <a:r>
              <a:rPr lang="en-US" dirty="0" smtClean="0"/>
              <a:t>Report of the Simon Commission, </a:t>
            </a:r>
          </a:p>
          <a:p>
            <a:pPr lvl="1"/>
            <a:r>
              <a:rPr lang="en-US" dirty="0" smtClean="0"/>
              <a:t>discussions at the Third Round Table Conference, </a:t>
            </a:r>
          </a:p>
          <a:p>
            <a:pPr lvl="1"/>
            <a:r>
              <a:rPr lang="en-US" dirty="0" smtClean="0"/>
              <a:t>the White Paper of 1933 and </a:t>
            </a:r>
          </a:p>
          <a:p>
            <a:pPr lvl="1"/>
            <a:r>
              <a:rPr lang="en-US" dirty="0" smtClean="0"/>
              <a:t>the reports of the Joint select committees.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8019288" cy="5715000"/>
          </a:xfrm>
        </p:spPr>
        <p:txBody>
          <a:bodyPr>
            <a:normAutofit fontScale="70000" lnSpcReduction="20000"/>
          </a:bodyPr>
          <a:lstStyle/>
          <a:p>
            <a:pPr>
              <a:spcAft>
                <a:spcPts val="1200"/>
              </a:spcAft>
            </a:pPr>
            <a:r>
              <a:rPr lang="en-US" dirty="0" smtClean="0"/>
              <a:t>Abolition of provincial </a:t>
            </a:r>
            <a:r>
              <a:rPr lang="en-US" dirty="0" err="1" smtClean="0"/>
              <a:t>dyarchy</a:t>
            </a:r>
            <a:r>
              <a:rPr lang="en-US" dirty="0" smtClean="0"/>
              <a:t> and introduction of </a:t>
            </a:r>
            <a:r>
              <a:rPr lang="en-US" dirty="0" err="1" smtClean="0"/>
              <a:t>dyarchy</a:t>
            </a:r>
            <a:r>
              <a:rPr lang="en-US" dirty="0" smtClean="0"/>
              <a:t> at centre – reserved list and transferred list.  </a:t>
            </a:r>
          </a:p>
          <a:p>
            <a:pPr>
              <a:spcAft>
                <a:spcPts val="1200"/>
              </a:spcAft>
            </a:pPr>
            <a:r>
              <a:rPr lang="en-US" dirty="0" smtClean="0"/>
              <a:t>Provision for an All India Federation with British India territories and princely states.</a:t>
            </a:r>
          </a:p>
          <a:p>
            <a:r>
              <a:rPr lang="en-US" dirty="0" smtClean="0"/>
              <a:t>Bicameral Federal Legislature</a:t>
            </a:r>
          </a:p>
          <a:p>
            <a:pPr lvl="1">
              <a:spcAft>
                <a:spcPts val="600"/>
              </a:spcAft>
            </a:pPr>
            <a:r>
              <a:rPr lang="en-US" dirty="0" smtClean="0"/>
              <a:t>Council of States – Upper House – 260 members – 156 from British India, 104 from Indian Princely States.</a:t>
            </a:r>
          </a:p>
          <a:p>
            <a:pPr lvl="1">
              <a:spcAft>
                <a:spcPts val="1200"/>
              </a:spcAft>
            </a:pPr>
            <a:r>
              <a:rPr lang="en-US" dirty="0" smtClean="0"/>
              <a:t>Federal Assembly – Lower House – 375 – 250 from British India and 125 from Princely states</a:t>
            </a:r>
          </a:p>
          <a:p>
            <a:r>
              <a:rPr lang="en-US" dirty="0" smtClean="0"/>
              <a:t>Provincial Autonomy</a:t>
            </a:r>
          </a:p>
          <a:p>
            <a:pPr lvl="1">
              <a:spcAft>
                <a:spcPts val="600"/>
              </a:spcAft>
            </a:pPr>
            <a:r>
              <a:rPr lang="en-US" dirty="0" smtClean="0"/>
              <a:t>the entire provincial administration was instructed to the responsible ministers who were controlled and removed by the provincial legislatures</a:t>
            </a:r>
          </a:p>
          <a:p>
            <a:pPr lvl="1">
              <a:spcAft>
                <a:spcPts val="1200"/>
              </a:spcAft>
            </a:pPr>
            <a:r>
              <a:rPr lang="en-US" dirty="0" smtClean="0"/>
              <a:t>divided the powers between the Centre and provinces in terms of three lists - Federal List (for Centre, with 59 items), Provincial List (for Provinces, with 54 items), and Concurrent list (for both, with 36 items).</a:t>
            </a:r>
          </a:p>
          <a:p>
            <a:pPr>
              <a:spcAft>
                <a:spcPts val="1200"/>
              </a:spcAft>
            </a:pPr>
            <a:endParaRPr lang="en-US" dirty="0"/>
          </a:p>
        </p:txBody>
      </p:sp>
      <p:sp>
        <p:nvSpPr>
          <p:cNvPr id="4" name="Title 1"/>
          <p:cNvSpPr>
            <a:spLocks noGrp="1"/>
          </p:cNvSpPr>
          <p:nvPr>
            <p:ph type="title"/>
          </p:nvPr>
        </p:nvSpPr>
        <p:spPr>
          <a:xfrm>
            <a:off x="1447800" y="152400"/>
            <a:ext cx="7498080" cy="715962"/>
          </a:xfrm>
        </p:spPr>
        <p:txBody>
          <a:bodyPr>
            <a:normAutofit fontScale="90000"/>
          </a:bodyPr>
          <a:lstStyle/>
          <a:p>
            <a:r>
              <a:rPr lang="en-US" u="sng" dirty="0" smtClean="0"/>
              <a:t>Salient Features</a:t>
            </a:r>
            <a:endParaRPr lang="en-US"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914400"/>
            <a:ext cx="7943088" cy="5943600"/>
          </a:xfrm>
        </p:spPr>
        <p:txBody>
          <a:bodyPr>
            <a:noAutofit/>
          </a:bodyPr>
          <a:lstStyle/>
          <a:p>
            <a:pPr>
              <a:spcAft>
                <a:spcPts val="600"/>
              </a:spcAft>
            </a:pPr>
            <a:r>
              <a:rPr lang="en-US" sz="2200" dirty="0" smtClean="0"/>
              <a:t>Establishment of Federal Court</a:t>
            </a:r>
          </a:p>
          <a:p>
            <a:pPr>
              <a:spcAft>
                <a:spcPts val="600"/>
              </a:spcAft>
            </a:pPr>
            <a:r>
              <a:rPr lang="en-US" sz="2200" dirty="0" smtClean="0"/>
              <a:t>Extension of Franchise - the act introduced for the first time the direct elections. About 10% of the total population got the voting rights.</a:t>
            </a:r>
          </a:p>
          <a:p>
            <a:pPr>
              <a:spcAft>
                <a:spcPts val="600"/>
              </a:spcAft>
            </a:pPr>
            <a:r>
              <a:rPr lang="en-US" sz="2200" dirty="0" smtClean="0"/>
              <a:t>Reorganization of the provinces – </a:t>
            </a:r>
          </a:p>
          <a:p>
            <a:pPr lvl="1">
              <a:spcAft>
                <a:spcPts val="600"/>
              </a:spcAft>
            </a:pPr>
            <a:r>
              <a:rPr lang="en-US" sz="2200" dirty="0" smtClean="0"/>
              <a:t>Separation of Sind from Bombay, Splitting Bihar and Orissa into separate provinces, Complete separation of Burma from India, detachment of Aden from India and establishing as a separate colony.</a:t>
            </a:r>
          </a:p>
          <a:p>
            <a:pPr>
              <a:spcAft>
                <a:spcPts val="600"/>
              </a:spcAft>
            </a:pPr>
            <a:r>
              <a:rPr lang="en-US" sz="2200" dirty="0" smtClean="0"/>
              <a:t>Safeguards and Reservations</a:t>
            </a:r>
          </a:p>
          <a:p>
            <a:pPr lvl="1">
              <a:spcAft>
                <a:spcPts val="600"/>
              </a:spcAft>
            </a:pPr>
            <a:r>
              <a:rPr lang="en-US" sz="2200" dirty="0" smtClean="0"/>
              <a:t>would serve as checks and limitations on such undesirable tendencies which might lead to the failure of the responsible government in India.</a:t>
            </a:r>
          </a:p>
          <a:p>
            <a:pPr>
              <a:spcAft>
                <a:spcPts val="600"/>
              </a:spcAft>
            </a:pPr>
            <a:r>
              <a:rPr lang="en-US" sz="2200" dirty="0" smtClean="0"/>
              <a:t>Federal Railway Authority, Federal RBI</a:t>
            </a:r>
          </a:p>
          <a:p>
            <a:pPr>
              <a:spcAft>
                <a:spcPts val="600"/>
              </a:spcAft>
            </a:pPr>
            <a:endParaRPr lang="en-US" sz="2200" dirty="0"/>
          </a:p>
        </p:txBody>
      </p:sp>
      <p:sp>
        <p:nvSpPr>
          <p:cNvPr id="4" name="Title 1"/>
          <p:cNvSpPr>
            <a:spLocks noGrp="1"/>
          </p:cNvSpPr>
          <p:nvPr>
            <p:ph type="title"/>
          </p:nvPr>
        </p:nvSpPr>
        <p:spPr>
          <a:xfrm>
            <a:off x="1371600" y="0"/>
            <a:ext cx="7498080" cy="792162"/>
          </a:xfrm>
        </p:spPr>
        <p:txBody>
          <a:bodyPr/>
          <a:lstStyle/>
          <a:p>
            <a:r>
              <a:rPr lang="en-US" u="sng" dirty="0" smtClean="0"/>
              <a:t>Salient Features</a:t>
            </a:r>
            <a:endParaRPr lang="en-US"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990600"/>
          </a:xfrm>
        </p:spPr>
        <p:txBody>
          <a:bodyPr/>
          <a:lstStyle/>
          <a:p>
            <a:r>
              <a:rPr lang="en-US" u="sng" dirty="0" smtClean="0"/>
              <a:t>Assessment</a:t>
            </a:r>
            <a:endParaRPr lang="en-US" u="sng" dirty="0"/>
          </a:p>
        </p:txBody>
      </p:sp>
      <p:sp>
        <p:nvSpPr>
          <p:cNvPr id="3" name="Content Placeholder 2"/>
          <p:cNvSpPr>
            <a:spLocks noGrp="1"/>
          </p:cNvSpPr>
          <p:nvPr>
            <p:ph idx="1"/>
          </p:nvPr>
        </p:nvSpPr>
        <p:spPr>
          <a:xfrm>
            <a:off x="838200" y="990600"/>
            <a:ext cx="8095488" cy="5867400"/>
          </a:xfrm>
        </p:spPr>
        <p:txBody>
          <a:bodyPr>
            <a:noAutofit/>
          </a:bodyPr>
          <a:lstStyle/>
          <a:p>
            <a:pPr>
              <a:spcAft>
                <a:spcPts val="600"/>
              </a:spcAft>
            </a:pPr>
            <a:r>
              <a:rPr lang="en-US" sz="2200" b="1" dirty="0" smtClean="0"/>
              <a:t>No preamble: the ambiguity of British commitment to dominion status – “</a:t>
            </a:r>
            <a:r>
              <a:rPr lang="en-US" sz="2200" dirty="0" smtClean="0"/>
              <a:t>progressive realization of </a:t>
            </a:r>
            <a:r>
              <a:rPr lang="en-US" sz="2200" dirty="0" smtClean="0">
                <a:hlinkClick r:id="rId2" tooltip="Responsible government"/>
              </a:rPr>
              <a:t>responsible government</a:t>
            </a:r>
            <a:r>
              <a:rPr lang="en-US" sz="2200" dirty="0" smtClean="0"/>
              <a:t> in India as an integral Part of the </a:t>
            </a:r>
            <a:r>
              <a:rPr lang="en-US" sz="2200" dirty="0" smtClean="0">
                <a:hlinkClick r:id="rId3" tooltip="British Empire"/>
              </a:rPr>
              <a:t>British Empire</a:t>
            </a:r>
            <a:endParaRPr lang="en-US" sz="2200" b="1" dirty="0" smtClean="0"/>
          </a:p>
          <a:p>
            <a:pPr>
              <a:spcAft>
                <a:spcPts val="600"/>
              </a:spcAft>
            </a:pPr>
            <a:r>
              <a:rPr lang="en-US" sz="2200" b="1" dirty="0" smtClean="0"/>
              <a:t>No 'Bill of Rights'</a:t>
            </a:r>
          </a:p>
          <a:p>
            <a:pPr>
              <a:spcAft>
                <a:spcPts val="600"/>
              </a:spcAft>
            </a:pPr>
            <a:r>
              <a:rPr lang="en-US" sz="2200" dirty="0" smtClean="0"/>
              <a:t>No dominion status like Canada or Australia. This act by providing separate electorates for Hindus, Muslims, Sikhs, Europeans,  Anglo Indians, Indian Christians etc. proved to be further an instrument of disintegrating India. </a:t>
            </a:r>
          </a:p>
          <a:p>
            <a:pPr>
              <a:spcAft>
                <a:spcPts val="600"/>
              </a:spcAft>
            </a:pPr>
            <a:r>
              <a:rPr lang="en-US" sz="2200" b="1" dirty="0" smtClean="0"/>
              <a:t>Excess "safeguards“ - </a:t>
            </a:r>
            <a:r>
              <a:rPr lang="en-US" sz="2200" dirty="0" smtClean="0"/>
              <a:t>the provincial Governors retained important reserve powers, and the British authorities also retained a right to suspend responsible government.</a:t>
            </a:r>
          </a:p>
          <a:p>
            <a:pPr lvl="1">
              <a:spcAft>
                <a:spcPts val="600"/>
              </a:spcAft>
            </a:pPr>
            <a:r>
              <a:rPr lang="en-US" sz="2200" dirty="0" smtClean="0"/>
              <a:t>designed to enable the British Government to intervene whenever it saw the need in order to maintain British responsibilities and interests. It was over obstructing and Nehru called it </a:t>
            </a:r>
            <a:r>
              <a:rPr lang="en-US" sz="2200" b="1" u="sng" dirty="0" smtClean="0"/>
              <a:t>“all brakes, no engine”</a:t>
            </a:r>
            <a:r>
              <a:rPr lang="en-US" sz="2200"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1800"/>
              </a:spcAft>
            </a:pPr>
            <a:r>
              <a:rPr lang="en-US" dirty="0" smtClean="0"/>
              <a:t>The Federal part never implemented</a:t>
            </a:r>
          </a:p>
          <a:p>
            <a:pPr>
              <a:spcAft>
                <a:spcPts val="600"/>
              </a:spcAft>
            </a:pPr>
            <a:r>
              <a:rPr lang="en-US" dirty="0" smtClean="0"/>
              <a:t>Not accepted by the Indian leadership – </a:t>
            </a:r>
          </a:p>
          <a:p>
            <a:pPr lvl="1">
              <a:spcAft>
                <a:spcPts val="1800"/>
              </a:spcAft>
            </a:pPr>
            <a:r>
              <a:rPr lang="en-US" dirty="0" smtClean="0"/>
              <a:t>Nehru called it a "Charter of Slavery“;</a:t>
            </a:r>
          </a:p>
          <a:p>
            <a:pPr lvl="1">
              <a:spcAft>
                <a:spcPts val="1800"/>
              </a:spcAft>
            </a:pPr>
            <a:r>
              <a:rPr lang="en-US" dirty="0" smtClean="0"/>
              <a:t>Jinnah called it, "thoroughly rotten, fundamentally bad and totally unacceptable."</a:t>
            </a:r>
            <a:endParaRPr lang="en-US" dirty="0"/>
          </a:p>
        </p:txBody>
      </p:sp>
      <p:sp>
        <p:nvSpPr>
          <p:cNvPr id="4" name="Title 1"/>
          <p:cNvSpPr>
            <a:spLocks noGrp="1"/>
          </p:cNvSpPr>
          <p:nvPr>
            <p:ph type="title"/>
          </p:nvPr>
        </p:nvSpPr>
        <p:spPr/>
        <p:txBody>
          <a:bodyPr/>
          <a:lstStyle/>
          <a:p>
            <a:r>
              <a:rPr lang="en-US" u="sng" dirty="0" smtClean="0"/>
              <a:t>Assessment</a:t>
            </a:r>
            <a:endParaRPr lang="en-US"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27038"/>
            <a:ext cx="7498080" cy="715962"/>
          </a:xfrm>
        </p:spPr>
        <p:txBody>
          <a:bodyPr>
            <a:normAutofit fontScale="90000"/>
          </a:bodyPr>
          <a:lstStyle/>
          <a:p>
            <a:r>
              <a:rPr lang="en-US" u="sng" dirty="0" smtClean="0"/>
              <a:t>1937 Indian provincial elections</a:t>
            </a:r>
            <a:br>
              <a:rPr lang="en-US" u="sng" dirty="0" smtClean="0"/>
            </a:br>
            <a:endParaRPr lang="en-US" u="sng" dirty="0"/>
          </a:p>
        </p:txBody>
      </p:sp>
      <p:sp>
        <p:nvSpPr>
          <p:cNvPr id="3" name="Content Placeholder 2"/>
          <p:cNvSpPr>
            <a:spLocks noGrp="1"/>
          </p:cNvSpPr>
          <p:nvPr>
            <p:ph idx="1"/>
          </p:nvPr>
        </p:nvSpPr>
        <p:spPr>
          <a:xfrm>
            <a:off x="685800" y="990600"/>
            <a:ext cx="8458200" cy="5867400"/>
          </a:xfrm>
        </p:spPr>
        <p:txBody>
          <a:bodyPr>
            <a:normAutofit fontScale="77500" lnSpcReduction="20000"/>
          </a:bodyPr>
          <a:lstStyle/>
          <a:p>
            <a:pPr>
              <a:spcAft>
                <a:spcPts val="1200"/>
              </a:spcAft>
            </a:pPr>
            <a:r>
              <a:rPr lang="en-US" dirty="0" smtClean="0"/>
              <a:t>Provincial elections were held in British India in the winter of 1936-37 as mandated by the Government of India Act 1935. </a:t>
            </a:r>
          </a:p>
          <a:p>
            <a:pPr>
              <a:spcAft>
                <a:spcPts val="1200"/>
              </a:spcAft>
            </a:pPr>
            <a:r>
              <a:rPr lang="en-US" dirty="0" smtClean="0"/>
              <a:t>Elections were held in eleven provinces -Madras, Central Provinces, Bihar,  Orissa,  United Provinces,  Bombay Presidency,   Assam,  NWFP,  Bengal, Punjab and </a:t>
            </a:r>
            <a:r>
              <a:rPr lang="en-US" dirty="0" err="1" smtClean="0"/>
              <a:t>Sindh</a:t>
            </a:r>
            <a:r>
              <a:rPr lang="en-US" dirty="0" smtClean="0"/>
              <a:t>.</a:t>
            </a:r>
          </a:p>
          <a:p>
            <a:pPr>
              <a:spcAft>
                <a:spcPts val="1200"/>
              </a:spcAft>
            </a:pPr>
            <a:r>
              <a:rPr lang="en-US" dirty="0" smtClean="0"/>
              <a:t>The final results of the elections were declared in February 1937. The Indian National Congress emerged in power in eight of the provinces – the exceptions being Punjab and </a:t>
            </a:r>
            <a:r>
              <a:rPr lang="en-US" dirty="0" err="1" smtClean="0"/>
              <a:t>Sindh</a:t>
            </a:r>
            <a:r>
              <a:rPr lang="en-US" dirty="0" smtClean="0"/>
              <a:t>. </a:t>
            </a:r>
          </a:p>
          <a:p>
            <a:pPr>
              <a:spcAft>
                <a:spcPts val="1200"/>
              </a:spcAft>
            </a:pPr>
            <a:r>
              <a:rPr lang="en-US" dirty="0" smtClean="0"/>
              <a:t>The All-India Muslim League failed to form the government in any province.</a:t>
            </a:r>
          </a:p>
          <a:p>
            <a:pPr>
              <a:spcAft>
                <a:spcPts val="1200"/>
              </a:spcAft>
            </a:pPr>
            <a:r>
              <a:rPr lang="en-US" dirty="0" smtClean="0"/>
              <a:t>The Congress ministries resigned in October and November 1939, in protest against Viceroy Lord </a:t>
            </a:r>
            <a:r>
              <a:rPr lang="en-US" dirty="0" err="1" smtClean="0"/>
              <a:t>Linlithgow's</a:t>
            </a:r>
            <a:r>
              <a:rPr lang="en-US" dirty="0" smtClean="0"/>
              <a:t> action of declaring India to be a belligerent in the Second World War without consulting the Indian people.</a:t>
            </a:r>
          </a:p>
          <a:p>
            <a:pPr>
              <a:spcAft>
                <a:spcPts val="1200"/>
              </a:spcAft>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u="sng" dirty="0" smtClean="0"/>
              <a:t>Non-cooperation Movement</a:t>
            </a:r>
            <a:endParaRPr lang="en-US" u="sng" dirty="0"/>
          </a:p>
        </p:txBody>
      </p:sp>
      <p:sp>
        <p:nvSpPr>
          <p:cNvPr id="3" name="Content Placeholder 2"/>
          <p:cNvSpPr>
            <a:spLocks noGrp="1"/>
          </p:cNvSpPr>
          <p:nvPr>
            <p:ph idx="1"/>
          </p:nvPr>
        </p:nvSpPr>
        <p:spPr>
          <a:xfrm>
            <a:off x="838200" y="1295400"/>
            <a:ext cx="8171688" cy="5410200"/>
          </a:xfrm>
        </p:spPr>
        <p:txBody>
          <a:bodyPr>
            <a:normAutofit fontScale="85000" lnSpcReduction="10000"/>
          </a:bodyPr>
          <a:lstStyle/>
          <a:p>
            <a:pPr algn="just">
              <a:spcAft>
                <a:spcPts val="1800"/>
              </a:spcAft>
            </a:pPr>
            <a:r>
              <a:rPr lang="en-US" dirty="0" smtClean="0"/>
              <a:t>The </a:t>
            </a:r>
            <a:r>
              <a:rPr lang="en-US" b="1" dirty="0" smtClean="0"/>
              <a:t>Non-cooperation movement</a:t>
            </a:r>
            <a:r>
              <a:rPr lang="en-US" dirty="0" smtClean="0"/>
              <a:t> was launched on 1 August 1920 by Mahatma Gandhi with the aim of self-governance and obtaining full independence as the Indian National Congress (INC) withdraw its support for British reforms following the </a:t>
            </a:r>
            <a:r>
              <a:rPr lang="en-US" dirty="0" err="1" smtClean="0"/>
              <a:t>Rowlatt</a:t>
            </a:r>
            <a:r>
              <a:rPr lang="en-US" dirty="0" smtClean="0"/>
              <a:t> Act of 21 March 1919, and the </a:t>
            </a:r>
            <a:r>
              <a:rPr lang="en-US" dirty="0" err="1" smtClean="0"/>
              <a:t>Jallianwala</a:t>
            </a:r>
            <a:r>
              <a:rPr lang="en-US" dirty="0" smtClean="0"/>
              <a:t> </a:t>
            </a:r>
            <a:r>
              <a:rPr lang="en-US" dirty="0" err="1" smtClean="0"/>
              <a:t>Bagh</a:t>
            </a:r>
            <a:r>
              <a:rPr lang="en-US" dirty="0" smtClean="0"/>
              <a:t> massacre of 13 April 1919.</a:t>
            </a:r>
          </a:p>
          <a:p>
            <a:pPr algn="just">
              <a:spcAft>
                <a:spcPts val="1800"/>
              </a:spcAft>
            </a:pPr>
            <a:r>
              <a:rPr lang="en-US" dirty="0" smtClean="0"/>
              <a:t>The </a:t>
            </a:r>
            <a:r>
              <a:rPr lang="en-US" dirty="0" err="1" smtClean="0"/>
              <a:t>Rowlatt</a:t>
            </a:r>
            <a:r>
              <a:rPr lang="en-US" dirty="0" smtClean="0"/>
              <a:t> Act in March 1919, suspended the rights of defendants in sedition trials;</a:t>
            </a:r>
          </a:p>
          <a:p>
            <a:pPr algn="just">
              <a:spcAft>
                <a:spcPts val="1800"/>
              </a:spcAft>
            </a:pPr>
            <a:r>
              <a:rPr lang="en-US" dirty="0" smtClean="0"/>
              <a:t>The Act motivated Gandhi to conceive the idea of </a:t>
            </a:r>
            <a:r>
              <a:rPr lang="en-US" b="1" i="1" dirty="0" err="1" smtClean="0"/>
              <a:t>satyagraha</a:t>
            </a:r>
            <a:r>
              <a:rPr lang="en-US" dirty="0" smtClean="0"/>
              <a:t> (truth), which he saw as synonymous with independence.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p:spPr>
        <p:txBody>
          <a:bodyPr>
            <a:noAutofit/>
          </a:bodyPr>
          <a:lstStyle/>
          <a:p>
            <a:r>
              <a:rPr lang="en-US" sz="3600" u="sng" dirty="0" smtClean="0"/>
              <a:t>Provisions of Non-cooperation Movement</a:t>
            </a:r>
            <a:endParaRPr lang="en-US" sz="3600" u="sng" dirty="0"/>
          </a:p>
        </p:txBody>
      </p:sp>
      <p:sp>
        <p:nvSpPr>
          <p:cNvPr id="3" name="Content Placeholder 2"/>
          <p:cNvSpPr>
            <a:spLocks noGrp="1"/>
          </p:cNvSpPr>
          <p:nvPr>
            <p:ph idx="1"/>
          </p:nvPr>
        </p:nvSpPr>
        <p:spPr>
          <a:xfrm>
            <a:off x="914400" y="914400"/>
            <a:ext cx="8229600" cy="5867400"/>
          </a:xfrm>
        </p:spPr>
        <p:txBody>
          <a:bodyPr>
            <a:normAutofit fontScale="70000" lnSpcReduction="20000"/>
          </a:bodyPr>
          <a:lstStyle/>
          <a:p>
            <a:pPr>
              <a:spcAft>
                <a:spcPts val="1200"/>
              </a:spcAft>
              <a:buNone/>
            </a:pPr>
            <a:r>
              <a:rPr lang="en-US" dirty="0" smtClean="0"/>
              <a:t>Gandhi's planning included:</a:t>
            </a:r>
          </a:p>
          <a:p>
            <a:pPr>
              <a:spcAft>
                <a:spcPts val="1200"/>
              </a:spcAft>
            </a:pPr>
            <a:r>
              <a:rPr lang="en-US" dirty="0" smtClean="0"/>
              <a:t>Persuading all Indians to withdraw their </a:t>
            </a:r>
            <a:r>
              <a:rPr lang="en-US" dirty="0" err="1" smtClean="0"/>
              <a:t>labour</a:t>
            </a:r>
            <a:r>
              <a:rPr lang="en-US" dirty="0" smtClean="0"/>
              <a:t> from any activity that "sustained the British government and economy in India",</a:t>
            </a:r>
            <a:r>
              <a:rPr lang="en-US" baseline="30000" dirty="0" smtClean="0"/>
              <a:t> </a:t>
            </a:r>
            <a:r>
              <a:rPr lang="en-US" dirty="0" smtClean="0"/>
              <a:t>including British industries and educational institutions.</a:t>
            </a:r>
          </a:p>
          <a:p>
            <a:pPr>
              <a:spcAft>
                <a:spcPts val="1200"/>
              </a:spcAft>
            </a:pPr>
            <a:r>
              <a:rPr lang="en-US" dirty="0" smtClean="0"/>
              <a:t>Promoting “self-reliance” by spinning khadi, </a:t>
            </a:r>
          </a:p>
          <a:p>
            <a:pPr>
              <a:spcAft>
                <a:spcPts val="1200"/>
              </a:spcAft>
            </a:pPr>
            <a:r>
              <a:rPr lang="en-US" dirty="0" smtClean="0"/>
              <a:t>Buying Indian made goods only and doing away with English clothes, </a:t>
            </a:r>
          </a:p>
          <a:p>
            <a:pPr>
              <a:spcAft>
                <a:spcPts val="1200"/>
              </a:spcAft>
            </a:pPr>
            <a:r>
              <a:rPr lang="en-US" dirty="0" smtClean="0"/>
              <a:t>Called for the restoration of the </a:t>
            </a:r>
            <a:r>
              <a:rPr lang="en-US" dirty="0" err="1" smtClean="0"/>
              <a:t>Khilafat</a:t>
            </a:r>
            <a:r>
              <a:rPr lang="en-US" dirty="0" smtClean="0"/>
              <a:t> in Turkey and the end to untouchability. </a:t>
            </a:r>
          </a:p>
          <a:p>
            <a:pPr>
              <a:spcAft>
                <a:spcPts val="1200"/>
              </a:spcAft>
            </a:pPr>
            <a:r>
              <a:rPr lang="en-US" dirty="0" smtClean="0"/>
              <a:t>The resulting public meetings and strikes (</a:t>
            </a:r>
            <a:r>
              <a:rPr lang="en-US" dirty="0" err="1" smtClean="0"/>
              <a:t>hartals</a:t>
            </a:r>
            <a:r>
              <a:rPr lang="en-US" dirty="0" smtClean="0"/>
              <a:t>) led to the first arrests of both Jawaharlal Nehru and his father,  Motilal Nehru, on 6 December 1921.</a:t>
            </a:r>
          </a:p>
          <a:p>
            <a:pPr>
              <a:spcAft>
                <a:spcPts val="1200"/>
              </a:spcAft>
            </a:pPr>
            <a:r>
              <a:rPr lang="en-US" dirty="0" smtClean="0"/>
              <a:t>Through non-violent means or Ahimsa, protesters would refuse to buy British goods, adopt the use of local handicrafts and picket liquor shops.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8382000" cy="6019800"/>
          </a:xfrm>
        </p:spPr>
        <p:txBody>
          <a:bodyPr>
            <a:normAutofit fontScale="62500" lnSpcReduction="20000"/>
          </a:bodyPr>
          <a:lstStyle/>
          <a:p>
            <a:pPr>
              <a:lnSpc>
                <a:spcPct val="120000"/>
              </a:lnSpc>
              <a:spcAft>
                <a:spcPts val="1800"/>
              </a:spcAft>
            </a:pPr>
            <a:r>
              <a:rPr lang="en-US" dirty="0" smtClean="0"/>
              <a:t>The movement ended, as Nehru described in his autobiography, "suddenly" in February 1922 following the violent incident of Chauri Chaura.</a:t>
            </a:r>
          </a:p>
          <a:p>
            <a:pPr>
              <a:lnSpc>
                <a:spcPct val="120000"/>
              </a:lnSpc>
              <a:spcAft>
                <a:spcPts val="1800"/>
              </a:spcAft>
            </a:pPr>
            <a:r>
              <a:rPr lang="en-US" dirty="0" smtClean="0"/>
              <a:t>On 5 February 1922 a clash took place at Chauri Chaura, a small town in the district of Gorakhpur, Uttar Pradesh. A police officer had attacked some volunteers picketing a liquor shop.  A whole crowd of peasants that had gathered there went to the police </a:t>
            </a:r>
            <a:r>
              <a:rPr lang="en-US" i="1" dirty="0" err="1" smtClean="0"/>
              <a:t>chowki</a:t>
            </a:r>
            <a:r>
              <a:rPr lang="en-US" dirty="0" smtClean="0"/>
              <a:t> (station). The mob set fire to the police </a:t>
            </a:r>
            <a:r>
              <a:rPr lang="en-US" dirty="0" err="1" smtClean="0"/>
              <a:t>chowki</a:t>
            </a:r>
            <a:r>
              <a:rPr lang="en-US" dirty="0" smtClean="0"/>
              <a:t> with some 22 police men inside it.</a:t>
            </a:r>
          </a:p>
          <a:p>
            <a:pPr>
              <a:lnSpc>
                <a:spcPct val="120000"/>
              </a:lnSpc>
              <a:spcAft>
                <a:spcPts val="1800"/>
              </a:spcAft>
            </a:pPr>
            <a:r>
              <a:rPr lang="en-US" dirty="0" smtClean="0"/>
              <a:t>Mahatma Gandhi felt that the revolt was veering off-course, and was disappointed that the revolt had lost its non-violent nature. He did not want the movement to degenerate into a contest of violence, with police and angry mobs attacking each other back and forth, victimizing civilians in between. Gandhi appealed to the Indian public for all resistance to end, went on a fast lasting 3 weeks, and called off the non-cooperation movement.</a:t>
            </a:r>
          </a:p>
        </p:txBody>
      </p:sp>
      <p:sp>
        <p:nvSpPr>
          <p:cNvPr id="5" name="Title 1"/>
          <p:cNvSpPr>
            <a:spLocks noGrp="1"/>
          </p:cNvSpPr>
          <p:nvPr>
            <p:ph type="title"/>
          </p:nvPr>
        </p:nvSpPr>
        <p:spPr>
          <a:xfrm>
            <a:off x="1066800" y="152400"/>
            <a:ext cx="8229600" cy="838200"/>
          </a:xfrm>
        </p:spPr>
        <p:txBody>
          <a:bodyPr>
            <a:noAutofit/>
          </a:bodyPr>
          <a:lstStyle/>
          <a:p>
            <a:r>
              <a:rPr lang="en-US" sz="3600" u="sng" dirty="0" smtClean="0"/>
              <a:t>How the  movement ends</a:t>
            </a:r>
            <a:endParaRPr lang="en-US" sz="3600"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498080" cy="639762"/>
          </a:xfrm>
        </p:spPr>
        <p:txBody>
          <a:bodyPr>
            <a:normAutofit fontScale="90000"/>
          </a:bodyPr>
          <a:lstStyle/>
          <a:p>
            <a:r>
              <a:rPr lang="en-US" u="sng" dirty="0" smtClean="0"/>
              <a:t>Impacts</a:t>
            </a:r>
            <a:endParaRPr lang="en-US" u="sng" dirty="0"/>
          </a:p>
        </p:txBody>
      </p:sp>
      <p:sp>
        <p:nvSpPr>
          <p:cNvPr id="3" name="Content Placeholder 2"/>
          <p:cNvSpPr>
            <a:spLocks noGrp="1"/>
          </p:cNvSpPr>
          <p:nvPr>
            <p:ph idx="1"/>
          </p:nvPr>
        </p:nvSpPr>
        <p:spPr>
          <a:xfrm>
            <a:off x="685800" y="990600"/>
            <a:ext cx="8458200" cy="5867400"/>
          </a:xfrm>
        </p:spPr>
        <p:txBody>
          <a:bodyPr>
            <a:normAutofit fontScale="85000" lnSpcReduction="10000"/>
          </a:bodyPr>
          <a:lstStyle/>
          <a:p>
            <a:pPr>
              <a:spcAft>
                <a:spcPts val="1200"/>
              </a:spcAft>
            </a:pPr>
            <a:r>
              <a:rPr lang="en-US" dirty="0" smtClean="0"/>
              <a:t>It was a total shock to British authorities and a massive encouragement to millions of Indian nationalists. </a:t>
            </a:r>
          </a:p>
          <a:p>
            <a:pPr>
              <a:spcAft>
                <a:spcPts val="1200"/>
              </a:spcAft>
            </a:pPr>
            <a:r>
              <a:rPr lang="en-US" dirty="0" smtClean="0"/>
              <a:t>Unity in the country was strengthened and many Indian schools and colleges were made. </a:t>
            </a:r>
          </a:p>
          <a:p>
            <a:pPr>
              <a:spcAft>
                <a:spcPts val="1200"/>
              </a:spcAft>
            </a:pPr>
            <a:r>
              <a:rPr lang="en-US" dirty="0" smtClean="0"/>
              <a:t>Indian goods were encouraged.</a:t>
            </a:r>
          </a:p>
          <a:p>
            <a:pPr>
              <a:spcAft>
                <a:spcPts val="1200"/>
              </a:spcAft>
            </a:pPr>
            <a:r>
              <a:rPr lang="en-US" dirty="0" smtClean="0"/>
              <a:t>The movement was successful enough to break the back of British rule,.</a:t>
            </a:r>
          </a:p>
          <a:p>
            <a:pPr>
              <a:spcAft>
                <a:spcPts val="1200"/>
              </a:spcAft>
            </a:pPr>
            <a:r>
              <a:rPr lang="en-US" dirty="0" smtClean="0"/>
              <a:t>The ideas of Ahimsa and non-violence, and Gandhi's ability to rally hundreds of thousands of common citizens towards the cause of Indian independence, were first seen on a large scale in this movement through the summer of 1920. </a:t>
            </a:r>
          </a:p>
          <a:p>
            <a:pPr>
              <a:spcAft>
                <a:spcPts val="1200"/>
              </a:spcAft>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792162"/>
          </a:xfrm>
        </p:spPr>
        <p:txBody>
          <a:bodyPr/>
          <a:lstStyle/>
          <a:p>
            <a:r>
              <a:rPr lang="en-US" u="sng" dirty="0" smtClean="0"/>
              <a:t>The Simon Commission</a:t>
            </a:r>
            <a:endParaRPr lang="en-US" u="sng" dirty="0"/>
          </a:p>
        </p:txBody>
      </p:sp>
      <p:sp>
        <p:nvSpPr>
          <p:cNvPr id="3" name="Content Placeholder 2"/>
          <p:cNvSpPr>
            <a:spLocks noGrp="1"/>
          </p:cNvSpPr>
          <p:nvPr>
            <p:ph idx="1"/>
          </p:nvPr>
        </p:nvSpPr>
        <p:spPr>
          <a:xfrm>
            <a:off x="838200" y="914400"/>
            <a:ext cx="8305800" cy="5943600"/>
          </a:xfrm>
        </p:spPr>
        <p:txBody>
          <a:bodyPr>
            <a:normAutofit fontScale="70000" lnSpcReduction="20000"/>
          </a:bodyPr>
          <a:lstStyle/>
          <a:p>
            <a:pPr>
              <a:spcAft>
                <a:spcPts val="600"/>
              </a:spcAft>
            </a:pPr>
            <a:r>
              <a:rPr lang="en-US" dirty="0" smtClean="0"/>
              <a:t>At the time of introducing the Montagu–Chelmsford Reforms in 1919, the British Government declared that a commission would be sent to India after ten years to examine the effects and operations of the constitutional reforms and to suggest more reforms for India.</a:t>
            </a:r>
          </a:p>
          <a:p>
            <a:pPr>
              <a:spcAft>
                <a:spcPts val="600"/>
              </a:spcAft>
            </a:pPr>
            <a:r>
              <a:rPr lang="en-US" dirty="0" smtClean="0"/>
              <a:t>In November 1927, the British government appointed </a:t>
            </a:r>
            <a:r>
              <a:rPr lang="en-US" b="1" dirty="0" smtClean="0"/>
              <a:t>the Simon Commission</a:t>
            </a:r>
            <a:r>
              <a:rPr lang="en-US" dirty="0" smtClean="0"/>
              <a:t> to report on India's constitutional progress for introducing constitutional reforms, as promised.</a:t>
            </a:r>
          </a:p>
          <a:p>
            <a:pPr>
              <a:spcAft>
                <a:spcPts val="600"/>
              </a:spcAft>
            </a:pPr>
            <a:r>
              <a:rPr lang="en-US" dirty="0" smtClean="0"/>
              <a:t>The commission arrived in British India in 1928 to study constitutional reform.</a:t>
            </a:r>
          </a:p>
          <a:p>
            <a:pPr>
              <a:spcAft>
                <a:spcPts val="600"/>
              </a:spcAft>
            </a:pPr>
            <a:r>
              <a:rPr lang="en-US" dirty="0" smtClean="0"/>
              <a:t>One of its members was Clement Attlee, of the </a:t>
            </a:r>
            <a:r>
              <a:rPr lang="en-US" dirty="0" err="1" smtClean="0"/>
              <a:t>Labour</a:t>
            </a:r>
            <a:r>
              <a:rPr lang="en-US" dirty="0" smtClean="0"/>
              <a:t> Party, who became committed to Indian independence by 1934 and achieved that goal as Prime Minister in 1947.</a:t>
            </a:r>
          </a:p>
          <a:p>
            <a:pPr>
              <a:spcAft>
                <a:spcPts val="600"/>
              </a:spcAft>
            </a:pPr>
            <a:r>
              <a:rPr lang="en-US" dirty="0" smtClean="0"/>
              <a:t>The Commission was strongly opposed by many in India . It was opposed by Nehru, Gandhi, Jinnah, the Muslim League and the Indian National Congress because it contained seven members of the British Parliament but no Indians. Indians saw it as a violation to their right of self determination and insult to their self respect.</a:t>
            </a:r>
          </a:p>
          <a:p>
            <a:pPr>
              <a:spcAft>
                <a:spcPts val="600"/>
              </a:spcAft>
            </a:pPr>
            <a:r>
              <a:rPr lang="en-US" dirty="0" smtClean="0"/>
              <a:t>Prominent Indian nationalist </a:t>
            </a:r>
            <a:r>
              <a:rPr lang="en-US" dirty="0" err="1" smtClean="0"/>
              <a:t>Lala</a:t>
            </a:r>
            <a:r>
              <a:rPr lang="en-US" dirty="0" smtClean="0"/>
              <a:t> </a:t>
            </a:r>
            <a:r>
              <a:rPr lang="en-US" dirty="0" err="1" smtClean="0"/>
              <a:t>Lajpat</a:t>
            </a:r>
            <a:r>
              <a:rPr lang="en-US" dirty="0" smtClean="0"/>
              <a:t> </a:t>
            </a:r>
            <a:r>
              <a:rPr lang="en-US" dirty="0" err="1" smtClean="0"/>
              <a:t>Rai</a:t>
            </a:r>
            <a:r>
              <a:rPr lang="en-US" dirty="0" smtClean="0"/>
              <a:t> led a protest in Lahore.</a:t>
            </a:r>
          </a:p>
          <a:p>
            <a:pPr>
              <a:spcAft>
                <a:spcPts val="600"/>
              </a:spcAft>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Members of the  Commission</a:t>
            </a:r>
            <a:endParaRPr lang="en-US" u="sng" dirty="0"/>
          </a:p>
        </p:txBody>
      </p:sp>
      <p:sp>
        <p:nvSpPr>
          <p:cNvPr id="3" name="Content Placeholder 2"/>
          <p:cNvSpPr>
            <a:spLocks noGrp="1"/>
          </p:cNvSpPr>
          <p:nvPr>
            <p:ph idx="1"/>
          </p:nvPr>
        </p:nvSpPr>
        <p:spPr>
          <a:xfrm>
            <a:off x="990600" y="1447800"/>
            <a:ext cx="7943088" cy="5410200"/>
          </a:xfrm>
        </p:spPr>
        <p:txBody>
          <a:bodyPr>
            <a:normAutofit fontScale="77500" lnSpcReduction="20000"/>
          </a:bodyPr>
          <a:lstStyle/>
          <a:p>
            <a:pPr>
              <a:spcAft>
                <a:spcPts val="1200"/>
              </a:spcAft>
              <a:buNone/>
            </a:pPr>
            <a:r>
              <a:rPr lang="en-US" b="1" dirty="0" smtClean="0"/>
              <a:t>Simon Commission</a:t>
            </a:r>
            <a:r>
              <a:rPr lang="en-US" dirty="0" smtClean="0"/>
              <a:t>, was a group of seven British Members of </a:t>
            </a:r>
            <a:r>
              <a:rPr lang="en-US" dirty="0" smtClean="0">
                <a:hlinkClick r:id="rId2" tooltip="Parliament of the United Kingdom"/>
              </a:rPr>
              <a:t>Parliament</a:t>
            </a:r>
            <a:r>
              <a:rPr lang="en-US" dirty="0" smtClean="0"/>
              <a:t> under the chairmanship of </a:t>
            </a:r>
            <a:r>
              <a:rPr lang="en-US" dirty="0" smtClean="0">
                <a:hlinkClick r:id="rId3" tooltip="John Simon, 1st Viscount Simon"/>
              </a:rPr>
              <a:t>Sir John Simon</a:t>
            </a:r>
            <a:r>
              <a:rPr lang="en-US" dirty="0" smtClean="0"/>
              <a:t>.</a:t>
            </a:r>
          </a:p>
          <a:p>
            <a:pPr>
              <a:spcAft>
                <a:spcPts val="1200"/>
              </a:spcAft>
            </a:pPr>
            <a:r>
              <a:rPr lang="en-US" dirty="0" smtClean="0"/>
              <a:t>Sir John Simon, MP for </a:t>
            </a:r>
            <a:r>
              <a:rPr lang="en-US" dirty="0" err="1" smtClean="0"/>
              <a:t>Spen</a:t>
            </a:r>
            <a:r>
              <a:rPr lang="en-US" dirty="0" smtClean="0"/>
              <a:t> Valley (Liberal, chairman)</a:t>
            </a:r>
          </a:p>
          <a:p>
            <a:pPr>
              <a:spcAft>
                <a:spcPts val="1200"/>
              </a:spcAft>
            </a:pPr>
            <a:r>
              <a:rPr lang="en-US" dirty="0" smtClean="0"/>
              <a:t>Clement Attlee, MP for </a:t>
            </a:r>
            <a:r>
              <a:rPr lang="en-US" dirty="0" err="1" smtClean="0"/>
              <a:t>Limehouse</a:t>
            </a:r>
            <a:r>
              <a:rPr lang="en-US" dirty="0" smtClean="0"/>
              <a:t> (</a:t>
            </a:r>
            <a:r>
              <a:rPr lang="en-US" dirty="0" err="1" smtClean="0"/>
              <a:t>Labour</a:t>
            </a:r>
            <a:r>
              <a:rPr lang="en-US" dirty="0" smtClean="0"/>
              <a:t>)</a:t>
            </a:r>
          </a:p>
          <a:p>
            <a:pPr>
              <a:spcAft>
                <a:spcPts val="1200"/>
              </a:spcAft>
            </a:pPr>
            <a:r>
              <a:rPr lang="en-US" dirty="0" smtClean="0"/>
              <a:t>Harry Levy-Lawson, 1st Viscount Burnham</a:t>
            </a:r>
          </a:p>
          <a:p>
            <a:pPr>
              <a:spcAft>
                <a:spcPts val="1200"/>
              </a:spcAft>
            </a:pPr>
            <a:r>
              <a:rPr lang="en-US" u="sng" dirty="0" smtClean="0"/>
              <a:t>Edward </a:t>
            </a:r>
            <a:r>
              <a:rPr lang="en-US" u="sng" dirty="0" err="1" smtClean="0"/>
              <a:t>Cadogan</a:t>
            </a:r>
            <a:r>
              <a:rPr lang="en-US" dirty="0" smtClean="0"/>
              <a:t>, MP for </a:t>
            </a:r>
            <a:r>
              <a:rPr lang="en-US" dirty="0" err="1" smtClean="0"/>
              <a:t>Finchley</a:t>
            </a:r>
            <a:r>
              <a:rPr lang="en-US" dirty="0" smtClean="0"/>
              <a:t> (Conservative)</a:t>
            </a:r>
          </a:p>
          <a:p>
            <a:pPr>
              <a:spcAft>
                <a:spcPts val="1200"/>
              </a:spcAft>
            </a:pPr>
            <a:r>
              <a:rPr lang="en-US" dirty="0" smtClean="0"/>
              <a:t>Vernon </a:t>
            </a:r>
            <a:r>
              <a:rPr lang="en-US" dirty="0" err="1" smtClean="0"/>
              <a:t>Hartshorn</a:t>
            </a:r>
            <a:r>
              <a:rPr lang="en-US" dirty="0" smtClean="0"/>
              <a:t>, MP for </a:t>
            </a:r>
            <a:r>
              <a:rPr lang="en-US" dirty="0" err="1" smtClean="0"/>
              <a:t>Ogmore</a:t>
            </a:r>
            <a:r>
              <a:rPr lang="en-US" dirty="0" smtClean="0"/>
              <a:t> (</a:t>
            </a:r>
            <a:r>
              <a:rPr lang="en-US" dirty="0" err="1" smtClean="0"/>
              <a:t>Labour</a:t>
            </a:r>
            <a:r>
              <a:rPr lang="en-US" dirty="0" smtClean="0"/>
              <a:t>)</a:t>
            </a:r>
          </a:p>
          <a:p>
            <a:pPr>
              <a:spcAft>
                <a:spcPts val="1200"/>
              </a:spcAft>
            </a:pPr>
            <a:r>
              <a:rPr lang="en-US" dirty="0" smtClean="0"/>
              <a:t>George Lane-Fox, MP for </a:t>
            </a:r>
            <a:r>
              <a:rPr lang="en-US" dirty="0" err="1" smtClean="0"/>
              <a:t>Barkston</a:t>
            </a:r>
            <a:r>
              <a:rPr lang="en-US" dirty="0" smtClean="0"/>
              <a:t> Ash (Conservative)</a:t>
            </a:r>
          </a:p>
          <a:p>
            <a:pPr>
              <a:spcAft>
                <a:spcPts val="1200"/>
              </a:spcAft>
            </a:pPr>
            <a:r>
              <a:rPr lang="en-US" dirty="0" smtClean="0"/>
              <a:t>Donald Howard, 3rd Baron </a:t>
            </a:r>
            <a:r>
              <a:rPr lang="en-US" dirty="0" err="1" smtClean="0"/>
              <a:t>Strathcona</a:t>
            </a:r>
            <a:r>
              <a:rPr lang="en-US" dirty="0" smtClean="0"/>
              <a:t> and Mount Royal</a:t>
            </a:r>
          </a:p>
          <a:p>
            <a:pPr>
              <a:spcAft>
                <a:spcPts val="12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792162"/>
          </a:xfrm>
        </p:spPr>
        <p:txBody>
          <a:bodyPr/>
          <a:lstStyle/>
          <a:p>
            <a:r>
              <a:rPr lang="en-US" u="sng" dirty="0" smtClean="0"/>
              <a:t>Outcome of the Commission</a:t>
            </a:r>
            <a:endParaRPr lang="en-US" u="sng" dirty="0"/>
          </a:p>
        </p:txBody>
      </p:sp>
      <p:sp>
        <p:nvSpPr>
          <p:cNvPr id="3" name="Content Placeholder 2"/>
          <p:cNvSpPr>
            <a:spLocks noGrp="1"/>
          </p:cNvSpPr>
          <p:nvPr>
            <p:ph idx="1"/>
          </p:nvPr>
        </p:nvSpPr>
        <p:spPr>
          <a:xfrm>
            <a:off x="838200" y="1066800"/>
            <a:ext cx="8305800" cy="6172200"/>
          </a:xfrm>
        </p:spPr>
        <p:txBody>
          <a:bodyPr>
            <a:normAutofit fontScale="70000" lnSpcReduction="20000"/>
          </a:bodyPr>
          <a:lstStyle/>
          <a:p>
            <a:pPr>
              <a:spcAft>
                <a:spcPts val="600"/>
              </a:spcAft>
              <a:buNone/>
            </a:pPr>
            <a:r>
              <a:rPr lang="en-US" dirty="0" smtClean="0"/>
              <a:t>The Commission published its 2-volume report in May 1930. </a:t>
            </a:r>
          </a:p>
          <a:p>
            <a:pPr>
              <a:spcAft>
                <a:spcPts val="600"/>
              </a:spcAft>
            </a:pPr>
            <a:r>
              <a:rPr lang="en-US" dirty="0" smtClean="0"/>
              <a:t>It proposed the abolition of dyarchy and the establishment of representative government in the provinces. </a:t>
            </a:r>
          </a:p>
          <a:p>
            <a:pPr>
              <a:spcAft>
                <a:spcPts val="600"/>
              </a:spcAft>
            </a:pPr>
            <a:r>
              <a:rPr lang="en-US" dirty="0" smtClean="0"/>
              <a:t>It also recommended that separate communal electorates be retained, but only until tensions between Hindus and Muslims had died down. </a:t>
            </a:r>
          </a:p>
          <a:p>
            <a:pPr>
              <a:spcAft>
                <a:spcPts val="600"/>
              </a:spcAft>
            </a:pPr>
            <a:r>
              <a:rPr lang="en-US" dirty="0" smtClean="0"/>
              <a:t>Noting that educated Indians opposed the Commission and also that communal tensions had increased instead of decreased, the British government opted for another method (dominion status) for India. </a:t>
            </a:r>
          </a:p>
          <a:p>
            <a:pPr>
              <a:spcAft>
                <a:spcPts val="600"/>
              </a:spcAft>
            </a:pPr>
            <a:r>
              <a:rPr lang="en-US" dirty="0" smtClean="0"/>
              <a:t>The outcome of the Simon Commission was the Government of India Act 1935, which called for "responsible" government at the provincial level in India but not at the national level—that is a government responsible to the Indian community rather than London. It is the basis of many parts of the Indian Constitution. In 1937 the first elections were held in the Provinces, resulting in Congress Governments being returned in almost all Provinces.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866888" cy="4800600"/>
          </a:xfrm>
        </p:spPr>
        <p:txBody>
          <a:bodyPr>
            <a:normAutofit fontScale="92500" lnSpcReduction="20000"/>
          </a:bodyPr>
          <a:lstStyle/>
          <a:p>
            <a:pPr>
              <a:spcAft>
                <a:spcPts val="1800"/>
              </a:spcAft>
            </a:pPr>
            <a:r>
              <a:rPr lang="en-US" dirty="0" smtClean="0"/>
              <a:t>Clement Attlee was deeply moved by his experience on the Commission, and endorsed the final report. </a:t>
            </a:r>
          </a:p>
          <a:p>
            <a:pPr>
              <a:spcAft>
                <a:spcPts val="1800"/>
              </a:spcAft>
            </a:pPr>
            <a:r>
              <a:rPr lang="en-US" dirty="0" smtClean="0"/>
              <a:t>However by 1933 he argued that British rule was alien to India and was unable to make the social and economic reforms necessary for India's progress. He became the British leader most sympathetic to Indian independence (as a dominion), preparing him for his role in deciding on Indian independence as British Prime Minister in 1947.</a:t>
            </a:r>
          </a:p>
          <a:p>
            <a:pPr>
              <a:spcAft>
                <a:spcPts val="1800"/>
              </a:spcAft>
            </a:pPr>
            <a:endParaRPr lang="en-US" dirty="0"/>
          </a:p>
        </p:txBody>
      </p:sp>
      <p:sp>
        <p:nvSpPr>
          <p:cNvPr id="4" name="Title 1"/>
          <p:cNvSpPr txBox="1">
            <a:spLocks/>
          </p:cNvSpPr>
          <p:nvPr/>
        </p:nvSpPr>
        <p:spPr>
          <a:xfrm>
            <a:off x="1341120" y="152400"/>
            <a:ext cx="7498080" cy="792162"/>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sng"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Outcome of the Commission</a:t>
            </a:r>
            <a:endParaRPr kumimoji="0" lang="en-US" sz="4300" b="0"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236</TotalTime>
  <Words>658</Words>
  <Application>Microsoft Office PowerPoint</Application>
  <PresentationFormat>On-screen Show (4:3)</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Non-cooperation Movement;  Simon Commission; Govt. of India Act 1935; Election of 1937</vt:lpstr>
      <vt:lpstr>Non-cooperation Movement</vt:lpstr>
      <vt:lpstr>Provisions of Non-cooperation Movement</vt:lpstr>
      <vt:lpstr>How the  movement ends</vt:lpstr>
      <vt:lpstr>Impacts</vt:lpstr>
      <vt:lpstr>The Simon Commission</vt:lpstr>
      <vt:lpstr>Members of the  Commission</vt:lpstr>
      <vt:lpstr>Outcome of the Commission</vt:lpstr>
      <vt:lpstr>Slide 9</vt:lpstr>
      <vt:lpstr>The Government of India Act 1935</vt:lpstr>
      <vt:lpstr>Salient Features</vt:lpstr>
      <vt:lpstr>Salient Features</vt:lpstr>
      <vt:lpstr>Salient Features</vt:lpstr>
      <vt:lpstr>Assessment</vt:lpstr>
      <vt:lpstr>Assessment</vt:lpstr>
      <vt:lpstr>1937 Indian provincial elections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13</cp:revision>
  <dcterms:created xsi:type="dcterms:W3CDTF">2006-08-16T00:00:00Z</dcterms:created>
  <dcterms:modified xsi:type="dcterms:W3CDTF">2020-02-29T10:09:38Z</dcterms:modified>
</cp:coreProperties>
</file>