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0" r:id="rId1"/>
  </p:sldMasterIdLst>
  <p:sldIdLst>
    <p:sldId id="256" r:id="rId2"/>
    <p:sldId id="258" r:id="rId3"/>
    <p:sldId id="259" r:id="rId4"/>
    <p:sldId id="261" r:id="rId5"/>
    <p:sldId id="257" r:id="rId6"/>
    <p:sldId id="262" r:id="rId7"/>
    <p:sldId id="265" r:id="rId8"/>
    <p:sldId id="266" r:id="rId9"/>
    <p:sldId id="303" r:id="rId10"/>
    <p:sldId id="304" r:id="rId11"/>
    <p:sldId id="30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01D-C7F4-4090-9CC8-94E5E929B74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4F56-C9D8-4AC0-B9B6-C8092470F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4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01D-C7F4-4090-9CC8-94E5E929B74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4F56-C9D8-4AC0-B9B6-C8092470F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5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01D-C7F4-4090-9CC8-94E5E929B74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4F56-C9D8-4AC0-B9B6-C8092470F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01D-C7F4-4090-9CC8-94E5E929B74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4F56-C9D8-4AC0-B9B6-C8092470F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7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01D-C7F4-4090-9CC8-94E5E929B74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4F56-C9D8-4AC0-B9B6-C8092470F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5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01D-C7F4-4090-9CC8-94E5E929B74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4F56-C9D8-4AC0-B9B6-C8092470F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3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01D-C7F4-4090-9CC8-94E5E929B74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4F56-C9D8-4AC0-B9B6-C8092470F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9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01D-C7F4-4090-9CC8-94E5E929B74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4F56-C9D8-4AC0-B9B6-C8092470F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6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01D-C7F4-4090-9CC8-94E5E929B74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4F56-C9D8-4AC0-B9B6-C8092470F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7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01D-C7F4-4090-9CC8-94E5E929B74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4F56-C9D8-4AC0-B9B6-C8092470F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2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01D-C7F4-4090-9CC8-94E5E929B74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4F56-C9D8-4AC0-B9B6-C8092470F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40000"/>
                <a:lumOff val="60000"/>
              </a:schemeClr>
            </a:gs>
            <a:gs pos="23000">
              <a:schemeClr val="bg2"/>
            </a:gs>
            <a:gs pos="69000">
              <a:schemeClr val="bg2">
                <a:lumMod val="75000"/>
              </a:schemeClr>
            </a:gs>
            <a:gs pos="97000">
              <a:schemeClr val="bg2">
                <a:lumMod val="50000"/>
                <a:alpha val="99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CE01D-C7F4-4090-9CC8-94E5E929B74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44F56-C9D8-4AC0-B9B6-C8092470F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75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8952"/>
            <a:ext cx="9144000" cy="5129048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  <p:sp>
        <p:nvSpPr>
          <p:cNvPr id="14" name="TextBox 13"/>
          <p:cNvSpPr txBox="1"/>
          <p:nvPr/>
        </p:nvSpPr>
        <p:spPr>
          <a:xfrm>
            <a:off x="533400" y="6297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sz="3600" b="1" dirty="0" smtClean="0">
                <a:latin typeface="+mj-lt"/>
              </a:rPr>
              <a:t>A Day in Bangladesh in 2050 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36567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Office Culture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/>
              <a:t>Shakib</a:t>
            </a:r>
            <a:r>
              <a:rPr lang="en-US" dirty="0" smtClean="0"/>
              <a:t> enters into office at sharp 9 am. His </a:t>
            </a:r>
            <a:r>
              <a:rPr lang="en-US" dirty="0" smtClean="0">
                <a:solidFill>
                  <a:srgbClr val="FFFF00"/>
                </a:solidFill>
              </a:rPr>
              <a:t>virtual assistant </a:t>
            </a:r>
            <a:r>
              <a:rPr lang="en-US" dirty="0" err="1" smtClean="0"/>
              <a:t>Shishir</a:t>
            </a:r>
            <a:r>
              <a:rPr lang="en-US" dirty="0" smtClean="0"/>
              <a:t> tells him that she had a rough night sleeps.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/>
              <a:t>Shakib</a:t>
            </a:r>
            <a:r>
              <a:rPr lang="en-US" dirty="0" smtClean="0"/>
              <a:t> pushes a button. It </a:t>
            </a:r>
            <a:r>
              <a:rPr lang="en-US" dirty="0" smtClean="0">
                <a:solidFill>
                  <a:srgbClr val="FFFF00"/>
                </a:solidFill>
              </a:rPr>
              <a:t>automatically configures</a:t>
            </a:r>
            <a:r>
              <a:rPr lang="en-US" dirty="0" smtClean="0"/>
              <a:t> his workstations, chair, light, desk according to his preference.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/>
              <a:t>Shakib</a:t>
            </a:r>
            <a:r>
              <a:rPr lang="en-US" dirty="0" smtClean="0"/>
              <a:t> has </a:t>
            </a:r>
            <a:r>
              <a:rPr lang="en-US" dirty="0" smtClean="0">
                <a:solidFill>
                  <a:srgbClr val="FFFF00"/>
                </a:solidFill>
              </a:rPr>
              <a:t>many robot colleagues</a:t>
            </a:r>
            <a:r>
              <a:rPr lang="en-US" dirty="0" smtClean="0"/>
              <a:t>, sometimes he passes his free time to chat with them.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5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Office Culture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Shakib</a:t>
            </a:r>
            <a:r>
              <a:rPr lang="en-US" dirty="0" smtClean="0"/>
              <a:t> grabs a pizza at the </a:t>
            </a:r>
            <a:r>
              <a:rPr lang="en-US" dirty="0" smtClean="0">
                <a:solidFill>
                  <a:srgbClr val="FFFF00"/>
                </a:solidFill>
              </a:rPr>
              <a:t>3D food vending machine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At 3 pm, </a:t>
            </a:r>
            <a:r>
              <a:rPr lang="en-US" dirty="0" err="1"/>
              <a:t>S</a:t>
            </a:r>
            <a:r>
              <a:rPr lang="en-US" dirty="0" err="1" smtClean="0"/>
              <a:t>hakib</a:t>
            </a:r>
            <a:r>
              <a:rPr lang="en-US" dirty="0" smtClean="0"/>
              <a:t> has a meeting with his clients. </a:t>
            </a:r>
            <a:r>
              <a:rPr lang="en-US" dirty="0" err="1" smtClean="0"/>
              <a:t>Shakib</a:t>
            </a:r>
            <a:r>
              <a:rPr lang="en-US" dirty="0" smtClean="0"/>
              <a:t> has 3D presenting his new software to the clients.</a:t>
            </a:r>
          </a:p>
          <a:p>
            <a:r>
              <a:rPr lang="en-US" dirty="0" err="1" smtClean="0"/>
              <a:t>Shakib</a:t>
            </a:r>
            <a:r>
              <a:rPr lang="en-US" dirty="0" smtClean="0"/>
              <a:t> leaves office and takes a </a:t>
            </a:r>
            <a:r>
              <a:rPr lang="en-US" dirty="0" smtClean="0">
                <a:solidFill>
                  <a:srgbClr val="FFFF00"/>
                </a:solidFill>
              </a:rPr>
              <a:t>traffic free route </a:t>
            </a:r>
            <a:r>
              <a:rPr lang="en-US" dirty="0" smtClean="0"/>
              <a:t>which is calculated by his watch.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8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762000"/>
            <a:ext cx="325210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Team Odyssey</a:t>
            </a:r>
            <a:endParaRPr lang="en-US" sz="4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322747"/>
              </p:ext>
            </p:extLst>
          </p:nvPr>
        </p:nvGraphicFramePr>
        <p:xfrm>
          <a:off x="1371600" y="1905000"/>
          <a:ext cx="6629400" cy="3352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2546362408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1336152423"/>
                    </a:ext>
                  </a:extLst>
                </a:gridCol>
              </a:tblGrid>
              <a:tr h="86595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208962"/>
                  </a:ext>
                </a:extLst>
              </a:tr>
              <a:tr h="86595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Mahbuba </a:t>
                      </a:r>
                      <a:r>
                        <a:rPr lang="en-US" sz="2000" dirty="0" err="1" smtClean="0"/>
                        <a:t>Tasmin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1610064042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499478"/>
                  </a:ext>
                </a:extLst>
              </a:tr>
              <a:tr h="810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MD. </a:t>
                      </a:r>
                      <a:r>
                        <a:rPr lang="en-US" sz="2000" dirty="0" err="1" smtClean="0"/>
                        <a:t>Townim</a:t>
                      </a:r>
                      <a:r>
                        <a:rPr lang="en-US" sz="2000" dirty="0" smtClean="0"/>
                        <a:t> Faisal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1723127042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967308"/>
                  </a:ext>
                </a:extLst>
              </a:tr>
              <a:tr h="810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MD. Asif Iqbal Ahmed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1811963642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654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41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8600"/>
            <a:ext cx="5924550" cy="5924550"/>
          </a:xfrm>
          <a:prstGeom prst="rect">
            <a:avLst/>
          </a:prstGeom>
          <a:effectLst>
            <a:reflection blurRad="6350" stA="50000" endA="300" endPos="55500" dist="101600" dir="5400000" sy="-100000" algn="bl" rotWithShape="0"/>
          </a:effectLst>
        </p:spPr>
      </p:pic>
      <p:sp>
        <p:nvSpPr>
          <p:cNvPr id="2" name="TextBox 1"/>
          <p:cNvSpPr txBox="1"/>
          <p:nvPr/>
        </p:nvSpPr>
        <p:spPr>
          <a:xfrm>
            <a:off x="6096000" y="533400"/>
            <a:ext cx="27432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FFFF00"/>
                </a:solidFill>
              </a:rPr>
              <a:t>Shakib</a:t>
            </a:r>
            <a:r>
              <a:rPr lang="en-US" sz="3200" dirty="0" smtClean="0">
                <a:solidFill>
                  <a:srgbClr val="FFFF00"/>
                </a:solidFill>
              </a:rPr>
              <a:t> Al Hasan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Bangladeshi Software Engineer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25 Years Old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Horizontal Scroll 4"/>
          <p:cNvSpPr/>
          <p:nvPr/>
        </p:nvSpPr>
        <p:spPr>
          <a:xfrm>
            <a:off x="3733800" y="3444973"/>
            <a:ext cx="4724400" cy="1905000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Shakib</a:t>
            </a:r>
            <a:r>
              <a:rPr lang="en-US" sz="2000" dirty="0" smtClean="0"/>
              <a:t> is currently serving as a software engineer in one of the top software company(BD1971.co)around the globe from Bangladesh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6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914400"/>
            <a:ext cx="8382000" cy="5715000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1295400" y="228600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800" u="sng" dirty="0" smtClean="0">
                <a:solidFill>
                  <a:srgbClr val="FFFF00"/>
                </a:solidFill>
              </a:rPr>
              <a:t>Let’s Take a </a:t>
            </a:r>
            <a:r>
              <a:rPr lang="en-US" sz="2800" u="sng" dirty="0">
                <a:solidFill>
                  <a:srgbClr val="FFFF00"/>
                </a:solidFill>
              </a:rPr>
              <a:t>T</a:t>
            </a:r>
            <a:r>
              <a:rPr lang="en-US" sz="2800" u="sng" dirty="0" smtClean="0">
                <a:solidFill>
                  <a:srgbClr val="FFFF00"/>
                </a:solidFill>
              </a:rPr>
              <a:t>our Around His Life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87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23900" y="609600"/>
            <a:ext cx="7620000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err="1" smtClean="0"/>
              <a:t>Shakib</a:t>
            </a:r>
            <a:r>
              <a:rPr lang="en-US" sz="2800" dirty="0" smtClean="0"/>
              <a:t> usually goes to sleep at 23:00, setting his </a:t>
            </a:r>
            <a:r>
              <a:rPr lang="en-US" sz="2800" dirty="0" smtClean="0">
                <a:solidFill>
                  <a:srgbClr val="FFFF00"/>
                </a:solidFill>
              </a:rPr>
              <a:t>Personal Wearable Bio Monitor </a:t>
            </a:r>
            <a:r>
              <a:rPr lang="en-US" sz="2800" dirty="0" smtClean="0"/>
              <a:t>at 7.00 in morning.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He checks the to-do lists for the next day in the </a:t>
            </a:r>
            <a:r>
              <a:rPr lang="en-US" sz="2800" dirty="0" smtClean="0">
                <a:solidFill>
                  <a:srgbClr val="FFFF00"/>
                </a:solidFill>
              </a:rPr>
              <a:t>holographic screen </a:t>
            </a:r>
            <a:r>
              <a:rPr lang="en-US" sz="2800" dirty="0" smtClean="0"/>
              <a:t>in the roof of his room before he finally falls asleep.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During the entire night, the </a:t>
            </a:r>
            <a:r>
              <a:rPr lang="en-US" sz="2800" dirty="0" smtClean="0">
                <a:solidFill>
                  <a:srgbClr val="FFFF00"/>
                </a:solidFill>
              </a:rPr>
              <a:t>PWBM monitors </a:t>
            </a:r>
            <a:r>
              <a:rPr lang="en-US" sz="2800" dirty="0" smtClean="0"/>
              <a:t>his sleep pattern, analyzes when is the best time to wake him up, considering he wants to wake up during a light sleep cycle while he is calm and rested. 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b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4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501" y="89262"/>
            <a:ext cx="4774299" cy="3187338"/>
          </a:xfrm>
          <a:prstGeom prst="rect">
            <a:avLst/>
          </a:prstGeom>
          <a:effectLst>
            <a:outerShdw blurRad="1270000" dist="50800" dir="5400000" algn="ctr" rotWithShape="0">
              <a:srgbClr val="000000">
                <a:alpha val="0"/>
              </a:srgbClr>
            </a:outerShdw>
            <a:reflection blurRad="6350" stA="50000" endA="300" endPos="90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592733" y="398789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>
                <a:solidFill>
                  <a:srgbClr val="FFFF00"/>
                </a:solidFill>
              </a:rPr>
              <a:t>Morning Schedule</a:t>
            </a:r>
            <a:endParaRPr lang="en-US" sz="3200" u="sng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219200"/>
            <a:ext cx="8686800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Before 7.00 clock, </a:t>
            </a:r>
            <a:r>
              <a:rPr lang="en-US" sz="2400" dirty="0" err="1" smtClean="0"/>
              <a:t>Shakib</a:t>
            </a:r>
            <a:r>
              <a:rPr lang="en-US" sz="2400" dirty="0" smtClean="0"/>
              <a:t> is </a:t>
            </a:r>
          </a:p>
          <a:p>
            <a:r>
              <a:rPr lang="en-US" sz="2400" dirty="0" smtClean="0"/>
              <a:t>welcomed to the day by his</a:t>
            </a:r>
          </a:p>
          <a:p>
            <a:r>
              <a:rPr lang="en-US" sz="2400" dirty="0" smtClean="0"/>
              <a:t>personal assistant bot, </a:t>
            </a:r>
            <a:r>
              <a:rPr lang="en-US" sz="2400" dirty="0" smtClean="0">
                <a:solidFill>
                  <a:srgbClr val="FFFF00"/>
                </a:solidFill>
              </a:rPr>
              <a:t>AIDO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While he approaches towards </a:t>
            </a:r>
            <a:br>
              <a:rPr lang="en-US" sz="2400" dirty="0" smtClean="0"/>
            </a:br>
            <a:r>
              <a:rPr lang="en-US" sz="2400" dirty="0" smtClean="0"/>
              <a:t>the refreshing room, AIDO has </a:t>
            </a:r>
            <a:br>
              <a:rPr lang="en-US" sz="2400" dirty="0" smtClean="0"/>
            </a:br>
            <a:r>
              <a:rPr lang="en-US" sz="2400" dirty="0" smtClean="0"/>
              <a:t>already set the </a:t>
            </a:r>
            <a:r>
              <a:rPr lang="en-US" sz="2400" dirty="0" smtClean="0">
                <a:solidFill>
                  <a:srgbClr val="FFFF00"/>
                </a:solidFill>
              </a:rPr>
              <a:t>ambient temperature </a:t>
            </a:r>
            <a:r>
              <a:rPr lang="en-US" sz="2400" dirty="0" smtClean="0"/>
              <a:t>of shower and light intensity </a:t>
            </a:r>
            <a:r>
              <a:rPr lang="en-US" sz="2400" dirty="0" smtClean="0">
                <a:solidFill>
                  <a:srgbClr val="FFFF00"/>
                </a:solidFill>
              </a:rPr>
              <a:t>in accordance with the weather </a:t>
            </a:r>
            <a:r>
              <a:rPr lang="en-US" sz="2400" dirty="0" smtClean="0"/>
              <a:t>outside and </a:t>
            </a:r>
            <a:r>
              <a:rPr lang="en-US" sz="2400" dirty="0" err="1" smtClean="0"/>
              <a:t>Shakib’s</a:t>
            </a:r>
            <a:r>
              <a:rPr lang="en-US" sz="2400" dirty="0" smtClean="0"/>
              <a:t> preference, scraping the data from PWBM and its wireless capability.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AIDO has already ordered for a perfect cup of coffee for </a:t>
            </a:r>
            <a:r>
              <a:rPr lang="en-US" sz="2400" dirty="0" err="1" smtClean="0"/>
              <a:t>Shakib</a:t>
            </a:r>
            <a:r>
              <a:rPr lang="en-US" sz="2400" dirty="0" smtClean="0"/>
              <a:t>, displayed his newspaper on holographic screen and prepared the </a:t>
            </a:r>
            <a:r>
              <a:rPr lang="en-US" sz="2400" dirty="0" smtClean="0">
                <a:solidFill>
                  <a:srgbClr val="FFFF00"/>
                </a:solidFill>
              </a:rPr>
              <a:t>smart electric car</a:t>
            </a:r>
            <a:r>
              <a:rPr lang="en-US" sz="2400" dirty="0" smtClean="0"/>
              <a:t> for him to leave for his office. </a:t>
            </a:r>
          </a:p>
          <a:p>
            <a:endParaRPr lang="en-US" sz="2400" dirty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b="1" dirty="0"/>
          </a:p>
          <a:p>
            <a:endParaRPr lang="en-US" sz="2400" b="1" dirty="0" smtClean="0"/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59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304800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>
                <a:solidFill>
                  <a:srgbClr val="FFFF00"/>
                </a:solidFill>
              </a:rPr>
              <a:t>Vision Technology of 2050</a:t>
            </a:r>
            <a:endParaRPr lang="en-US" sz="3200" u="sng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066800"/>
            <a:ext cx="5438828" cy="2841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/>
          <p:cNvSpPr txBox="1"/>
          <p:nvPr/>
        </p:nvSpPr>
        <p:spPr>
          <a:xfrm>
            <a:off x="533400" y="1219200"/>
            <a:ext cx="2514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Besides everything, </a:t>
            </a:r>
            <a:r>
              <a:rPr lang="en-US" sz="2000" dirty="0" err="1" smtClean="0"/>
              <a:t>Shakib</a:t>
            </a:r>
            <a:r>
              <a:rPr lang="en-US" sz="2000" dirty="0" smtClean="0"/>
              <a:t> loves his </a:t>
            </a:r>
            <a:r>
              <a:rPr lang="en-US" sz="2000" dirty="0" smtClean="0">
                <a:solidFill>
                  <a:srgbClr val="FFFF00"/>
                </a:solidFill>
              </a:rPr>
              <a:t>smart contact lenses</a:t>
            </a:r>
            <a:r>
              <a:rPr lang="en-US" sz="2000" dirty="0" smtClean="0"/>
              <a:t>. They replaced Google Glass ages ago. 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These lenses are connected to his PWBM inside and they record everything </a:t>
            </a:r>
            <a:r>
              <a:rPr lang="en-US" sz="2000" dirty="0" err="1" smtClean="0"/>
              <a:t>Shakib</a:t>
            </a:r>
            <a:r>
              <a:rPr lang="en-US" sz="2000" dirty="0" smtClean="0"/>
              <a:t> sees. 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543300" y="4572000"/>
            <a:ext cx="4953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helps to get the information he needs </a:t>
            </a:r>
            <a:r>
              <a:rPr lang="en-US" sz="2000" dirty="0" smtClean="0"/>
              <a:t>and since the lenses </a:t>
            </a:r>
            <a:r>
              <a:rPr lang="en-US" sz="2000" dirty="0" smtClean="0">
                <a:solidFill>
                  <a:srgbClr val="FFFF00"/>
                </a:solidFill>
              </a:rPr>
              <a:t>update in real time</a:t>
            </a:r>
            <a:r>
              <a:rPr lang="en-US" sz="2000" dirty="0" smtClean="0"/>
              <a:t>, he rarely has any unanswered questions. </a:t>
            </a:r>
            <a:endParaRPr lang="en-US" sz="20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623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" y="990600"/>
            <a:ext cx="9103360" cy="512064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381000" y="190381"/>
            <a:ext cx="8458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FFFF00"/>
                </a:solidFill>
              </a:rPr>
              <a:t>Commutation in 2050 </a:t>
            </a:r>
            <a:endParaRPr lang="en-US" sz="3200" u="sng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0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09600"/>
            <a:ext cx="7467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err="1" smtClean="0"/>
              <a:t>Shakib</a:t>
            </a:r>
            <a:r>
              <a:rPr lang="en-US" sz="2400" dirty="0" smtClean="0"/>
              <a:t> leaves for his office, his </a:t>
            </a:r>
            <a:r>
              <a:rPr lang="en-US" sz="2400" dirty="0" smtClean="0">
                <a:solidFill>
                  <a:srgbClr val="FFFF00"/>
                </a:solidFill>
              </a:rPr>
              <a:t>self driven car </a:t>
            </a:r>
            <a:r>
              <a:rPr lang="en-US" sz="2400" dirty="0" smtClean="0"/>
              <a:t>is ready at the gate.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Since he still lives in a small growing technical city of </a:t>
            </a:r>
            <a:r>
              <a:rPr lang="en-US" sz="2400" dirty="0" err="1" smtClean="0">
                <a:solidFill>
                  <a:srgbClr val="FFFF00"/>
                </a:solidFill>
              </a:rPr>
              <a:t>Feni</a:t>
            </a:r>
            <a:r>
              <a:rPr lang="en-US" sz="2400" dirty="0" smtClean="0">
                <a:solidFill>
                  <a:srgbClr val="FFFF00"/>
                </a:solidFill>
              </a:rPr>
              <a:t> in Bangladesh</a:t>
            </a:r>
            <a:r>
              <a:rPr lang="en-US" sz="2400" dirty="0" smtClean="0"/>
              <a:t>, hence </a:t>
            </a:r>
            <a:r>
              <a:rPr lang="en-US" sz="2400" dirty="0" smtClean="0">
                <a:solidFill>
                  <a:srgbClr val="FFFF00"/>
                </a:solidFill>
              </a:rPr>
              <a:t>a small one-seat smart car </a:t>
            </a:r>
            <a:r>
              <a:rPr lang="en-US" sz="2400" dirty="0" smtClean="0"/>
              <a:t>is the perfect vehicle for traveling to work, which is only a few kilometers away.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On the weekends,  </a:t>
            </a:r>
            <a:r>
              <a:rPr lang="en-US" sz="2400" dirty="0" err="1" smtClean="0"/>
              <a:t>Shakib</a:t>
            </a:r>
            <a:r>
              <a:rPr lang="en-US" sz="2400" dirty="0" smtClean="0"/>
              <a:t> and his family take their </a:t>
            </a:r>
            <a:r>
              <a:rPr lang="en-US" sz="2400" dirty="0" smtClean="0">
                <a:solidFill>
                  <a:srgbClr val="FFFF00"/>
                </a:solidFill>
              </a:rPr>
              <a:t>Electric Car</a:t>
            </a:r>
            <a:r>
              <a:rPr lang="en-US" sz="2400" dirty="0" smtClean="0"/>
              <a:t>, powered by </a:t>
            </a:r>
            <a:r>
              <a:rPr lang="en-US" sz="2400" dirty="0" smtClean="0">
                <a:solidFill>
                  <a:srgbClr val="FFFF00"/>
                </a:solidFill>
              </a:rPr>
              <a:t>real-time wireless electricity </a:t>
            </a:r>
            <a:r>
              <a:rPr lang="en-US" sz="2400" dirty="0" smtClean="0"/>
              <a:t>and devoid of batteries. Of course, all the cars in the streets of Bangladesh are now </a:t>
            </a:r>
            <a:r>
              <a:rPr lang="en-US" sz="2400" dirty="0" smtClean="0">
                <a:solidFill>
                  <a:srgbClr val="FFFF00"/>
                </a:solidFill>
              </a:rPr>
              <a:t>self-driven</a:t>
            </a:r>
            <a:r>
              <a:rPr lang="en-US" sz="2400" dirty="0" smtClean="0"/>
              <a:t> and the hectic rate of road accidents from 30 years back has drastically reduced to around </a:t>
            </a:r>
            <a:r>
              <a:rPr lang="en-US" sz="2400" dirty="0" smtClean="0">
                <a:solidFill>
                  <a:srgbClr val="FFFF00"/>
                </a:solidFill>
              </a:rPr>
              <a:t>2%~3% from early 21</a:t>
            </a:r>
            <a:r>
              <a:rPr lang="en-US" sz="2400" baseline="30000" dirty="0" smtClean="0">
                <a:solidFill>
                  <a:srgbClr val="FFFF00"/>
                </a:solidFill>
              </a:rPr>
              <a:t>st</a:t>
            </a:r>
            <a:r>
              <a:rPr lang="en-US" sz="2400" dirty="0" smtClean="0">
                <a:solidFill>
                  <a:srgbClr val="FFFF00"/>
                </a:solidFill>
              </a:rPr>
              <a:t> century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069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881</TotalTime>
  <Words>450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Office Culture</vt:lpstr>
      <vt:lpstr>Office Culture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mahbuba</dc:creator>
  <cp:lastModifiedBy>Mahbuba</cp:lastModifiedBy>
  <cp:revision>98</cp:revision>
  <dcterms:created xsi:type="dcterms:W3CDTF">2017-04-07T04:54:14Z</dcterms:created>
  <dcterms:modified xsi:type="dcterms:W3CDTF">2019-07-18T17:25:26Z</dcterms:modified>
</cp:coreProperties>
</file>