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69" r:id="rId2"/>
    <p:sldId id="257" r:id="rId3"/>
    <p:sldId id="260" r:id="rId4"/>
    <p:sldId id="267" r:id="rId5"/>
    <p:sldId id="268" r:id="rId6"/>
    <p:sldId id="258" r:id="rId7"/>
    <p:sldId id="259"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13AF186-C16C-3943-A457-5D368D62CF15}" type="slidenum">
              <a:rPr lang="en-US" altLang="en-BD" smtClean="0"/>
              <a:pPr/>
              <a:t>‹#›</a:t>
            </a:fld>
            <a:endParaRPr lang="en-US" altLang="en-BD"/>
          </a:p>
        </p:txBody>
      </p:sp>
    </p:spTree>
    <p:extLst>
      <p:ext uri="{BB962C8B-B14F-4D97-AF65-F5344CB8AC3E}">
        <p14:creationId xmlns:p14="http://schemas.microsoft.com/office/powerpoint/2010/main" val="139295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E0249BB-952B-8346-9860-E33FB8A710DF}" type="slidenum">
              <a:rPr lang="en-US" altLang="en-BD" smtClean="0"/>
              <a:pPr/>
              <a:t>‹#›</a:t>
            </a:fld>
            <a:endParaRPr lang="en-US" altLang="en-BD"/>
          </a:p>
        </p:txBody>
      </p:sp>
    </p:spTree>
    <p:extLst>
      <p:ext uri="{BB962C8B-B14F-4D97-AF65-F5344CB8AC3E}">
        <p14:creationId xmlns:p14="http://schemas.microsoft.com/office/powerpoint/2010/main" val="231136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BE413DB-2979-6A47-9752-17CDC80E17A5}" type="slidenum">
              <a:rPr lang="en-US" altLang="en-BD" smtClean="0"/>
              <a:pPr/>
              <a:t>‹#›</a:t>
            </a:fld>
            <a:endParaRPr lang="en-US" altLang="en-BD"/>
          </a:p>
        </p:txBody>
      </p:sp>
    </p:spTree>
    <p:extLst>
      <p:ext uri="{BB962C8B-B14F-4D97-AF65-F5344CB8AC3E}">
        <p14:creationId xmlns:p14="http://schemas.microsoft.com/office/powerpoint/2010/main" val="247575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43B933-890F-1F46-B7FF-624B9B2EDC3D}" type="slidenum">
              <a:rPr lang="en-US" altLang="en-BD" smtClean="0"/>
              <a:pPr/>
              <a:t>‹#›</a:t>
            </a:fld>
            <a:endParaRPr lang="en-US" altLang="en-BD"/>
          </a:p>
        </p:txBody>
      </p:sp>
    </p:spTree>
    <p:extLst>
      <p:ext uri="{BB962C8B-B14F-4D97-AF65-F5344CB8AC3E}">
        <p14:creationId xmlns:p14="http://schemas.microsoft.com/office/powerpoint/2010/main" val="275678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15DC67A-89FC-2548-BB3E-4B3BF12709E0}" type="slidenum">
              <a:rPr lang="en-US" altLang="en-BD" smtClean="0"/>
              <a:pPr/>
              <a:t>‹#›</a:t>
            </a:fld>
            <a:endParaRPr lang="en-US" altLang="en-BD"/>
          </a:p>
        </p:txBody>
      </p:sp>
    </p:spTree>
    <p:extLst>
      <p:ext uri="{BB962C8B-B14F-4D97-AF65-F5344CB8AC3E}">
        <p14:creationId xmlns:p14="http://schemas.microsoft.com/office/powerpoint/2010/main" val="308017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7BA65DE-EF14-E944-8F15-923BC28BCB3C}" type="slidenum">
              <a:rPr lang="en-US" altLang="en-BD" smtClean="0"/>
              <a:pPr/>
              <a:t>‹#›</a:t>
            </a:fld>
            <a:endParaRPr lang="en-US" altLang="en-BD"/>
          </a:p>
        </p:txBody>
      </p:sp>
    </p:spTree>
    <p:extLst>
      <p:ext uri="{BB962C8B-B14F-4D97-AF65-F5344CB8AC3E}">
        <p14:creationId xmlns:p14="http://schemas.microsoft.com/office/powerpoint/2010/main" val="319803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0497126A-78B7-BA40-87EE-057844D594E2}" type="slidenum">
              <a:rPr lang="en-US" altLang="en-BD" smtClean="0"/>
              <a:pPr/>
              <a:t>‹#›</a:t>
            </a:fld>
            <a:endParaRPr lang="en-US" altLang="en-BD"/>
          </a:p>
        </p:txBody>
      </p:sp>
    </p:spTree>
    <p:extLst>
      <p:ext uri="{BB962C8B-B14F-4D97-AF65-F5344CB8AC3E}">
        <p14:creationId xmlns:p14="http://schemas.microsoft.com/office/powerpoint/2010/main" val="86052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66E03B0-010C-094A-9FA8-4678BC2211CC}" type="slidenum">
              <a:rPr lang="en-US" altLang="en-BD" smtClean="0"/>
              <a:pPr/>
              <a:t>‹#›</a:t>
            </a:fld>
            <a:endParaRPr lang="en-US" altLang="en-BD"/>
          </a:p>
        </p:txBody>
      </p:sp>
    </p:spTree>
    <p:extLst>
      <p:ext uri="{BB962C8B-B14F-4D97-AF65-F5344CB8AC3E}">
        <p14:creationId xmlns:p14="http://schemas.microsoft.com/office/powerpoint/2010/main" val="316381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B95AEFD-5A0B-F64E-A392-684E197E1409}" type="slidenum">
              <a:rPr lang="en-US" altLang="en-BD" smtClean="0"/>
              <a:pPr/>
              <a:t>‹#›</a:t>
            </a:fld>
            <a:endParaRPr lang="en-US" altLang="en-BD"/>
          </a:p>
        </p:txBody>
      </p:sp>
    </p:spTree>
    <p:extLst>
      <p:ext uri="{BB962C8B-B14F-4D97-AF65-F5344CB8AC3E}">
        <p14:creationId xmlns:p14="http://schemas.microsoft.com/office/powerpoint/2010/main" val="416458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5B203CA-D230-264D-B689-67A35FC78058}" type="slidenum">
              <a:rPr lang="en-US" altLang="en-BD" smtClean="0"/>
              <a:pPr/>
              <a:t>‹#›</a:t>
            </a:fld>
            <a:endParaRPr lang="en-US" altLang="en-BD"/>
          </a:p>
        </p:txBody>
      </p:sp>
    </p:spTree>
    <p:extLst>
      <p:ext uri="{BB962C8B-B14F-4D97-AF65-F5344CB8AC3E}">
        <p14:creationId xmlns:p14="http://schemas.microsoft.com/office/powerpoint/2010/main" val="118940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BD"/>
          </a:p>
        </p:txBody>
      </p:sp>
      <p:sp>
        <p:nvSpPr>
          <p:cNvPr id="7" name="Slide Number Placeholder 6"/>
          <p:cNvSpPr>
            <a:spLocks noGrp="1"/>
          </p:cNvSpPr>
          <p:nvPr>
            <p:ph type="sldNum" sz="quarter" idx="12"/>
          </p:nvPr>
        </p:nvSpPr>
        <p:spPr/>
        <p:txBody>
          <a:bodyPr/>
          <a:lstStyle/>
          <a:p>
            <a:fld id="{1B56A0B4-83CD-5D47-93A7-C9619FF63B72}" type="slidenum">
              <a:rPr lang="en-US" altLang="en-BD" smtClean="0"/>
              <a:pPr/>
              <a:t>‹#›</a:t>
            </a:fld>
            <a:endParaRPr lang="en-US" altLang="en-BD"/>
          </a:p>
        </p:txBody>
      </p:sp>
    </p:spTree>
    <p:extLst>
      <p:ext uri="{BB962C8B-B14F-4D97-AF65-F5344CB8AC3E}">
        <p14:creationId xmlns:p14="http://schemas.microsoft.com/office/powerpoint/2010/main" val="34806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C5173-CD44-2949-9865-3EB7869991A0}" type="slidenum">
              <a:rPr lang="en-US" altLang="en-BD" smtClean="0"/>
              <a:pPr/>
              <a:t>‹#›</a:t>
            </a:fld>
            <a:endParaRPr lang="en-US" altLang="en-BD"/>
          </a:p>
        </p:txBody>
      </p:sp>
    </p:spTree>
    <p:extLst>
      <p:ext uri="{BB962C8B-B14F-4D97-AF65-F5344CB8AC3E}">
        <p14:creationId xmlns:p14="http://schemas.microsoft.com/office/powerpoint/2010/main" val="139762796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DB3FA-AF33-27D3-98CA-44C0D7EFD640}"/>
              </a:ext>
            </a:extLst>
          </p:cNvPr>
          <p:cNvSpPr>
            <a:spLocks noGrp="1"/>
          </p:cNvSpPr>
          <p:nvPr>
            <p:ph type="title"/>
          </p:nvPr>
        </p:nvSpPr>
        <p:spPr>
          <a:xfrm>
            <a:off x="1043631" y="809898"/>
            <a:ext cx="9942716" cy="1554480"/>
          </a:xfrm>
        </p:spPr>
        <p:txBody>
          <a:bodyPr anchor="ctr">
            <a:normAutofit/>
          </a:bodyPr>
          <a:lstStyle/>
          <a:p>
            <a:r>
              <a:rPr lang="en-BD" sz="4800"/>
              <a:t>The Battle of Plassey, 1757</a:t>
            </a:r>
          </a:p>
        </p:txBody>
      </p:sp>
      <p:sp>
        <p:nvSpPr>
          <p:cNvPr id="3" name="Content Placeholder 2">
            <a:extLst>
              <a:ext uri="{FF2B5EF4-FFF2-40B4-BE49-F238E27FC236}">
                <a16:creationId xmlns:a16="http://schemas.microsoft.com/office/drawing/2014/main" id="{7349DBC6-3F00-48F6-C942-779315D003A0}"/>
              </a:ext>
            </a:extLst>
          </p:cNvPr>
          <p:cNvSpPr>
            <a:spLocks noGrp="1"/>
          </p:cNvSpPr>
          <p:nvPr>
            <p:ph idx="1"/>
          </p:nvPr>
        </p:nvSpPr>
        <p:spPr>
          <a:xfrm>
            <a:off x="1045028" y="3017522"/>
            <a:ext cx="9941319" cy="3124658"/>
          </a:xfrm>
        </p:spPr>
        <p:txBody>
          <a:bodyPr anchor="ctr">
            <a:normAutofit/>
          </a:bodyPr>
          <a:lstStyle/>
          <a:p>
            <a:r>
              <a:rPr lang="en-US" altLang="en-BD" sz="2400">
                <a:ea typeface="ＭＳ Ｐゴシック" panose="020B0600070205080204" pitchFamily="34" charset="-128"/>
              </a:rPr>
              <a:t>The </a:t>
            </a:r>
            <a:r>
              <a:rPr lang="en-US" altLang="en-BD" sz="2400" b="1">
                <a:ea typeface="ＭＳ Ｐゴシック" panose="020B0600070205080204" pitchFamily="34" charset="-128"/>
              </a:rPr>
              <a:t>Battle of Plassey</a:t>
            </a:r>
            <a:r>
              <a:rPr lang="en-US" altLang="en-BD" sz="2400">
                <a:ea typeface="ＭＳ Ｐゴシック" panose="020B0600070205080204" pitchFamily="34" charset="-128"/>
              </a:rPr>
              <a:t> was fought on 23 June 1757. It was fought between the Nawab of Bengal and the British East India Company in which the East India company emerged victorious. This battle led to the establishment of Company</a:t>
            </a:r>
            <a:r>
              <a:rPr lang="ja-JP" altLang="en-US" sz="2400">
                <a:ea typeface="ＭＳ Ｐゴシック" panose="020B0600070205080204" pitchFamily="34" charset="-128"/>
              </a:rPr>
              <a:t>’</a:t>
            </a:r>
            <a:r>
              <a:rPr lang="en-US" altLang="ja-JP" sz="2400">
                <a:ea typeface="ＭＳ Ｐゴシック" panose="020B0600070205080204" pitchFamily="34" charset="-128"/>
              </a:rPr>
              <a:t>s rule in South Asia. The battle took place at Palashi, Bengal on the banks of the Bhagirathi river, near Murshidabad, then capital of the undivided Bengal. The two forces of were Siraj-ud-Daulah, the last independent Nawab of Bengal, and the British East India Company.</a:t>
            </a:r>
            <a:endParaRPr lang="en-US" altLang="en-BD" sz="2400">
              <a:ea typeface="ＭＳ Ｐゴシック" panose="020B0600070205080204" pitchFamily="34" charset="-128"/>
            </a:endParaRPr>
          </a:p>
          <a:p>
            <a:endParaRPr lang="en-BD"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13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3560" name="Rectangle 2355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562" name="Group 2356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563" name="Rectangle 2356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4" name="Rectangle 2356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5" name="Rectangle 2356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67" name="Rectangle 2356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a:extLst>
              <a:ext uri="{FF2B5EF4-FFF2-40B4-BE49-F238E27FC236}">
                <a16:creationId xmlns:a16="http://schemas.microsoft.com/office/drawing/2014/main" id="{751467C1-AD7B-B13D-FCB1-D45FD826AB34}"/>
              </a:ext>
            </a:extLst>
          </p:cNvPr>
          <p:cNvSpPr>
            <a:spLocks noGrp="1" noChangeArrowheads="1"/>
          </p:cNvSpPr>
          <p:nvPr>
            <p:ph type="title"/>
          </p:nvPr>
        </p:nvSpPr>
        <p:spPr>
          <a:xfrm>
            <a:off x="1043631" y="809898"/>
            <a:ext cx="9942716" cy="1554480"/>
          </a:xfrm>
        </p:spPr>
        <p:txBody>
          <a:bodyPr anchor="ctr">
            <a:normAutofit/>
          </a:bodyPr>
          <a:lstStyle/>
          <a:p>
            <a:pPr eaLnBrk="1" hangingPunct="1"/>
            <a:r>
              <a:rPr lang="en-US" altLang="en-BD" sz="4800">
                <a:ea typeface="ＭＳ Ｐゴシック" panose="020B0600070205080204" pitchFamily="34" charset="-128"/>
              </a:rPr>
              <a:t>About the Battle</a:t>
            </a:r>
          </a:p>
        </p:txBody>
      </p:sp>
      <p:sp>
        <p:nvSpPr>
          <p:cNvPr id="23555" name="Rectangle 3">
            <a:extLst>
              <a:ext uri="{FF2B5EF4-FFF2-40B4-BE49-F238E27FC236}">
                <a16:creationId xmlns:a16="http://schemas.microsoft.com/office/drawing/2014/main" id="{044BAA9F-CB0B-B2DE-7448-29C8B51A7CEA}"/>
              </a:ext>
            </a:extLst>
          </p:cNvPr>
          <p:cNvSpPr>
            <a:spLocks noGrp="1" noChangeArrowheads="1"/>
          </p:cNvSpPr>
          <p:nvPr>
            <p:ph idx="1"/>
          </p:nvPr>
        </p:nvSpPr>
        <p:spPr>
          <a:xfrm>
            <a:off x="1045028" y="3017522"/>
            <a:ext cx="9941319" cy="3124658"/>
          </a:xfrm>
        </p:spPr>
        <p:txBody>
          <a:bodyPr anchor="ctr">
            <a:normAutofit/>
          </a:bodyPr>
          <a:lstStyle/>
          <a:p>
            <a:pPr eaLnBrk="1" hangingPunct="1">
              <a:buFont typeface="Wingdings" pitchFamily="2" charset="2"/>
              <a:buNone/>
            </a:pPr>
            <a:r>
              <a:rPr lang="en-US" altLang="en-BD" sz="2400">
                <a:ea typeface="ＭＳ Ｐゴシック" panose="020B0600070205080204" pitchFamily="34" charset="-128"/>
              </a:rPr>
              <a:t>   Siraj-ud-Daulah had a numerically superior force (about 50,000 soldiers) and made his stand at Plassey. The British, worried about being outnumbered, formed a conspiracy with Siraj-ud-Daulah's demoted army chief Mir Jafar. Mir Jafar, Rai Durlabh and Yar Lutuf Khan thus assembled their troops near the battlefield but made no move to actually join the battle. Siraj-ud-Daulah's army was defeated by roughly 3,000 soldiers of Col. Robert Clive, owing to the flight of Siraj-ud-daulah from the battlefield and the inactivity of the conspirators. </a:t>
            </a:r>
          </a:p>
        </p:txBody>
      </p:sp>
      <p:cxnSp>
        <p:nvCxnSpPr>
          <p:cNvPr id="23569" name="Straight Connector 2356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6441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5"/>
                                        </p:tgtEl>
                                        <p:attrNameLst>
                                          <p:attrName>style.visibility</p:attrName>
                                        </p:attrNameLst>
                                      </p:cBhvr>
                                      <p:to>
                                        <p:strVal val="visible"/>
                                      </p:to>
                                    </p:set>
                                    <p:animEffect transition="in" filter="fade">
                                      <p:cBhvr>
                                        <p:cTn id="10" dur="20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14339" name="Picture 10" descr="50287_41369087800_515235_n">
            <a:extLst>
              <a:ext uri="{FF2B5EF4-FFF2-40B4-BE49-F238E27FC236}">
                <a16:creationId xmlns:a16="http://schemas.microsoft.com/office/drawing/2014/main" id="{896852F5-DF8F-3F1B-33C6-542269C62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789" y="922338"/>
            <a:ext cx="3749675" cy="50053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11">
            <a:extLst>
              <a:ext uri="{FF2B5EF4-FFF2-40B4-BE49-F238E27FC236}">
                <a16:creationId xmlns:a16="http://schemas.microsoft.com/office/drawing/2014/main" id="{BB8BD5BD-4F02-A799-DBD8-086B891600D6}"/>
              </a:ext>
            </a:extLst>
          </p:cNvPr>
          <p:cNvSpPr txBox="1">
            <a:spLocks noChangeArrowheads="1"/>
          </p:cNvSpPr>
          <p:nvPr/>
        </p:nvSpPr>
        <p:spPr bwMode="auto">
          <a:xfrm>
            <a:off x="2236789" y="4927601"/>
            <a:ext cx="3749675" cy="1001713"/>
          </a:xfrm>
          <a:prstGeom prst="rect">
            <a:avLst/>
          </a:prstGeom>
          <a:solidFill>
            <a:srgbClr val="000000">
              <a:alpha val="50000"/>
            </a:srgb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lvl1pPr>
              <a:defRPr sz="32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6pPr>
            <a:lvl7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7pPr>
            <a:lvl8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8pPr>
            <a:lvl9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9pPr>
          </a:lstStyle>
          <a:p>
            <a:pPr algn="ctr">
              <a:spcBef>
                <a:spcPct val="50000"/>
              </a:spcBef>
              <a:defRPr/>
            </a:pPr>
            <a:r>
              <a:rPr lang="en-US" sz="1300">
                <a:solidFill>
                  <a:srgbClr val="FFFFFF"/>
                </a:solidFill>
              </a:rPr>
              <a:t>Nawab Siraj-ud-Daulah</a:t>
            </a:r>
          </a:p>
        </p:txBody>
      </p:sp>
      <p:pic>
        <p:nvPicPr>
          <p:cNvPr id="14337" name="Picture 5" descr="A oil-on-canvas portrait of Robert Clive painted by Nathaniel Dance in 1773. The portrait shows Clive wearing the Order of the Bath with a battle in progress behind him, probably intended to be Plassey">
            <a:extLst>
              <a:ext uri="{FF2B5EF4-FFF2-40B4-BE49-F238E27FC236}">
                <a16:creationId xmlns:a16="http://schemas.microsoft.com/office/drawing/2014/main" id="{D1EABEC8-68ED-7C1A-04AF-E195C86CB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922338"/>
            <a:ext cx="3933825" cy="50053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8">
            <a:extLst>
              <a:ext uri="{FF2B5EF4-FFF2-40B4-BE49-F238E27FC236}">
                <a16:creationId xmlns:a16="http://schemas.microsoft.com/office/drawing/2014/main" id="{56004CFE-BC19-6F5A-BB31-6C7C8B2487CF}"/>
              </a:ext>
            </a:extLst>
          </p:cNvPr>
          <p:cNvSpPr txBox="1">
            <a:spLocks noChangeArrowheads="1"/>
          </p:cNvSpPr>
          <p:nvPr/>
        </p:nvSpPr>
        <p:spPr bwMode="auto">
          <a:xfrm>
            <a:off x="6056314" y="4927601"/>
            <a:ext cx="3933825" cy="1001713"/>
          </a:xfrm>
          <a:prstGeom prst="rect">
            <a:avLst/>
          </a:prstGeom>
          <a:solidFill>
            <a:srgbClr val="000000">
              <a:alpha val="50000"/>
            </a:srgb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lvl1pPr>
              <a:defRPr sz="32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6pPr>
            <a:lvl7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7pPr>
            <a:lvl8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8pPr>
            <a:lvl9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9pPr>
          </a:lstStyle>
          <a:p>
            <a:pPr algn="ctr">
              <a:spcBef>
                <a:spcPct val="50000"/>
              </a:spcBef>
              <a:defRPr/>
            </a:pPr>
            <a:r>
              <a:rPr lang="en-US" sz="1300">
                <a:solidFill>
                  <a:srgbClr val="FFFFFF"/>
                </a:solidFill>
              </a:rPr>
              <a:t>Colonel Robert Clive</a:t>
            </a:r>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5ACC3-6807-2787-394C-D4A0D92DAE99}"/>
              </a:ext>
            </a:extLst>
          </p:cNvPr>
          <p:cNvSpPr>
            <a:spLocks noGrp="1"/>
          </p:cNvSpPr>
          <p:nvPr>
            <p:ph type="title"/>
          </p:nvPr>
        </p:nvSpPr>
        <p:spPr>
          <a:xfrm>
            <a:off x="1043631" y="809898"/>
            <a:ext cx="9942716" cy="1554480"/>
          </a:xfrm>
        </p:spPr>
        <p:txBody>
          <a:bodyPr anchor="ctr">
            <a:normAutofit/>
          </a:bodyPr>
          <a:lstStyle/>
          <a:p>
            <a:r>
              <a:rPr lang="en-US" altLang="en-BD" sz="4800">
                <a:ea typeface="ＭＳ Ｐゴシック" panose="020B0600070205080204" pitchFamily="34" charset="-128"/>
              </a:rPr>
              <a:t>Causes of the Battle</a:t>
            </a:r>
            <a:endParaRPr lang="en-BD" sz="4800"/>
          </a:p>
        </p:txBody>
      </p:sp>
      <p:sp>
        <p:nvSpPr>
          <p:cNvPr id="3" name="Content Placeholder 2">
            <a:extLst>
              <a:ext uri="{FF2B5EF4-FFF2-40B4-BE49-F238E27FC236}">
                <a16:creationId xmlns:a16="http://schemas.microsoft.com/office/drawing/2014/main" id="{5B182ADD-349B-8BB0-63C5-DD0A90E656BE}"/>
              </a:ext>
            </a:extLst>
          </p:cNvPr>
          <p:cNvSpPr>
            <a:spLocks noGrp="1"/>
          </p:cNvSpPr>
          <p:nvPr>
            <p:ph idx="1"/>
          </p:nvPr>
        </p:nvSpPr>
        <p:spPr>
          <a:xfrm>
            <a:off x="1045028" y="3017522"/>
            <a:ext cx="9941319" cy="3124658"/>
          </a:xfrm>
        </p:spPr>
        <p:txBody>
          <a:bodyPr anchor="ctr">
            <a:normAutofit/>
          </a:bodyPr>
          <a:lstStyle/>
          <a:p>
            <a:pPr eaLnBrk="1" hangingPunct="1"/>
            <a:endParaRPr lang="en-US" altLang="en-BD" sz="2400">
              <a:ea typeface="ＭＳ Ｐゴシック" panose="020B0600070205080204" pitchFamily="34" charset="-128"/>
            </a:endParaRPr>
          </a:p>
          <a:p>
            <a:pPr eaLnBrk="1" hangingPunct="1"/>
            <a:r>
              <a:rPr lang="en-US" altLang="en-BD" sz="2400">
                <a:ea typeface="ＭＳ Ｐゴシック" panose="020B0600070205080204" pitchFamily="34" charset="-128"/>
              </a:rPr>
              <a:t>Disputed Succession of Siraj-ud-Daula</a:t>
            </a:r>
          </a:p>
          <a:p>
            <a:pPr eaLnBrk="1" hangingPunct="1"/>
            <a:r>
              <a:rPr lang="en-US" altLang="en-BD" sz="2400">
                <a:ea typeface="ＭＳ Ｐゴシック" panose="020B0600070205080204" pitchFamily="34" charset="-128"/>
              </a:rPr>
              <a:t>Disrespect of Nawab by the British</a:t>
            </a:r>
          </a:p>
          <a:p>
            <a:pPr eaLnBrk="1" hangingPunct="1"/>
            <a:r>
              <a:rPr lang="en-US" altLang="en-BD" sz="2400">
                <a:ea typeface="ＭＳ Ｐゴシック" panose="020B0600070205080204" pitchFamily="34" charset="-128"/>
              </a:rPr>
              <a:t>British help to Siraj-ud-daula</a:t>
            </a:r>
            <a:r>
              <a:rPr lang="ja-JP" altLang="en-US" sz="2400">
                <a:ea typeface="ＭＳ Ｐゴシック" panose="020B0600070205080204" pitchFamily="34" charset="-128"/>
              </a:rPr>
              <a:t>’</a:t>
            </a:r>
            <a:r>
              <a:rPr lang="en-US" altLang="ja-JP" sz="2400">
                <a:ea typeface="ＭＳ Ｐゴシック" panose="020B0600070205080204" pitchFamily="34" charset="-128"/>
              </a:rPr>
              <a:t>s rivals</a:t>
            </a:r>
          </a:p>
          <a:p>
            <a:pPr eaLnBrk="1" hangingPunct="1"/>
            <a:r>
              <a:rPr lang="en-US" altLang="en-BD" sz="2400">
                <a:ea typeface="ＭＳ Ｐゴシック" panose="020B0600070205080204" pitchFamily="34" charset="-128"/>
              </a:rPr>
              <a:t>British Support to Shaukat Jang</a:t>
            </a:r>
          </a:p>
          <a:p>
            <a:endParaRPr lang="en-BD" sz="2400"/>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4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95549-5893-FC02-109B-BD602ED2AFDE}"/>
              </a:ext>
            </a:extLst>
          </p:cNvPr>
          <p:cNvSpPr>
            <a:spLocks noGrp="1"/>
          </p:cNvSpPr>
          <p:nvPr>
            <p:ph type="title"/>
          </p:nvPr>
        </p:nvSpPr>
        <p:spPr>
          <a:xfrm>
            <a:off x="1043631" y="809898"/>
            <a:ext cx="9942716" cy="1554480"/>
          </a:xfrm>
        </p:spPr>
        <p:txBody>
          <a:bodyPr anchor="ctr">
            <a:normAutofit/>
          </a:bodyPr>
          <a:lstStyle/>
          <a:p>
            <a:r>
              <a:rPr lang="en-US" altLang="en-BD" sz="4800">
                <a:ea typeface="ＭＳ Ｐゴシック" panose="020B0600070205080204" pitchFamily="34" charset="-128"/>
              </a:rPr>
              <a:t>Causes, cont..</a:t>
            </a:r>
            <a:endParaRPr lang="en-BD" sz="4800"/>
          </a:p>
        </p:txBody>
      </p:sp>
      <p:sp>
        <p:nvSpPr>
          <p:cNvPr id="3" name="Content Placeholder 2">
            <a:extLst>
              <a:ext uri="{FF2B5EF4-FFF2-40B4-BE49-F238E27FC236}">
                <a16:creationId xmlns:a16="http://schemas.microsoft.com/office/drawing/2014/main" id="{60178A3E-15F5-A649-A701-3C6F234421C6}"/>
              </a:ext>
            </a:extLst>
          </p:cNvPr>
          <p:cNvSpPr>
            <a:spLocks noGrp="1"/>
          </p:cNvSpPr>
          <p:nvPr>
            <p:ph idx="1"/>
          </p:nvPr>
        </p:nvSpPr>
        <p:spPr>
          <a:xfrm>
            <a:off x="1045028" y="3017522"/>
            <a:ext cx="9941319" cy="3124658"/>
          </a:xfrm>
        </p:spPr>
        <p:txBody>
          <a:bodyPr anchor="ctr">
            <a:normAutofit fontScale="70000" lnSpcReduction="20000"/>
          </a:bodyPr>
          <a:lstStyle/>
          <a:p>
            <a:pPr marL="609600" indent="-609600"/>
            <a:endParaRPr lang="en-US" altLang="en-BD" sz="2100" dirty="0">
              <a:ea typeface="ＭＳ Ｐゴシック" panose="020B0600070205080204" pitchFamily="34" charset="-128"/>
            </a:endParaRPr>
          </a:p>
          <a:p>
            <a:pPr marL="609600" indent="-609600"/>
            <a:r>
              <a:rPr lang="en-US" altLang="en-BD" sz="2100" dirty="0">
                <a:ea typeface="ＭＳ Ｐゴシック" panose="020B0600070205080204" pitchFamily="34" charset="-128"/>
              </a:rPr>
              <a:t>Anti-Hindu policies of the Nawab</a:t>
            </a:r>
          </a:p>
          <a:p>
            <a:pPr marL="609600" indent="-609600"/>
            <a:r>
              <a:rPr lang="en-US" altLang="en-BD" sz="2100" dirty="0">
                <a:ea typeface="ＭＳ Ｐゴシック" panose="020B0600070205080204" pitchFamily="34" charset="-128"/>
              </a:rPr>
              <a:t>British alignment with discontented Hindus</a:t>
            </a:r>
          </a:p>
          <a:p>
            <a:pPr marL="609600" indent="-609600"/>
            <a:r>
              <a:rPr lang="en-US" altLang="en-BD" sz="2100" dirty="0">
                <a:ea typeface="ＭＳ Ｐゴシック" panose="020B0600070205080204" pitchFamily="34" charset="-128"/>
              </a:rPr>
              <a:t>Refusal of the British to stop fortifications</a:t>
            </a:r>
          </a:p>
          <a:p>
            <a:pPr marL="609600" indent="-609600"/>
            <a:r>
              <a:rPr lang="en-US" altLang="en-BD" sz="2100" dirty="0">
                <a:ea typeface="ＭＳ Ｐゴシック" panose="020B0600070205080204" pitchFamily="34" charset="-128"/>
              </a:rPr>
              <a:t>Misuse of trade Privileges</a:t>
            </a:r>
          </a:p>
          <a:p>
            <a:pPr marL="609600" indent="-609600"/>
            <a:r>
              <a:rPr lang="en-US" altLang="en-BD" sz="2100" dirty="0">
                <a:ea typeface="ＭＳ Ｐゴシック" panose="020B0600070205080204" pitchFamily="34" charset="-128"/>
              </a:rPr>
              <a:t>Affairs of </a:t>
            </a:r>
            <a:r>
              <a:rPr lang="en-US" altLang="en-BD" sz="2100" dirty="0" err="1">
                <a:ea typeface="ＭＳ Ｐゴシック" panose="020B0600070205080204" pitchFamily="34" charset="-128"/>
              </a:rPr>
              <a:t>Krishana</a:t>
            </a:r>
            <a:r>
              <a:rPr lang="en-US" altLang="en-BD" sz="2100" dirty="0">
                <a:ea typeface="ＭＳ Ｐゴシック" panose="020B0600070205080204" pitchFamily="34" charset="-128"/>
              </a:rPr>
              <a:t> Ballabh </a:t>
            </a:r>
          </a:p>
          <a:p>
            <a:pPr marL="609600" indent="-609600"/>
            <a:r>
              <a:rPr lang="en-US" altLang="en-BD" sz="2100" dirty="0">
                <a:ea typeface="ＭＳ Ｐゴシック" panose="020B0600070205080204" pitchFamily="34" charset="-128"/>
              </a:rPr>
              <a:t>Capture of Calcutta by the Nawab (June 20, 1756) and Black Hole tragedy</a:t>
            </a:r>
          </a:p>
          <a:p>
            <a:pPr marL="609600" indent="-609600"/>
            <a:r>
              <a:rPr lang="en-US" altLang="en-BD" sz="2100" dirty="0">
                <a:ea typeface="ＭＳ Ｐゴシック" panose="020B0600070205080204" pitchFamily="34" charset="-128"/>
              </a:rPr>
              <a:t>Re-occupation of Calcutta by the British Jan 1757</a:t>
            </a:r>
          </a:p>
          <a:p>
            <a:pPr marL="609600" indent="-609600"/>
            <a:r>
              <a:rPr lang="en-US" altLang="en-BD" sz="2100" dirty="0">
                <a:ea typeface="ＭＳ Ｐゴシック" panose="020B0600070205080204" pitchFamily="34" charset="-128"/>
              </a:rPr>
              <a:t>Treaty of </a:t>
            </a:r>
            <a:r>
              <a:rPr lang="en-US" altLang="en-BD" sz="2100" dirty="0" err="1">
                <a:ea typeface="ＭＳ Ｐゴシック" panose="020B0600070205080204" pitchFamily="34" charset="-128"/>
              </a:rPr>
              <a:t>Aliinagar</a:t>
            </a:r>
            <a:endParaRPr lang="en-US" altLang="en-BD" sz="2100" dirty="0">
              <a:ea typeface="ＭＳ Ｐゴシック" panose="020B0600070205080204" pitchFamily="34" charset="-128"/>
            </a:endParaRPr>
          </a:p>
          <a:p>
            <a:pPr marL="609600" indent="-609600"/>
            <a:r>
              <a:rPr lang="en-US" altLang="en-BD" sz="2100" dirty="0">
                <a:ea typeface="ＭＳ Ｐゴシック" panose="020B0600070205080204" pitchFamily="34" charset="-128"/>
              </a:rPr>
              <a:t>Capture of </a:t>
            </a:r>
            <a:r>
              <a:rPr lang="en-US" altLang="en-BD" sz="2100" dirty="0" err="1">
                <a:ea typeface="ＭＳ Ｐゴシック" panose="020B0600070205080204" pitchFamily="34" charset="-128"/>
              </a:rPr>
              <a:t>Chander</a:t>
            </a:r>
            <a:r>
              <a:rPr lang="en-US" altLang="en-BD" sz="2100" dirty="0">
                <a:ea typeface="ＭＳ Ｐゴシック" panose="020B0600070205080204" pitchFamily="34" charset="-128"/>
              </a:rPr>
              <a:t> Nagar (French </a:t>
            </a:r>
            <a:r>
              <a:rPr lang="en-US" altLang="en-BD" sz="2100" dirty="0" err="1">
                <a:ea typeface="ＭＳ Ｐゴシック" panose="020B0600070205080204" pitchFamily="34" charset="-128"/>
              </a:rPr>
              <a:t>centre</a:t>
            </a:r>
            <a:r>
              <a:rPr lang="en-US" altLang="en-BD" sz="2100" dirty="0">
                <a:ea typeface="ＭＳ Ｐゴシック" panose="020B0600070205080204" pitchFamily="34" charset="-128"/>
              </a:rPr>
              <a:t>)</a:t>
            </a:r>
          </a:p>
          <a:p>
            <a:pPr marL="609600" indent="-609600"/>
            <a:r>
              <a:rPr lang="en-US" altLang="en-BD" sz="2100" dirty="0">
                <a:ea typeface="ＭＳ Ｐゴシック" panose="020B0600070205080204" pitchFamily="34" charset="-128"/>
              </a:rPr>
              <a:t>Immediate Cause (Conspiracy against Siraj-</a:t>
            </a:r>
            <a:r>
              <a:rPr lang="en-US" altLang="en-BD" sz="2100" dirty="0" err="1">
                <a:ea typeface="ＭＳ Ｐゴシック" panose="020B0600070205080204" pitchFamily="34" charset="-128"/>
              </a:rPr>
              <a:t>ud</a:t>
            </a:r>
            <a:r>
              <a:rPr lang="en-US" altLang="en-BD" sz="2100" dirty="0">
                <a:ea typeface="ＭＳ Ｐゴシック" panose="020B0600070205080204" pitchFamily="34" charset="-128"/>
              </a:rPr>
              <a:t>-</a:t>
            </a:r>
            <a:r>
              <a:rPr lang="en-US" altLang="en-BD" sz="2100" dirty="0" err="1">
                <a:ea typeface="ＭＳ Ｐゴシック" panose="020B0600070205080204" pitchFamily="34" charset="-128"/>
              </a:rPr>
              <a:t>Daula</a:t>
            </a:r>
            <a:r>
              <a:rPr lang="en-US" altLang="en-BD" sz="2100" dirty="0">
                <a:ea typeface="ＭＳ Ｐゴシック" panose="020B0600070205080204" pitchFamily="34" charset="-128"/>
              </a:rPr>
              <a:t>) </a:t>
            </a:r>
          </a:p>
          <a:p>
            <a:endParaRPr lang="en-BD" sz="11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56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4639" name="Rectangle 24630">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a:extLst>
              <a:ext uri="{FF2B5EF4-FFF2-40B4-BE49-F238E27FC236}">
                <a16:creationId xmlns:a16="http://schemas.microsoft.com/office/drawing/2014/main" id="{10B5804D-C85B-32AD-45A8-13D1C158941B}"/>
              </a:ext>
            </a:extLst>
          </p:cNvPr>
          <p:cNvSpPr>
            <a:spLocks noGrp="1" noChangeArrowheads="1"/>
          </p:cNvSpPr>
          <p:nvPr>
            <p:ph type="ctrTitle"/>
          </p:nvPr>
        </p:nvSpPr>
        <p:spPr>
          <a:xfrm>
            <a:off x="1078828" y="1147158"/>
            <a:ext cx="6038470" cy="4713316"/>
          </a:xfrm>
        </p:spPr>
        <p:txBody>
          <a:bodyPr anchor="ctr">
            <a:normAutofit/>
          </a:bodyPr>
          <a:lstStyle/>
          <a:p>
            <a:pPr algn="l" eaLnBrk="1" hangingPunct="1"/>
            <a:r>
              <a:rPr lang="en-US" altLang="en-BD" dirty="0">
                <a:ea typeface="ＭＳ Ｐゴシック" panose="020B0600070205080204" pitchFamily="34" charset="-128"/>
              </a:rPr>
              <a:t>Black Hole Incident</a:t>
            </a:r>
            <a:endParaRPr lang="en-US" altLang="en-BD">
              <a:ea typeface="ＭＳ Ｐゴシック" panose="020B0600070205080204" pitchFamily="34" charset="-128"/>
            </a:endParaRPr>
          </a:p>
        </p:txBody>
      </p:sp>
      <p:grpSp>
        <p:nvGrpSpPr>
          <p:cNvPr id="24641" name="Group 24632">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634" name="Rectangle 24633">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42" name="Rectangle 24634">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36" name="Rectangle 24635">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638" name="Rectangle 24637">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40" name="Rectangle 24639">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0" name="Rectangle 4">
            <a:extLst>
              <a:ext uri="{FF2B5EF4-FFF2-40B4-BE49-F238E27FC236}">
                <a16:creationId xmlns:a16="http://schemas.microsoft.com/office/drawing/2014/main" id="{413A1DA2-ED49-0EE4-ABE0-B0F75F51A06A}"/>
              </a:ext>
            </a:extLst>
          </p:cNvPr>
          <p:cNvSpPr>
            <a:spLocks noGrp="1" noChangeArrowheads="1"/>
          </p:cNvSpPr>
          <p:nvPr>
            <p:ph type="subTitle" idx="1"/>
          </p:nvPr>
        </p:nvSpPr>
        <p:spPr>
          <a:xfrm>
            <a:off x="8030590" y="685800"/>
            <a:ext cx="3300156" cy="5410200"/>
          </a:xfrm>
        </p:spPr>
        <p:txBody>
          <a:bodyPr anchor="ctr">
            <a:normAutofit/>
          </a:bodyPr>
          <a:lstStyle/>
          <a:p>
            <a:pPr algn="l" eaLnBrk="1" hangingPunct="1"/>
            <a:r>
              <a:rPr lang="en-US" altLang="en-BD" sz="1800" b="1" dirty="0">
                <a:ea typeface="ＭＳ Ｐゴシック" panose="020B0600070205080204" pitchFamily="34" charset="-128"/>
              </a:rPr>
              <a:t>The Black Hole of Calcutta</a:t>
            </a:r>
            <a:r>
              <a:rPr lang="en-US" altLang="en-BD" sz="1800" dirty="0">
                <a:ea typeface="ＭＳ Ｐゴシック" panose="020B0600070205080204" pitchFamily="34" charset="-128"/>
              </a:rPr>
              <a:t> was a small dungeon in the old Fort William, at Calcutta, India, where troops of the Nawab of Bengal, Siraj </a:t>
            </a:r>
            <a:r>
              <a:rPr lang="en-US" altLang="en-BD" sz="1800" dirty="0" err="1">
                <a:ea typeface="ＭＳ Ｐゴシック" panose="020B0600070205080204" pitchFamily="34" charset="-128"/>
              </a:rPr>
              <a:t>ud-Daulah</a:t>
            </a:r>
            <a:r>
              <a:rPr lang="en-US" altLang="en-BD" sz="1800" dirty="0">
                <a:ea typeface="ＭＳ Ｐゴシック" panose="020B0600070205080204" pitchFamily="34" charset="-128"/>
              </a:rPr>
              <a:t>, held British prisoners of war after the capture of the Fort on June 19, 1756.</a:t>
            </a:r>
          </a:p>
          <a:p>
            <a:pPr algn="l" eaLnBrk="1" hangingPunct="1"/>
            <a:r>
              <a:rPr lang="en-US" altLang="en-BD" sz="1800" dirty="0">
                <a:ea typeface="ＭＳ Ｐゴシック" panose="020B0600070205080204" pitchFamily="34" charset="-128"/>
              </a:rPr>
              <a:t>One of the prisoners, John Zephaniah Holwell, claimed that following the fall of the fort, British and Anglo-Indian soldiers and civilians were held overnight in conditions so cramped that many died from suffocation, heat exhaustion and crushing. He claimed that 123 prisoners died out of 146 prisoners held.</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800" decel="100000"/>
                                        <p:tgtEl>
                                          <p:spTgt spid="24578"/>
                                        </p:tgtEl>
                                      </p:cBhvr>
                                    </p:animEffect>
                                    <p:anim calcmode="lin" valueType="num">
                                      <p:cBhvr>
                                        <p:cTn id="8" dur="800" decel="100000" fill="hold"/>
                                        <p:tgtEl>
                                          <p:spTgt spid="24578"/>
                                        </p:tgtEl>
                                        <p:attrNameLst>
                                          <p:attrName>style.rotation</p:attrName>
                                        </p:attrNameLst>
                                      </p:cBhvr>
                                      <p:tavLst>
                                        <p:tav tm="0">
                                          <p:val>
                                            <p:fltVal val="-90"/>
                                          </p:val>
                                        </p:tav>
                                        <p:tav tm="100000">
                                          <p:val>
                                            <p:fltVal val="0"/>
                                          </p:val>
                                        </p:tav>
                                      </p:tavLst>
                                    </p:anim>
                                    <p:anim calcmode="lin" valueType="num">
                                      <p:cBhvr>
                                        <p:cTn id="9" dur="800" decel="100000" fill="hold"/>
                                        <p:tgtEl>
                                          <p:spTgt spid="24578"/>
                                        </p:tgtEl>
                                        <p:attrNameLst>
                                          <p:attrName>ppt_x</p:attrName>
                                        </p:attrNameLst>
                                      </p:cBhvr>
                                      <p:tavLst>
                                        <p:tav tm="0">
                                          <p:val>
                                            <p:strVal val="#ppt_x+0.4"/>
                                          </p:val>
                                        </p:tav>
                                        <p:tav tm="100000">
                                          <p:val>
                                            <p:strVal val="#ppt_x-0.05"/>
                                          </p:val>
                                        </p:tav>
                                      </p:tavLst>
                                    </p:anim>
                                    <p:anim calcmode="lin" valueType="num">
                                      <p:cBhvr>
                                        <p:cTn id="10" dur="800" decel="100000" fill="hold"/>
                                        <p:tgtEl>
                                          <p:spTgt spid="2457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457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4578"/>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4580">
                                            <p:txEl>
                                              <p:pRg st="0" end="0"/>
                                            </p:txEl>
                                          </p:spTgt>
                                        </p:tgtEl>
                                        <p:attrNameLst>
                                          <p:attrName>style.visibility</p:attrName>
                                        </p:attrNameLst>
                                      </p:cBhvr>
                                      <p:to>
                                        <p:strVal val="visible"/>
                                      </p:to>
                                    </p:set>
                                    <p:animEffect transition="in" filter="fade">
                                      <p:cBhvr>
                                        <p:cTn id="17" dur="1000"/>
                                        <p:tgtEl>
                                          <p:spTgt spid="24580">
                                            <p:txEl>
                                              <p:pRg st="0" end="0"/>
                                            </p:txEl>
                                          </p:spTgt>
                                        </p:tgtEl>
                                      </p:cBhvr>
                                    </p:animEffect>
                                    <p:anim calcmode="lin" valueType="num">
                                      <p:cBhvr>
                                        <p:cTn id="18" dur="10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45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4580">
                                            <p:txEl>
                                              <p:pRg st="1" end="1"/>
                                            </p:txEl>
                                          </p:spTgt>
                                        </p:tgtEl>
                                        <p:attrNameLst>
                                          <p:attrName>style.visibility</p:attrName>
                                        </p:attrNameLst>
                                      </p:cBhvr>
                                      <p:to>
                                        <p:strVal val="visible"/>
                                      </p:to>
                                    </p:set>
                                    <p:animEffect transition="in" filter="fade">
                                      <p:cBhvr>
                                        <p:cTn id="24" dur="1000"/>
                                        <p:tgtEl>
                                          <p:spTgt spid="24580">
                                            <p:txEl>
                                              <p:pRg st="1" end="1"/>
                                            </p:txEl>
                                          </p:spTgt>
                                        </p:tgtEl>
                                      </p:cBhvr>
                                    </p:animEffect>
                                    <p:anim calcmode="lin" valueType="num">
                                      <p:cBhvr>
                                        <p:cTn id="25" dur="10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458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6">
            <a:extLst>
              <a:ext uri="{FF2B5EF4-FFF2-40B4-BE49-F238E27FC236}">
                <a16:creationId xmlns:a16="http://schemas.microsoft.com/office/drawing/2014/main" id="{EEA6E69E-BCA8-B15D-6D57-563A9D654226}"/>
              </a:ext>
            </a:extLst>
          </p:cNvPr>
          <p:cNvSpPr>
            <a:spLocks noGrp="1" noChangeArrowheads="1"/>
          </p:cNvSpPr>
          <p:nvPr>
            <p:ph type="ctrTitle"/>
          </p:nvPr>
        </p:nvSpPr>
        <p:spPr>
          <a:xfrm>
            <a:off x="2286000" y="0"/>
            <a:ext cx="7772400" cy="1371600"/>
          </a:xfrm>
        </p:spPr>
        <p:txBody>
          <a:bodyPr/>
          <a:lstStyle/>
          <a:p>
            <a:pPr eaLnBrk="1" hangingPunct="1"/>
            <a:r>
              <a:rPr lang="en-US" altLang="en-BD" sz="3200">
                <a:ea typeface="ＭＳ Ｐゴシック" panose="020B0600070205080204" pitchFamily="34" charset="-128"/>
              </a:rPr>
              <a:t>Lord Clive meeting with Mir Jafar after the Battle of Plassey </a:t>
            </a:r>
            <a:r>
              <a:rPr lang="en-US" altLang="en-BD" sz="4800">
                <a:ea typeface="ＭＳ Ｐゴシック" panose="020B0600070205080204" pitchFamily="34" charset="-128"/>
              </a:rPr>
              <a:t> </a:t>
            </a:r>
          </a:p>
        </p:txBody>
      </p:sp>
      <p:pic>
        <p:nvPicPr>
          <p:cNvPr id="20482" name="Picture 11" descr="File:Clive.jpg">
            <a:extLst>
              <a:ext uri="{FF2B5EF4-FFF2-40B4-BE49-F238E27FC236}">
                <a16:creationId xmlns:a16="http://schemas.microsoft.com/office/drawing/2014/main" id="{3DAA0DBE-1577-9BFD-B5DA-CA3D35810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1000" fill="hold"/>
                                        <p:tgtEl>
                                          <p:spTgt spid="26630"/>
                                        </p:tgtEl>
                                        <p:attrNameLst>
                                          <p:attrName>ppt_x</p:attrName>
                                        </p:attrNameLst>
                                      </p:cBhvr>
                                      <p:tavLst>
                                        <p:tav tm="0">
                                          <p:val>
                                            <p:strVal val="#ppt_x-.2"/>
                                          </p:val>
                                        </p:tav>
                                        <p:tav tm="100000">
                                          <p:val>
                                            <p:strVal val="#ppt_x"/>
                                          </p:val>
                                        </p:tav>
                                      </p:tavLst>
                                    </p:anim>
                                    <p:anim calcmode="lin" valueType="num">
                                      <p:cBhvr>
                                        <p:cTn id="8" dur="1000" fill="hold"/>
                                        <p:tgtEl>
                                          <p:spTgt spid="266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36890" name="Rectangle 3688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92" name="Group 3689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6893" name="Rectangle 3689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94" name="Rectangle 3689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95" name="Rectangle 3689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897" name="Rectangle 3689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Rectangle 2">
            <a:extLst>
              <a:ext uri="{FF2B5EF4-FFF2-40B4-BE49-F238E27FC236}">
                <a16:creationId xmlns:a16="http://schemas.microsoft.com/office/drawing/2014/main" id="{E19641EF-862D-0424-63D1-F5D590093F88}"/>
              </a:ext>
            </a:extLst>
          </p:cNvPr>
          <p:cNvSpPr>
            <a:spLocks noGrp="1" noChangeArrowheads="1"/>
          </p:cNvSpPr>
          <p:nvPr>
            <p:ph type="title"/>
          </p:nvPr>
        </p:nvSpPr>
        <p:spPr>
          <a:xfrm>
            <a:off x="1043631" y="809898"/>
            <a:ext cx="9942716" cy="1554480"/>
          </a:xfrm>
        </p:spPr>
        <p:txBody>
          <a:bodyPr anchor="ctr">
            <a:normAutofit/>
          </a:bodyPr>
          <a:lstStyle/>
          <a:p>
            <a:pPr eaLnBrk="1" hangingPunct="1"/>
            <a:r>
              <a:rPr lang="en-US" altLang="en-BD" sz="4800">
                <a:ea typeface="ＭＳ Ｐゴシック" panose="020B0600070205080204" pitchFamily="34" charset="-128"/>
              </a:rPr>
              <a:t>Significance of the Battle</a:t>
            </a:r>
          </a:p>
        </p:txBody>
      </p:sp>
      <p:sp>
        <p:nvSpPr>
          <p:cNvPr id="36867" name="Rectangle 3">
            <a:extLst>
              <a:ext uri="{FF2B5EF4-FFF2-40B4-BE49-F238E27FC236}">
                <a16:creationId xmlns:a16="http://schemas.microsoft.com/office/drawing/2014/main" id="{73179A78-0333-61DD-378D-BE4A2D9774F5}"/>
              </a:ext>
            </a:extLst>
          </p:cNvPr>
          <p:cNvSpPr>
            <a:spLocks noGrp="1" noChangeArrowheads="1"/>
          </p:cNvSpPr>
          <p:nvPr>
            <p:ph idx="1"/>
          </p:nvPr>
        </p:nvSpPr>
        <p:spPr>
          <a:xfrm>
            <a:off x="1045028" y="3017522"/>
            <a:ext cx="9941319" cy="3124658"/>
          </a:xfrm>
        </p:spPr>
        <p:txBody>
          <a:bodyPr anchor="ctr">
            <a:normAutofit/>
          </a:bodyPr>
          <a:lstStyle/>
          <a:p>
            <a:pPr eaLnBrk="1" hangingPunct="1">
              <a:defRPr/>
            </a:pPr>
            <a:r>
              <a:rPr lang="en-US" sz="2200" dirty="0">
                <a:effectLst/>
                <a:ea typeface="+mn-ea"/>
              </a:rPr>
              <a:t>No military significance</a:t>
            </a:r>
          </a:p>
          <a:p>
            <a:pPr eaLnBrk="1" hangingPunct="1">
              <a:defRPr/>
            </a:pPr>
            <a:r>
              <a:rPr lang="en-US" sz="2200" dirty="0">
                <a:effectLst/>
                <a:ea typeface="+mn-ea"/>
              </a:rPr>
              <a:t>A decisive historic battle</a:t>
            </a:r>
          </a:p>
          <a:p>
            <a:pPr eaLnBrk="1" hangingPunct="1">
              <a:defRPr/>
            </a:pPr>
            <a:r>
              <a:rPr lang="en-US" sz="2200" dirty="0">
                <a:effectLst/>
                <a:ea typeface="+mn-ea"/>
              </a:rPr>
              <a:t>Beginning of the new era</a:t>
            </a:r>
          </a:p>
          <a:p>
            <a:pPr eaLnBrk="1" hangingPunct="1">
              <a:defRPr/>
            </a:pPr>
            <a:r>
              <a:rPr lang="en-US" sz="2200" dirty="0">
                <a:effectLst/>
                <a:ea typeface="+mn-ea"/>
              </a:rPr>
              <a:t>Economic gains of the English</a:t>
            </a:r>
          </a:p>
          <a:p>
            <a:pPr eaLnBrk="1" hangingPunct="1">
              <a:defRPr/>
            </a:pPr>
            <a:r>
              <a:rPr lang="en-US" sz="2200" dirty="0">
                <a:effectLst/>
                <a:ea typeface="+mn-ea"/>
              </a:rPr>
              <a:t>Helped in the defeat of the French</a:t>
            </a:r>
            <a:endParaRPr lang="en-US" sz="2200" dirty="0">
              <a:ea typeface="+mn-ea"/>
            </a:endParaRPr>
          </a:p>
        </p:txBody>
      </p:sp>
      <p:cxnSp>
        <p:nvCxnSpPr>
          <p:cNvPr id="36899" name="Straight Connector 3689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20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fade">
                                      <p:cBhvr>
                                        <p:cTn id="17" dur="20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fade">
                                      <p:cBhvr>
                                        <p:cTn id="22" dur="2000"/>
                                        <p:tgtEl>
                                          <p:spTgt spid="368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fade">
                                      <p:cBhvr>
                                        <p:cTn id="27" dur="2000"/>
                                        <p:tgtEl>
                                          <p:spTgt spid="368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fade">
                                      <p:cBhvr>
                                        <p:cTn id="32" dur="20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37896" name="Rectangle 3789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4" descr="MirJafar_21185">
            <a:extLst>
              <a:ext uri="{FF2B5EF4-FFF2-40B4-BE49-F238E27FC236}">
                <a16:creationId xmlns:a16="http://schemas.microsoft.com/office/drawing/2014/main" id="{7C194070-E11A-DEAA-2C6F-7CDA6BC2E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64" r="-1"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1" name="Rectangle 3">
            <a:extLst>
              <a:ext uri="{FF2B5EF4-FFF2-40B4-BE49-F238E27FC236}">
                <a16:creationId xmlns:a16="http://schemas.microsoft.com/office/drawing/2014/main" id="{57487492-5E7E-00D4-6D99-597C5EC4512C}"/>
              </a:ext>
            </a:extLst>
          </p:cNvPr>
          <p:cNvSpPr>
            <a:spLocks noGrp="1" noChangeArrowheads="1"/>
          </p:cNvSpPr>
          <p:nvPr>
            <p:ph idx="1"/>
          </p:nvPr>
        </p:nvSpPr>
        <p:spPr>
          <a:xfrm>
            <a:off x="5297762" y="2706624"/>
            <a:ext cx="6251110" cy="3483864"/>
          </a:xfrm>
        </p:spPr>
        <p:txBody>
          <a:bodyPr>
            <a:normAutofit/>
          </a:bodyPr>
          <a:lstStyle/>
          <a:p>
            <a:pPr eaLnBrk="1" hangingPunct="1">
              <a:defRPr/>
            </a:pPr>
            <a:endParaRPr lang="en-US" sz="2000" dirty="0">
              <a:ea typeface="+mn-ea"/>
            </a:endParaRPr>
          </a:p>
          <a:p>
            <a:pPr eaLnBrk="1" hangingPunct="1">
              <a:defRPr/>
            </a:pPr>
            <a:r>
              <a:rPr lang="en-US" sz="2000" dirty="0">
                <a:ea typeface="+mn-ea"/>
              </a:rPr>
              <a:t>Transformation in the nature of the east India Company</a:t>
            </a:r>
          </a:p>
          <a:p>
            <a:pPr eaLnBrk="1" hangingPunct="1">
              <a:defRPr/>
            </a:pPr>
            <a:r>
              <a:rPr lang="en-US" sz="2000" dirty="0">
                <a:ea typeface="+mn-ea"/>
              </a:rPr>
              <a:t>The puppet government of Mir </a:t>
            </a:r>
            <a:r>
              <a:rPr lang="en-US" sz="2000" dirty="0" err="1">
                <a:ea typeface="+mn-ea"/>
              </a:rPr>
              <a:t>Jafar</a:t>
            </a:r>
            <a:endParaRPr lang="en-US" sz="2000" dirty="0">
              <a:ea typeface="+mn-ea"/>
            </a:endParaRPr>
          </a:p>
          <a:p>
            <a:r>
              <a:rPr lang="en-US" altLang="en-BD" sz="2000" dirty="0">
                <a:ea typeface="ＭＳ Ｐゴシック" panose="020B0600070205080204" pitchFamily="34" charset="-128"/>
              </a:rPr>
              <a:t>Personal gains of Clive</a:t>
            </a:r>
          </a:p>
          <a:p>
            <a:r>
              <a:rPr lang="en-US" altLang="en-BD" sz="2000" dirty="0">
                <a:ea typeface="ＭＳ Ｐゴシック" panose="020B0600070205080204" pitchFamily="34" charset="-128"/>
              </a:rPr>
              <a:t>Weakness of Indian Political system exposed</a:t>
            </a:r>
          </a:p>
          <a:p>
            <a:r>
              <a:rPr lang="en-US" altLang="en-BD" sz="2000" dirty="0">
                <a:ea typeface="ＭＳ Ｐゴシック" panose="020B0600070205080204" pitchFamily="34" charset="-128"/>
              </a:rPr>
              <a:t>Opening way for new struggles</a:t>
            </a:r>
          </a:p>
          <a:p>
            <a:r>
              <a:rPr lang="en-US" altLang="en-BD" sz="2000" dirty="0">
                <a:ea typeface="ＭＳ Ｐゴシック" panose="020B0600070205080204" pitchFamily="34" charset="-128"/>
              </a:rPr>
              <a:t>Set back to the supremacy of Mughal Emperor</a:t>
            </a:r>
          </a:p>
          <a:p>
            <a:r>
              <a:rPr lang="en-US" altLang="en-BD" sz="2000" dirty="0">
                <a:ea typeface="ＭＳ Ｐゴシック" panose="020B0600070205080204" pitchFamily="34" charset="-128"/>
              </a:rPr>
              <a:t>Enhanced the prestige of the company.</a:t>
            </a:r>
          </a:p>
          <a:p>
            <a:pPr eaLnBrk="1" hangingPunct="1">
              <a:buFont typeface="Wingdings" pitchFamily="2" charset="2"/>
              <a:buNone/>
              <a:defRPr/>
            </a:pPr>
            <a:endParaRPr lang="en-US" sz="2000" dirty="0">
              <a:ea typeface="+mn-ea"/>
            </a:endParaRPr>
          </a:p>
          <a:p>
            <a:pPr eaLnBrk="1" hangingPunct="1">
              <a:buFont typeface="Wingdings" pitchFamily="2" charset="2"/>
              <a:buNone/>
              <a:defRPr/>
            </a:pPr>
            <a:endParaRPr lang="en-US" sz="2000" dirty="0">
              <a:ea typeface="+mn-ea"/>
            </a:endParaRPr>
          </a:p>
          <a:p>
            <a:pPr eaLnBrk="1" hangingPunct="1">
              <a:buFont typeface="Wingdings" pitchFamily="2" charset="2"/>
              <a:buNone/>
              <a:defRPr/>
            </a:pPr>
            <a:endParaRPr lang="en-US" sz="2000" dirty="0">
              <a:ea typeface="+mn-ea"/>
            </a:endParaRPr>
          </a:p>
          <a:p>
            <a:pPr eaLnBrk="1" hangingPunct="1">
              <a:buFont typeface="Wingdings" pitchFamily="2" charset="2"/>
              <a:buNone/>
              <a:defRPr/>
            </a:pPr>
            <a:endParaRPr lang="en-US" sz="2000" dirty="0">
              <a:ea typeface="+mn-ea"/>
            </a:endParaRPr>
          </a:p>
        </p:txBody>
      </p:sp>
      <p:sp>
        <p:nvSpPr>
          <p:cNvPr id="12292" name="Text Box 5">
            <a:extLst>
              <a:ext uri="{FF2B5EF4-FFF2-40B4-BE49-F238E27FC236}">
                <a16:creationId xmlns:a16="http://schemas.microsoft.com/office/drawing/2014/main" id="{5162E269-F151-EA1D-121C-D5FF1D740BF2}"/>
              </a:ext>
            </a:extLst>
          </p:cNvPr>
          <p:cNvSpPr txBox="1">
            <a:spLocks noChangeArrowheads="1"/>
          </p:cNvSpPr>
          <p:nvPr/>
        </p:nvSpPr>
        <p:spPr bwMode="auto">
          <a:xfrm>
            <a:off x="1" y="6248400"/>
            <a:ext cx="4657344" cy="685799"/>
          </a:xfrm>
          <a:prstGeom prst="rect">
            <a:avLst/>
          </a:prstGeom>
          <a:solidFill>
            <a:srgbClr val="000000">
              <a:alpha val="50000"/>
            </a:srgb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lvl1pPr>
              <a:defRPr sz="32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6pPr>
            <a:lvl7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7pPr>
            <a:lvl8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8pPr>
            <a:lvl9pPr eaLnBrk="0" fontAlgn="base" hangingPunct="0">
              <a:spcBef>
                <a:spcPct val="20000"/>
              </a:spcBef>
              <a:spcAft>
                <a:spcPct val="0"/>
              </a:spcAft>
              <a:buClr>
                <a:schemeClr val="hlink"/>
              </a:buClr>
              <a:buFont typeface="Wingdings" charset="0"/>
              <a:buChar char="§"/>
              <a:defRPr sz="2000">
                <a:solidFill>
                  <a:schemeClr val="tx1"/>
                </a:solidFill>
                <a:latin typeface="Tahoma" charset="0"/>
                <a:ea typeface="ＭＳ Ｐゴシック" charset="0"/>
              </a:defRPr>
            </a:lvl9pPr>
          </a:lstStyle>
          <a:p>
            <a:pPr algn="ctr">
              <a:spcBef>
                <a:spcPct val="50000"/>
              </a:spcBef>
              <a:defRPr/>
            </a:pPr>
            <a:r>
              <a:rPr lang="en-US" sz="1300" dirty="0">
                <a:solidFill>
                  <a:srgbClr val="FFFFFF"/>
                </a:solidFill>
                <a:latin typeface="+mn-lt"/>
                <a:ea typeface="+mn-ea"/>
              </a:rPr>
              <a:t>Mir </a:t>
            </a:r>
            <a:r>
              <a:rPr lang="en-US" sz="1300" dirty="0" err="1">
                <a:solidFill>
                  <a:srgbClr val="FFFFFF"/>
                </a:solidFill>
                <a:latin typeface="+mn-lt"/>
                <a:ea typeface="+mn-ea"/>
              </a:rPr>
              <a:t>Jafar</a:t>
            </a:r>
            <a:r>
              <a:rPr lang="en-US" sz="1300" dirty="0">
                <a:solidFill>
                  <a:srgbClr val="FFFFFF"/>
                </a:solidFill>
                <a:latin typeface="+mn-lt"/>
                <a:ea typeface="+mn-ea"/>
              </a:rPr>
              <a:t> Nawab of Bengal (1757-1760)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stCondLst>
                                            <p:cond delay="0"/>
                                          </p:stCondLst>
                                        </p:cTn>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1000">
                                          <p:stCondLst>
                                            <p:cond delay="0"/>
                                          </p:stCondLst>
                                        </p:cTn>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1000">
                                          <p:stCondLst>
                                            <p:cond delay="0"/>
                                          </p:stCondLst>
                                        </p:cTn>
                                        <p:tgtEl>
                                          <p:spTgt spid="37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1000">
                                          <p:stCondLst>
                                            <p:cond delay="0"/>
                                          </p:stCondLst>
                                        </p:cTn>
                                        <p:tgtEl>
                                          <p:spTgt spid="378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animEffect transition="in" filter="fade">
                                      <p:cBhvr>
                                        <p:cTn id="27" dur="1000">
                                          <p:stCondLst>
                                            <p:cond delay="0"/>
                                          </p:stCondLst>
                                        </p:cTn>
                                        <p:tgtEl>
                                          <p:spTgt spid="378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1">
                                            <p:txEl>
                                              <p:pRg st="6" end="6"/>
                                            </p:txEl>
                                          </p:spTgt>
                                        </p:tgtEl>
                                        <p:attrNameLst>
                                          <p:attrName>style.visibility</p:attrName>
                                        </p:attrNameLst>
                                      </p:cBhvr>
                                      <p:to>
                                        <p:strVal val="visible"/>
                                      </p:to>
                                    </p:set>
                                    <p:animEffect transition="in" filter="fade">
                                      <p:cBhvr>
                                        <p:cTn id="32" dur="1000">
                                          <p:stCondLst>
                                            <p:cond delay="0"/>
                                          </p:stCondLst>
                                        </p:cTn>
                                        <p:tgtEl>
                                          <p:spTgt spid="378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Effect transition="in" filter="fade">
                                      <p:cBhvr>
                                        <p:cTn id="37" dur="1000">
                                          <p:stCondLst>
                                            <p:cond delay="0"/>
                                          </p:stCondLst>
                                        </p:cTn>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297</TotalTime>
  <Words>498</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Tahoma</vt:lpstr>
      <vt:lpstr>Wingdings</vt:lpstr>
      <vt:lpstr>Office Theme</vt:lpstr>
      <vt:lpstr>The Battle of Plassey, 1757</vt:lpstr>
      <vt:lpstr>About the Battle</vt:lpstr>
      <vt:lpstr>PowerPoint Presentation</vt:lpstr>
      <vt:lpstr>Causes of the Battle</vt:lpstr>
      <vt:lpstr>Causes, cont..</vt:lpstr>
      <vt:lpstr>Black Hole Incident</vt:lpstr>
      <vt:lpstr>Lord Clive meeting with Mir Jafar after the Battle of Plassey  </vt:lpstr>
      <vt:lpstr>Significance of the Battle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commputer</dc:creator>
  <cp:lastModifiedBy>Aynul Islam</cp:lastModifiedBy>
  <cp:revision>12</cp:revision>
  <dcterms:created xsi:type="dcterms:W3CDTF">2012-08-06T14:33:45Z</dcterms:created>
  <dcterms:modified xsi:type="dcterms:W3CDTF">2023-03-27T04:01:32Z</dcterms:modified>
</cp:coreProperties>
</file>