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69" r:id="rId3"/>
    <p:sldId id="257" r:id="rId4"/>
    <p:sldId id="264" r:id="rId5"/>
    <p:sldId id="258" r:id="rId6"/>
    <p:sldId id="259" r:id="rId7"/>
    <p:sldId id="260" r:id="rId8"/>
    <p:sldId id="268" r:id="rId9"/>
    <p:sldId id="261" r:id="rId10"/>
    <p:sldId id="262" r:id="rId11"/>
    <p:sldId id="263" r:id="rId12"/>
    <p:sldId id="274" r:id="rId13"/>
    <p:sldId id="276" r:id="rId14"/>
    <p:sldId id="275" r:id="rId15"/>
  </p:sldIdLst>
  <p:sldSz cx="12192000" cy="6858000"/>
  <p:notesSz cx="6858000" cy="9144000"/>
  <p:defaultText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35A230-5C6E-4CC9-9516-E72F4DEDF84C}"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0C1EF552-22E4-42C2-9F9B-7857BFE483CF}">
      <dgm:prSet/>
      <dgm:spPr/>
      <dgm:t>
        <a:bodyPr/>
        <a:lstStyle/>
        <a:p>
          <a:r>
            <a:rPr lang="en-GB" i="0"/>
            <a:t>The region that is now north-eastern India and Bangladesh had been in a state of anarchy for about a century following the fall of the Post Gupta dynasty. </a:t>
          </a:r>
          <a:endParaRPr lang="en-US"/>
        </a:p>
      </dgm:t>
    </dgm:pt>
    <dgm:pt modelId="{68248475-BA8F-4F8B-8AF8-3F3ED5703919}" type="parTrans" cxnId="{76791560-399F-412E-8775-5FFF15F96369}">
      <dgm:prSet/>
      <dgm:spPr/>
      <dgm:t>
        <a:bodyPr/>
        <a:lstStyle/>
        <a:p>
          <a:endParaRPr lang="en-US"/>
        </a:p>
      </dgm:t>
    </dgm:pt>
    <dgm:pt modelId="{5A83EBDD-FFCB-450B-8A5D-951512873F93}" type="sibTrans" cxnId="{76791560-399F-412E-8775-5FFF15F96369}">
      <dgm:prSet/>
      <dgm:spPr/>
      <dgm:t>
        <a:bodyPr/>
        <a:lstStyle/>
        <a:p>
          <a:endParaRPr lang="en-US"/>
        </a:p>
      </dgm:t>
    </dgm:pt>
    <dgm:pt modelId="{5C77D065-2609-4FD2-8BD2-909892A3AD8A}">
      <dgm:prSet/>
      <dgm:spPr/>
      <dgm:t>
        <a:bodyPr/>
        <a:lstStyle/>
        <a:p>
          <a:r>
            <a:rPr lang="en-GB" i="0"/>
            <a:t>After the death of Sasanka there was a complete chaos and confusion in Bengal.</a:t>
          </a:r>
          <a:endParaRPr lang="en-US"/>
        </a:p>
      </dgm:t>
    </dgm:pt>
    <dgm:pt modelId="{3060DF4C-C873-47A5-8B48-99FF7CE4052B}" type="parTrans" cxnId="{2487E6C8-F95D-40C2-86DF-F0024BF77F38}">
      <dgm:prSet/>
      <dgm:spPr/>
      <dgm:t>
        <a:bodyPr/>
        <a:lstStyle/>
        <a:p>
          <a:endParaRPr lang="en-US"/>
        </a:p>
      </dgm:t>
    </dgm:pt>
    <dgm:pt modelId="{685E22BB-378B-40DC-A038-FF0D8B4427F3}" type="sibTrans" cxnId="{2487E6C8-F95D-40C2-86DF-F0024BF77F38}">
      <dgm:prSet/>
      <dgm:spPr/>
      <dgm:t>
        <a:bodyPr/>
        <a:lstStyle/>
        <a:p>
          <a:endParaRPr lang="en-US"/>
        </a:p>
      </dgm:t>
    </dgm:pt>
    <dgm:pt modelId="{A20B547B-F9EC-4AA5-9EDF-E1271CA1F5B6}">
      <dgm:prSet/>
      <dgm:spPr/>
      <dgm:t>
        <a:bodyPr/>
        <a:lstStyle/>
        <a:p>
          <a:r>
            <a:rPr lang="en-GB" i="0"/>
            <a:t>This near anarchy that prevailed Bengal came to be known by the term ‘matsyanyaya’.</a:t>
          </a:r>
          <a:endParaRPr lang="en-US"/>
        </a:p>
      </dgm:t>
    </dgm:pt>
    <dgm:pt modelId="{8D73E74C-958E-48A0-A0EE-8891C9AEEC60}" type="parTrans" cxnId="{0AAC735E-8CC8-46D1-BBCB-1CB7C12A8FCD}">
      <dgm:prSet/>
      <dgm:spPr/>
      <dgm:t>
        <a:bodyPr/>
        <a:lstStyle/>
        <a:p>
          <a:endParaRPr lang="en-US"/>
        </a:p>
      </dgm:t>
    </dgm:pt>
    <dgm:pt modelId="{90AAF9C1-90FF-4FC5-A1A4-14850B086385}" type="sibTrans" cxnId="{0AAC735E-8CC8-46D1-BBCB-1CB7C12A8FCD}">
      <dgm:prSet/>
      <dgm:spPr/>
      <dgm:t>
        <a:bodyPr/>
        <a:lstStyle/>
        <a:p>
          <a:endParaRPr lang="en-US"/>
        </a:p>
      </dgm:t>
    </dgm:pt>
    <dgm:pt modelId="{71BF274E-E894-48EB-8F64-6D8876C4AE46}">
      <dgm:prSet/>
      <dgm:spPr/>
      <dgm:t>
        <a:bodyPr/>
        <a:lstStyle/>
        <a:p>
          <a:r>
            <a:rPr lang="en-GB" i="0"/>
            <a:t>Bengal was relieved of the prevailing anarchy with the election of Gopala as the king of Bengal in 750 AD.</a:t>
          </a:r>
          <a:endParaRPr lang="en-US"/>
        </a:p>
      </dgm:t>
    </dgm:pt>
    <dgm:pt modelId="{02120536-6F6C-429C-B3FC-08E736D5A548}" type="parTrans" cxnId="{1225AF7D-0617-4D19-9259-FC7B486E29CA}">
      <dgm:prSet/>
      <dgm:spPr/>
      <dgm:t>
        <a:bodyPr/>
        <a:lstStyle/>
        <a:p>
          <a:endParaRPr lang="en-US"/>
        </a:p>
      </dgm:t>
    </dgm:pt>
    <dgm:pt modelId="{EA524396-30A4-442C-9BE2-3CC70250A5DB}" type="sibTrans" cxnId="{1225AF7D-0617-4D19-9259-FC7B486E29CA}">
      <dgm:prSet/>
      <dgm:spPr/>
      <dgm:t>
        <a:bodyPr/>
        <a:lstStyle/>
        <a:p>
          <a:endParaRPr lang="en-US"/>
        </a:p>
      </dgm:t>
    </dgm:pt>
    <dgm:pt modelId="{6D3D5C54-1302-554A-997C-EF0906C8E25B}" type="pres">
      <dgm:prSet presAssocID="{BB35A230-5C6E-4CC9-9516-E72F4DEDF84C}" presName="matrix" presStyleCnt="0">
        <dgm:presLayoutVars>
          <dgm:chMax val="1"/>
          <dgm:dir/>
          <dgm:resizeHandles val="exact"/>
        </dgm:presLayoutVars>
      </dgm:prSet>
      <dgm:spPr/>
    </dgm:pt>
    <dgm:pt modelId="{EA9487EF-5828-C949-AC47-A0D125EC8F3E}" type="pres">
      <dgm:prSet presAssocID="{BB35A230-5C6E-4CC9-9516-E72F4DEDF84C}" presName="diamond" presStyleLbl="bgShp" presStyleIdx="0" presStyleCnt="1"/>
      <dgm:spPr/>
    </dgm:pt>
    <dgm:pt modelId="{AEEC57C9-D9D3-FB49-9341-BB10B9F43BC8}" type="pres">
      <dgm:prSet presAssocID="{BB35A230-5C6E-4CC9-9516-E72F4DEDF84C}" presName="quad1" presStyleLbl="node1" presStyleIdx="0" presStyleCnt="4">
        <dgm:presLayoutVars>
          <dgm:chMax val="0"/>
          <dgm:chPref val="0"/>
          <dgm:bulletEnabled val="1"/>
        </dgm:presLayoutVars>
      </dgm:prSet>
      <dgm:spPr/>
    </dgm:pt>
    <dgm:pt modelId="{53D101DA-4B05-784B-8604-170C17FDD81A}" type="pres">
      <dgm:prSet presAssocID="{BB35A230-5C6E-4CC9-9516-E72F4DEDF84C}" presName="quad2" presStyleLbl="node1" presStyleIdx="1" presStyleCnt="4">
        <dgm:presLayoutVars>
          <dgm:chMax val="0"/>
          <dgm:chPref val="0"/>
          <dgm:bulletEnabled val="1"/>
        </dgm:presLayoutVars>
      </dgm:prSet>
      <dgm:spPr/>
    </dgm:pt>
    <dgm:pt modelId="{CBBA7466-8D39-F94A-BD3B-6F6F20DE538D}" type="pres">
      <dgm:prSet presAssocID="{BB35A230-5C6E-4CC9-9516-E72F4DEDF84C}" presName="quad3" presStyleLbl="node1" presStyleIdx="2" presStyleCnt="4">
        <dgm:presLayoutVars>
          <dgm:chMax val="0"/>
          <dgm:chPref val="0"/>
          <dgm:bulletEnabled val="1"/>
        </dgm:presLayoutVars>
      </dgm:prSet>
      <dgm:spPr/>
    </dgm:pt>
    <dgm:pt modelId="{D8CE5A18-8E53-524F-B4A9-494B4FE395ED}" type="pres">
      <dgm:prSet presAssocID="{BB35A230-5C6E-4CC9-9516-E72F4DEDF84C}" presName="quad4" presStyleLbl="node1" presStyleIdx="3" presStyleCnt="4">
        <dgm:presLayoutVars>
          <dgm:chMax val="0"/>
          <dgm:chPref val="0"/>
          <dgm:bulletEnabled val="1"/>
        </dgm:presLayoutVars>
      </dgm:prSet>
      <dgm:spPr/>
    </dgm:pt>
  </dgm:ptLst>
  <dgm:cxnLst>
    <dgm:cxn modelId="{E7810F23-05A7-3C4B-99C3-25887F3982A4}" type="presOf" srcId="{A20B547B-F9EC-4AA5-9EDF-E1271CA1F5B6}" destId="{CBBA7466-8D39-F94A-BD3B-6F6F20DE538D}" srcOrd="0" destOrd="0" presId="urn:microsoft.com/office/officeart/2005/8/layout/matrix3"/>
    <dgm:cxn modelId="{0AAC735E-8CC8-46D1-BBCB-1CB7C12A8FCD}" srcId="{BB35A230-5C6E-4CC9-9516-E72F4DEDF84C}" destId="{A20B547B-F9EC-4AA5-9EDF-E1271CA1F5B6}" srcOrd="2" destOrd="0" parTransId="{8D73E74C-958E-48A0-A0EE-8891C9AEEC60}" sibTransId="{90AAF9C1-90FF-4FC5-A1A4-14850B086385}"/>
    <dgm:cxn modelId="{359FE45E-2E09-8643-81D1-BEBA67C923AC}" type="presOf" srcId="{5C77D065-2609-4FD2-8BD2-909892A3AD8A}" destId="{53D101DA-4B05-784B-8604-170C17FDD81A}" srcOrd="0" destOrd="0" presId="urn:microsoft.com/office/officeart/2005/8/layout/matrix3"/>
    <dgm:cxn modelId="{76791560-399F-412E-8775-5FFF15F96369}" srcId="{BB35A230-5C6E-4CC9-9516-E72F4DEDF84C}" destId="{0C1EF552-22E4-42C2-9F9B-7857BFE483CF}" srcOrd="0" destOrd="0" parTransId="{68248475-BA8F-4F8B-8AF8-3F3ED5703919}" sibTransId="{5A83EBDD-FFCB-450B-8A5D-951512873F93}"/>
    <dgm:cxn modelId="{4A143B66-0878-9746-96AB-5665F553E4DB}" type="presOf" srcId="{71BF274E-E894-48EB-8F64-6D8876C4AE46}" destId="{D8CE5A18-8E53-524F-B4A9-494B4FE395ED}" srcOrd="0" destOrd="0" presId="urn:microsoft.com/office/officeart/2005/8/layout/matrix3"/>
    <dgm:cxn modelId="{14603F50-B4D6-5542-A8FC-443F52556199}" type="presOf" srcId="{BB35A230-5C6E-4CC9-9516-E72F4DEDF84C}" destId="{6D3D5C54-1302-554A-997C-EF0906C8E25B}" srcOrd="0" destOrd="0" presId="urn:microsoft.com/office/officeart/2005/8/layout/matrix3"/>
    <dgm:cxn modelId="{1225AF7D-0617-4D19-9259-FC7B486E29CA}" srcId="{BB35A230-5C6E-4CC9-9516-E72F4DEDF84C}" destId="{71BF274E-E894-48EB-8F64-6D8876C4AE46}" srcOrd="3" destOrd="0" parTransId="{02120536-6F6C-429C-B3FC-08E736D5A548}" sibTransId="{EA524396-30A4-442C-9BE2-3CC70250A5DB}"/>
    <dgm:cxn modelId="{2487E6C8-F95D-40C2-86DF-F0024BF77F38}" srcId="{BB35A230-5C6E-4CC9-9516-E72F4DEDF84C}" destId="{5C77D065-2609-4FD2-8BD2-909892A3AD8A}" srcOrd="1" destOrd="0" parTransId="{3060DF4C-C873-47A5-8B48-99FF7CE4052B}" sibTransId="{685E22BB-378B-40DC-A038-FF0D8B4427F3}"/>
    <dgm:cxn modelId="{DE8AB5F5-F1B0-EA4E-BEC3-87EC5C7781BB}" type="presOf" srcId="{0C1EF552-22E4-42C2-9F9B-7857BFE483CF}" destId="{AEEC57C9-D9D3-FB49-9341-BB10B9F43BC8}" srcOrd="0" destOrd="0" presId="urn:microsoft.com/office/officeart/2005/8/layout/matrix3"/>
    <dgm:cxn modelId="{C5679F65-B5C8-5440-BC6D-DE71DE561394}" type="presParOf" srcId="{6D3D5C54-1302-554A-997C-EF0906C8E25B}" destId="{EA9487EF-5828-C949-AC47-A0D125EC8F3E}" srcOrd="0" destOrd="0" presId="urn:microsoft.com/office/officeart/2005/8/layout/matrix3"/>
    <dgm:cxn modelId="{4A054810-0B1A-B74D-870D-B8757636D9C6}" type="presParOf" srcId="{6D3D5C54-1302-554A-997C-EF0906C8E25B}" destId="{AEEC57C9-D9D3-FB49-9341-BB10B9F43BC8}" srcOrd="1" destOrd="0" presId="urn:microsoft.com/office/officeart/2005/8/layout/matrix3"/>
    <dgm:cxn modelId="{A5C2345A-6AD5-3D45-98F7-465F2E2639EF}" type="presParOf" srcId="{6D3D5C54-1302-554A-997C-EF0906C8E25B}" destId="{53D101DA-4B05-784B-8604-170C17FDD81A}" srcOrd="2" destOrd="0" presId="urn:microsoft.com/office/officeart/2005/8/layout/matrix3"/>
    <dgm:cxn modelId="{88300B44-97A3-804D-B8AC-E555DDB9609C}" type="presParOf" srcId="{6D3D5C54-1302-554A-997C-EF0906C8E25B}" destId="{CBBA7466-8D39-F94A-BD3B-6F6F20DE538D}" srcOrd="3" destOrd="0" presId="urn:microsoft.com/office/officeart/2005/8/layout/matrix3"/>
    <dgm:cxn modelId="{73791C1B-B1CD-DB49-B072-CCACCFBC5807}" type="presParOf" srcId="{6D3D5C54-1302-554A-997C-EF0906C8E25B}" destId="{D8CE5A18-8E53-524F-B4A9-494B4FE395ED}"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02E539-D5A8-4341-BBF3-30715932D226}"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413C04A5-39DF-477F-B8B7-D1A9345CC0CE}">
      <dgm:prSet/>
      <dgm:spPr/>
      <dgm:t>
        <a:bodyPr/>
        <a:lstStyle/>
        <a:p>
          <a:r>
            <a:rPr lang="en-GB" b="0" i="0"/>
            <a:t>He was real founder of Pala Dynasty because he greatly expanded the boundaries of the empire, and made the Palas a dominant power in the northern and eastern India.</a:t>
          </a:r>
          <a:endParaRPr lang="en-US"/>
        </a:p>
      </dgm:t>
    </dgm:pt>
    <dgm:pt modelId="{B034FCAB-4FCB-425B-81C0-30B3822688C4}" type="parTrans" cxnId="{258555D6-D4CB-46D6-8DEE-F3D3A0CD2432}">
      <dgm:prSet/>
      <dgm:spPr/>
      <dgm:t>
        <a:bodyPr/>
        <a:lstStyle/>
        <a:p>
          <a:endParaRPr lang="en-US"/>
        </a:p>
      </dgm:t>
    </dgm:pt>
    <dgm:pt modelId="{1F1A85CB-96CF-4280-98FA-ED42F51F61C1}" type="sibTrans" cxnId="{258555D6-D4CB-46D6-8DEE-F3D3A0CD2432}">
      <dgm:prSet/>
      <dgm:spPr/>
      <dgm:t>
        <a:bodyPr/>
        <a:lstStyle/>
        <a:p>
          <a:endParaRPr lang="en-US"/>
        </a:p>
      </dgm:t>
    </dgm:pt>
    <dgm:pt modelId="{06C02DD4-EB15-472F-BCC5-9D1E8CAC7D22}">
      <dgm:prSet/>
      <dgm:spPr/>
      <dgm:t>
        <a:bodyPr/>
        <a:lstStyle/>
        <a:p>
          <a:r>
            <a:rPr lang="en-GB" b="0" i="0"/>
            <a:t>He was a great patron of Buddism.</a:t>
          </a:r>
          <a:endParaRPr lang="en-US"/>
        </a:p>
      </dgm:t>
    </dgm:pt>
    <dgm:pt modelId="{5A93D9BA-66B2-422A-A766-3D647AE3094D}" type="parTrans" cxnId="{95AD0328-3FF6-4D33-BB89-EAB9EA2DBEC4}">
      <dgm:prSet/>
      <dgm:spPr/>
      <dgm:t>
        <a:bodyPr/>
        <a:lstStyle/>
        <a:p>
          <a:endParaRPr lang="en-US"/>
        </a:p>
      </dgm:t>
    </dgm:pt>
    <dgm:pt modelId="{BA20797B-DD18-4E66-8CA5-749FCD7CEB77}" type="sibTrans" cxnId="{95AD0328-3FF6-4D33-BB89-EAB9EA2DBEC4}">
      <dgm:prSet/>
      <dgm:spPr/>
      <dgm:t>
        <a:bodyPr/>
        <a:lstStyle/>
        <a:p>
          <a:endParaRPr lang="en-US"/>
        </a:p>
      </dgm:t>
    </dgm:pt>
    <dgm:pt modelId="{5052D4CE-D014-4D5D-9BE0-9FB7AD6EFFEB}">
      <dgm:prSet/>
      <dgm:spPr/>
      <dgm:t>
        <a:bodyPr/>
        <a:lstStyle/>
        <a:p>
          <a:r>
            <a:rPr lang="en-GB" b="0" i="0"/>
            <a:t>He revived the Nalanda university and founded the Vikramshila university.</a:t>
          </a:r>
          <a:endParaRPr lang="en-US"/>
        </a:p>
      </dgm:t>
    </dgm:pt>
    <dgm:pt modelId="{10356996-E2B8-4120-A9B4-5209F7D2607D}" type="parTrans" cxnId="{2D5E4D57-11D9-43D0-A0B9-14D9022E0BAA}">
      <dgm:prSet/>
      <dgm:spPr/>
      <dgm:t>
        <a:bodyPr/>
        <a:lstStyle/>
        <a:p>
          <a:endParaRPr lang="en-US"/>
        </a:p>
      </dgm:t>
    </dgm:pt>
    <dgm:pt modelId="{63B13B53-4061-4DC2-8F24-279681C358A9}" type="sibTrans" cxnId="{2D5E4D57-11D9-43D0-A0B9-14D9022E0BAA}">
      <dgm:prSet/>
      <dgm:spPr/>
      <dgm:t>
        <a:bodyPr/>
        <a:lstStyle/>
        <a:p>
          <a:endParaRPr lang="en-US"/>
        </a:p>
      </dgm:t>
    </dgm:pt>
    <dgm:pt modelId="{7851CAA3-2EBC-4BE7-B5A5-A870AA650EFA}">
      <dgm:prSet/>
      <dgm:spPr/>
      <dgm:t>
        <a:bodyPr/>
        <a:lstStyle/>
        <a:p>
          <a:r>
            <a:rPr lang="en-GB" b="0" i="0"/>
            <a:t>He built the great Vihara at Somapuri in Verendri and the Vihara in Paharpur.</a:t>
          </a:r>
          <a:endParaRPr lang="en-US"/>
        </a:p>
      </dgm:t>
    </dgm:pt>
    <dgm:pt modelId="{5D595C17-A2F5-4B7D-B113-2B784DBD6876}" type="parTrans" cxnId="{C618B604-C296-4626-8BB8-EE1B0FC9C0CF}">
      <dgm:prSet/>
      <dgm:spPr/>
      <dgm:t>
        <a:bodyPr/>
        <a:lstStyle/>
        <a:p>
          <a:endParaRPr lang="en-US"/>
        </a:p>
      </dgm:t>
    </dgm:pt>
    <dgm:pt modelId="{94F6CF92-E511-44FC-8F68-B6E420D916D4}" type="sibTrans" cxnId="{C618B604-C296-4626-8BB8-EE1B0FC9C0CF}">
      <dgm:prSet/>
      <dgm:spPr/>
      <dgm:t>
        <a:bodyPr/>
        <a:lstStyle/>
        <a:p>
          <a:endParaRPr lang="en-US"/>
        </a:p>
      </dgm:t>
    </dgm:pt>
    <dgm:pt modelId="{53829B39-A3D3-3F42-91C9-6E84CE0686F0}" type="pres">
      <dgm:prSet presAssocID="{7002E539-D5A8-4341-BBF3-30715932D226}" presName="matrix" presStyleCnt="0">
        <dgm:presLayoutVars>
          <dgm:chMax val="1"/>
          <dgm:dir/>
          <dgm:resizeHandles val="exact"/>
        </dgm:presLayoutVars>
      </dgm:prSet>
      <dgm:spPr/>
    </dgm:pt>
    <dgm:pt modelId="{A3535282-D129-BA4F-92D0-E3CDD83A77A0}" type="pres">
      <dgm:prSet presAssocID="{7002E539-D5A8-4341-BBF3-30715932D226}" presName="diamond" presStyleLbl="bgShp" presStyleIdx="0" presStyleCnt="1"/>
      <dgm:spPr/>
    </dgm:pt>
    <dgm:pt modelId="{7535B49E-CDE0-EA4E-A68C-ACBFCA9D1BF3}" type="pres">
      <dgm:prSet presAssocID="{7002E539-D5A8-4341-BBF3-30715932D226}" presName="quad1" presStyleLbl="node1" presStyleIdx="0" presStyleCnt="4">
        <dgm:presLayoutVars>
          <dgm:chMax val="0"/>
          <dgm:chPref val="0"/>
          <dgm:bulletEnabled val="1"/>
        </dgm:presLayoutVars>
      </dgm:prSet>
      <dgm:spPr/>
    </dgm:pt>
    <dgm:pt modelId="{D78E6A2A-6C8B-B04E-98B1-703A1856E40E}" type="pres">
      <dgm:prSet presAssocID="{7002E539-D5A8-4341-BBF3-30715932D226}" presName="quad2" presStyleLbl="node1" presStyleIdx="1" presStyleCnt="4">
        <dgm:presLayoutVars>
          <dgm:chMax val="0"/>
          <dgm:chPref val="0"/>
          <dgm:bulletEnabled val="1"/>
        </dgm:presLayoutVars>
      </dgm:prSet>
      <dgm:spPr/>
    </dgm:pt>
    <dgm:pt modelId="{B68943E9-CD8B-5248-91F2-B87275FCE247}" type="pres">
      <dgm:prSet presAssocID="{7002E539-D5A8-4341-BBF3-30715932D226}" presName="quad3" presStyleLbl="node1" presStyleIdx="2" presStyleCnt="4">
        <dgm:presLayoutVars>
          <dgm:chMax val="0"/>
          <dgm:chPref val="0"/>
          <dgm:bulletEnabled val="1"/>
        </dgm:presLayoutVars>
      </dgm:prSet>
      <dgm:spPr/>
    </dgm:pt>
    <dgm:pt modelId="{73E3BF14-71FF-CD40-A23A-223031ACCE63}" type="pres">
      <dgm:prSet presAssocID="{7002E539-D5A8-4341-BBF3-30715932D226}" presName="quad4" presStyleLbl="node1" presStyleIdx="3" presStyleCnt="4">
        <dgm:presLayoutVars>
          <dgm:chMax val="0"/>
          <dgm:chPref val="0"/>
          <dgm:bulletEnabled val="1"/>
        </dgm:presLayoutVars>
      </dgm:prSet>
      <dgm:spPr/>
    </dgm:pt>
  </dgm:ptLst>
  <dgm:cxnLst>
    <dgm:cxn modelId="{C618B604-C296-4626-8BB8-EE1B0FC9C0CF}" srcId="{7002E539-D5A8-4341-BBF3-30715932D226}" destId="{7851CAA3-2EBC-4BE7-B5A5-A870AA650EFA}" srcOrd="3" destOrd="0" parTransId="{5D595C17-A2F5-4B7D-B113-2B784DBD6876}" sibTransId="{94F6CF92-E511-44FC-8F68-B6E420D916D4}"/>
    <dgm:cxn modelId="{95AD0328-3FF6-4D33-BB89-EAB9EA2DBEC4}" srcId="{7002E539-D5A8-4341-BBF3-30715932D226}" destId="{06C02DD4-EB15-472F-BCC5-9D1E8CAC7D22}" srcOrd="1" destOrd="0" parTransId="{5A93D9BA-66B2-422A-A766-3D647AE3094D}" sibTransId="{BA20797B-DD18-4E66-8CA5-749FCD7CEB77}"/>
    <dgm:cxn modelId="{7F6E6361-BD85-D040-B960-43274CD08079}" type="presOf" srcId="{5052D4CE-D014-4D5D-9BE0-9FB7AD6EFFEB}" destId="{B68943E9-CD8B-5248-91F2-B87275FCE247}" srcOrd="0" destOrd="0" presId="urn:microsoft.com/office/officeart/2005/8/layout/matrix3"/>
    <dgm:cxn modelId="{006AE64A-0C4D-474E-B2F7-9FBA527FAB15}" type="presOf" srcId="{06C02DD4-EB15-472F-BCC5-9D1E8CAC7D22}" destId="{D78E6A2A-6C8B-B04E-98B1-703A1856E40E}" srcOrd="0" destOrd="0" presId="urn:microsoft.com/office/officeart/2005/8/layout/matrix3"/>
    <dgm:cxn modelId="{17A0E66E-4ECC-E64D-B33A-672F9BE13B4F}" type="presOf" srcId="{7002E539-D5A8-4341-BBF3-30715932D226}" destId="{53829B39-A3D3-3F42-91C9-6E84CE0686F0}" srcOrd="0" destOrd="0" presId="urn:microsoft.com/office/officeart/2005/8/layout/matrix3"/>
    <dgm:cxn modelId="{2D5E4D57-11D9-43D0-A0B9-14D9022E0BAA}" srcId="{7002E539-D5A8-4341-BBF3-30715932D226}" destId="{5052D4CE-D014-4D5D-9BE0-9FB7AD6EFFEB}" srcOrd="2" destOrd="0" parTransId="{10356996-E2B8-4120-A9B4-5209F7D2607D}" sibTransId="{63B13B53-4061-4DC2-8F24-279681C358A9}"/>
    <dgm:cxn modelId="{01D07FBE-2F68-9941-9D52-2A9FF6E8006C}" type="presOf" srcId="{7851CAA3-2EBC-4BE7-B5A5-A870AA650EFA}" destId="{73E3BF14-71FF-CD40-A23A-223031ACCE63}" srcOrd="0" destOrd="0" presId="urn:microsoft.com/office/officeart/2005/8/layout/matrix3"/>
    <dgm:cxn modelId="{258555D6-D4CB-46D6-8DEE-F3D3A0CD2432}" srcId="{7002E539-D5A8-4341-BBF3-30715932D226}" destId="{413C04A5-39DF-477F-B8B7-D1A9345CC0CE}" srcOrd="0" destOrd="0" parTransId="{B034FCAB-4FCB-425B-81C0-30B3822688C4}" sibTransId="{1F1A85CB-96CF-4280-98FA-ED42F51F61C1}"/>
    <dgm:cxn modelId="{A911B7E4-CFD3-2F41-9258-041EE3814D54}" type="presOf" srcId="{413C04A5-39DF-477F-B8B7-D1A9345CC0CE}" destId="{7535B49E-CDE0-EA4E-A68C-ACBFCA9D1BF3}" srcOrd="0" destOrd="0" presId="urn:microsoft.com/office/officeart/2005/8/layout/matrix3"/>
    <dgm:cxn modelId="{D8BDFEAA-78A3-9746-B6A8-3603867DC0EB}" type="presParOf" srcId="{53829B39-A3D3-3F42-91C9-6E84CE0686F0}" destId="{A3535282-D129-BA4F-92D0-E3CDD83A77A0}" srcOrd="0" destOrd="0" presId="urn:microsoft.com/office/officeart/2005/8/layout/matrix3"/>
    <dgm:cxn modelId="{EA84B3EE-52E3-B847-8544-A925DF80B30B}" type="presParOf" srcId="{53829B39-A3D3-3F42-91C9-6E84CE0686F0}" destId="{7535B49E-CDE0-EA4E-A68C-ACBFCA9D1BF3}" srcOrd="1" destOrd="0" presId="urn:microsoft.com/office/officeart/2005/8/layout/matrix3"/>
    <dgm:cxn modelId="{E4A34F64-1DB0-8449-BCE5-AA3B7166A01B}" type="presParOf" srcId="{53829B39-A3D3-3F42-91C9-6E84CE0686F0}" destId="{D78E6A2A-6C8B-B04E-98B1-703A1856E40E}" srcOrd="2" destOrd="0" presId="urn:microsoft.com/office/officeart/2005/8/layout/matrix3"/>
    <dgm:cxn modelId="{B1A8401E-916D-AC48-90C9-F1963EA4C87E}" type="presParOf" srcId="{53829B39-A3D3-3F42-91C9-6E84CE0686F0}" destId="{B68943E9-CD8B-5248-91F2-B87275FCE247}" srcOrd="3" destOrd="0" presId="urn:microsoft.com/office/officeart/2005/8/layout/matrix3"/>
    <dgm:cxn modelId="{0DB6B230-BDCD-C145-8E8F-B27A7C50E3E8}" type="presParOf" srcId="{53829B39-A3D3-3F42-91C9-6E84CE0686F0}" destId="{73E3BF14-71FF-CD40-A23A-223031ACCE6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487EF-5828-C949-AC47-A0D125EC8F3E}">
      <dsp:nvSpPr>
        <dsp:cNvPr id="0" name=""/>
        <dsp:cNvSpPr/>
      </dsp:nvSpPr>
      <dsp:spPr>
        <a:xfrm>
          <a:off x="462591" y="0"/>
          <a:ext cx="4501662" cy="4501662"/>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EC57C9-D9D3-FB49-9341-BB10B9F43BC8}">
      <dsp:nvSpPr>
        <dsp:cNvPr id="0" name=""/>
        <dsp:cNvSpPr/>
      </dsp:nvSpPr>
      <dsp:spPr>
        <a:xfrm>
          <a:off x="890248" y="427657"/>
          <a:ext cx="1755648" cy="17556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i="0" kern="1200"/>
            <a:t>The region that is now north-eastern India and Bangladesh had been in a state of anarchy for about a century following the fall of the Post Gupta dynasty. </a:t>
          </a:r>
          <a:endParaRPr lang="en-US" sz="1300" kern="1200"/>
        </a:p>
      </dsp:txBody>
      <dsp:txXfrm>
        <a:off x="975952" y="513361"/>
        <a:ext cx="1584240" cy="1584240"/>
      </dsp:txXfrm>
    </dsp:sp>
    <dsp:sp modelId="{53D101DA-4B05-784B-8604-170C17FDD81A}">
      <dsp:nvSpPr>
        <dsp:cNvPr id="0" name=""/>
        <dsp:cNvSpPr/>
      </dsp:nvSpPr>
      <dsp:spPr>
        <a:xfrm>
          <a:off x="2780946" y="427657"/>
          <a:ext cx="1755648" cy="17556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i="0" kern="1200"/>
            <a:t>After the death of Sasanka there was a complete chaos and confusion in Bengal.</a:t>
          </a:r>
          <a:endParaRPr lang="en-US" sz="1300" kern="1200"/>
        </a:p>
      </dsp:txBody>
      <dsp:txXfrm>
        <a:off x="2866650" y="513361"/>
        <a:ext cx="1584240" cy="1584240"/>
      </dsp:txXfrm>
    </dsp:sp>
    <dsp:sp modelId="{CBBA7466-8D39-F94A-BD3B-6F6F20DE538D}">
      <dsp:nvSpPr>
        <dsp:cNvPr id="0" name=""/>
        <dsp:cNvSpPr/>
      </dsp:nvSpPr>
      <dsp:spPr>
        <a:xfrm>
          <a:off x="890248" y="2318355"/>
          <a:ext cx="1755648" cy="17556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i="0" kern="1200"/>
            <a:t>This near anarchy that prevailed Bengal came to be known by the term ‘matsyanyaya’.</a:t>
          </a:r>
          <a:endParaRPr lang="en-US" sz="1300" kern="1200"/>
        </a:p>
      </dsp:txBody>
      <dsp:txXfrm>
        <a:off x="975952" y="2404059"/>
        <a:ext cx="1584240" cy="1584240"/>
      </dsp:txXfrm>
    </dsp:sp>
    <dsp:sp modelId="{D8CE5A18-8E53-524F-B4A9-494B4FE395ED}">
      <dsp:nvSpPr>
        <dsp:cNvPr id="0" name=""/>
        <dsp:cNvSpPr/>
      </dsp:nvSpPr>
      <dsp:spPr>
        <a:xfrm>
          <a:off x="2780946" y="2318355"/>
          <a:ext cx="1755648" cy="17556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i="0" kern="1200"/>
            <a:t>Bengal was relieved of the prevailing anarchy with the election of Gopala as the king of Bengal in 750 AD.</a:t>
          </a:r>
          <a:endParaRPr lang="en-US" sz="1300" kern="1200"/>
        </a:p>
      </dsp:txBody>
      <dsp:txXfrm>
        <a:off x="2866650" y="2404059"/>
        <a:ext cx="1584240" cy="1584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35282-D129-BA4F-92D0-E3CDD83A77A0}">
      <dsp:nvSpPr>
        <dsp:cNvPr id="0" name=""/>
        <dsp:cNvSpPr/>
      </dsp:nvSpPr>
      <dsp:spPr>
        <a:xfrm>
          <a:off x="312737" y="0"/>
          <a:ext cx="5470525" cy="5470525"/>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35B49E-CDE0-EA4E-A68C-ACBFCA9D1BF3}">
      <dsp:nvSpPr>
        <dsp:cNvPr id="0" name=""/>
        <dsp:cNvSpPr/>
      </dsp:nvSpPr>
      <dsp:spPr>
        <a:xfrm>
          <a:off x="832437" y="519699"/>
          <a:ext cx="2133504" cy="21335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0" i="0" kern="1200"/>
            <a:t>He was real founder of Pala Dynasty because he greatly expanded the boundaries of the empire, and made the Palas a dominant power in the northern and eastern India.</a:t>
          </a:r>
          <a:endParaRPr lang="en-US" sz="1500" kern="1200"/>
        </a:p>
      </dsp:txBody>
      <dsp:txXfrm>
        <a:off x="936586" y="623848"/>
        <a:ext cx="1925206" cy="1925206"/>
      </dsp:txXfrm>
    </dsp:sp>
    <dsp:sp modelId="{D78E6A2A-6C8B-B04E-98B1-703A1856E40E}">
      <dsp:nvSpPr>
        <dsp:cNvPr id="0" name=""/>
        <dsp:cNvSpPr/>
      </dsp:nvSpPr>
      <dsp:spPr>
        <a:xfrm>
          <a:off x="3130057" y="519699"/>
          <a:ext cx="2133504" cy="21335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0" i="0" kern="1200"/>
            <a:t>He was a great patron of Buddism.</a:t>
          </a:r>
          <a:endParaRPr lang="en-US" sz="1500" kern="1200"/>
        </a:p>
      </dsp:txBody>
      <dsp:txXfrm>
        <a:off x="3234206" y="623848"/>
        <a:ext cx="1925206" cy="1925206"/>
      </dsp:txXfrm>
    </dsp:sp>
    <dsp:sp modelId="{B68943E9-CD8B-5248-91F2-B87275FCE247}">
      <dsp:nvSpPr>
        <dsp:cNvPr id="0" name=""/>
        <dsp:cNvSpPr/>
      </dsp:nvSpPr>
      <dsp:spPr>
        <a:xfrm>
          <a:off x="832437" y="2817320"/>
          <a:ext cx="2133504" cy="21335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0" i="0" kern="1200"/>
            <a:t>He revived the Nalanda university and founded the Vikramshila university.</a:t>
          </a:r>
          <a:endParaRPr lang="en-US" sz="1500" kern="1200"/>
        </a:p>
      </dsp:txBody>
      <dsp:txXfrm>
        <a:off x="936586" y="2921469"/>
        <a:ext cx="1925206" cy="1925206"/>
      </dsp:txXfrm>
    </dsp:sp>
    <dsp:sp modelId="{73E3BF14-71FF-CD40-A23A-223031ACCE63}">
      <dsp:nvSpPr>
        <dsp:cNvPr id="0" name=""/>
        <dsp:cNvSpPr/>
      </dsp:nvSpPr>
      <dsp:spPr>
        <a:xfrm>
          <a:off x="3130057" y="2817320"/>
          <a:ext cx="2133504" cy="21335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0" i="0" kern="1200"/>
            <a:t>He built the great Vihara at Somapuri in Verendri and the Vihara in Paharpur.</a:t>
          </a:r>
          <a:endParaRPr lang="en-US" sz="1500" kern="1200"/>
        </a:p>
      </dsp:txBody>
      <dsp:txXfrm>
        <a:off x="3234206" y="2921469"/>
        <a:ext cx="1925206" cy="1925206"/>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10/17/2022</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052907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10/17/2022</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96629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10/17/2022</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673183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10/17/2022</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456291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10/17/2022</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31653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10/17/2022</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627615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10/17/2022</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81999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10/17/2022</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6378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10/17/2022</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6516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10/17/2022</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251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10/17/2022</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489180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10/17/2022</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98809361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F57B0F3-A8E0-41BC-8EE0-80EDA7439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
            <a:extLst>
              <a:ext uri="{FF2B5EF4-FFF2-40B4-BE49-F238E27FC236}">
                <a16:creationId xmlns:a16="http://schemas.microsoft.com/office/drawing/2014/main" id="{7771132E-1358-512E-C0DD-0B209009141F}"/>
              </a:ext>
            </a:extLst>
          </p:cNvPr>
          <p:cNvPicPr>
            <a:picLocks noChangeAspect="1"/>
          </p:cNvPicPr>
          <p:nvPr/>
        </p:nvPicPr>
        <p:blipFill rotWithShape="1">
          <a:blip r:embed="rId2"/>
          <a:srcRect t="18959" r="-1" b="35901"/>
          <a:stretch/>
        </p:blipFill>
        <p:spPr>
          <a:xfrm>
            <a:off x="20" y="10"/>
            <a:ext cx="12191980" cy="6857990"/>
          </a:xfrm>
          <a:prstGeom prst="rect">
            <a:avLst/>
          </a:prstGeom>
        </p:spPr>
      </p:pic>
      <p:sp>
        <p:nvSpPr>
          <p:cNvPr id="74" name="Rectangle 73">
            <a:extLst>
              <a:ext uri="{FF2B5EF4-FFF2-40B4-BE49-F238E27FC236}">
                <a16:creationId xmlns:a16="http://schemas.microsoft.com/office/drawing/2014/main" id="{042BD0CA-AB68-4EF2-9E2A-C4E24BD45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00" y="2057400"/>
            <a:ext cx="6781800" cy="27432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A411E0-AA38-3333-4B52-14530F53CF98}"/>
              </a:ext>
            </a:extLst>
          </p:cNvPr>
          <p:cNvSpPr>
            <a:spLocks noGrp="1"/>
          </p:cNvSpPr>
          <p:nvPr>
            <p:ph type="ctrTitle"/>
          </p:nvPr>
        </p:nvSpPr>
        <p:spPr>
          <a:xfrm>
            <a:off x="3390900" y="2516094"/>
            <a:ext cx="5448300" cy="1057099"/>
          </a:xfrm>
        </p:spPr>
        <p:txBody>
          <a:bodyPr>
            <a:normAutofit/>
          </a:bodyPr>
          <a:lstStyle/>
          <a:p>
            <a:r>
              <a:rPr lang="en-BD" sz="2200" dirty="0">
                <a:solidFill>
                  <a:schemeClr val="bg2"/>
                </a:solidFill>
              </a:rPr>
              <a:t>Pala and Sena Dynasties in Ancient Bengal-  pluralism, Tolerance, culture</a:t>
            </a:r>
          </a:p>
        </p:txBody>
      </p:sp>
      <p:sp>
        <p:nvSpPr>
          <p:cNvPr id="6" name="Subtitle 5">
            <a:extLst>
              <a:ext uri="{FF2B5EF4-FFF2-40B4-BE49-F238E27FC236}">
                <a16:creationId xmlns:a16="http://schemas.microsoft.com/office/drawing/2014/main" id="{FC0CE637-CF89-3658-E902-D7D85D1C819C}"/>
              </a:ext>
            </a:extLst>
          </p:cNvPr>
          <p:cNvSpPr>
            <a:spLocks noGrp="1"/>
          </p:cNvSpPr>
          <p:nvPr>
            <p:ph type="subTitle" idx="1"/>
          </p:nvPr>
        </p:nvSpPr>
        <p:spPr>
          <a:xfrm>
            <a:off x="3390900" y="3713871"/>
            <a:ext cx="5448300" cy="750554"/>
          </a:xfrm>
        </p:spPr>
        <p:txBody>
          <a:bodyPr>
            <a:normAutofit/>
          </a:bodyPr>
          <a:lstStyle/>
          <a:p>
            <a:pPr>
              <a:lnSpc>
                <a:spcPct val="90000"/>
              </a:lnSpc>
            </a:pPr>
            <a:r>
              <a:rPr lang="en-BD" sz="1900">
                <a:solidFill>
                  <a:schemeClr val="bg1"/>
                </a:solidFill>
              </a:rPr>
              <a:t>Aynul Islam </a:t>
            </a:r>
          </a:p>
          <a:p>
            <a:pPr>
              <a:lnSpc>
                <a:spcPct val="90000"/>
              </a:lnSpc>
            </a:pPr>
            <a:r>
              <a:rPr lang="en-BD" sz="1900">
                <a:solidFill>
                  <a:schemeClr val="bg1"/>
                </a:solidFill>
              </a:rPr>
              <a:t>Associate Professor</a:t>
            </a:r>
          </a:p>
        </p:txBody>
      </p:sp>
    </p:spTree>
    <p:extLst>
      <p:ext uri="{BB962C8B-B14F-4D97-AF65-F5344CB8AC3E}">
        <p14:creationId xmlns:p14="http://schemas.microsoft.com/office/powerpoint/2010/main" val="124850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400"/>
                                        <p:tgtEl>
                                          <p:spTgt spid="6">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400"/>
                                        <p:tgtEl>
                                          <p:spTgt spid="6">
                                            <p:txEl>
                                              <p:pRg st="1" end="1"/>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B8F75B-C884-4D2B-AE54-13C07B581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5ADE1C-79FB-6D19-DB6D-CAC75F40A3E8}"/>
              </a:ext>
            </a:extLst>
          </p:cNvPr>
          <p:cNvSpPr>
            <a:spLocks noGrp="1"/>
          </p:cNvSpPr>
          <p:nvPr>
            <p:ph type="title"/>
          </p:nvPr>
        </p:nvSpPr>
        <p:spPr>
          <a:xfrm>
            <a:off x="776177" y="568842"/>
            <a:ext cx="3880229" cy="5709684"/>
          </a:xfrm>
        </p:spPr>
        <p:txBody>
          <a:bodyPr anchor="ctr">
            <a:normAutofit/>
          </a:bodyPr>
          <a:lstStyle/>
          <a:p>
            <a:pPr algn="ctr"/>
            <a:r>
              <a:rPr lang="en-GB" sz="3600" b="0" i="0">
                <a:effectLst/>
                <a:latin typeface="Apercu"/>
              </a:rPr>
              <a:t>religious tolerance</a:t>
            </a:r>
            <a:endParaRPr lang="en-BD" sz="3600"/>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8954D5-BA17-FA27-57E8-19E72CA1A78E}"/>
              </a:ext>
            </a:extLst>
          </p:cNvPr>
          <p:cNvSpPr>
            <a:spLocks noGrp="1"/>
          </p:cNvSpPr>
          <p:nvPr>
            <p:ph idx="1"/>
          </p:nvPr>
        </p:nvSpPr>
        <p:spPr>
          <a:xfrm>
            <a:off x="6096000" y="568842"/>
            <a:ext cx="5426846" cy="5709684"/>
          </a:xfrm>
        </p:spPr>
        <p:txBody>
          <a:bodyPr anchor="ctr">
            <a:normAutofit/>
          </a:bodyPr>
          <a:lstStyle/>
          <a:p>
            <a:r>
              <a:rPr lang="en-GB" b="0" i="0">
                <a:effectLst/>
                <a:latin typeface="Apercu"/>
              </a:rPr>
              <a:t>Interestingly, though, most of the subjects in the area controlled by the Pala Empire were actually Hindus. The Pala rulers followed an approach of religious tolerance, granting land for Hindu temples and allowing Hindu Brahmins to hold high official posts in the Pala court. This allowed for a peaceful exchange of ideas between the faiths and is a large factor in why Hindu Tantrism made its way into Buddhism, giving rise to the Vajrayana philosophy.</a:t>
            </a:r>
            <a:endParaRPr lang="en-BD" dirty="0"/>
          </a:p>
        </p:txBody>
      </p:sp>
    </p:spTree>
    <p:extLst>
      <p:ext uri="{BB962C8B-B14F-4D97-AF65-F5344CB8AC3E}">
        <p14:creationId xmlns:p14="http://schemas.microsoft.com/office/powerpoint/2010/main" val="2435549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C836CD-47B2-4287-AE51-D866B8697A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50CAC8-10E2-4E31-9995-4EF17051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06" y="0"/>
            <a:ext cx="5426844"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DFD1D5-D00A-9FAF-C526-83B94B6B027C}"/>
              </a:ext>
            </a:extLst>
          </p:cNvPr>
          <p:cNvSpPr>
            <a:spLocks noGrp="1"/>
          </p:cNvSpPr>
          <p:nvPr>
            <p:ph type="title"/>
          </p:nvPr>
        </p:nvSpPr>
        <p:spPr>
          <a:xfrm>
            <a:off x="797442" y="1371600"/>
            <a:ext cx="3870251" cy="4114800"/>
          </a:xfrm>
        </p:spPr>
        <p:txBody>
          <a:bodyPr anchor="ctr">
            <a:normAutofit/>
          </a:bodyPr>
          <a:lstStyle/>
          <a:p>
            <a:pPr algn="ctr"/>
            <a:r>
              <a:rPr lang="en-GB" b="0" i="0" dirty="0">
                <a:solidFill>
                  <a:schemeClr val="bg1"/>
                </a:solidFill>
                <a:effectLst/>
                <a:latin typeface="Apercu"/>
              </a:rPr>
              <a:t>forging relationships with different cultures to promote new trade routes</a:t>
            </a:r>
            <a:endParaRPr lang="en-BD" dirty="0">
              <a:solidFill>
                <a:schemeClr val="bg1"/>
              </a:solidFill>
            </a:endParaRPr>
          </a:p>
        </p:txBody>
      </p:sp>
      <p:sp>
        <p:nvSpPr>
          <p:cNvPr id="3" name="Content Placeholder 2">
            <a:extLst>
              <a:ext uri="{FF2B5EF4-FFF2-40B4-BE49-F238E27FC236}">
                <a16:creationId xmlns:a16="http://schemas.microsoft.com/office/drawing/2014/main" id="{46D250D1-6C59-603A-847B-28EC49EAF245}"/>
              </a:ext>
            </a:extLst>
          </p:cNvPr>
          <p:cNvSpPr>
            <a:spLocks noGrp="1"/>
          </p:cNvSpPr>
          <p:nvPr>
            <p:ph idx="1"/>
          </p:nvPr>
        </p:nvSpPr>
        <p:spPr>
          <a:xfrm>
            <a:off x="6096000" y="568842"/>
            <a:ext cx="5426845" cy="5773479"/>
          </a:xfrm>
        </p:spPr>
        <p:txBody>
          <a:bodyPr anchor="ctr">
            <a:normAutofit/>
          </a:bodyPr>
          <a:lstStyle/>
          <a:p>
            <a:r>
              <a:rPr lang="en-GB" sz="2200" b="0" i="0">
                <a:effectLst/>
                <a:latin typeface="Apercu"/>
              </a:rPr>
              <a:t>The Pala kings are also considered to have been diplomats, forging relationships with different cultures to promote new trade routes. The empire enjoyed good connections with Southeast Asia and the Middle East – but it was more than just trade that was shared. Cultural ideas were also transferred and there's evidence of Islam appearing in Bengal during this time, while mathematical and astronomical achievements of the Indian civilisation were absorbed in places like Iraq. In Southeast Asia, the most prominent of this exchange of ideas can be seen in the architecture of temples that were based on the design at </a:t>
            </a:r>
            <a:r>
              <a:rPr lang="en-GB" sz="2200" b="0" i="0" err="1">
                <a:effectLst/>
                <a:latin typeface="Apercu"/>
              </a:rPr>
              <a:t>Paharpur</a:t>
            </a:r>
            <a:r>
              <a:rPr lang="en-GB" sz="2200" b="0" i="0">
                <a:effectLst/>
                <a:latin typeface="Apercu"/>
              </a:rPr>
              <a:t>.</a:t>
            </a:r>
            <a:endParaRPr lang="en-BD" sz="2200"/>
          </a:p>
        </p:txBody>
      </p:sp>
    </p:spTree>
    <p:extLst>
      <p:ext uri="{BB962C8B-B14F-4D97-AF65-F5344CB8AC3E}">
        <p14:creationId xmlns:p14="http://schemas.microsoft.com/office/powerpoint/2010/main" val="4094039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BD1C247-1E5B-4399-87F8-31C532F0A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F0F311-CB15-4C1D-937F-8DBB429D8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6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6F70DE8-A2A4-4336-A602-73036FED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724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7027" y="1371600"/>
            <a:ext cx="3702052" cy="4114800"/>
          </a:xfrm>
        </p:spPr>
        <p:txBody>
          <a:bodyPr anchor="ctr">
            <a:normAutofit/>
          </a:bodyPr>
          <a:lstStyle/>
          <a:p>
            <a:pPr algn="ctr"/>
            <a:r>
              <a:rPr lang="en-US" b="1"/>
              <a:t>The </a:t>
            </a:r>
            <a:r>
              <a:rPr lang="en-US" b="1" err="1"/>
              <a:t>Sena</a:t>
            </a:r>
            <a:r>
              <a:rPr lang="en-US" b="1"/>
              <a:t> Dynasty (1097 AD-1204 AD)</a:t>
            </a:r>
            <a:endParaRPr lang="en-US"/>
          </a:p>
        </p:txBody>
      </p:sp>
      <p:sp>
        <p:nvSpPr>
          <p:cNvPr id="14" name="Rectangle 13">
            <a:extLst>
              <a:ext uri="{FF2B5EF4-FFF2-40B4-BE49-F238E27FC236}">
                <a16:creationId xmlns:a16="http://schemas.microsoft.com/office/drawing/2014/main" id="{0BC37474-18AF-4624-880A-2ACF6A6507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a:spLocks noGrp="1"/>
          </p:cNvSpPr>
          <p:nvPr>
            <p:ph idx="1"/>
          </p:nvPr>
        </p:nvSpPr>
        <p:spPr>
          <a:xfrm>
            <a:off x="6781800" y="520995"/>
            <a:ext cx="4724400" cy="5858539"/>
          </a:xfrm>
        </p:spPr>
        <p:txBody>
          <a:bodyPr anchor="ctr">
            <a:normAutofit/>
          </a:bodyPr>
          <a:lstStyle/>
          <a:p>
            <a:pPr>
              <a:lnSpc>
                <a:spcPct val="90000"/>
              </a:lnSpc>
            </a:pPr>
            <a:r>
              <a:rPr lang="en-US" sz="1700" dirty="0" err="1"/>
              <a:t>Vijoy</a:t>
            </a:r>
            <a:r>
              <a:rPr lang="en-US" sz="1700" dirty="0"/>
              <a:t> </a:t>
            </a:r>
            <a:r>
              <a:rPr lang="en-US" sz="1700" dirty="0" err="1"/>
              <a:t>Sena</a:t>
            </a:r>
            <a:r>
              <a:rPr lang="en-US" sz="1700" dirty="0"/>
              <a:t> founded the </a:t>
            </a:r>
            <a:r>
              <a:rPr lang="en-US" sz="1700" dirty="0" err="1"/>
              <a:t>Sena</a:t>
            </a:r>
            <a:r>
              <a:rPr lang="en-US" sz="1700" dirty="0"/>
              <a:t> empire. </a:t>
            </a:r>
          </a:p>
          <a:p>
            <a:pPr>
              <a:lnSpc>
                <a:spcPct val="90000"/>
              </a:lnSpc>
            </a:pPr>
            <a:r>
              <a:rPr lang="en-US" sz="1700" dirty="0"/>
              <a:t>The Senas held sway over Bengal for more than a century (c1097-1223 AD) in which five generations of kings</a:t>
            </a:r>
          </a:p>
          <a:p>
            <a:pPr>
              <a:lnSpc>
                <a:spcPct val="90000"/>
              </a:lnSpc>
            </a:pPr>
            <a:r>
              <a:rPr lang="en-US" sz="1700" dirty="0"/>
              <a:t>But it must be noted that the invasion of Bakhtiyar </a:t>
            </a:r>
            <a:r>
              <a:rPr lang="en-US" sz="1700" dirty="0" err="1"/>
              <a:t>Khalji</a:t>
            </a:r>
            <a:r>
              <a:rPr lang="en-US" sz="1700" dirty="0"/>
              <a:t> put an end to </a:t>
            </a:r>
            <a:r>
              <a:rPr lang="en-US" sz="1700" dirty="0" err="1"/>
              <a:t>Sena</a:t>
            </a:r>
            <a:r>
              <a:rPr lang="en-US" sz="1700" dirty="0"/>
              <a:t> rule in parts of western and northern Bengal (in 1204 AD) and </a:t>
            </a:r>
            <a:r>
              <a:rPr lang="en-US" sz="1700" dirty="0" err="1"/>
              <a:t>Luxmanasena</a:t>
            </a:r>
            <a:r>
              <a:rPr lang="en-US" sz="1700" dirty="0"/>
              <a:t> had to fall back on his possessions in southeastern Bengal where, after him, his two sons ruled for some time. </a:t>
            </a:r>
          </a:p>
          <a:p>
            <a:pPr>
              <a:lnSpc>
                <a:spcPct val="90000"/>
              </a:lnSpc>
            </a:pPr>
            <a:r>
              <a:rPr lang="en-US" sz="1700" b="1" dirty="0"/>
              <a:t>The period saw the development of Sanskrit literature in Bengal. </a:t>
            </a:r>
          </a:p>
        </p:txBody>
      </p:sp>
    </p:spTree>
    <p:extLst>
      <p:ext uri="{BB962C8B-B14F-4D97-AF65-F5344CB8AC3E}">
        <p14:creationId xmlns:p14="http://schemas.microsoft.com/office/powerpoint/2010/main" val="2415883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C6771E30-A604-493B-BC4C-1AA766591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3C9FB5-D273-B76E-58B0-1D15DA6A32DC}"/>
              </a:ext>
            </a:extLst>
          </p:cNvPr>
          <p:cNvSpPr>
            <a:spLocks noGrp="1"/>
          </p:cNvSpPr>
          <p:nvPr>
            <p:ph type="title"/>
          </p:nvPr>
        </p:nvSpPr>
        <p:spPr>
          <a:xfrm>
            <a:off x="5410200" y="496047"/>
            <a:ext cx="6119904" cy="1027953"/>
          </a:xfrm>
        </p:spPr>
        <p:txBody>
          <a:bodyPr>
            <a:normAutofit/>
          </a:bodyPr>
          <a:lstStyle/>
          <a:p>
            <a:pPr algn="ctr"/>
            <a:r>
              <a:rPr lang="en-BD"/>
              <a:t>Sena dynasty</a:t>
            </a:r>
          </a:p>
        </p:txBody>
      </p:sp>
      <p:sp>
        <p:nvSpPr>
          <p:cNvPr id="4105" name="Rectangle 4104">
            <a:extLst>
              <a:ext uri="{FF2B5EF4-FFF2-40B4-BE49-F238E27FC236}">
                <a16:creationId xmlns:a16="http://schemas.microsoft.com/office/drawing/2014/main" id="{913EDF91-3802-4360-909F-A0509363D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625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Origin and Early history of Sena Dynasty">
            <a:extLst>
              <a:ext uri="{FF2B5EF4-FFF2-40B4-BE49-F238E27FC236}">
                <a16:creationId xmlns:a16="http://schemas.microsoft.com/office/drawing/2014/main" id="{BC9DA7BB-30E5-DE46-172A-8B1BA06C89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17" r="5548" b="2"/>
          <a:stretch/>
        </p:blipFill>
        <p:spPr bwMode="auto">
          <a:xfrm>
            <a:off x="685800" y="685800"/>
            <a:ext cx="3390900" cy="54864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64B8693-CD8C-3675-BBD5-FC718B4A2660}"/>
              </a:ext>
            </a:extLst>
          </p:cNvPr>
          <p:cNvSpPr>
            <a:spLocks noGrp="1"/>
          </p:cNvSpPr>
          <p:nvPr>
            <p:ph idx="1"/>
          </p:nvPr>
        </p:nvSpPr>
        <p:spPr>
          <a:xfrm>
            <a:off x="5364126" y="1817153"/>
            <a:ext cx="6165978" cy="4471451"/>
          </a:xfrm>
        </p:spPr>
        <p:txBody>
          <a:bodyPr>
            <a:normAutofit/>
          </a:bodyPr>
          <a:lstStyle/>
          <a:p>
            <a:r>
              <a:rPr lang="en-US" dirty="0"/>
              <a:t>It was partly under the direct patronage of the </a:t>
            </a:r>
            <a:r>
              <a:rPr lang="en-US" dirty="0" err="1"/>
              <a:t>Sena</a:t>
            </a:r>
            <a:r>
              <a:rPr lang="en-US" dirty="0"/>
              <a:t> kings and partly due the environment created by them that literary activities in Sanskrit are distinctly visible in this period. </a:t>
            </a:r>
          </a:p>
          <a:p>
            <a:r>
              <a:rPr lang="en-US" dirty="0"/>
              <a:t>Another arena of artistic achievements in the period was in the field of sculptural art. The Bengal school of sculptural art reached its high-water mark in the </a:t>
            </a:r>
            <a:r>
              <a:rPr lang="en-US" dirty="0" err="1"/>
              <a:t>Sena</a:t>
            </a:r>
            <a:r>
              <a:rPr lang="en-US" dirty="0"/>
              <a:t> period…</a:t>
            </a:r>
          </a:p>
          <a:p>
            <a:endParaRPr lang="en-BD" dirty="0"/>
          </a:p>
        </p:txBody>
      </p:sp>
    </p:spTree>
    <p:extLst>
      <p:ext uri="{BB962C8B-B14F-4D97-AF65-F5344CB8AC3E}">
        <p14:creationId xmlns:p14="http://schemas.microsoft.com/office/powerpoint/2010/main" val="638980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endParaRPr lang="en-US" dirty="0"/>
          </a:p>
        </p:txBody>
      </p:sp>
      <p:pic>
        <p:nvPicPr>
          <p:cNvPr id="6146" name="Picture 2" descr="Image result for sena dynas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075" y="852805"/>
            <a:ext cx="6419850" cy="48291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87464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ala Empire">
            <a:extLst>
              <a:ext uri="{FF2B5EF4-FFF2-40B4-BE49-F238E27FC236}">
                <a16:creationId xmlns:a16="http://schemas.microsoft.com/office/drawing/2014/main" id="{92B2ECF7-AE5A-D18C-2531-12228B30B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670" y="888828"/>
            <a:ext cx="4064000" cy="46609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astern Indian Dynasties - Palas and Sena ~ Indian History Articles">
            <a:extLst>
              <a:ext uri="{FF2B5EF4-FFF2-40B4-BE49-F238E27FC236}">
                <a16:creationId xmlns:a16="http://schemas.microsoft.com/office/drawing/2014/main" id="{ED8C0480-E6D8-6242-7FBD-4E8518BDC9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497" y="863428"/>
            <a:ext cx="42164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961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F5B098B6-88A1-4935-AF43-01286C94C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6781" y="1663995"/>
            <a:ext cx="3390900" cy="35433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B5764B-D196-0216-78BB-1127A4A37286}"/>
              </a:ext>
            </a:extLst>
          </p:cNvPr>
          <p:cNvSpPr>
            <a:spLocks noGrp="1"/>
          </p:cNvSpPr>
          <p:nvPr>
            <p:ph type="title"/>
          </p:nvPr>
        </p:nvSpPr>
        <p:spPr>
          <a:xfrm>
            <a:off x="1903228" y="2057401"/>
            <a:ext cx="2859272" cy="2743200"/>
          </a:xfrm>
        </p:spPr>
        <p:txBody>
          <a:bodyPr anchor="ctr">
            <a:normAutofit/>
          </a:bodyPr>
          <a:lstStyle/>
          <a:p>
            <a:pPr algn="ctr"/>
            <a:r>
              <a:rPr lang="en-BD" dirty="0">
                <a:solidFill>
                  <a:schemeClr val="bg2"/>
                </a:solidFill>
              </a:rPr>
              <a:t>400 Years of pala empire: </a:t>
            </a:r>
            <a:r>
              <a:rPr lang="en-GB" i="0" dirty="0">
                <a:solidFill>
                  <a:schemeClr val="bg2"/>
                </a:solidFill>
                <a:effectLst/>
              </a:rPr>
              <a:t> 756 AD-1161 AD</a:t>
            </a:r>
            <a:br>
              <a:rPr lang="en-GB" b="0" i="0" dirty="0">
                <a:solidFill>
                  <a:schemeClr val="bg2"/>
                </a:solidFill>
                <a:effectLst/>
                <a:latin typeface="Open Sans" panose="020B0606030504020204" pitchFamily="34" charset="0"/>
              </a:rPr>
            </a:br>
            <a:endParaRPr lang="en-BD" dirty="0">
              <a:solidFill>
                <a:schemeClr val="bg2"/>
              </a:solidFill>
            </a:endParaRPr>
          </a:p>
        </p:txBody>
      </p:sp>
      <p:sp>
        <p:nvSpPr>
          <p:cNvPr id="3" name="Content Placeholder 2">
            <a:extLst>
              <a:ext uri="{FF2B5EF4-FFF2-40B4-BE49-F238E27FC236}">
                <a16:creationId xmlns:a16="http://schemas.microsoft.com/office/drawing/2014/main" id="{22FC69E2-25DC-3E0C-346C-491B55FFF83D}"/>
              </a:ext>
            </a:extLst>
          </p:cNvPr>
          <p:cNvSpPr>
            <a:spLocks noGrp="1"/>
          </p:cNvSpPr>
          <p:nvPr>
            <p:ph idx="1"/>
          </p:nvPr>
        </p:nvSpPr>
        <p:spPr>
          <a:xfrm>
            <a:off x="6096001" y="579473"/>
            <a:ext cx="5410200" cy="5762847"/>
          </a:xfrm>
        </p:spPr>
        <p:txBody>
          <a:bodyPr anchor="ctr">
            <a:normAutofit/>
          </a:bodyPr>
          <a:lstStyle/>
          <a:p>
            <a:r>
              <a:rPr lang="en-GB" b="0" i="0">
                <a:effectLst/>
                <a:latin typeface="Apercu"/>
              </a:rPr>
              <a:t>The Pala dynasty ruled the regions of Bengal and Bihar for about 400 years, from the 8th century until the end of the 11th century, with about 20 leaders on the throne during the period.</a:t>
            </a:r>
            <a:endParaRPr lang="en-BD"/>
          </a:p>
        </p:txBody>
      </p:sp>
    </p:spTree>
    <p:extLst>
      <p:ext uri="{BB962C8B-B14F-4D97-AF65-F5344CB8AC3E}">
        <p14:creationId xmlns:p14="http://schemas.microsoft.com/office/powerpoint/2010/main" val="200961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B495-1E50-2DE2-2AEC-D58566FD7E7E}"/>
              </a:ext>
            </a:extLst>
          </p:cNvPr>
          <p:cNvSpPr>
            <a:spLocks noGrp="1"/>
          </p:cNvSpPr>
          <p:nvPr>
            <p:ph type="title"/>
          </p:nvPr>
        </p:nvSpPr>
        <p:spPr/>
        <p:txBody>
          <a:bodyPr/>
          <a:lstStyle/>
          <a:p>
            <a:endParaRPr lang="en-BD"/>
          </a:p>
        </p:txBody>
      </p:sp>
      <p:sp>
        <p:nvSpPr>
          <p:cNvPr id="3" name="Content Placeholder 2">
            <a:extLst>
              <a:ext uri="{FF2B5EF4-FFF2-40B4-BE49-F238E27FC236}">
                <a16:creationId xmlns:a16="http://schemas.microsoft.com/office/drawing/2014/main" id="{22B0B99F-14CD-E419-438B-4C8DC783F4D4}"/>
              </a:ext>
            </a:extLst>
          </p:cNvPr>
          <p:cNvSpPr>
            <a:spLocks noGrp="1"/>
          </p:cNvSpPr>
          <p:nvPr>
            <p:ph idx="1"/>
          </p:nvPr>
        </p:nvSpPr>
        <p:spPr>
          <a:xfrm>
            <a:off x="1371600" y="2254103"/>
            <a:ext cx="9369972" cy="3918098"/>
          </a:xfrm>
        </p:spPr>
        <p:txBody>
          <a:bodyPr>
            <a:normAutofit fontScale="85000" lnSpcReduction="20000"/>
          </a:bodyPr>
          <a:lstStyle/>
          <a:p>
            <a:r>
              <a:rPr lang="en-GB" b="0" i="0" dirty="0">
                <a:solidFill>
                  <a:srgbClr val="444444"/>
                </a:solidFill>
                <a:effectLst/>
                <a:latin typeface="Open Sans" panose="020B0606030504020204" pitchFamily="34" charset="0"/>
              </a:rPr>
              <a:t>Maurya Dynasty (321 BC–185 BC)</a:t>
            </a:r>
          </a:p>
          <a:p>
            <a:pPr marL="0" indent="0">
              <a:buNone/>
            </a:pPr>
            <a:r>
              <a:rPr lang="en-GB" b="0" i="0" dirty="0">
                <a:solidFill>
                  <a:srgbClr val="444444"/>
                </a:solidFill>
                <a:effectLst/>
                <a:latin typeface="Open Sans" panose="020B0606030504020204" pitchFamily="34" charset="0"/>
              </a:rPr>
              <a:t>Foremost Rulers: Chandragupta Maurya, Ashoka </a:t>
            </a:r>
            <a:r>
              <a:rPr lang="en-GB" b="0" i="0" dirty="0" err="1">
                <a:solidFill>
                  <a:srgbClr val="444444"/>
                </a:solidFill>
                <a:effectLst/>
                <a:latin typeface="Open Sans" panose="020B0606030504020204" pitchFamily="34" charset="0"/>
              </a:rPr>
              <a:t>Vardhana</a:t>
            </a:r>
            <a:r>
              <a:rPr lang="en-GB" b="0" i="0" dirty="0">
                <a:solidFill>
                  <a:srgbClr val="444444"/>
                </a:solidFill>
                <a:effectLst/>
                <a:latin typeface="Open Sans" panose="020B0606030504020204" pitchFamily="34" charset="0"/>
              </a:rPr>
              <a:t> </a:t>
            </a:r>
          </a:p>
          <a:p>
            <a:r>
              <a:rPr lang="en-GB" b="0" i="0" dirty="0">
                <a:solidFill>
                  <a:srgbClr val="444444"/>
                </a:solidFill>
                <a:effectLst/>
                <a:latin typeface="Open Sans" panose="020B0606030504020204" pitchFamily="34" charset="0"/>
              </a:rPr>
              <a:t>Gupta Empire (240 AD–550 AD ) </a:t>
            </a:r>
          </a:p>
          <a:p>
            <a:pPr marL="0" indent="0">
              <a:buNone/>
            </a:pPr>
            <a:r>
              <a:rPr lang="en-GB" b="0" i="0" dirty="0">
                <a:solidFill>
                  <a:srgbClr val="444444"/>
                </a:solidFill>
                <a:effectLst/>
                <a:latin typeface="Open Sans" panose="020B0606030504020204" pitchFamily="34" charset="0"/>
              </a:rPr>
              <a:t>Foremost Rulers: Sri-Gupta, Chandra Gupta-1, Samudra </a:t>
            </a:r>
            <a:r>
              <a:rPr lang="en-GB" b="0" i="0" dirty="0" err="1">
                <a:solidFill>
                  <a:srgbClr val="444444"/>
                </a:solidFill>
                <a:effectLst/>
                <a:latin typeface="Open Sans" panose="020B0606030504020204" pitchFamily="34" charset="0"/>
              </a:rPr>
              <a:t>GuptaGauda</a:t>
            </a:r>
            <a:r>
              <a:rPr lang="en-GB" b="0" i="0" dirty="0">
                <a:solidFill>
                  <a:srgbClr val="444444"/>
                </a:solidFill>
                <a:effectLst/>
                <a:latin typeface="Open Sans" panose="020B0606030504020204" pitchFamily="34" charset="0"/>
              </a:rPr>
              <a:t> </a:t>
            </a:r>
          </a:p>
          <a:p>
            <a:r>
              <a:rPr lang="en-GB" b="0" i="0" dirty="0">
                <a:solidFill>
                  <a:srgbClr val="444444"/>
                </a:solidFill>
                <a:effectLst/>
                <a:latin typeface="Open Sans" panose="020B0606030504020204" pitchFamily="34" charset="0"/>
              </a:rPr>
              <a:t>Gaur Kingdom (590 AD–637 AD)</a:t>
            </a:r>
          </a:p>
          <a:p>
            <a:pPr marL="0" indent="0">
              <a:buNone/>
            </a:pPr>
            <a:r>
              <a:rPr lang="en-GB" b="0" i="0" dirty="0">
                <a:solidFill>
                  <a:srgbClr val="444444"/>
                </a:solidFill>
                <a:effectLst/>
                <a:latin typeface="Open Sans" panose="020B0606030504020204" pitchFamily="34" charset="0"/>
              </a:rPr>
              <a:t>Foremost Ruler: </a:t>
            </a:r>
            <a:r>
              <a:rPr lang="en-GB" b="0" i="0" dirty="0" err="1">
                <a:solidFill>
                  <a:srgbClr val="444444"/>
                </a:solidFill>
                <a:effectLst/>
                <a:latin typeface="Open Sans" panose="020B0606030504020204" pitchFamily="34" charset="0"/>
              </a:rPr>
              <a:t>Shashanka</a:t>
            </a:r>
            <a:endParaRPr lang="en-GB" b="0" i="0" dirty="0">
              <a:solidFill>
                <a:srgbClr val="444444"/>
              </a:solidFill>
              <a:effectLst/>
              <a:latin typeface="Open Sans" panose="020B0606030504020204" pitchFamily="34" charset="0"/>
            </a:endParaRPr>
          </a:p>
          <a:p>
            <a:r>
              <a:rPr lang="en-GB" b="0" i="0" dirty="0">
                <a:solidFill>
                  <a:srgbClr val="444444"/>
                </a:solidFill>
                <a:effectLst/>
                <a:latin typeface="Open Sans" panose="020B0606030504020204" pitchFamily="34" charset="0"/>
              </a:rPr>
              <a:t>Pala Empire (756 AD-1161 AD)</a:t>
            </a:r>
          </a:p>
          <a:p>
            <a:pPr marL="0" indent="0">
              <a:buNone/>
            </a:pPr>
            <a:r>
              <a:rPr lang="en-GB" b="0" i="0" dirty="0">
                <a:solidFill>
                  <a:srgbClr val="444444"/>
                </a:solidFill>
                <a:effectLst/>
                <a:latin typeface="Open Sans" panose="020B0606030504020204" pitchFamily="34" charset="0"/>
              </a:rPr>
              <a:t>Foremost Rulers: Gopala, Dharmapala, </a:t>
            </a:r>
            <a:r>
              <a:rPr lang="en-GB" b="0" i="0" dirty="0" err="1">
                <a:solidFill>
                  <a:srgbClr val="444444"/>
                </a:solidFill>
                <a:effectLst/>
                <a:latin typeface="Open Sans" panose="020B0606030504020204" pitchFamily="34" charset="0"/>
              </a:rPr>
              <a:t>Devapala</a:t>
            </a:r>
            <a:r>
              <a:rPr lang="en-GB" b="0" i="0" dirty="0">
                <a:solidFill>
                  <a:srgbClr val="444444"/>
                </a:solidFill>
                <a:effectLst/>
                <a:latin typeface="Open Sans" panose="020B0606030504020204" pitchFamily="34" charset="0"/>
              </a:rPr>
              <a:t>, Mahipala-1, </a:t>
            </a:r>
            <a:r>
              <a:rPr lang="en-GB" b="0" i="0" dirty="0" err="1">
                <a:solidFill>
                  <a:srgbClr val="444444"/>
                </a:solidFill>
                <a:effectLst/>
                <a:latin typeface="Open Sans" panose="020B0606030504020204" pitchFamily="34" charset="0"/>
              </a:rPr>
              <a:t>Rampala</a:t>
            </a:r>
            <a:endParaRPr lang="en-GB" b="0" i="0" dirty="0">
              <a:solidFill>
                <a:srgbClr val="444444"/>
              </a:solidFill>
              <a:effectLst/>
              <a:latin typeface="Open Sans" panose="020B0606030504020204" pitchFamily="34" charset="0"/>
            </a:endParaRPr>
          </a:p>
          <a:p>
            <a:r>
              <a:rPr lang="en-GB" b="0" i="0" dirty="0" err="1">
                <a:solidFill>
                  <a:srgbClr val="444444"/>
                </a:solidFill>
                <a:effectLst/>
                <a:latin typeface="Open Sans" panose="020B0606030504020204" pitchFamily="34" charset="0"/>
              </a:rPr>
              <a:t>Sena</a:t>
            </a:r>
            <a:r>
              <a:rPr lang="en-GB" b="0" i="0" dirty="0">
                <a:solidFill>
                  <a:srgbClr val="444444"/>
                </a:solidFill>
                <a:effectLst/>
                <a:latin typeface="Open Sans" panose="020B0606030504020204" pitchFamily="34" charset="0"/>
              </a:rPr>
              <a:t> Dynasty: (1070 AD-1229 AD)</a:t>
            </a:r>
          </a:p>
          <a:p>
            <a:pPr marL="0" indent="0">
              <a:buNone/>
            </a:pPr>
            <a:r>
              <a:rPr lang="en-GB" b="0" i="0" dirty="0">
                <a:solidFill>
                  <a:srgbClr val="444444"/>
                </a:solidFill>
                <a:effectLst/>
                <a:latin typeface="Open Sans" panose="020B0606030504020204" pitchFamily="34" charset="0"/>
              </a:rPr>
              <a:t>Foremost Ruler: </a:t>
            </a:r>
            <a:r>
              <a:rPr lang="en-GB" b="0" i="0" dirty="0" err="1">
                <a:solidFill>
                  <a:srgbClr val="444444"/>
                </a:solidFill>
                <a:effectLst/>
                <a:latin typeface="Open Sans" panose="020B0606030504020204" pitchFamily="34" charset="0"/>
              </a:rPr>
              <a:t>Hemantasen</a:t>
            </a:r>
            <a:r>
              <a:rPr lang="en-GB" b="0" i="0" dirty="0">
                <a:solidFill>
                  <a:srgbClr val="444444"/>
                </a:solidFill>
                <a:effectLst/>
                <a:latin typeface="Open Sans" panose="020B0606030504020204" pitchFamily="34" charset="0"/>
              </a:rPr>
              <a:t>, </a:t>
            </a:r>
            <a:r>
              <a:rPr lang="en-GB" b="0" i="0" dirty="0" err="1">
                <a:solidFill>
                  <a:srgbClr val="444444"/>
                </a:solidFill>
                <a:effectLst/>
                <a:latin typeface="Open Sans" panose="020B0606030504020204" pitchFamily="34" charset="0"/>
              </a:rPr>
              <a:t>Vijayasen</a:t>
            </a:r>
            <a:r>
              <a:rPr lang="en-GB" b="0" i="0" dirty="0">
                <a:solidFill>
                  <a:srgbClr val="444444"/>
                </a:solidFill>
                <a:effectLst/>
                <a:latin typeface="Open Sans" panose="020B0606030504020204" pitchFamily="34" charset="0"/>
              </a:rPr>
              <a:t>, </a:t>
            </a:r>
            <a:r>
              <a:rPr lang="en-GB" b="0" i="0" dirty="0" err="1">
                <a:solidFill>
                  <a:srgbClr val="444444"/>
                </a:solidFill>
                <a:effectLst/>
                <a:latin typeface="Open Sans" panose="020B0606030504020204" pitchFamily="34" charset="0"/>
              </a:rPr>
              <a:t>Ballalsen</a:t>
            </a:r>
            <a:r>
              <a:rPr lang="en-GB" b="0" i="0" dirty="0">
                <a:solidFill>
                  <a:srgbClr val="444444"/>
                </a:solidFill>
                <a:effectLst/>
                <a:latin typeface="Open Sans" panose="020B0606030504020204" pitchFamily="34" charset="0"/>
              </a:rPr>
              <a:t>, </a:t>
            </a:r>
            <a:r>
              <a:rPr lang="en-GB" b="0" i="0" dirty="0" err="1">
                <a:solidFill>
                  <a:srgbClr val="444444"/>
                </a:solidFill>
                <a:effectLst/>
                <a:latin typeface="Open Sans" panose="020B0606030504020204" pitchFamily="34" charset="0"/>
              </a:rPr>
              <a:t>Lakshmansen</a:t>
            </a:r>
            <a:endParaRPr lang="en-BD" dirty="0"/>
          </a:p>
        </p:txBody>
      </p:sp>
    </p:spTree>
    <p:extLst>
      <p:ext uri="{BB962C8B-B14F-4D97-AF65-F5344CB8AC3E}">
        <p14:creationId xmlns:p14="http://schemas.microsoft.com/office/powerpoint/2010/main" val="295108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17" name="Rectangle 3099">
            <a:extLst>
              <a:ext uri="{FF2B5EF4-FFF2-40B4-BE49-F238E27FC236}">
                <a16:creationId xmlns:a16="http://schemas.microsoft.com/office/drawing/2014/main" id="{3DC553A7-713D-4133-B393-5017EA4F2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8" name="Rectangle 3101">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atsaya Nyaya – The law of Fish">
            <a:extLst>
              <a:ext uri="{FF2B5EF4-FFF2-40B4-BE49-F238E27FC236}">
                <a16:creationId xmlns:a16="http://schemas.microsoft.com/office/drawing/2014/main" id="{8DD21EF3-9857-846C-7E12-D502531E10D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0487" y="2399141"/>
            <a:ext cx="4098941" cy="20597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107" name="Content Placeholder 2">
            <a:extLst>
              <a:ext uri="{FF2B5EF4-FFF2-40B4-BE49-F238E27FC236}">
                <a16:creationId xmlns:a16="http://schemas.microsoft.com/office/drawing/2014/main" id="{F63024B6-D78E-AE44-C7D9-AEC7504EC85F}"/>
              </a:ext>
            </a:extLst>
          </p:cNvPr>
          <p:cNvGraphicFramePr>
            <a:graphicFrameLocks noGrp="1"/>
          </p:cNvGraphicFramePr>
          <p:nvPr>
            <p:ph idx="1"/>
          </p:nvPr>
        </p:nvGraphicFramePr>
        <p:xfrm>
          <a:off x="6087678" y="1178168"/>
          <a:ext cx="5426844" cy="4501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1209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7C836CD-47B2-4287-AE51-D866B8697A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A50CAC8-10E2-4E31-9995-4EF17051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06" y="0"/>
            <a:ext cx="5426844"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4511FD-DD56-8FAC-318B-7D963EFD8C64}"/>
              </a:ext>
            </a:extLst>
          </p:cNvPr>
          <p:cNvSpPr>
            <a:spLocks noGrp="1"/>
          </p:cNvSpPr>
          <p:nvPr>
            <p:ph type="title"/>
          </p:nvPr>
        </p:nvSpPr>
        <p:spPr>
          <a:xfrm>
            <a:off x="797442" y="1371600"/>
            <a:ext cx="3870251" cy="4114800"/>
          </a:xfrm>
        </p:spPr>
        <p:txBody>
          <a:bodyPr anchor="ctr">
            <a:normAutofit/>
          </a:bodyPr>
          <a:lstStyle/>
          <a:p>
            <a:pPr algn="ctr"/>
            <a:r>
              <a:rPr lang="en-GB" b="0" i="0" dirty="0">
                <a:solidFill>
                  <a:schemeClr val="tx1"/>
                </a:solidFill>
                <a:effectLst/>
                <a:latin typeface="Apercu"/>
              </a:rPr>
              <a:t>the founder and first ruler of the Pala Empire</a:t>
            </a:r>
            <a:endParaRPr lang="en-BD" dirty="0">
              <a:solidFill>
                <a:schemeClr val="tx1"/>
              </a:solidFill>
            </a:endParaRPr>
          </a:p>
        </p:txBody>
      </p:sp>
      <p:sp>
        <p:nvSpPr>
          <p:cNvPr id="3" name="Content Placeholder 2">
            <a:extLst>
              <a:ext uri="{FF2B5EF4-FFF2-40B4-BE49-F238E27FC236}">
                <a16:creationId xmlns:a16="http://schemas.microsoft.com/office/drawing/2014/main" id="{51EF647A-785E-DD65-63EF-C53DD4A217FC}"/>
              </a:ext>
            </a:extLst>
          </p:cNvPr>
          <p:cNvSpPr>
            <a:spLocks noGrp="1"/>
          </p:cNvSpPr>
          <p:nvPr>
            <p:ph idx="1"/>
          </p:nvPr>
        </p:nvSpPr>
        <p:spPr>
          <a:xfrm>
            <a:off x="6096000" y="568842"/>
            <a:ext cx="5426845" cy="5773479"/>
          </a:xfrm>
        </p:spPr>
        <p:txBody>
          <a:bodyPr anchor="ctr">
            <a:normAutofit/>
          </a:bodyPr>
          <a:lstStyle/>
          <a:p>
            <a:r>
              <a:rPr lang="en-GB" b="0" i="0" dirty="0">
                <a:effectLst/>
                <a:latin typeface="Apercu"/>
              </a:rPr>
              <a:t>It wasn't until one feudal lord named Gopala managed to gain the support of other leaders that stability started to emerge. </a:t>
            </a:r>
          </a:p>
          <a:p>
            <a:r>
              <a:rPr lang="en-GB" b="0" i="0" dirty="0">
                <a:effectLst/>
                <a:latin typeface="Apercu"/>
              </a:rPr>
              <a:t>Through a democratic process, he took control of the region called </a:t>
            </a:r>
            <a:r>
              <a:rPr lang="en-GB" b="0" i="0" dirty="0" err="1">
                <a:effectLst/>
                <a:latin typeface="Apercu"/>
              </a:rPr>
              <a:t>Varendra</a:t>
            </a:r>
            <a:r>
              <a:rPr lang="en-GB" b="0" i="0" dirty="0">
                <a:effectLst/>
                <a:latin typeface="Apercu"/>
              </a:rPr>
              <a:t>, made up of north-western Bangladesh, West Bengal, and the Indian area of Bihar. </a:t>
            </a:r>
          </a:p>
        </p:txBody>
      </p:sp>
    </p:spTree>
    <p:extLst>
      <p:ext uri="{BB962C8B-B14F-4D97-AF65-F5344CB8AC3E}">
        <p14:creationId xmlns:p14="http://schemas.microsoft.com/office/powerpoint/2010/main" val="374939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E00E3E0-07DA-4A53-8D2F-59983E144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E77AFF-4D29-BEFC-41E8-9EBCCB346F5E}"/>
              </a:ext>
            </a:extLst>
          </p:cNvPr>
          <p:cNvSpPr>
            <a:spLocks noGrp="1"/>
          </p:cNvSpPr>
          <p:nvPr>
            <p:ph type="title"/>
          </p:nvPr>
        </p:nvSpPr>
        <p:spPr>
          <a:xfrm>
            <a:off x="685800" y="701040"/>
            <a:ext cx="3390900" cy="5486400"/>
          </a:xfrm>
        </p:spPr>
        <p:txBody>
          <a:bodyPr anchor="ctr">
            <a:normAutofit/>
          </a:bodyPr>
          <a:lstStyle/>
          <a:p>
            <a:pPr algn="ctr"/>
            <a:r>
              <a:rPr lang="en-GB" sz="3000" b="0" i="0">
                <a:effectLst/>
                <a:latin typeface="Roboto" panose="02000000000000000000" pitchFamily="2" charset="0"/>
              </a:rPr>
              <a:t>Dharmapala: </a:t>
            </a:r>
            <a:r>
              <a:rPr lang="en-GB" sz="3000" b="0" i="0">
                <a:effectLst/>
                <a:latin typeface="Apercu"/>
              </a:rPr>
              <a:t>the dynasty's second ruler</a:t>
            </a:r>
            <a:endParaRPr lang="en-BD" sz="3000"/>
          </a:p>
        </p:txBody>
      </p:sp>
      <p:graphicFrame>
        <p:nvGraphicFramePr>
          <p:cNvPr id="22" name="Content Placeholder 2">
            <a:extLst>
              <a:ext uri="{FF2B5EF4-FFF2-40B4-BE49-F238E27FC236}">
                <a16:creationId xmlns:a16="http://schemas.microsoft.com/office/drawing/2014/main" id="{91053341-6A50-C31D-C865-C7A5296FAD16}"/>
              </a:ext>
            </a:extLst>
          </p:cNvPr>
          <p:cNvGraphicFramePr>
            <a:graphicFrameLocks noGrp="1"/>
          </p:cNvGraphicFramePr>
          <p:nvPr>
            <p:ph idx="1"/>
            <p:extLst>
              <p:ext uri="{D42A27DB-BD31-4B8C-83A1-F6EECF244321}">
                <p14:modId xmlns:p14="http://schemas.microsoft.com/office/powerpoint/2010/main" val="4291341754"/>
              </p:ext>
            </p:extLst>
          </p:nvPr>
        </p:nvGraphicFramePr>
        <p:xfrm>
          <a:off x="5410200" y="701675"/>
          <a:ext cx="6096000" cy="547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0047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F2F1-7A7C-A464-0046-CF059337742C}"/>
              </a:ext>
            </a:extLst>
          </p:cNvPr>
          <p:cNvSpPr>
            <a:spLocks noGrp="1"/>
          </p:cNvSpPr>
          <p:nvPr>
            <p:ph type="title"/>
          </p:nvPr>
        </p:nvSpPr>
        <p:spPr>
          <a:xfrm>
            <a:off x="1371599" y="1010097"/>
            <a:ext cx="9486901" cy="1010088"/>
          </a:xfrm>
        </p:spPr>
        <p:txBody>
          <a:bodyPr anchor="b">
            <a:normAutofit/>
          </a:bodyPr>
          <a:lstStyle/>
          <a:p>
            <a:pPr algn="ctr"/>
            <a:r>
              <a:rPr lang="en-BD"/>
              <a:t>PALA Contributions </a:t>
            </a:r>
          </a:p>
        </p:txBody>
      </p:sp>
      <p:sp>
        <p:nvSpPr>
          <p:cNvPr id="3" name="Content Placeholder 2">
            <a:extLst>
              <a:ext uri="{FF2B5EF4-FFF2-40B4-BE49-F238E27FC236}">
                <a16:creationId xmlns:a16="http://schemas.microsoft.com/office/drawing/2014/main" id="{892B76D1-6CF1-0634-5F94-6A14437EE7C4}"/>
              </a:ext>
            </a:extLst>
          </p:cNvPr>
          <p:cNvSpPr>
            <a:spLocks noGrp="1"/>
          </p:cNvSpPr>
          <p:nvPr>
            <p:ph idx="1"/>
          </p:nvPr>
        </p:nvSpPr>
        <p:spPr>
          <a:xfrm>
            <a:off x="1371600" y="2206257"/>
            <a:ext cx="9486901" cy="3540642"/>
          </a:xfrm>
        </p:spPr>
        <p:txBody>
          <a:bodyPr>
            <a:normAutofit/>
          </a:bodyPr>
          <a:lstStyle/>
          <a:p>
            <a:r>
              <a:rPr lang="en-GB" b="0" i="0" dirty="0">
                <a:effectLst/>
                <a:latin typeface="Roboto" panose="02000000000000000000" pitchFamily="2" charset="0"/>
              </a:rPr>
              <a:t>The Pala Rulers were </a:t>
            </a:r>
            <a:r>
              <a:rPr lang="en-GB" b="1" i="0" dirty="0">
                <a:effectLst/>
                <a:latin typeface="Roboto" panose="02000000000000000000" pitchFamily="2" charset="0"/>
              </a:rPr>
              <a:t>promoters of classical Indian philosophy, literature, painting and sculpture</a:t>
            </a:r>
            <a:r>
              <a:rPr lang="en-GB" b="0" i="0" dirty="0">
                <a:effectLst/>
                <a:latin typeface="Roboto" panose="02000000000000000000" pitchFamily="2" charset="0"/>
              </a:rPr>
              <a:t>. They built grand temples and monasteries, including the </a:t>
            </a:r>
            <a:r>
              <a:rPr lang="en-GB" b="0" i="0" dirty="0" err="1">
                <a:effectLst/>
                <a:latin typeface="Roboto" panose="02000000000000000000" pitchFamily="2" charset="0"/>
              </a:rPr>
              <a:t>Somapura</a:t>
            </a:r>
            <a:r>
              <a:rPr lang="en-GB" b="0" i="0" dirty="0">
                <a:effectLst/>
                <a:latin typeface="Roboto" panose="02000000000000000000" pitchFamily="2" charset="0"/>
              </a:rPr>
              <a:t> </a:t>
            </a:r>
            <a:r>
              <a:rPr lang="en-GB" b="0" i="0" dirty="0" err="1">
                <a:effectLst/>
                <a:latin typeface="Roboto" panose="02000000000000000000" pitchFamily="2" charset="0"/>
              </a:rPr>
              <a:t>Mahavihara</a:t>
            </a:r>
            <a:r>
              <a:rPr lang="en-GB" b="0" i="0" dirty="0">
                <a:effectLst/>
                <a:latin typeface="Roboto" panose="02000000000000000000" pitchFamily="2" charset="0"/>
              </a:rPr>
              <a:t>, and patronised the great universities of Nalanda and </a:t>
            </a:r>
            <a:r>
              <a:rPr lang="en-GB" b="0" i="0" dirty="0" err="1">
                <a:effectLst/>
                <a:latin typeface="Roboto" panose="02000000000000000000" pitchFamily="2" charset="0"/>
              </a:rPr>
              <a:t>Vikramashila</a:t>
            </a:r>
            <a:r>
              <a:rPr lang="en-GB" b="0" i="0" dirty="0">
                <a:effectLst/>
                <a:latin typeface="Roboto" panose="02000000000000000000" pitchFamily="2" charset="0"/>
              </a:rPr>
              <a:t>. The Proto-Bengali language developed under the Pala rule. The empire enjoyed relations with the Srivijaya Empire, the Tibetan Empire and the Arab Abbasid Caliphate.</a:t>
            </a:r>
            <a:endParaRPr lang="en-BD" dirty="0"/>
          </a:p>
        </p:txBody>
      </p:sp>
    </p:spTree>
    <p:extLst>
      <p:ext uri="{BB962C8B-B14F-4D97-AF65-F5344CB8AC3E}">
        <p14:creationId xmlns:p14="http://schemas.microsoft.com/office/powerpoint/2010/main" val="3746933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618CA4-61D4-8B60-36BD-059F6898E28D}"/>
              </a:ext>
            </a:extLst>
          </p:cNvPr>
          <p:cNvSpPr>
            <a:spLocks noGrp="1"/>
          </p:cNvSpPr>
          <p:nvPr>
            <p:ph type="title"/>
          </p:nvPr>
        </p:nvSpPr>
        <p:spPr>
          <a:xfrm>
            <a:off x="685800" y="1371600"/>
            <a:ext cx="2742028" cy="4114800"/>
          </a:xfrm>
        </p:spPr>
        <p:txBody>
          <a:bodyPr anchor="ctr">
            <a:normAutofit/>
          </a:bodyPr>
          <a:lstStyle/>
          <a:p>
            <a:pPr algn="ctr"/>
            <a:r>
              <a:rPr lang="en-BD" sz="1800" dirty="0">
                <a:solidFill>
                  <a:schemeClr val="bg2"/>
                </a:solidFill>
              </a:rPr>
              <a:t>BUREAUCRACY AND ADMINISTRATION</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3FA32B3F-4C8B-4F49-F469-B7B9D9CE4B3B}"/>
              </a:ext>
            </a:extLst>
          </p:cNvPr>
          <p:cNvSpPr>
            <a:spLocks noGrp="1"/>
          </p:cNvSpPr>
          <p:nvPr>
            <p:ph idx="1"/>
          </p:nvPr>
        </p:nvSpPr>
        <p:spPr>
          <a:xfrm>
            <a:off x="5310963" y="1270591"/>
            <a:ext cx="5631357" cy="4364666"/>
          </a:xfrm>
        </p:spPr>
        <p:txBody>
          <a:bodyPr anchor="ctr">
            <a:normAutofit/>
          </a:bodyPr>
          <a:lstStyle/>
          <a:p>
            <a:r>
              <a:rPr lang="en-GB" sz="2000" dirty="0">
                <a:latin typeface="Apercu"/>
              </a:rPr>
              <a:t>T</a:t>
            </a:r>
            <a:r>
              <a:rPr lang="en-GB" sz="2000" b="0" i="0" dirty="0">
                <a:effectLst/>
                <a:latin typeface="Apercu"/>
              </a:rPr>
              <a:t>he administration of the Pala dynasty was involved in all aspects of the bureaucracy from the central government all the way down to local villages. </a:t>
            </a:r>
          </a:p>
          <a:p>
            <a:r>
              <a:rPr lang="en-GB" sz="2000" b="0" i="0" dirty="0">
                <a:effectLst/>
                <a:latin typeface="Apercu"/>
              </a:rPr>
              <a:t>Tax was collected more efficiently than ever before and this income was used to fund everything from ferry jetties in rivers to large ports on the coastline. </a:t>
            </a:r>
          </a:p>
          <a:p>
            <a:r>
              <a:rPr lang="en-GB" sz="2000" b="0" i="0" dirty="0">
                <a:effectLst/>
                <a:latin typeface="Apercu"/>
              </a:rPr>
              <a:t>Even management of the forests and the markets was under the control of the kings.</a:t>
            </a:r>
            <a:endParaRPr lang="en-BD" sz="2000" dirty="0"/>
          </a:p>
        </p:txBody>
      </p:sp>
    </p:spTree>
    <p:extLst>
      <p:ext uri="{BB962C8B-B14F-4D97-AF65-F5344CB8AC3E}">
        <p14:creationId xmlns:p14="http://schemas.microsoft.com/office/powerpoint/2010/main" val="1831557684"/>
      </p:ext>
    </p:extLst>
  </p:cSld>
  <p:clrMapOvr>
    <a:masterClrMapping/>
  </p:clrMapOvr>
</p:sld>
</file>

<file path=ppt/theme/theme1.xml><?xml version="1.0" encoding="utf-8"?>
<a:theme xmlns:a="http://schemas.openxmlformats.org/drawingml/2006/main" name="ClassicFrameVTI">
  <a:themeElements>
    <a:clrScheme name="AnalogousFromDarkSeed_2SEEDS">
      <a:dk1>
        <a:srgbClr val="000000"/>
      </a:dk1>
      <a:lt1>
        <a:srgbClr val="FFFFFF"/>
      </a:lt1>
      <a:dk2>
        <a:srgbClr val="412C24"/>
      </a:dk2>
      <a:lt2>
        <a:srgbClr val="E2E3E8"/>
      </a:lt2>
      <a:accent1>
        <a:srgbClr val="B79E35"/>
      </a:accent1>
      <a:accent2>
        <a:srgbClr val="C97947"/>
      </a:accent2>
      <a:accent3>
        <a:srgbClr val="92AB3C"/>
      </a:accent3>
      <a:accent4>
        <a:srgbClr val="54B735"/>
      </a:accent4>
      <a:accent5>
        <a:srgbClr val="40B656"/>
      </a:accent5>
      <a:accent6>
        <a:srgbClr val="35B581"/>
      </a:accent6>
      <a:hlink>
        <a:srgbClr val="30914D"/>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99</TotalTime>
  <Words>869</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Apercu</vt:lpstr>
      <vt:lpstr>Arial</vt:lpstr>
      <vt:lpstr>Gill Sans MT</vt:lpstr>
      <vt:lpstr>Goudy Old Style</vt:lpstr>
      <vt:lpstr>Open Sans</vt:lpstr>
      <vt:lpstr>Roboto</vt:lpstr>
      <vt:lpstr>ClassicFrameVTI</vt:lpstr>
      <vt:lpstr>Pala and Sena Dynasties in Ancient Bengal-  pluralism, Tolerance, culture</vt:lpstr>
      <vt:lpstr>PowerPoint Presentation</vt:lpstr>
      <vt:lpstr>400 Years of pala empire:  756 AD-1161 AD </vt:lpstr>
      <vt:lpstr>PowerPoint Presentation</vt:lpstr>
      <vt:lpstr>PowerPoint Presentation</vt:lpstr>
      <vt:lpstr>the founder and first ruler of the Pala Empire</vt:lpstr>
      <vt:lpstr>Dharmapala: the dynasty's second ruler</vt:lpstr>
      <vt:lpstr>PALA Contributions </vt:lpstr>
      <vt:lpstr>BUREAUCRACY AND ADMINISTRATION</vt:lpstr>
      <vt:lpstr>religious tolerance</vt:lpstr>
      <vt:lpstr>forging relationships with different cultures to promote new trade routes</vt:lpstr>
      <vt:lpstr>The Sena Dynasty (1097 AD-1204 AD)</vt:lpstr>
      <vt:lpstr>Sena dynasty</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Ancient Bengal: Pala and Sena Dynasties</dc:title>
  <dc:creator>Aynul Islam</dc:creator>
  <cp:lastModifiedBy>NSU</cp:lastModifiedBy>
  <cp:revision>4</cp:revision>
  <dcterms:created xsi:type="dcterms:W3CDTF">2022-09-25T16:36:28Z</dcterms:created>
  <dcterms:modified xsi:type="dcterms:W3CDTF">2022-10-17T04:26:00Z</dcterms:modified>
</cp:coreProperties>
</file>