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0" r:id="rId4"/>
    <p:sldId id="280" r:id="rId5"/>
    <p:sldId id="261" r:id="rId6"/>
    <p:sldId id="278" r:id="rId7"/>
    <p:sldId id="271" r:id="rId8"/>
    <p:sldId id="272" r:id="rId9"/>
    <p:sldId id="273" r:id="rId10"/>
    <p:sldId id="276" r:id="rId11"/>
    <p:sldId id="265" r:id="rId12"/>
    <p:sldId id="263" r:id="rId13"/>
    <p:sldId id="274" r:id="rId14"/>
    <p:sldId id="279" r:id="rId15"/>
    <p:sldId id="277" r:id="rId16"/>
    <p:sldId id="267" r:id="rId17"/>
    <p:sldId id="268" r:id="rId18"/>
    <p:sldId id="269" r:id="rId19"/>
    <p:sldId id="266" r:id="rId20"/>
    <p:sldId id="270"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5AD968-B78F-AF45-B6EB-172705ABCCD9}" type="datetimeFigureOut">
              <a:rPr lang="en-US" smtClean="0"/>
              <a:t>2/1/23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28329-E543-9E48-9A52-EBA0C37FCBDC}" type="slidenum">
              <a:rPr lang="en-US" smtClean="0"/>
              <a:t>‹#›</a:t>
            </a:fld>
            <a:endParaRPr lang="en-US"/>
          </a:p>
        </p:txBody>
      </p:sp>
    </p:spTree>
    <p:extLst>
      <p:ext uri="{BB962C8B-B14F-4D97-AF65-F5344CB8AC3E}">
        <p14:creationId xmlns:p14="http://schemas.microsoft.com/office/powerpoint/2010/main" val="16456455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28329-E543-9E48-9A52-EBA0C37FCBDC}" type="slidenum">
              <a:rPr lang="en-US" smtClean="0"/>
              <a:t>19</a:t>
            </a:fld>
            <a:endParaRPr lang="en-US"/>
          </a:p>
        </p:txBody>
      </p:sp>
    </p:spTree>
    <p:extLst>
      <p:ext uri="{BB962C8B-B14F-4D97-AF65-F5344CB8AC3E}">
        <p14:creationId xmlns:p14="http://schemas.microsoft.com/office/powerpoint/2010/main" val="12043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06355D-F87D-46F7-ACC1-627F3584ADB3}"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386124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06355D-F87D-46F7-ACC1-627F3584ADB3}"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375954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06355D-F87D-46F7-ACC1-627F3584ADB3}"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312780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06355D-F87D-46F7-ACC1-627F3584ADB3}"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3841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6355D-F87D-46F7-ACC1-627F3584ADB3}"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398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06355D-F87D-46F7-ACC1-627F3584ADB3}"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49418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06355D-F87D-46F7-ACC1-627F3584ADB3}" type="datetimeFigureOut">
              <a:rPr lang="en-US" smtClean="0"/>
              <a:t>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286817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06355D-F87D-46F7-ACC1-627F3584ADB3}" type="datetimeFigureOut">
              <a:rPr lang="en-US" smtClean="0"/>
              <a:t>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389912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6355D-F87D-46F7-ACC1-627F3584ADB3}" type="datetimeFigureOut">
              <a:rPr lang="en-US" smtClean="0"/>
              <a:t>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426352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6355D-F87D-46F7-ACC1-627F3584ADB3}"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229060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6355D-F87D-46F7-ACC1-627F3584ADB3}"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70824-0F49-45A5-8002-CDAA1C30442F}" type="slidenum">
              <a:rPr lang="en-US" smtClean="0"/>
              <a:t>‹#›</a:t>
            </a:fld>
            <a:endParaRPr lang="en-US"/>
          </a:p>
        </p:txBody>
      </p:sp>
    </p:spTree>
    <p:extLst>
      <p:ext uri="{BB962C8B-B14F-4D97-AF65-F5344CB8AC3E}">
        <p14:creationId xmlns:p14="http://schemas.microsoft.com/office/powerpoint/2010/main" val="324021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6355D-F87D-46F7-ACC1-627F3584ADB3}" type="datetimeFigureOut">
              <a:rPr lang="en-US" smtClean="0"/>
              <a:t>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70824-0F49-45A5-8002-CDAA1C30442F}" type="slidenum">
              <a:rPr lang="en-US" smtClean="0"/>
              <a:t>‹#›</a:t>
            </a:fld>
            <a:endParaRPr lang="en-US"/>
          </a:p>
        </p:txBody>
      </p:sp>
    </p:spTree>
    <p:extLst>
      <p:ext uri="{BB962C8B-B14F-4D97-AF65-F5344CB8AC3E}">
        <p14:creationId xmlns:p14="http://schemas.microsoft.com/office/powerpoint/2010/main" val="1729408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4600" b="1"/>
              <a:t>Origin of Bengal politics, land, and people </a:t>
            </a:r>
            <a:br>
              <a:rPr lang="en-US" sz="4600" b="1"/>
            </a:br>
            <a:endParaRPr lang="en-US" sz="4600" b="1"/>
          </a:p>
        </p:txBody>
      </p:sp>
      <p:sp>
        <p:nvSpPr>
          <p:cNvPr id="3" name="Subtitle 2"/>
          <p:cNvSpPr>
            <a:spLocks noGrp="1"/>
          </p:cNvSpPr>
          <p:nvPr>
            <p:ph type="subTitle" idx="1"/>
          </p:nvPr>
        </p:nvSpPr>
        <p:spPr>
          <a:xfrm>
            <a:off x="7464612" y="4750893"/>
            <a:ext cx="4087305" cy="1147863"/>
          </a:xfrm>
        </p:spPr>
        <p:txBody>
          <a:bodyPr anchor="t">
            <a:normAutofit/>
          </a:bodyPr>
          <a:lstStyle/>
          <a:p>
            <a:pPr algn="l"/>
            <a:endParaRPr lang="en-US" sz="1300"/>
          </a:p>
          <a:p>
            <a:pPr algn="l"/>
            <a:r>
              <a:rPr lang="en-US" sz="1300"/>
              <a:t>This lecture discusses the origin of the name ‘Bangladesh’, the people inhabiting this country, and also of the languages with special emphasis on Bangla, the mother language of the Bangali race.</a:t>
            </a:r>
            <a:endParaRPr lang="en-US" sz="1300">
              <a:effectLst/>
            </a:endParaRPr>
          </a:p>
          <a:p>
            <a:pPr algn="l"/>
            <a:endParaRPr lang="en-US" sz="130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rotWithShape="1">
          <a:blip r:embed="rId2"/>
          <a:srcRect l="28580" r="480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3304252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3600" dirty="0"/>
          </a:p>
          <a:p>
            <a:r>
              <a:rPr lang="en-US" sz="3600" dirty="0"/>
              <a:t>The political condition of </a:t>
            </a:r>
            <a:r>
              <a:rPr lang="en-US" sz="3600" b="1" dirty="0"/>
              <a:t>Bengal</a:t>
            </a:r>
            <a:r>
              <a:rPr lang="en-US" sz="3600" dirty="0"/>
              <a:t> after the death of </a:t>
            </a:r>
            <a:r>
              <a:rPr lang="en-US" sz="3600" dirty="0" err="1"/>
              <a:t>Sasanka</a:t>
            </a:r>
            <a:r>
              <a:rPr lang="en-US" sz="3600" dirty="0"/>
              <a:t> was one of disorder and confusion….before the rise of the </a:t>
            </a:r>
            <a:r>
              <a:rPr lang="en-US" sz="3600" dirty="0" err="1"/>
              <a:t>Palas</a:t>
            </a:r>
            <a:r>
              <a:rPr lang="en-US" sz="3600" dirty="0"/>
              <a:t> (750-850) has been described as </a:t>
            </a:r>
            <a:r>
              <a:rPr lang="en-US" sz="3600" i="1" dirty="0" err="1"/>
              <a:t>matsyanyayam</a:t>
            </a:r>
            <a:r>
              <a:rPr lang="en-US" sz="3600" i="1" dirty="0"/>
              <a:t> </a:t>
            </a:r>
            <a:r>
              <a:rPr lang="en-US" sz="3600" dirty="0"/>
              <a:t>(</a:t>
            </a:r>
            <a:r>
              <a:rPr lang="en-US" sz="3600" i="1" dirty="0" err="1"/>
              <a:t>matsyanyayam</a:t>
            </a:r>
            <a:r>
              <a:rPr lang="en-US" sz="3600" dirty="0"/>
              <a:t>)</a:t>
            </a:r>
            <a:r>
              <a:rPr lang="en-US" sz="3600" i="1" dirty="0"/>
              <a:t>.</a:t>
            </a:r>
            <a:endParaRPr lang="en-US" sz="3600" dirty="0"/>
          </a:p>
          <a:p>
            <a:endParaRPr lang="en-US" dirty="0"/>
          </a:p>
        </p:txBody>
      </p:sp>
    </p:spTree>
    <p:extLst>
      <p:ext uri="{BB962C8B-B14F-4D97-AF65-F5344CB8AC3E}">
        <p14:creationId xmlns:p14="http://schemas.microsoft.com/office/powerpoint/2010/main" val="137970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231"/>
            <a:ext cx="10515600" cy="1325563"/>
          </a:xfrm>
        </p:spPr>
        <p:txBody>
          <a:bodyPr/>
          <a:lstStyle/>
          <a:p>
            <a:pPr algn="ctr"/>
            <a:r>
              <a:rPr lang="en-US" dirty="0"/>
              <a:t>Ancient Bengal</a:t>
            </a:r>
          </a:p>
        </p:txBody>
      </p:sp>
      <p:pic>
        <p:nvPicPr>
          <p:cNvPr id="4" name="Picture 3"/>
          <p:cNvPicPr>
            <a:picLocks noChangeAspect="1"/>
          </p:cNvPicPr>
          <p:nvPr/>
        </p:nvPicPr>
        <p:blipFill>
          <a:blip r:embed="rId2"/>
          <a:stretch>
            <a:fillRect/>
          </a:stretch>
        </p:blipFill>
        <p:spPr>
          <a:xfrm>
            <a:off x="2667631" y="1760916"/>
            <a:ext cx="6287844" cy="4354899"/>
          </a:xfrm>
          <a:prstGeom prst="rect">
            <a:avLst/>
          </a:prstGeom>
        </p:spPr>
      </p:pic>
      <p:pic>
        <p:nvPicPr>
          <p:cNvPr id="5" name="Picture 4"/>
          <p:cNvPicPr>
            <a:picLocks noChangeAspect="1"/>
          </p:cNvPicPr>
          <p:nvPr/>
        </p:nvPicPr>
        <p:blipFill>
          <a:blip r:embed="rId3"/>
          <a:stretch>
            <a:fillRect/>
          </a:stretch>
        </p:blipFill>
        <p:spPr>
          <a:xfrm>
            <a:off x="1906981" y="1319986"/>
            <a:ext cx="8102600" cy="5105400"/>
          </a:xfrm>
          <a:prstGeom prst="rect">
            <a:avLst/>
          </a:prstGeom>
        </p:spPr>
      </p:pic>
    </p:spTree>
    <p:extLst>
      <p:ext uri="{BB962C8B-B14F-4D97-AF65-F5344CB8AC3E}">
        <p14:creationId xmlns:p14="http://schemas.microsoft.com/office/powerpoint/2010/main" val="134673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81979"/>
            <a:ext cx="11024705" cy="1325563"/>
          </a:xfrm>
        </p:spPr>
        <p:txBody>
          <a:bodyPr>
            <a:normAutofit fontScale="90000"/>
          </a:bodyPr>
          <a:lstStyle/>
          <a:p>
            <a:br>
              <a:rPr lang="en-US" b="1" dirty="0"/>
            </a:br>
            <a:r>
              <a:rPr lang="en-US" sz="3600" b="1" dirty="0"/>
              <a:t>Ancient </a:t>
            </a:r>
            <a:r>
              <a:rPr lang="en-US" sz="3600" b="1" i="1" dirty="0" err="1"/>
              <a:t>Janapada</a:t>
            </a:r>
            <a:r>
              <a:rPr lang="en-US" sz="3600" b="1" i="1" dirty="0"/>
              <a:t> (9-22) </a:t>
            </a:r>
            <a:r>
              <a:rPr lang="en-US" sz="3600" b="1" dirty="0"/>
              <a:t>and </a:t>
            </a:r>
            <a:r>
              <a:rPr lang="en-US" sz="3600" b="1" dirty="0" err="1"/>
              <a:t>Mahajanapadas</a:t>
            </a:r>
            <a:r>
              <a:rPr lang="en-US" sz="3600" b="1" dirty="0"/>
              <a:t> (16)</a:t>
            </a:r>
            <a:br>
              <a:rPr lang="en-US" b="1" dirty="0"/>
            </a:br>
            <a:br>
              <a:rPr lang="en-US" b="1" dirty="0"/>
            </a:br>
            <a:endParaRPr lang="en-US" b="1" dirty="0"/>
          </a:p>
        </p:txBody>
      </p:sp>
      <p:sp>
        <p:nvSpPr>
          <p:cNvPr id="3" name="Content Placeholder 2"/>
          <p:cNvSpPr>
            <a:spLocks noGrp="1"/>
          </p:cNvSpPr>
          <p:nvPr>
            <p:ph idx="1"/>
          </p:nvPr>
        </p:nvSpPr>
        <p:spPr/>
        <p:txBody>
          <a:bodyPr>
            <a:normAutofit/>
          </a:bodyPr>
          <a:lstStyle/>
          <a:p>
            <a:pPr lvl="0"/>
            <a:r>
              <a:rPr lang="en-US" sz="3200" i="1" dirty="0" err="1"/>
              <a:t>Banga</a:t>
            </a:r>
            <a:r>
              <a:rPr lang="en-US" sz="3200" dirty="0"/>
              <a:t> (Central Bangladesh)</a:t>
            </a:r>
          </a:p>
          <a:p>
            <a:pPr lvl="0"/>
            <a:r>
              <a:rPr lang="en-US" sz="3200" i="1" dirty="0" err="1"/>
              <a:t>Harikela</a:t>
            </a:r>
            <a:r>
              <a:rPr lang="en-US" sz="3200" dirty="0"/>
              <a:t> (North-East Bangladesh)</a:t>
            </a:r>
          </a:p>
          <a:p>
            <a:pPr lvl="0"/>
            <a:r>
              <a:rPr lang="en-US" sz="3200" i="1" dirty="0" err="1"/>
              <a:t>Pundra</a:t>
            </a:r>
            <a:r>
              <a:rPr lang="en-US" sz="3200" i="1" dirty="0"/>
              <a:t> </a:t>
            </a:r>
            <a:r>
              <a:rPr lang="en-US" sz="3200" i="1" dirty="0" err="1"/>
              <a:t>Vardhana</a:t>
            </a:r>
            <a:r>
              <a:rPr lang="en-US" sz="3200" dirty="0"/>
              <a:t> (Northern Bangladesh)</a:t>
            </a:r>
          </a:p>
          <a:p>
            <a:pPr lvl="0"/>
            <a:r>
              <a:rPr lang="en-US" sz="3200" i="1" dirty="0" err="1"/>
              <a:t>Gauda</a:t>
            </a:r>
            <a:r>
              <a:rPr lang="en-US" sz="3200" dirty="0"/>
              <a:t> (parts of West Bengal and Bangladesh) </a:t>
            </a:r>
          </a:p>
          <a:p>
            <a:pPr lvl="0"/>
            <a:r>
              <a:rPr lang="en-US" sz="3200" i="1" dirty="0" err="1"/>
              <a:t>Vangala</a:t>
            </a:r>
            <a:r>
              <a:rPr lang="en-US" sz="3200" dirty="0"/>
              <a:t> (Southern Bangladesh) </a:t>
            </a:r>
          </a:p>
          <a:p>
            <a:pPr lvl="0"/>
            <a:r>
              <a:rPr lang="en-US" sz="3200" i="1" dirty="0" err="1"/>
              <a:t>Chandradwipa</a:t>
            </a:r>
            <a:r>
              <a:rPr lang="en-US" sz="3200" dirty="0"/>
              <a:t> (Southern Bangladesh), and </a:t>
            </a:r>
          </a:p>
          <a:p>
            <a:pPr lvl="0"/>
            <a:r>
              <a:rPr lang="en-US" sz="3200" i="1" dirty="0" err="1"/>
              <a:t>Samatata</a:t>
            </a:r>
            <a:r>
              <a:rPr lang="en-US" sz="3200" dirty="0"/>
              <a:t> (Eastern Bangladesh)</a:t>
            </a:r>
          </a:p>
          <a:p>
            <a:endParaRPr lang="en-US" dirty="0"/>
          </a:p>
        </p:txBody>
      </p:sp>
    </p:spTree>
    <p:extLst>
      <p:ext uri="{BB962C8B-B14F-4D97-AF65-F5344CB8AC3E}">
        <p14:creationId xmlns:p14="http://schemas.microsoft.com/office/powerpoint/2010/main" val="271836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8352" y="1825625"/>
            <a:ext cx="6844176" cy="4351338"/>
          </a:xfrm>
        </p:spPr>
        <p:txBody>
          <a:bodyPr>
            <a:normAutofit/>
          </a:bodyPr>
          <a:lstStyle/>
          <a:p>
            <a:endParaRPr lang="en-US" sz="4000" dirty="0"/>
          </a:p>
          <a:p>
            <a:r>
              <a:rPr lang="en-US" sz="4400" dirty="0"/>
              <a:t>Most of the </a:t>
            </a:r>
            <a:r>
              <a:rPr lang="en-US" sz="4400" i="1" dirty="0" err="1"/>
              <a:t>Janapadas</a:t>
            </a:r>
            <a:r>
              <a:rPr lang="en-US" sz="4400" dirty="0"/>
              <a:t> were integrated and united into ‘</a:t>
            </a:r>
            <a:r>
              <a:rPr lang="en-US" sz="4400" i="1" dirty="0"/>
              <a:t>the land of Bangladesh’</a:t>
            </a:r>
          </a:p>
        </p:txBody>
      </p:sp>
    </p:spTree>
    <p:extLst>
      <p:ext uri="{BB962C8B-B14F-4D97-AF65-F5344CB8AC3E}">
        <p14:creationId xmlns:p14="http://schemas.microsoft.com/office/powerpoint/2010/main" val="169603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714" y="803314"/>
            <a:ext cx="4520240" cy="4351338"/>
          </a:xfrm>
        </p:spPr>
        <p:txBody>
          <a:bodyPr/>
          <a:lstStyle/>
          <a:p>
            <a:endParaRPr lang="en-US" dirty="0"/>
          </a:p>
          <a:p>
            <a:r>
              <a:rPr lang="en-US" sz="4000" dirty="0" err="1"/>
              <a:t>Gangaridai</a:t>
            </a:r>
            <a:r>
              <a:rPr lang="en-US" sz="4000" dirty="0"/>
              <a:t>- </a:t>
            </a:r>
            <a:r>
              <a:rPr lang="en-US" dirty="0"/>
              <a:t>one of the Ancient </a:t>
            </a:r>
            <a:r>
              <a:rPr lang="en-US" i="1" dirty="0" err="1"/>
              <a:t>Mahajapada</a:t>
            </a:r>
            <a:r>
              <a:rPr lang="en-US" dirty="0"/>
              <a:t> with the capital at </a:t>
            </a:r>
            <a:r>
              <a:rPr lang="en-US" dirty="0" err="1"/>
              <a:t>Wari-Bateshwar</a:t>
            </a:r>
            <a:r>
              <a:rPr lang="en-US" dirty="0"/>
              <a:t> (in Bangladesh) </a:t>
            </a:r>
          </a:p>
        </p:txBody>
      </p:sp>
      <p:pic>
        <p:nvPicPr>
          <p:cNvPr id="4" name="Picture 3"/>
          <p:cNvPicPr>
            <a:picLocks noChangeAspect="1"/>
          </p:cNvPicPr>
          <p:nvPr/>
        </p:nvPicPr>
        <p:blipFill>
          <a:blip r:embed="rId2"/>
          <a:stretch>
            <a:fillRect/>
          </a:stretch>
        </p:blipFill>
        <p:spPr>
          <a:xfrm>
            <a:off x="5542769" y="1259573"/>
            <a:ext cx="5886504" cy="3301855"/>
          </a:xfrm>
          <a:prstGeom prst="rect">
            <a:avLst/>
          </a:prstGeom>
        </p:spPr>
      </p:pic>
    </p:spTree>
    <p:extLst>
      <p:ext uri="{BB962C8B-B14F-4D97-AF65-F5344CB8AC3E}">
        <p14:creationId xmlns:p14="http://schemas.microsoft.com/office/powerpoint/2010/main" val="35008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Medieval Bengal</a:t>
            </a:r>
          </a:p>
        </p:txBody>
      </p:sp>
      <p:sp>
        <p:nvSpPr>
          <p:cNvPr id="3" name="Content Placeholder 2"/>
          <p:cNvSpPr>
            <a:spLocks noGrp="1"/>
          </p:cNvSpPr>
          <p:nvPr>
            <p:ph idx="1"/>
          </p:nvPr>
        </p:nvSpPr>
        <p:spPr/>
        <p:txBody>
          <a:bodyPr/>
          <a:lstStyle/>
          <a:p>
            <a:r>
              <a:rPr lang="en-US" dirty="0"/>
              <a:t>The Islamic conquest of Bengal began with the capture of </a:t>
            </a:r>
            <a:r>
              <a:rPr lang="en-US" dirty="0" err="1"/>
              <a:t>Gauda</a:t>
            </a:r>
            <a:r>
              <a:rPr lang="en-US" dirty="0"/>
              <a:t> from the </a:t>
            </a:r>
            <a:r>
              <a:rPr lang="en-US" dirty="0" err="1"/>
              <a:t>Sena</a:t>
            </a:r>
            <a:r>
              <a:rPr lang="en-US" dirty="0"/>
              <a:t> dynasty in 1204. Led by </a:t>
            </a:r>
            <a:r>
              <a:rPr lang="en-US" dirty="0" err="1"/>
              <a:t>Bakhtiar</a:t>
            </a:r>
            <a:r>
              <a:rPr lang="en-US" dirty="0"/>
              <a:t> </a:t>
            </a:r>
            <a:r>
              <a:rPr lang="en-US" dirty="0" err="1"/>
              <a:t>Khilji</a:t>
            </a:r>
            <a:r>
              <a:rPr lang="en-US" dirty="0"/>
              <a:t>, an army of several thousand horsemen from the Delhi Sultanate overwhelmed Bengali Hindu forces. </a:t>
            </a:r>
          </a:p>
          <a:p>
            <a:r>
              <a:rPr lang="en-US" dirty="0"/>
              <a:t>After victory, the Delhi Sultanate maintained a strong vigil on Bengal</a:t>
            </a:r>
            <a:r>
              <a:rPr lang="mr-IN" dirty="0"/>
              <a:t>…</a:t>
            </a:r>
            <a:endParaRPr lang="en-US" dirty="0"/>
          </a:p>
          <a:p>
            <a:endParaRPr lang="en-US" dirty="0"/>
          </a:p>
        </p:txBody>
      </p:sp>
    </p:spTree>
    <p:extLst>
      <p:ext uri="{BB962C8B-B14F-4D97-AF65-F5344CB8AC3E}">
        <p14:creationId xmlns:p14="http://schemas.microsoft.com/office/powerpoint/2010/main" val="394187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bengal in 15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bengal in 15th centu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940" y="1193481"/>
            <a:ext cx="6824957" cy="4937760"/>
          </a:xfrm>
          <a:prstGeom prst="rect">
            <a:avLst/>
          </a:prstGeom>
        </p:spPr>
      </p:pic>
    </p:spTree>
    <p:extLst>
      <p:ext uri="{BB962C8B-B14F-4D97-AF65-F5344CB8AC3E}">
        <p14:creationId xmlns:p14="http://schemas.microsoft.com/office/powerpoint/2010/main" val="148444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4600" y="0"/>
            <a:ext cx="9695377" cy="6858000"/>
          </a:xfrm>
          <a:prstGeom prst="rect">
            <a:avLst/>
          </a:prstGeom>
        </p:spPr>
      </p:pic>
    </p:spTree>
    <p:extLst>
      <p:ext uri="{BB962C8B-B14F-4D97-AF65-F5344CB8AC3E}">
        <p14:creationId xmlns:p14="http://schemas.microsoft.com/office/powerpoint/2010/main" val="184995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92100" y="0"/>
            <a:ext cx="11593286" cy="6858000"/>
          </a:xfrm>
          <a:prstGeom prst="rect">
            <a:avLst/>
          </a:prstGeom>
        </p:spPr>
      </p:pic>
    </p:spTree>
    <p:extLst>
      <p:ext uri="{BB962C8B-B14F-4D97-AF65-F5344CB8AC3E}">
        <p14:creationId xmlns:p14="http://schemas.microsoft.com/office/powerpoint/2010/main" val="260641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85723"/>
                </a:solidFill>
              </a:rPr>
              <a:t>3. People: Race &amp; Culture</a:t>
            </a:r>
          </a:p>
        </p:txBody>
      </p:sp>
      <p:sp>
        <p:nvSpPr>
          <p:cNvPr id="3" name="Content Placeholder 2"/>
          <p:cNvSpPr>
            <a:spLocks noGrp="1"/>
          </p:cNvSpPr>
          <p:nvPr>
            <p:ph idx="1"/>
          </p:nvPr>
        </p:nvSpPr>
        <p:spPr>
          <a:xfrm>
            <a:off x="838200" y="1825624"/>
            <a:ext cx="8884920" cy="4712897"/>
          </a:xfrm>
        </p:spPr>
        <p:txBody>
          <a:bodyPr>
            <a:normAutofit lnSpcReduction="10000"/>
          </a:bodyPr>
          <a:lstStyle/>
          <a:p>
            <a:r>
              <a:rPr lang="en-US" dirty="0"/>
              <a:t>The ‘Bengali’ people are historically of diverse origin, having emerged from the confluence of various communities that entered the region over the course of many centuries... </a:t>
            </a:r>
          </a:p>
          <a:p>
            <a:pPr fontAlgn="base"/>
            <a:r>
              <a:rPr lang="en-US" b="1" dirty="0"/>
              <a:t>The </a:t>
            </a:r>
            <a:r>
              <a:rPr lang="en-US" b="1" dirty="0" err="1"/>
              <a:t>Vedda</a:t>
            </a:r>
            <a:r>
              <a:rPr lang="en-US" dirty="0"/>
              <a:t> peoples were the earliest group to settle in the area, followed by peoples from the Mediterranean and </a:t>
            </a:r>
            <a:r>
              <a:rPr lang="en-US" dirty="0" err="1"/>
              <a:t>neighbouring</a:t>
            </a:r>
            <a:r>
              <a:rPr lang="en-US" dirty="0"/>
              <a:t> areas, particularly </a:t>
            </a:r>
            <a:r>
              <a:rPr lang="en-US" b="1" dirty="0"/>
              <a:t>Indo-European </a:t>
            </a:r>
          </a:p>
          <a:p>
            <a:pPr fontAlgn="base"/>
            <a:r>
              <a:rPr lang="en-US" dirty="0"/>
              <a:t> </a:t>
            </a:r>
            <a:r>
              <a:rPr lang="en-US" b="1" dirty="0"/>
              <a:t>During the 8</a:t>
            </a:r>
            <a:r>
              <a:rPr lang="en-US" b="1" baseline="30000" dirty="0"/>
              <a:t>th</a:t>
            </a:r>
            <a:r>
              <a:rPr lang="en-US" b="1" dirty="0"/>
              <a:t> Century</a:t>
            </a:r>
            <a:r>
              <a:rPr lang="en-US" dirty="0"/>
              <a:t>, persons of Arab, Persian, and Turkish origin moved in large numbers to the subcontinent. </a:t>
            </a:r>
          </a:p>
          <a:p>
            <a:pPr fontAlgn="base"/>
            <a:r>
              <a:rPr lang="en-US" b="1" dirty="0"/>
              <a:t>By the beginning of the 13th century</a:t>
            </a:r>
            <a:r>
              <a:rPr lang="en-US" dirty="0"/>
              <a:t>, they had entered what is now Bangladesh. </a:t>
            </a:r>
          </a:p>
        </p:txBody>
      </p:sp>
    </p:spTree>
    <p:extLst>
      <p:ext uri="{BB962C8B-B14F-4D97-AF65-F5344CB8AC3E}">
        <p14:creationId xmlns:p14="http://schemas.microsoft.com/office/powerpoint/2010/main" val="298960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04671" y="1330007"/>
            <a:ext cx="3820669" cy="4692396"/>
          </a:xfrm>
        </p:spPr>
        <p:txBody>
          <a:bodyPr anchor="ctr">
            <a:normAutofit/>
          </a:bodyPr>
          <a:lstStyle/>
          <a:p>
            <a:br>
              <a:rPr lang="en-US" sz="5400" b="1"/>
            </a:br>
            <a:r>
              <a:rPr lang="en-US" sz="5400" b="1"/>
              <a:t>1. Origin of the name</a:t>
            </a:r>
            <a:br>
              <a:rPr lang="en-US" sz="5400" b="1"/>
            </a:br>
            <a:endParaRPr lang="en-US" sz="5400" b="1"/>
          </a:p>
        </p:txBody>
      </p:sp>
      <p:sp>
        <p:nvSpPr>
          <p:cNvPr id="3" name="Content Placeholder 2"/>
          <p:cNvSpPr>
            <a:spLocks noGrp="1"/>
          </p:cNvSpPr>
          <p:nvPr>
            <p:ph idx="1"/>
          </p:nvPr>
        </p:nvSpPr>
        <p:spPr>
          <a:xfrm>
            <a:off x="6071616" y="1330007"/>
            <a:ext cx="5477256" cy="4692396"/>
          </a:xfrm>
        </p:spPr>
        <p:txBody>
          <a:bodyPr anchor="ctr">
            <a:normAutofit/>
          </a:bodyPr>
          <a:lstStyle/>
          <a:p>
            <a:pPr marL="0" indent="0">
              <a:buNone/>
            </a:pPr>
            <a:endParaRPr lang="en-US" sz="2200"/>
          </a:p>
          <a:p>
            <a:r>
              <a:rPr lang="en-US" sz="2200" b="1"/>
              <a:t>“Bangladesh is a new state in an ancient land”</a:t>
            </a:r>
            <a:r>
              <a:rPr lang="en-US" sz="2200"/>
              <a:t>…</a:t>
            </a:r>
          </a:p>
          <a:p>
            <a:pPr marL="0" indent="0">
              <a:buNone/>
            </a:pPr>
            <a:endParaRPr lang="en-US" sz="2200"/>
          </a:p>
          <a:p>
            <a:pPr lvl="0"/>
            <a:r>
              <a:rPr lang="en-US" sz="2200"/>
              <a:t>Etymologically, the word Bangladesh is derived from the cognate </a:t>
            </a:r>
            <a:r>
              <a:rPr lang="en-US" sz="2200" b="1" i="1"/>
              <a:t>“Banga" </a:t>
            </a:r>
            <a:r>
              <a:rPr lang="en-US" sz="2200"/>
              <a:t>which was first mentioned in the Hindu scripture, between 500 BC and 500 AD). </a:t>
            </a:r>
          </a:p>
          <a:p>
            <a:endParaRPr lang="en-US" sz="2200"/>
          </a:p>
        </p:txBody>
      </p:sp>
    </p:spTree>
    <p:extLst>
      <p:ext uri="{BB962C8B-B14F-4D97-AF65-F5344CB8AC3E}">
        <p14:creationId xmlns:p14="http://schemas.microsoft.com/office/powerpoint/2010/main" val="197723969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795"/>
            <a:ext cx="10515600" cy="5236168"/>
          </a:xfrm>
        </p:spPr>
        <p:txBody>
          <a:bodyPr/>
          <a:lstStyle/>
          <a:p>
            <a:endParaRPr lang="en-US" dirty="0"/>
          </a:p>
          <a:p>
            <a:r>
              <a:rPr lang="en-US" dirty="0"/>
              <a:t>Combining </a:t>
            </a:r>
            <a:r>
              <a:rPr lang="en-US" i="1" dirty="0"/>
              <a:t>Dravidian, Indo-Aryan, Mongol/</a:t>
            </a:r>
            <a:r>
              <a:rPr lang="en-US" i="1" dirty="0" err="1"/>
              <a:t>Mughul</a:t>
            </a:r>
            <a:r>
              <a:rPr lang="en-US" i="1" dirty="0"/>
              <a:t>, Arab</a:t>
            </a:r>
            <a:r>
              <a:rPr lang="en-US" dirty="0"/>
              <a:t>, Persian, Turkic, and West European cultures. </a:t>
            </a:r>
          </a:p>
          <a:p>
            <a:endParaRPr lang="en-US" dirty="0"/>
          </a:p>
          <a:p>
            <a:r>
              <a:rPr lang="en-US" b="1" dirty="0"/>
              <a:t>Dravidian culture</a:t>
            </a:r>
            <a:r>
              <a:rPr lang="en-US" dirty="0"/>
              <a:t> - ancestor and nature worship, grains staple food, architecturally inclined….</a:t>
            </a:r>
          </a:p>
          <a:p>
            <a:r>
              <a:rPr lang="en-US" b="1" dirty="0"/>
              <a:t>Aryan Culture</a:t>
            </a:r>
            <a:r>
              <a:rPr lang="en-US" dirty="0"/>
              <a:t> - fire worship, rice staple food, religiously inclined, Vedic-</a:t>
            </a:r>
            <a:r>
              <a:rPr lang="en-US" dirty="0" err="1"/>
              <a:t>sanskrit</a:t>
            </a:r>
            <a:r>
              <a:rPr lang="en-US" dirty="0"/>
              <a:t>….</a:t>
            </a:r>
          </a:p>
          <a:p>
            <a:endParaRPr lang="en-US" dirty="0"/>
          </a:p>
        </p:txBody>
      </p:sp>
    </p:spTree>
    <p:extLst>
      <p:ext uri="{BB962C8B-B14F-4D97-AF65-F5344CB8AC3E}">
        <p14:creationId xmlns:p14="http://schemas.microsoft.com/office/powerpoint/2010/main" val="1184306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endParaRPr lang="en-US" dirty="0"/>
          </a:p>
          <a:p>
            <a:r>
              <a:rPr lang="en-US" dirty="0"/>
              <a:t>Non-Bengali—the largest are the </a:t>
            </a:r>
            <a:r>
              <a:rPr lang="en-US" dirty="0" err="1"/>
              <a:t>Chakma</a:t>
            </a:r>
            <a:r>
              <a:rPr lang="en-US" dirty="0"/>
              <a:t>, the </a:t>
            </a:r>
            <a:r>
              <a:rPr lang="en-US" dirty="0" err="1"/>
              <a:t>Marma</a:t>
            </a:r>
            <a:r>
              <a:rPr lang="en-US" dirty="0"/>
              <a:t> (</a:t>
            </a:r>
            <a:r>
              <a:rPr lang="en-US" dirty="0" err="1"/>
              <a:t>Magh</a:t>
            </a:r>
            <a:r>
              <a:rPr lang="en-US" dirty="0"/>
              <a:t> or </a:t>
            </a:r>
            <a:r>
              <a:rPr lang="en-US" dirty="0" err="1"/>
              <a:t>Mogh</a:t>
            </a:r>
            <a:r>
              <a:rPr lang="en-US" dirty="0"/>
              <a:t>), the Tripura (</a:t>
            </a:r>
            <a:r>
              <a:rPr lang="en-US" dirty="0" err="1"/>
              <a:t>Tipra</a:t>
            </a:r>
            <a:r>
              <a:rPr lang="en-US" dirty="0"/>
              <a:t>), and the </a:t>
            </a:r>
            <a:r>
              <a:rPr lang="en-US" dirty="0" err="1"/>
              <a:t>Mro</a:t>
            </a:r>
            <a:r>
              <a:rPr lang="en-US" dirty="0"/>
              <a:t>, the </a:t>
            </a:r>
            <a:r>
              <a:rPr lang="en-US" dirty="0" err="1"/>
              <a:t>Khomoi</a:t>
            </a:r>
            <a:r>
              <a:rPr lang="en-US" dirty="0"/>
              <a:t> (</a:t>
            </a:r>
            <a:r>
              <a:rPr lang="en-US" dirty="0" err="1"/>
              <a:t>Kumi</a:t>
            </a:r>
            <a:r>
              <a:rPr lang="en-US" dirty="0"/>
              <a:t>), the </a:t>
            </a:r>
            <a:r>
              <a:rPr lang="en-US" dirty="0" err="1"/>
              <a:t>Kuki</a:t>
            </a:r>
            <a:r>
              <a:rPr lang="en-US" dirty="0"/>
              <a:t>, and the </a:t>
            </a:r>
            <a:r>
              <a:rPr lang="en-US" dirty="0" err="1"/>
              <a:t>Mizo</a:t>
            </a:r>
            <a:r>
              <a:rPr lang="en-US" dirty="0"/>
              <a:t> (formerly called </a:t>
            </a:r>
            <a:r>
              <a:rPr lang="en-US" dirty="0" err="1"/>
              <a:t>Lushai</a:t>
            </a:r>
            <a:r>
              <a:rPr lang="en-US" dirty="0"/>
              <a:t>) are among the smaller groups</a:t>
            </a:r>
            <a:r>
              <a:rPr lang="mr-IN" dirty="0"/>
              <a:t>…</a:t>
            </a:r>
          </a:p>
          <a:p>
            <a:pPr marL="0" indent="0">
              <a:buNone/>
            </a:pPr>
            <a:endParaRPr lang="en-US" dirty="0"/>
          </a:p>
        </p:txBody>
      </p:sp>
    </p:spTree>
    <p:extLst>
      <p:ext uri="{BB962C8B-B14F-4D97-AF65-F5344CB8AC3E}">
        <p14:creationId xmlns:p14="http://schemas.microsoft.com/office/powerpoint/2010/main" val="282976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2730"/>
            <a:ext cx="10515600" cy="5399723"/>
          </a:xfrm>
        </p:spPr>
        <p:txBody>
          <a:bodyPr>
            <a:normAutofit/>
          </a:bodyPr>
          <a:lstStyle/>
          <a:p>
            <a:pPr lvl="0"/>
            <a:endParaRPr lang="en-US" sz="3600" dirty="0"/>
          </a:p>
          <a:p>
            <a:pPr lvl="0"/>
            <a:endParaRPr lang="en-US" sz="3600" dirty="0"/>
          </a:p>
          <a:p>
            <a:pPr lvl="0"/>
            <a:r>
              <a:rPr lang="en-US" sz="3600" dirty="0"/>
              <a:t>According to linguists, Bengal was first colonized by </a:t>
            </a:r>
            <a:r>
              <a:rPr lang="en-US" sz="3600" i="1" dirty="0"/>
              <a:t>Prince </a:t>
            </a:r>
            <a:r>
              <a:rPr lang="en-US" sz="3600" i="1" dirty="0" err="1"/>
              <a:t>Vanga</a:t>
            </a:r>
            <a:r>
              <a:rPr lang="en-US" sz="3600" dirty="0"/>
              <a:t>, the son of King Bali and Queen </a:t>
            </a:r>
            <a:r>
              <a:rPr lang="en-US" sz="3600" dirty="0" err="1"/>
              <a:t>Sudeshna</a:t>
            </a:r>
            <a:r>
              <a:rPr lang="en-US" sz="3600" dirty="0"/>
              <a:t> of the Lunar dynasty. </a:t>
            </a:r>
          </a:p>
          <a:p>
            <a:pPr marL="0" indent="0">
              <a:buNone/>
            </a:pPr>
            <a:endParaRPr lang="en-US" sz="3600" b="1" dirty="0"/>
          </a:p>
          <a:p>
            <a:pPr lvl="0"/>
            <a:endParaRPr lang="en-US" dirty="0"/>
          </a:p>
        </p:txBody>
      </p:sp>
    </p:spTree>
    <p:extLst>
      <p:ext uri="{BB962C8B-B14F-4D97-AF65-F5344CB8AC3E}">
        <p14:creationId xmlns:p14="http://schemas.microsoft.com/office/powerpoint/2010/main" val="172905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016" y="1221533"/>
            <a:ext cx="9925140" cy="4351338"/>
          </a:xfrm>
        </p:spPr>
        <p:txBody>
          <a:bodyPr/>
          <a:lstStyle/>
          <a:p>
            <a:r>
              <a:rPr lang="en-US" sz="3600" dirty="0"/>
              <a:t>One school of linguists maintain that the word </a:t>
            </a:r>
            <a:r>
              <a:rPr lang="en-US" sz="3600" b="1" dirty="0"/>
              <a:t>"</a:t>
            </a:r>
            <a:r>
              <a:rPr lang="en-US" sz="3600" b="1" dirty="0" err="1"/>
              <a:t>Vanga</a:t>
            </a:r>
            <a:r>
              <a:rPr lang="en-US" sz="3600" b="1" dirty="0"/>
              <a:t>" </a:t>
            </a:r>
            <a:r>
              <a:rPr lang="en-US" sz="3600" dirty="0"/>
              <a:t>is derived from the Tibetan word </a:t>
            </a:r>
            <a:r>
              <a:rPr lang="en-US" sz="3600" b="1" dirty="0"/>
              <a:t>"Bans" </a:t>
            </a:r>
            <a:r>
              <a:rPr lang="en-US" sz="3600" dirty="0"/>
              <a:t>which implies </a:t>
            </a:r>
            <a:r>
              <a:rPr lang="en-US" sz="3600" b="1" dirty="0"/>
              <a:t>"wet and moist". </a:t>
            </a:r>
            <a:r>
              <a:rPr lang="en-US" sz="3600" dirty="0"/>
              <a:t>According to this interpretation, Bangladesh literally refers to </a:t>
            </a:r>
            <a:r>
              <a:rPr lang="en-US" sz="3600" b="1" dirty="0"/>
              <a:t>a wetland. </a:t>
            </a:r>
          </a:p>
          <a:p>
            <a:r>
              <a:rPr lang="en-US" sz="3600" b="1" dirty="0"/>
              <a:t>(A Land of Water and Silt, Van </a:t>
            </a:r>
            <a:r>
              <a:rPr lang="en-US" sz="3600" b="1" dirty="0" err="1"/>
              <a:t>Schendel</a:t>
            </a:r>
            <a:r>
              <a:rPr lang="en-US" sz="3600" b="1" dirty="0"/>
              <a:t>, 2009)</a:t>
            </a:r>
          </a:p>
          <a:p>
            <a:endParaRPr lang="en-US" dirty="0"/>
          </a:p>
        </p:txBody>
      </p:sp>
    </p:spTree>
    <p:extLst>
      <p:ext uri="{BB962C8B-B14F-4D97-AF65-F5344CB8AC3E}">
        <p14:creationId xmlns:p14="http://schemas.microsoft.com/office/powerpoint/2010/main" val="303743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4000" dirty="0"/>
              <a:t>Another school is of the opinion that the term </a:t>
            </a:r>
            <a:r>
              <a:rPr lang="en-US" sz="4000" b="1" dirty="0"/>
              <a:t>"</a:t>
            </a:r>
            <a:r>
              <a:rPr lang="en-US" sz="4000" b="1" dirty="0" err="1"/>
              <a:t>Vangla</a:t>
            </a:r>
            <a:r>
              <a:rPr lang="en-US" sz="4000" b="1" dirty="0"/>
              <a:t>" </a:t>
            </a:r>
            <a:r>
              <a:rPr lang="en-US" sz="4000" dirty="0"/>
              <a:t>is derived from </a:t>
            </a:r>
            <a:r>
              <a:rPr lang="en-US" sz="4000" dirty="0" err="1"/>
              <a:t>Bodo</a:t>
            </a:r>
            <a:r>
              <a:rPr lang="en-US" sz="4000" dirty="0"/>
              <a:t> (aborigines of Assam) words </a:t>
            </a:r>
            <a:r>
              <a:rPr lang="en-US" sz="4000" b="1" dirty="0"/>
              <a:t>"Bang" </a:t>
            </a:r>
            <a:r>
              <a:rPr lang="en-US" sz="4000" dirty="0"/>
              <a:t>and </a:t>
            </a:r>
            <a:r>
              <a:rPr lang="en-US" sz="4000" b="1" dirty="0"/>
              <a:t>"la" </a:t>
            </a:r>
            <a:r>
              <a:rPr lang="en-US" sz="4000" dirty="0"/>
              <a:t>which connote </a:t>
            </a:r>
            <a:r>
              <a:rPr lang="en-US" sz="4000" i="1" dirty="0"/>
              <a:t>"wide plains." </a:t>
            </a:r>
          </a:p>
          <a:p>
            <a:endParaRPr lang="en-US" dirty="0"/>
          </a:p>
        </p:txBody>
      </p:sp>
    </p:spTree>
    <p:extLst>
      <p:ext uri="{BB962C8B-B14F-4D97-AF65-F5344CB8AC3E}">
        <p14:creationId xmlns:p14="http://schemas.microsoft.com/office/powerpoint/2010/main" val="27620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7800"/>
            <a:ext cx="10515600" cy="5139163"/>
          </a:xfrm>
        </p:spPr>
        <p:txBody>
          <a:bodyPr>
            <a:noAutofit/>
          </a:bodyPr>
          <a:lstStyle/>
          <a:p>
            <a:r>
              <a:rPr lang="en-US" sz="3200" b="1" dirty="0"/>
              <a:t>Bangladesh</a:t>
            </a:r>
            <a:r>
              <a:rPr lang="en-US" sz="3200" dirty="0"/>
              <a:t> means "Land of Bengal" or "Country of Bengal"</a:t>
            </a:r>
          </a:p>
          <a:p>
            <a:r>
              <a:rPr lang="en-US" sz="3200" dirty="0"/>
              <a:t>Rabindranath Tagore first used the term ‘Bangladesh’ in literature. He called entire Bengal as Bangla </a:t>
            </a:r>
            <a:r>
              <a:rPr lang="en-US" sz="3200" dirty="0" err="1"/>
              <a:t>Desh</a:t>
            </a:r>
            <a:endParaRPr lang="en-US" sz="3200" dirty="0"/>
          </a:p>
          <a:p>
            <a:r>
              <a:rPr lang="en-US" sz="3200" dirty="0" err="1"/>
              <a:t>Bangabandhu</a:t>
            </a:r>
            <a:r>
              <a:rPr lang="en-US" sz="3200" dirty="0"/>
              <a:t> Sheikh </a:t>
            </a:r>
            <a:r>
              <a:rPr lang="en-US" sz="3200" dirty="0" err="1"/>
              <a:t>Mujibur</a:t>
            </a:r>
            <a:r>
              <a:rPr lang="en-US" sz="3200" dirty="0"/>
              <a:t> </a:t>
            </a:r>
            <a:r>
              <a:rPr lang="en-US" sz="3200" dirty="0" err="1"/>
              <a:t>Rahman</a:t>
            </a:r>
            <a:r>
              <a:rPr lang="en-US" sz="3200" dirty="0"/>
              <a:t> took the term ‘Bangladesh’ from Rabindranath Tagore literature and poems.</a:t>
            </a:r>
          </a:p>
          <a:p>
            <a:r>
              <a:rPr lang="en-US" sz="3200" dirty="0"/>
              <a:t>On December 5, 1969, </a:t>
            </a:r>
            <a:r>
              <a:rPr lang="en-US" sz="3200" dirty="0" err="1"/>
              <a:t>Bangabandhu</a:t>
            </a:r>
            <a:r>
              <a:rPr lang="en-US" sz="3200" dirty="0"/>
              <a:t> made a declaration naming the then East Pakistan as “Bangladesh” at a discussion</a:t>
            </a:r>
          </a:p>
        </p:txBody>
      </p:sp>
    </p:spTree>
    <p:extLst>
      <p:ext uri="{BB962C8B-B14F-4D97-AF65-F5344CB8AC3E}">
        <p14:creationId xmlns:p14="http://schemas.microsoft.com/office/powerpoint/2010/main" val="9550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85723"/>
                </a:solidFill>
              </a:rPr>
              <a:t>2. Origin of land and politics!  </a:t>
            </a:r>
          </a:p>
        </p:txBody>
      </p:sp>
      <p:sp>
        <p:nvSpPr>
          <p:cNvPr id="3" name="Content Placeholder 2"/>
          <p:cNvSpPr>
            <a:spLocks noGrp="1"/>
          </p:cNvSpPr>
          <p:nvPr>
            <p:ph idx="1"/>
          </p:nvPr>
        </p:nvSpPr>
        <p:spPr>
          <a:xfrm>
            <a:off x="838200" y="2139224"/>
            <a:ext cx="10515600" cy="4351338"/>
          </a:xfrm>
        </p:spPr>
        <p:txBody>
          <a:bodyPr>
            <a:normAutofit/>
          </a:bodyPr>
          <a:lstStyle/>
          <a:p>
            <a:r>
              <a:rPr lang="en-US" sz="3600" dirty="0">
                <a:latin typeface="Times New Roman"/>
                <a:cs typeface="Times New Roman"/>
              </a:rPr>
              <a:t>The Bengal polities appeared to have been relatively ‘Small, Transient: A situation of ‘</a:t>
            </a:r>
            <a:r>
              <a:rPr lang="en-US" sz="3600" dirty="0" err="1">
                <a:latin typeface="Times New Roman"/>
                <a:cs typeface="Times New Roman"/>
              </a:rPr>
              <a:t>matsyanyayam</a:t>
            </a:r>
            <a:r>
              <a:rPr lang="en-US" sz="3600" dirty="0">
                <a:latin typeface="Times New Roman"/>
                <a:cs typeface="Times New Roman"/>
              </a:rPr>
              <a:t>’- ‘fish-eat-fish’ </a:t>
            </a:r>
          </a:p>
        </p:txBody>
      </p:sp>
    </p:spTree>
    <p:extLst>
      <p:ext uri="{BB962C8B-B14F-4D97-AF65-F5344CB8AC3E}">
        <p14:creationId xmlns:p14="http://schemas.microsoft.com/office/powerpoint/2010/main" val="231005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tsyanyaya in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808" y="1027906"/>
            <a:ext cx="9826383" cy="49377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5243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5993"/>
            <a:ext cx="10515600" cy="5000970"/>
          </a:xfrm>
        </p:spPr>
        <p:txBody>
          <a:bodyPr>
            <a:normAutofit/>
          </a:bodyPr>
          <a:lstStyle/>
          <a:p>
            <a:r>
              <a:rPr lang="en-US" sz="3600" dirty="0"/>
              <a:t>‘</a:t>
            </a:r>
            <a:r>
              <a:rPr lang="en-US" sz="3600" dirty="0" err="1"/>
              <a:t>Judgements</a:t>
            </a:r>
            <a:r>
              <a:rPr lang="en-US" sz="3600" dirty="0"/>
              <a:t> of the fishes’: big fish devoured small fish, </a:t>
            </a:r>
          </a:p>
          <a:p>
            <a:endParaRPr lang="en-US" sz="3600" dirty="0"/>
          </a:p>
          <a:p>
            <a:r>
              <a:rPr lang="en-US" sz="3600" dirty="0">
                <a:latin typeface="Times New Roman"/>
                <a:cs typeface="Times New Roman"/>
              </a:rPr>
              <a:t>Political fragmentation- ‘Every </a:t>
            </a:r>
            <a:r>
              <a:rPr lang="en-US" sz="3600" dirty="0" err="1">
                <a:latin typeface="Times New Roman"/>
                <a:cs typeface="Times New Roman"/>
              </a:rPr>
              <a:t>Ksatriya</a:t>
            </a:r>
            <a:r>
              <a:rPr lang="en-US" sz="3600" dirty="0">
                <a:latin typeface="Times New Roman"/>
                <a:cs typeface="Times New Roman"/>
              </a:rPr>
              <a:t>, Brahmin, and merchant was a king at own house</a:t>
            </a:r>
            <a:r>
              <a:rPr lang="mr-IN" sz="3600" dirty="0">
                <a:latin typeface="Times New Roman"/>
                <a:cs typeface="Times New Roman"/>
              </a:rPr>
              <a:t>…and there was no king rulling over the country’</a:t>
            </a:r>
            <a:endParaRPr lang="en-US" sz="3600" dirty="0">
              <a:latin typeface="Times New Roman"/>
              <a:cs typeface="Times New Roman"/>
            </a:endParaRPr>
          </a:p>
          <a:p>
            <a:endParaRPr lang="en-US" sz="3600" dirty="0"/>
          </a:p>
        </p:txBody>
      </p:sp>
    </p:spTree>
    <p:extLst>
      <p:ext uri="{BB962C8B-B14F-4D97-AF65-F5344CB8AC3E}">
        <p14:creationId xmlns:p14="http://schemas.microsoft.com/office/powerpoint/2010/main" val="3035281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1073</TotalTime>
  <Words>717</Words>
  <Application>Microsoft Macintosh PowerPoint</Application>
  <PresentationFormat>Widescreen</PresentationFormat>
  <Paragraphs>54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Origin of Bengal politics, land, and people  </vt:lpstr>
      <vt:lpstr> 1. Origin of the name </vt:lpstr>
      <vt:lpstr>PowerPoint Presentation</vt:lpstr>
      <vt:lpstr>PowerPoint Presentation</vt:lpstr>
      <vt:lpstr>PowerPoint Presentation</vt:lpstr>
      <vt:lpstr>PowerPoint Presentation</vt:lpstr>
      <vt:lpstr>2. Origin of land and politics!  </vt:lpstr>
      <vt:lpstr>PowerPoint Presentation</vt:lpstr>
      <vt:lpstr>PowerPoint Presentation</vt:lpstr>
      <vt:lpstr>PowerPoint Presentation</vt:lpstr>
      <vt:lpstr>Ancient Bengal</vt:lpstr>
      <vt:lpstr> Ancient Janapada (9-22) and Mahajanapadas (16)  </vt:lpstr>
      <vt:lpstr>PowerPoint Presentation</vt:lpstr>
      <vt:lpstr>PowerPoint Presentation</vt:lpstr>
      <vt:lpstr>Medieval Bengal</vt:lpstr>
      <vt:lpstr>PowerPoint Presentation</vt:lpstr>
      <vt:lpstr>PowerPoint Presentation</vt:lpstr>
      <vt:lpstr>PowerPoint Presentation</vt:lpstr>
      <vt:lpstr>3. People: Race &amp; Culture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 of the land, people and language</dc:title>
  <dc:creator>Aynul Islam</dc:creator>
  <cp:lastModifiedBy>Aynul Islam</cp:lastModifiedBy>
  <cp:revision>38</cp:revision>
  <dcterms:created xsi:type="dcterms:W3CDTF">2019-01-22T15:48:00Z</dcterms:created>
  <dcterms:modified xsi:type="dcterms:W3CDTF">2023-02-01T17:46:03Z</dcterms:modified>
</cp:coreProperties>
</file>