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7" r:id="rId5"/>
    <p:sldId id="258" r:id="rId6"/>
    <p:sldId id="269" r:id="rId7"/>
    <p:sldId id="259" r:id="rId8"/>
    <p:sldId id="260" r:id="rId9"/>
    <p:sldId id="270" r:id="rId10"/>
    <p:sldId id="262" r:id="rId11"/>
    <p:sldId id="263" r:id="rId12"/>
    <p:sldId id="278" r:id="rId13"/>
    <p:sldId id="279" r:id="rId14"/>
    <p:sldId id="261" r:id="rId15"/>
    <p:sldId id="281" r:id="rId16"/>
    <p:sldId id="282" r:id="rId17"/>
    <p:sldId id="283" r:id="rId18"/>
    <p:sldId id="284" r:id="rId19"/>
    <p:sldId id="288" r:id="rId20"/>
    <p:sldId id="289" r:id="rId21"/>
    <p:sldId id="299" r:id="rId22"/>
    <p:sldId id="296" r:id="rId23"/>
    <p:sldId id="297" r:id="rId24"/>
    <p:sldId id="298" r:id="rId25"/>
    <p:sldId id="295"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890BAD-13C2-4054-89C5-81FC8A8EC22D}"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386782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90BAD-13C2-4054-89C5-81FC8A8EC22D}"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371159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90BAD-13C2-4054-89C5-81FC8A8EC22D}"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132539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533400"/>
            <a:ext cx="10058400" cy="1143000"/>
          </a:xfrm>
        </p:spPr>
        <p:txBody>
          <a:bodyPr/>
          <a:lstStyle/>
          <a:p>
            <a:r>
              <a:rPr lang="en-US"/>
              <a:t>Click to edit Master title style</a:t>
            </a:r>
          </a:p>
        </p:txBody>
      </p:sp>
      <p:sp>
        <p:nvSpPr>
          <p:cNvPr id="3" name="Text Placeholder 2"/>
          <p:cNvSpPr>
            <a:spLocks noGrp="1"/>
          </p:cNvSpPr>
          <p:nvPr>
            <p:ph type="body" sz="half" idx="1"/>
          </p:nvPr>
        </p:nvSpPr>
        <p:spPr>
          <a:xfrm>
            <a:off x="1828800" y="1981200"/>
            <a:ext cx="4978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10400" y="1981200"/>
            <a:ext cx="4978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7"/>
          <p:cNvSpPr>
            <a:spLocks noGrp="1" noChangeArrowheads="1"/>
          </p:cNvSpPr>
          <p:nvPr>
            <p:ph type="dt" sz="half" idx="10"/>
          </p:nvPr>
        </p:nvSpPr>
        <p:spPr>
          <a:ln/>
        </p:spPr>
        <p:txBody>
          <a:bodyPr/>
          <a:lstStyle>
            <a:lvl1pPr>
              <a:defRPr/>
            </a:lvl1pPr>
          </a:lstStyle>
          <a:p>
            <a:pPr>
              <a:defRPr/>
            </a:pPr>
            <a:endParaRPr lang="hu-HU"/>
          </a:p>
        </p:txBody>
      </p:sp>
      <p:sp>
        <p:nvSpPr>
          <p:cNvPr id="6" name="Rectangle 1028"/>
          <p:cNvSpPr>
            <a:spLocks noGrp="1" noChangeArrowheads="1"/>
          </p:cNvSpPr>
          <p:nvPr>
            <p:ph type="ftr" sz="quarter" idx="11"/>
          </p:nvPr>
        </p:nvSpPr>
        <p:spPr>
          <a:ln/>
        </p:spPr>
        <p:txBody>
          <a:bodyPr/>
          <a:lstStyle>
            <a:lvl1pPr>
              <a:defRPr/>
            </a:lvl1pPr>
          </a:lstStyle>
          <a:p>
            <a:pPr>
              <a:defRPr/>
            </a:pPr>
            <a:endParaRPr lang="hu-HU"/>
          </a:p>
        </p:txBody>
      </p:sp>
      <p:sp>
        <p:nvSpPr>
          <p:cNvPr id="7" name="Rectangle 1029"/>
          <p:cNvSpPr>
            <a:spLocks noGrp="1" noChangeArrowheads="1"/>
          </p:cNvSpPr>
          <p:nvPr>
            <p:ph type="sldNum" sz="quarter" idx="12"/>
          </p:nvPr>
        </p:nvSpPr>
        <p:spPr>
          <a:ln/>
        </p:spPr>
        <p:txBody>
          <a:bodyPr/>
          <a:lstStyle>
            <a:lvl1pPr>
              <a:defRPr/>
            </a:lvl1pPr>
          </a:lstStyle>
          <a:p>
            <a:pPr>
              <a:defRPr/>
            </a:pPr>
            <a:fld id="{2B4983D9-1506-43F1-8351-8369AEDA4C26}" type="slidenum">
              <a:rPr lang="hu-HU"/>
              <a:pPr>
                <a:defRPr/>
              </a:pPr>
              <a:t>‹#›</a:t>
            </a:fld>
            <a:endParaRPr lang="hu-HU"/>
          </a:p>
        </p:txBody>
      </p:sp>
    </p:spTree>
    <p:extLst>
      <p:ext uri="{BB962C8B-B14F-4D97-AF65-F5344CB8AC3E}">
        <p14:creationId xmlns:p14="http://schemas.microsoft.com/office/powerpoint/2010/main" val="352532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90BAD-13C2-4054-89C5-81FC8A8EC22D}"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45669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90BAD-13C2-4054-89C5-81FC8A8EC22D}"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163664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890BAD-13C2-4054-89C5-81FC8A8EC22D}"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259677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890BAD-13C2-4054-89C5-81FC8A8EC22D}" type="datetimeFigureOut">
              <a:rPr lang="en-US" smtClean="0"/>
              <a:t>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29605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890BAD-13C2-4054-89C5-81FC8A8EC22D}" type="datetimeFigureOut">
              <a:rPr lang="en-US" smtClean="0"/>
              <a:t>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153690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90BAD-13C2-4054-89C5-81FC8A8EC22D}" type="datetimeFigureOut">
              <a:rPr lang="en-US" smtClean="0"/>
              <a:t>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185474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90BAD-13C2-4054-89C5-81FC8A8EC22D}"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3358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90BAD-13C2-4054-89C5-81FC8A8EC22D}"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85A7-9F55-4C3E-820B-663C2EEC771F}" type="slidenum">
              <a:rPr lang="en-US" smtClean="0"/>
              <a:t>‹#›</a:t>
            </a:fld>
            <a:endParaRPr lang="en-US"/>
          </a:p>
        </p:txBody>
      </p:sp>
    </p:spTree>
    <p:extLst>
      <p:ext uri="{BB962C8B-B14F-4D97-AF65-F5344CB8AC3E}">
        <p14:creationId xmlns:p14="http://schemas.microsoft.com/office/powerpoint/2010/main" val="51024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90BAD-13C2-4054-89C5-81FC8A8EC22D}" type="datetimeFigureOut">
              <a:rPr lang="en-US" smtClean="0"/>
              <a:t>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185A7-9F55-4C3E-820B-663C2EEC771F}" type="slidenum">
              <a:rPr lang="en-US" smtClean="0"/>
              <a:t>‹#›</a:t>
            </a:fld>
            <a:endParaRPr lang="en-US"/>
          </a:p>
        </p:txBody>
      </p:sp>
    </p:spTree>
    <p:extLst>
      <p:ext uri="{BB962C8B-B14F-4D97-AF65-F5344CB8AC3E}">
        <p14:creationId xmlns:p14="http://schemas.microsoft.com/office/powerpoint/2010/main" val="43141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9700" y="502920"/>
            <a:ext cx="9372600" cy="4571999"/>
          </a:xfrm>
        </p:spPr>
        <p:txBody>
          <a:bodyPr>
            <a:normAutofit/>
          </a:bodyPr>
          <a:lstStyle/>
          <a:p>
            <a:r>
              <a:rPr lang="en-US" sz="4400" b="1" dirty="0"/>
              <a:t>Roots of Bangladesh up to 1757: </a:t>
            </a:r>
            <a:br>
              <a:rPr lang="en-US" sz="4400" b="1" dirty="0"/>
            </a:br>
            <a:r>
              <a:rPr lang="en-US" sz="4400" dirty="0"/>
              <a:t>Major developments emphasizing exclusiveness of Bengal</a:t>
            </a:r>
            <a:br>
              <a:rPr lang="en-US" dirty="0"/>
            </a:br>
            <a:br>
              <a:rPr lang="en-US" b="1" dirty="0"/>
            </a:br>
            <a:endParaRPr lang="en-US" dirty="0"/>
          </a:p>
        </p:txBody>
      </p:sp>
      <p:sp>
        <p:nvSpPr>
          <p:cNvPr id="3" name="Subtitle 2"/>
          <p:cNvSpPr>
            <a:spLocks noGrp="1"/>
          </p:cNvSpPr>
          <p:nvPr>
            <p:ph type="subTitle" idx="1"/>
          </p:nvPr>
        </p:nvSpPr>
        <p:spPr>
          <a:xfrm>
            <a:off x="1638300" y="4013518"/>
            <a:ext cx="9144000" cy="1655762"/>
          </a:xfrm>
        </p:spPr>
        <p:txBody>
          <a:bodyPr>
            <a:noAutofit/>
          </a:bodyPr>
          <a:lstStyle/>
          <a:p>
            <a:pPr>
              <a:lnSpc>
                <a:spcPct val="100000"/>
              </a:lnSpc>
              <a:spcBef>
                <a:spcPts val="0"/>
              </a:spcBef>
            </a:pPr>
            <a:endParaRPr lang="en-US" sz="3600" dirty="0"/>
          </a:p>
          <a:p>
            <a:pPr>
              <a:lnSpc>
                <a:spcPct val="100000"/>
              </a:lnSpc>
              <a:spcBef>
                <a:spcPts val="0"/>
              </a:spcBef>
            </a:pPr>
            <a:r>
              <a:rPr lang="en-US" sz="3600" dirty="0"/>
              <a:t>Aynul Islam</a:t>
            </a:r>
          </a:p>
          <a:p>
            <a:pPr>
              <a:lnSpc>
                <a:spcPct val="100000"/>
              </a:lnSpc>
              <a:spcBef>
                <a:spcPts val="0"/>
              </a:spcBef>
            </a:pPr>
            <a:r>
              <a:rPr lang="en-US" sz="3600" dirty="0"/>
              <a:t>Associate Professor </a:t>
            </a:r>
          </a:p>
        </p:txBody>
      </p:sp>
    </p:spTree>
    <p:extLst>
      <p:ext uri="{BB962C8B-B14F-4D97-AF65-F5344CB8AC3E}">
        <p14:creationId xmlns:p14="http://schemas.microsoft.com/office/powerpoint/2010/main" val="352947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Husain </a:t>
            </a:r>
            <a:r>
              <a:rPr lang="en-US" sz="3200" b="1" dirty="0" err="1"/>
              <a:t>Shahi</a:t>
            </a:r>
            <a:r>
              <a:rPr lang="en-US" sz="3200" b="1" dirty="0"/>
              <a:t> Rule, 1494-1538</a:t>
            </a:r>
          </a:p>
        </p:txBody>
      </p:sp>
      <p:sp>
        <p:nvSpPr>
          <p:cNvPr id="3" name="Content Placeholder 2"/>
          <p:cNvSpPr>
            <a:spLocks noGrp="1"/>
          </p:cNvSpPr>
          <p:nvPr>
            <p:ph idx="1"/>
          </p:nvPr>
        </p:nvSpPr>
        <p:spPr>
          <a:xfrm>
            <a:off x="838200" y="1825624"/>
            <a:ext cx="10515600" cy="4697095"/>
          </a:xfrm>
        </p:spPr>
        <p:txBody>
          <a:bodyPr>
            <a:normAutofit/>
          </a:bodyPr>
          <a:lstStyle/>
          <a:p>
            <a:r>
              <a:rPr lang="en-US" dirty="0"/>
              <a:t>Husain </a:t>
            </a:r>
            <a:r>
              <a:rPr lang="en-US" dirty="0" err="1"/>
              <a:t>Shahi</a:t>
            </a:r>
            <a:r>
              <a:rPr lang="en-US" dirty="0"/>
              <a:t> rule was </a:t>
            </a:r>
            <a:r>
              <a:rPr lang="en-US" b="1" dirty="0"/>
              <a:t>characterized by territorial expansion, </a:t>
            </a:r>
            <a:r>
              <a:rPr lang="en-US" b="1" dirty="0" err="1"/>
              <a:t>stabilisation</a:t>
            </a:r>
            <a:r>
              <a:rPr lang="en-US" b="1" dirty="0"/>
              <a:t> of administration and significant developments in religion, literature, the arts and the economy. </a:t>
            </a:r>
          </a:p>
          <a:p>
            <a:r>
              <a:rPr lang="en-US" dirty="0"/>
              <a:t>In this period Bengal's political isolation from North India reached its culminating point, and this helped her to reinforce her cultural identity</a:t>
            </a:r>
            <a:r>
              <a:rPr lang="mr-IN" dirty="0"/>
              <a:t>…(Distinct)</a:t>
            </a:r>
            <a:endParaRPr lang="en-US" dirty="0"/>
          </a:p>
          <a:p>
            <a:r>
              <a:rPr lang="mr-IN" dirty="0"/>
              <a:t>….</a:t>
            </a:r>
            <a:r>
              <a:rPr lang="en-US" dirty="0"/>
              <a:t>The period saw the advent of the Europeans in Bengal. The period witnessed the initial signs of the new forces that were destined to shape the life of the country for centuries to come. In that sense the period represents a </a:t>
            </a:r>
            <a:r>
              <a:rPr lang="en-US" b="1" dirty="0"/>
              <a:t>'formative period' of Bengal history</a:t>
            </a:r>
            <a:r>
              <a:rPr lang="en-US" dirty="0"/>
              <a:t>.</a:t>
            </a:r>
          </a:p>
          <a:p>
            <a:endParaRPr lang="en-US" dirty="0"/>
          </a:p>
        </p:txBody>
      </p:sp>
    </p:spTree>
    <p:extLst>
      <p:ext uri="{BB962C8B-B14F-4D97-AF65-F5344CB8AC3E}">
        <p14:creationId xmlns:p14="http://schemas.microsoft.com/office/powerpoint/2010/main" val="37902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Mughal period </a:t>
            </a:r>
            <a:r>
              <a:rPr lang="en-US" sz="3200" b="1" dirty="0" err="1"/>
              <a:t>upto</a:t>
            </a:r>
            <a:r>
              <a:rPr lang="en-US" sz="3200" b="1" dirty="0"/>
              <a:t> 1757</a:t>
            </a:r>
          </a:p>
        </p:txBody>
      </p:sp>
      <p:sp>
        <p:nvSpPr>
          <p:cNvPr id="3" name="Content Placeholder 2"/>
          <p:cNvSpPr>
            <a:spLocks noGrp="1"/>
          </p:cNvSpPr>
          <p:nvPr>
            <p:ph idx="1"/>
          </p:nvPr>
        </p:nvSpPr>
        <p:spPr>
          <a:xfrm>
            <a:off x="838200" y="1825625"/>
            <a:ext cx="10515600" cy="4572000"/>
          </a:xfrm>
        </p:spPr>
        <p:txBody>
          <a:bodyPr/>
          <a:lstStyle/>
          <a:p>
            <a:endParaRPr lang="en-US" b="1" i="1" dirty="0"/>
          </a:p>
          <a:p>
            <a:r>
              <a:rPr lang="en-US" sz="3200" dirty="0"/>
              <a:t>Mughal rule was established in Bengal after the defeat of the </a:t>
            </a:r>
            <a:r>
              <a:rPr lang="en-US" sz="3200" dirty="0" err="1"/>
              <a:t>Karrani</a:t>
            </a:r>
            <a:r>
              <a:rPr lang="en-US" sz="3200" dirty="0"/>
              <a:t> Afghan Sultan </a:t>
            </a:r>
            <a:r>
              <a:rPr lang="en-US" sz="3200" dirty="0" err="1"/>
              <a:t>Daud</a:t>
            </a:r>
            <a:r>
              <a:rPr lang="en-US" sz="3200" dirty="0"/>
              <a:t> Khan in the battle of </a:t>
            </a:r>
            <a:r>
              <a:rPr lang="en-US" sz="3200" dirty="0" err="1"/>
              <a:t>Rajmahal</a:t>
            </a:r>
            <a:r>
              <a:rPr lang="en-US" sz="3200" dirty="0"/>
              <a:t>, 12 July 1576 at the hands of Khan </a:t>
            </a:r>
            <a:r>
              <a:rPr lang="en-US" sz="3200" dirty="0" err="1"/>
              <a:t>Jahan</a:t>
            </a:r>
            <a:r>
              <a:rPr lang="en-US" sz="3200" dirty="0"/>
              <a:t>. </a:t>
            </a:r>
          </a:p>
          <a:p>
            <a:r>
              <a:rPr lang="en-US" sz="3200" dirty="0"/>
              <a:t>With Khan </a:t>
            </a:r>
            <a:r>
              <a:rPr lang="en-US" sz="3200" dirty="0" err="1"/>
              <a:t>Jahan's</a:t>
            </a:r>
            <a:r>
              <a:rPr lang="en-US" sz="3200" dirty="0"/>
              <a:t> victory over </a:t>
            </a:r>
            <a:r>
              <a:rPr lang="en-US" sz="3200" dirty="0" err="1"/>
              <a:t>Daud</a:t>
            </a:r>
            <a:r>
              <a:rPr lang="en-US" sz="3200" dirty="0"/>
              <a:t> Khan, the Mughals made determined and sustained efforts to establish their authority over Bengal, till ultimately in 1612, Islam Khan </a:t>
            </a:r>
            <a:r>
              <a:rPr lang="en-US" sz="3200" dirty="0" err="1"/>
              <a:t>Chishti</a:t>
            </a:r>
            <a:r>
              <a:rPr lang="en-US" sz="3200" dirty="0"/>
              <a:t> brought the whole of Bengal (except Chittagong) under the Mughal control.</a:t>
            </a:r>
          </a:p>
          <a:p>
            <a:endParaRPr lang="en-US" dirty="0"/>
          </a:p>
        </p:txBody>
      </p:sp>
    </p:spTree>
    <p:extLst>
      <p:ext uri="{BB962C8B-B14F-4D97-AF65-F5344CB8AC3E}">
        <p14:creationId xmlns:p14="http://schemas.microsoft.com/office/powerpoint/2010/main" val="36199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adnanfakir.files.wordpress.com/2011/10/lineage-02-lq.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9080"/>
            <a:ext cx="12192000" cy="62636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0717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pload.wikimedia.org/wikipedia/commons/thumb/5/58/Map_of_Ming_Chinese_empire_1415_%28cropped%29.jpg/640px-Map_of_Ming_Chinese_empire_1415_%28cropped%29.jpg?15488690759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281" y="0"/>
            <a:ext cx="6522719" cy="67654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698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b="1" dirty="0">
                <a:solidFill>
                  <a:srgbClr val="000000"/>
                </a:solidFill>
              </a:rPr>
              <a:t>The Battle of </a:t>
            </a:r>
            <a:r>
              <a:rPr lang="en-US" sz="4400" b="1" dirty="0" err="1">
                <a:solidFill>
                  <a:srgbClr val="000000"/>
                </a:solidFill>
              </a:rPr>
              <a:t>Plassey</a:t>
            </a:r>
            <a:r>
              <a:rPr lang="en-US" sz="4400" b="1" dirty="0">
                <a:solidFill>
                  <a:srgbClr val="000000"/>
                </a:solidFill>
              </a:rPr>
              <a:t> 1757 in Bengal and the transition to Colonial Rule in the Sub-continent</a:t>
            </a:r>
            <a:r>
              <a:rPr lang="mr-IN" sz="4400" b="1" dirty="0">
                <a:solidFill>
                  <a:srgbClr val="000000"/>
                </a:solidFill>
              </a:rPr>
              <a:t>…</a:t>
            </a:r>
            <a:r>
              <a:rPr lang="en-US" sz="4400" b="1" dirty="0">
                <a:solidFill>
                  <a:srgbClr val="000000"/>
                </a:solidFill>
              </a:rPr>
              <a:t> </a:t>
            </a:r>
            <a:endParaRPr lang="en-US" sz="4400" b="1" dirty="0"/>
          </a:p>
        </p:txBody>
      </p:sp>
    </p:spTree>
    <p:extLst>
      <p:ext uri="{BB962C8B-B14F-4D97-AF65-F5344CB8AC3E}">
        <p14:creationId xmlns:p14="http://schemas.microsoft.com/office/powerpoint/2010/main" val="7828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p:txBody>
          <a:bodyPr/>
          <a:lstStyle/>
          <a:p>
            <a:r>
              <a:rPr lang="en-US" sz="4000"/>
              <a:t>Early history of European companies</a:t>
            </a:r>
          </a:p>
        </p:txBody>
      </p:sp>
      <p:sp>
        <p:nvSpPr>
          <p:cNvPr id="3078" name="Rectangle 6"/>
          <p:cNvSpPr>
            <a:spLocks noGrp="1" noChangeArrowheads="1"/>
          </p:cNvSpPr>
          <p:nvPr>
            <p:ph type="body" idx="1"/>
          </p:nvPr>
        </p:nvSpPr>
        <p:spPr/>
        <p:txBody>
          <a:bodyPr/>
          <a:lstStyle/>
          <a:p>
            <a:pPr>
              <a:lnSpc>
                <a:spcPct val="90000"/>
              </a:lnSpc>
            </a:pPr>
            <a:r>
              <a:rPr lang="en-US"/>
              <a:t>Most company charters dated back to Mughal times—the EIC received theirs from Jahangir, due to Portuguese pressures</a:t>
            </a:r>
          </a:p>
          <a:p>
            <a:pPr>
              <a:lnSpc>
                <a:spcPct val="90000"/>
              </a:lnSpc>
            </a:pPr>
            <a:r>
              <a:rPr lang="en-US"/>
              <a:t>Several </a:t>
            </a:r>
            <a:r>
              <a:rPr lang="ja-JP" altLang="en-US">
                <a:latin typeface="Arial"/>
              </a:rPr>
              <a:t>“</a:t>
            </a:r>
            <a:r>
              <a:rPr lang="en-US"/>
              <a:t>companies</a:t>
            </a:r>
            <a:r>
              <a:rPr lang="ja-JP" altLang="en-US">
                <a:latin typeface="Arial"/>
              </a:rPr>
              <a:t>”</a:t>
            </a:r>
            <a:r>
              <a:rPr lang="en-US"/>
              <a:t> scattered throughout  South Asia, most were simple trading posts</a:t>
            </a:r>
          </a:p>
          <a:p>
            <a:pPr>
              <a:lnSpc>
                <a:spcPct val="90000"/>
              </a:lnSpc>
            </a:pPr>
            <a:r>
              <a:rPr lang="en-US"/>
              <a:t>Intense competition in the trade of textiles, saltpeter, sugar, and indigo by 18</a:t>
            </a:r>
            <a:r>
              <a:rPr lang="en-US" baseline="30000"/>
              <a:t>th</a:t>
            </a:r>
            <a:r>
              <a:rPr lang="en-US"/>
              <a:t> C</a:t>
            </a:r>
          </a:p>
        </p:txBody>
      </p:sp>
    </p:spTree>
    <p:extLst>
      <p:ext uri="{BB962C8B-B14F-4D97-AF65-F5344CB8AC3E}">
        <p14:creationId xmlns:p14="http://schemas.microsoft.com/office/powerpoint/2010/main" val="402599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800px-European_settlements_in_India_1498-17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960438"/>
            <a:ext cx="8778240" cy="5425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Text Box 5"/>
          <p:cNvSpPr txBox="1">
            <a:spLocks noChangeArrowheads="1"/>
          </p:cNvSpPr>
          <p:nvPr/>
        </p:nvSpPr>
        <p:spPr bwMode="auto">
          <a:xfrm>
            <a:off x="2057400" y="381000"/>
            <a:ext cx="7848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hu-HU" sz="3200">
                <a:solidFill>
                  <a:schemeClr val="accent2"/>
                </a:solidFill>
                <a:latin typeface="Garamond" panose="02020404030301010803" pitchFamily="18" charset="0"/>
              </a:rPr>
              <a:t>European settlements in India (1498-1739)</a:t>
            </a:r>
          </a:p>
        </p:txBody>
      </p:sp>
    </p:spTree>
    <p:extLst>
      <p:ext uri="{BB962C8B-B14F-4D97-AF65-F5344CB8AC3E}">
        <p14:creationId xmlns:p14="http://schemas.microsoft.com/office/powerpoint/2010/main" val="70710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ChangeArrowheads="1"/>
          </p:cNvSpPr>
          <p:nvPr/>
        </p:nvSpPr>
        <p:spPr bwMode="auto">
          <a:xfrm>
            <a:off x="1221742" y="396876"/>
            <a:ext cx="7543800" cy="72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sz="3200" b="1" dirty="0">
                <a:latin typeface="+mn-lt"/>
              </a:rPr>
              <a:t>The East India Company</a:t>
            </a:r>
            <a:endParaRPr lang="hu-HU" sz="3200" b="1" dirty="0">
              <a:latin typeface="+mn-lt"/>
            </a:endParaRPr>
          </a:p>
        </p:txBody>
      </p:sp>
      <p:sp>
        <p:nvSpPr>
          <p:cNvPr id="5123" name="Text Box 7"/>
          <p:cNvSpPr txBox="1">
            <a:spLocks noChangeArrowheads="1"/>
          </p:cNvSpPr>
          <p:nvPr/>
        </p:nvSpPr>
        <p:spPr bwMode="auto">
          <a:xfrm>
            <a:off x="1250157" y="1466851"/>
            <a:ext cx="7941468"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hu-HU" dirty="0">
                <a:solidFill>
                  <a:srgbClr val="FF0000"/>
                </a:solidFill>
                <a:latin typeface="+mn-lt"/>
              </a:rPr>
              <a:t>East India Company was the name of several historical European companies chartered  with Asia, more specially with India.</a:t>
            </a:r>
          </a:p>
          <a:p>
            <a:pPr algn="just" eaLnBrk="1" hangingPunct="1"/>
            <a:endParaRPr lang="hu-HU" dirty="0">
              <a:solidFill>
                <a:srgbClr val="FF0000"/>
              </a:solidFill>
              <a:latin typeface="+mn-lt"/>
            </a:endParaRPr>
          </a:p>
          <a:p>
            <a:pPr algn="just" eaLnBrk="1" hangingPunct="1">
              <a:buFontTx/>
              <a:buChar char="•"/>
            </a:pPr>
            <a:r>
              <a:rPr lang="hu-HU" dirty="0">
                <a:latin typeface="+mn-lt"/>
              </a:rPr>
              <a:t> British East India Company, founden in 1600</a:t>
            </a:r>
          </a:p>
          <a:p>
            <a:pPr algn="just" eaLnBrk="1" hangingPunct="1">
              <a:buFontTx/>
              <a:buChar char="•"/>
            </a:pPr>
            <a:r>
              <a:rPr lang="hu-HU" dirty="0">
                <a:latin typeface="+mn-lt"/>
              </a:rPr>
              <a:t> Danish East India Company, founded in 1616</a:t>
            </a:r>
          </a:p>
          <a:p>
            <a:pPr algn="just" eaLnBrk="1" hangingPunct="1">
              <a:buFontTx/>
              <a:buChar char="•"/>
            </a:pPr>
            <a:r>
              <a:rPr lang="hu-HU" dirty="0">
                <a:latin typeface="+mn-lt"/>
              </a:rPr>
              <a:t> Dutch East India Company, founded in 1602</a:t>
            </a:r>
          </a:p>
          <a:p>
            <a:pPr algn="just" eaLnBrk="1" hangingPunct="1">
              <a:buFontTx/>
              <a:buChar char="•"/>
            </a:pPr>
            <a:r>
              <a:rPr lang="hu-HU" dirty="0">
                <a:latin typeface="+mn-lt"/>
              </a:rPr>
              <a:t> French East India Company, founded in 1664</a:t>
            </a:r>
          </a:p>
          <a:p>
            <a:pPr algn="just" eaLnBrk="1" hangingPunct="1">
              <a:buFontTx/>
              <a:buChar char="•"/>
            </a:pPr>
            <a:r>
              <a:rPr lang="hu-HU" dirty="0">
                <a:latin typeface="+mn-lt"/>
              </a:rPr>
              <a:t> Swedish East India Company, founded in 1731</a:t>
            </a:r>
          </a:p>
          <a:p>
            <a:pPr algn="just" eaLnBrk="1" hangingPunct="1">
              <a:buFontTx/>
              <a:buChar char="•"/>
            </a:pPr>
            <a:r>
              <a:rPr lang="hu-HU" dirty="0">
                <a:latin typeface="+mn-lt"/>
              </a:rPr>
              <a:t> Portuguese East India Company, founded in 1628</a:t>
            </a:r>
          </a:p>
          <a:p>
            <a:pPr algn="just" eaLnBrk="1" hangingPunct="1"/>
            <a:endParaRPr lang="hu-HU" sz="1800" dirty="0">
              <a:solidFill>
                <a:srgbClr val="006600"/>
              </a:solidFill>
              <a:latin typeface="Garamond" panose="02020404030301010803" pitchFamily="18" charset="0"/>
            </a:endParaRPr>
          </a:p>
        </p:txBody>
      </p:sp>
      <p:pic>
        <p:nvPicPr>
          <p:cNvPr id="5124" name="Picture 17" descr="in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3407" y="1271271"/>
            <a:ext cx="2265363" cy="227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ei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343390" y="4100195"/>
            <a:ext cx="2609850" cy="1143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47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6"/>
          <p:cNvSpPr txBox="1">
            <a:spLocks noChangeArrowheads="1"/>
          </p:cNvSpPr>
          <p:nvPr/>
        </p:nvSpPr>
        <p:spPr bwMode="auto">
          <a:xfrm>
            <a:off x="914400" y="818455"/>
            <a:ext cx="8324850" cy="63094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endParaRPr lang="hu-HU" dirty="0">
              <a:solidFill>
                <a:srgbClr val="000000"/>
              </a:solidFill>
              <a:latin typeface="+mn-lt"/>
              <a:cs typeface="Calibri" panose="020F0502020204030204" pitchFamily="34" charset="0"/>
            </a:endParaRPr>
          </a:p>
          <a:p>
            <a:pPr marL="457200" indent="-457200" eaLnBrk="1" hangingPunct="1">
              <a:buFont typeface="Arial" panose="020B0604020202020204" pitchFamily="34" charset="0"/>
              <a:buChar char="•"/>
            </a:pPr>
            <a:r>
              <a:rPr lang="hu-HU" dirty="0">
                <a:solidFill>
                  <a:srgbClr val="000000"/>
                </a:solidFill>
                <a:latin typeface="+mn-lt"/>
                <a:cs typeface="Calibri" panose="020F0502020204030204" pitchFamily="34" charset="0"/>
              </a:rPr>
              <a:t>First it was called Honorable East India Company (HEIC) or often ”John Company”. Based in London.</a:t>
            </a:r>
          </a:p>
          <a:p>
            <a:pPr marL="457200" indent="-457200" eaLnBrk="1" hangingPunct="1">
              <a:buFont typeface="Arial" panose="020B0604020202020204" pitchFamily="34" charset="0"/>
              <a:buChar char="•"/>
            </a:pPr>
            <a:r>
              <a:rPr lang="hu-HU" dirty="0">
                <a:solidFill>
                  <a:srgbClr val="000000"/>
                </a:solidFill>
                <a:latin typeface="+mn-lt"/>
                <a:cs typeface="Calibri" panose="020F0502020204030204" pitchFamily="34" charset="0"/>
              </a:rPr>
              <a:t> An early joint-stock company, which was granted an English Royal Charter by Elisabeth I. on December 31, 1600.</a:t>
            </a:r>
          </a:p>
          <a:p>
            <a:pPr marL="457200" indent="-457200" eaLnBrk="1" hangingPunct="1">
              <a:buFont typeface="Arial" panose="020B0604020202020204" pitchFamily="34" charset="0"/>
              <a:buChar char="•"/>
            </a:pPr>
            <a:r>
              <a:rPr lang="hu-HU" dirty="0">
                <a:solidFill>
                  <a:srgbClr val="000000"/>
                </a:solidFill>
                <a:latin typeface="+mn-lt"/>
                <a:cs typeface="Calibri" panose="020F0502020204030204" pitchFamily="34" charset="0"/>
              </a:rPr>
              <a:t> Queen Elisabeth granted the monopoly rights to bring goods from India.</a:t>
            </a:r>
          </a:p>
          <a:p>
            <a:pPr marL="457200" indent="-457200" eaLnBrk="1" hangingPunct="1">
              <a:buFont typeface="Arial" panose="020B0604020202020204" pitchFamily="34" charset="0"/>
              <a:buChar char="•"/>
            </a:pPr>
            <a:r>
              <a:rPr lang="hu-HU" dirty="0">
                <a:solidFill>
                  <a:srgbClr val="000000"/>
                </a:solidFill>
                <a:latin typeface="+mn-lt"/>
                <a:cs typeface="Calibri" panose="020F0502020204030204" pitchFamily="34" charset="0"/>
              </a:rPr>
              <a:t> The Royal Charter gave the newly created HEIC a 21 monoply on all trade in the East Indies</a:t>
            </a:r>
            <a:r>
              <a:rPr lang="en-US" dirty="0">
                <a:solidFill>
                  <a:srgbClr val="000000"/>
                </a:solidFill>
                <a:latin typeface="+mn-lt"/>
                <a:cs typeface="Calibri" panose="020F0502020204030204" pitchFamily="34" charset="0"/>
              </a:rPr>
              <a:t>.</a:t>
            </a:r>
            <a:endParaRPr lang="hu-HU" dirty="0">
              <a:solidFill>
                <a:srgbClr val="000000"/>
              </a:solidFill>
              <a:latin typeface="+mn-lt"/>
              <a:cs typeface="Calibri" panose="020F0502020204030204" pitchFamily="34" charset="0"/>
            </a:endParaRPr>
          </a:p>
          <a:p>
            <a:pPr marL="457200" indent="-457200" eaLnBrk="1" hangingPunct="1">
              <a:buFont typeface="Arial" panose="020B0604020202020204" pitchFamily="34" charset="0"/>
              <a:buChar char="•"/>
            </a:pPr>
            <a:r>
              <a:rPr lang="en-US" dirty="0">
                <a:solidFill>
                  <a:srgbClr val="000000"/>
                </a:solidFill>
                <a:latin typeface="+mn-lt"/>
                <a:cs typeface="Calibri" panose="020F0502020204030204" pitchFamily="34" charset="0"/>
              </a:rPr>
              <a:t>The Company had 125 shareholders, and a capital of £72,000</a:t>
            </a:r>
            <a:r>
              <a:rPr lang="mr-IN" dirty="0">
                <a:solidFill>
                  <a:srgbClr val="000000"/>
                </a:solidFill>
                <a:latin typeface="+mn-lt"/>
                <a:cs typeface="Calibri" panose="020F0502020204030204" pitchFamily="34" charset="0"/>
              </a:rPr>
              <a:t>…</a:t>
            </a:r>
            <a:endParaRPr lang="hu-HU" dirty="0">
              <a:solidFill>
                <a:srgbClr val="000000"/>
              </a:solidFill>
              <a:latin typeface="+mn-lt"/>
              <a:cs typeface="Calibri" panose="020F0502020204030204" pitchFamily="34" charset="0"/>
            </a:endParaRPr>
          </a:p>
          <a:p>
            <a:pPr eaLnBrk="1" hangingPunct="1"/>
            <a:endParaRPr lang="hu-HU" sz="2000" b="1" dirty="0">
              <a:latin typeface="Garamond" panose="02020404030301010803" pitchFamily="18" charset="0"/>
            </a:endParaRPr>
          </a:p>
          <a:p>
            <a:pPr algn="just" eaLnBrk="1" hangingPunct="1">
              <a:buFontTx/>
              <a:buChar char="•"/>
            </a:pPr>
            <a:endParaRPr lang="hu-HU" sz="2000" b="1" dirty="0">
              <a:latin typeface="Garamond" panose="02020404030301010803" pitchFamily="18" charset="0"/>
            </a:endParaRPr>
          </a:p>
          <a:p>
            <a:pPr algn="just" eaLnBrk="1" hangingPunct="1">
              <a:buFontTx/>
              <a:buChar char="•"/>
            </a:pPr>
            <a:endParaRPr lang="hu-HU" sz="1400" b="1" dirty="0"/>
          </a:p>
          <a:p>
            <a:pPr algn="just" eaLnBrk="1" hangingPunct="1">
              <a:buFontTx/>
              <a:buChar char="•"/>
            </a:pPr>
            <a:endParaRPr lang="hu-HU" sz="1400" dirty="0"/>
          </a:p>
        </p:txBody>
      </p:sp>
      <p:pic>
        <p:nvPicPr>
          <p:cNvPr id="5" name="Picture 4" descr="ei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391015" y="2655570"/>
            <a:ext cx="2609850" cy="1143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19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158875" y="523875"/>
            <a:ext cx="9172575" cy="6175375"/>
          </a:xfrm>
        </p:spPr>
        <p:txBody>
          <a:bodyPr>
            <a:normAutofit/>
          </a:bodyPr>
          <a:lstStyle/>
          <a:p>
            <a:pPr>
              <a:lnSpc>
                <a:spcPct val="90000"/>
              </a:lnSpc>
            </a:pPr>
            <a:r>
              <a:rPr lang="en-US" sz="3600" dirty="0"/>
              <a:t>The </a:t>
            </a:r>
            <a:r>
              <a:rPr lang="en-US" sz="3600" b="1" dirty="0"/>
              <a:t>Battle of </a:t>
            </a:r>
            <a:r>
              <a:rPr lang="en-US" sz="3600" b="1" dirty="0" err="1"/>
              <a:t>Plassey</a:t>
            </a:r>
            <a:r>
              <a:rPr lang="en-US" sz="3600" dirty="0"/>
              <a:t> was fought on 23 June 1757. It was fought between the </a:t>
            </a:r>
            <a:r>
              <a:rPr lang="en-US" sz="3600" dirty="0" err="1"/>
              <a:t>Nawab</a:t>
            </a:r>
            <a:r>
              <a:rPr lang="en-US" sz="3600" dirty="0"/>
              <a:t> of Bengal and the British East India Company in which the East India company emerged victorious. This battle led to the establishment of Company</a:t>
            </a:r>
            <a:r>
              <a:rPr lang="ja-JP" altLang="en-US" sz="3600" dirty="0">
                <a:latin typeface="Arial"/>
              </a:rPr>
              <a:t>’</a:t>
            </a:r>
            <a:r>
              <a:rPr lang="en-US" sz="3600" dirty="0"/>
              <a:t>s rule in India and Bengal. The battle took place at </a:t>
            </a:r>
            <a:r>
              <a:rPr lang="en-US" sz="3600" dirty="0" err="1">
                <a:effectLst/>
              </a:rPr>
              <a:t>Palashi</a:t>
            </a:r>
            <a:r>
              <a:rPr lang="en-US" sz="3600" dirty="0">
                <a:effectLst/>
              </a:rPr>
              <a:t>, Bengal</a:t>
            </a:r>
            <a:r>
              <a:rPr lang="en-US" sz="3600" dirty="0"/>
              <a:t> on the banks of the Bhagirathi river, near </a:t>
            </a:r>
            <a:r>
              <a:rPr lang="en-US" sz="3600" dirty="0" err="1"/>
              <a:t>Murshidabad</a:t>
            </a:r>
            <a:r>
              <a:rPr lang="en-US" sz="3600" dirty="0"/>
              <a:t>, then capital of the undivided Bengal. The two forces of were </a:t>
            </a:r>
            <a:r>
              <a:rPr lang="en-US" sz="3600" dirty="0" err="1"/>
              <a:t>Siraj-ud-Daulah</a:t>
            </a:r>
            <a:r>
              <a:rPr lang="en-US" sz="3600" dirty="0"/>
              <a:t>, the last independent </a:t>
            </a:r>
            <a:r>
              <a:rPr lang="en-US" sz="3600" dirty="0" err="1"/>
              <a:t>Nawab</a:t>
            </a:r>
            <a:r>
              <a:rPr lang="en-US" sz="3600" dirty="0"/>
              <a:t> of Bengal, and the British East India Company.</a:t>
            </a:r>
          </a:p>
        </p:txBody>
      </p:sp>
    </p:spTree>
    <p:extLst>
      <p:ext uri="{BB962C8B-B14F-4D97-AF65-F5344CB8AC3E}">
        <p14:creationId xmlns:p14="http://schemas.microsoft.com/office/powerpoint/2010/main" val="3714325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1000">
                                          <p:stCondLst>
                                            <p:cond delay="0"/>
                                          </p:stCondLst>
                                        </p:cTn>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ala dynasty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405" y="489585"/>
            <a:ext cx="9744075" cy="58483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0790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3" name="Picture 5" descr="A oil-on-canvas portrait of Robert Clive painted by Nathaniel Dance in 1773. The portrait shows Clive wearing the Order of the Bath with a battle in progress behind him, probably intended to be Plass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1" y="457200"/>
            <a:ext cx="5289551" cy="5029200"/>
          </a:xfrm>
          <a:prstGeom prst="rect">
            <a:avLst/>
          </a:prstGeom>
          <a:noFill/>
          <a:extLst>
            <a:ext uri="{909E8E84-426E-40dd-AFC4-6F175D3DCCD1}">
              <a14:hiddenFill xmlns="" xmlns:a14="http://schemas.microsoft.com/office/drawing/2010/main">
                <a:solidFill>
                  <a:srgbClr val="FFFFFF"/>
                </a:solidFill>
              </a14:hiddenFill>
            </a:ext>
          </a:extLst>
        </p:spPr>
      </p:pic>
      <p:sp>
        <p:nvSpPr>
          <p:cNvPr id="27656" name="Text Box 8"/>
          <p:cNvSpPr txBox="1">
            <a:spLocks noChangeArrowheads="1"/>
          </p:cNvSpPr>
          <p:nvPr/>
        </p:nvSpPr>
        <p:spPr bwMode="auto">
          <a:xfrm>
            <a:off x="6705600" y="5715001"/>
            <a:ext cx="487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t>Colonel Robert Clive</a:t>
            </a:r>
          </a:p>
        </p:txBody>
      </p:sp>
      <p:pic>
        <p:nvPicPr>
          <p:cNvPr id="27658" name="Picture 10" descr="50287_41369087800_515235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457200"/>
            <a:ext cx="5041900" cy="5029200"/>
          </a:xfrm>
          <a:prstGeom prst="rect">
            <a:avLst/>
          </a:prstGeom>
          <a:noFill/>
          <a:extLst>
            <a:ext uri="{909E8E84-426E-40dd-AFC4-6F175D3DCCD1}">
              <a14:hiddenFill xmlns="" xmlns:a14="http://schemas.microsoft.com/office/drawing/2010/main">
                <a:solidFill>
                  <a:srgbClr val="FFFFFF"/>
                </a:solidFill>
              </a14:hiddenFill>
            </a:ext>
          </a:extLst>
        </p:spPr>
      </p:pic>
      <p:sp>
        <p:nvSpPr>
          <p:cNvPr id="27659" name="Text Box 11"/>
          <p:cNvSpPr txBox="1">
            <a:spLocks noChangeArrowheads="1"/>
          </p:cNvSpPr>
          <p:nvPr/>
        </p:nvSpPr>
        <p:spPr bwMode="auto">
          <a:xfrm>
            <a:off x="508000" y="5715001"/>
            <a:ext cx="5283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t>Nawab Siraj-ud-Daulah</a:t>
            </a:r>
          </a:p>
        </p:txBody>
      </p:sp>
    </p:spTree>
    <p:extLst>
      <p:ext uri="{BB962C8B-B14F-4D97-AF65-F5344CB8AC3E}">
        <p14:creationId xmlns:p14="http://schemas.microsoft.com/office/powerpoint/2010/main" val="2992079544"/>
      </p:ext>
    </p:extLst>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914400" y="228600"/>
            <a:ext cx="10363200" cy="1143000"/>
          </a:xfrm>
        </p:spPr>
        <p:txBody>
          <a:bodyPr/>
          <a:lstStyle/>
          <a:p>
            <a:r>
              <a:rPr lang="en-US" sz="6600" dirty="0"/>
              <a:t>Black Hole Incident</a:t>
            </a:r>
          </a:p>
        </p:txBody>
      </p:sp>
      <p:sp>
        <p:nvSpPr>
          <p:cNvPr id="24580" name="Rectangle 4"/>
          <p:cNvSpPr>
            <a:spLocks noGrp="1" noChangeArrowheads="1"/>
          </p:cNvSpPr>
          <p:nvPr>
            <p:ph type="subTitle" idx="1"/>
          </p:nvPr>
        </p:nvSpPr>
        <p:spPr>
          <a:xfrm>
            <a:off x="1844675" y="1654175"/>
            <a:ext cx="8534400" cy="4343400"/>
          </a:xfrm>
        </p:spPr>
        <p:txBody>
          <a:bodyPr>
            <a:noAutofit/>
          </a:bodyPr>
          <a:lstStyle/>
          <a:p>
            <a:pPr>
              <a:lnSpc>
                <a:spcPct val="80000"/>
              </a:lnSpc>
            </a:pPr>
            <a:r>
              <a:rPr lang="en-US" sz="3200" b="1" dirty="0"/>
              <a:t>The Black Hole of Calcutta</a:t>
            </a:r>
            <a:r>
              <a:rPr lang="en-US" sz="3200" dirty="0"/>
              <a:t> was a small dungeon in the old Fort William, at Calcutta, India, where troops of the </a:t>
            </a:r>
            <a:r>
              <a:rPr lang="en-US" sz="3200" dirty="0" err="1"/>
              <a:t>Nawab</a:t>
            </a:r>
            <a:r>
              <a:rPr lang="en-US" sz="3200" dirty="0"/>
              <a:t> of Bengal, </a:t>
            </a:r>
            <a:r>
              <a:rPr lang="en-US" sz="3200" dirty="0" err="1"/>
              <a:t>Siraj</a:t>
            </a:r>
            <a:r>
              <a:rPr lang="en-US" sz="3200" dirty="0"/>
              <a:t> </a:t>
            </a:r>
            <a:r>
              <a:rPr lang="en-US" sz="3200" dirty="0" err="1"/>
              <a:t>ud-Daulah</a:t>
            </a:r>
            <a:r>
              <a:rPr lang="en-US" sz="3200" dirty="0"/>
              <a:t>, held British prisoners of war after the capture of the Fort on June 19, 1756.</a:t>
            </a:r>
          </a:p>
          <a:p>
            <a:pPr>
              <a:lnSpc>
                <a:spcPct val="80000"/>
              </a:lnSpc>
            </a:pPr>
            <a:r>
              <a:rPr lang="en-US" sz="3200" dirty="0"/>
              <a:t>One of the prisoners, John Zephaniah </a:t>
            </a:r>
            <a:r>
              <a:rPr lang="en-US" sz="3200" dirty="0" err="1"/>
              <a:t>Holwell</a:t>
            </a:r>
            <a:r>
              <a:rPr lang="en-US" sz="3200" dirty="0"/>
              <a:t>, claimed that following the fall of the fort, British and Anglo-Indian soldiers and civilians were held overnight in conditions so cramped that many died from suffocation, heat exhaustion and crushing. He claimed that 123 prisoners died out of 146 prisoners held.</a:t>
            </a:r>
          </a:p>
        </p:txBody>
      </p:sp>
    </p:spTree>
    <p:extLst>
      <p:ext uri="{BB962C8B-B14F-4D97-AF65-F5344CB8AC3E}">
        <p14:creationId xmlns:p14="http://schemas.microsoft.com/office/powerpoint/2010/main" val="384249720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800" decel="100000"/>
                                        <p:tgtEl>
                                          <p:spTgt spid="24578"/>
                                        </p:tgtEl>
                                      </p:cBhvr>
                                    </p:animEffect>
                                    <p:anim calcmode="lin" valueType="num">
                                      <p:cBhvr>
                                        <p:cTn id="8" dur="800" decel="100000" fill="hold"/>
                                        <p:tgtEl>
                                          <p:spTgt spid="24578"/>
                                        </p:tgtEl>
                                        <p:attrNameLst>
                                          <p:attrName>style.rotation</p:attrName>
                                        </p:attrNameLst>
                                      </p:cBhvr>
                                      <p:tavLst>
                                        <p:tav tm="0">
                                          <p:val>
                                            <p:fltVal val="-90"/>
                                          </p:val>
                                        </p:tav>
                                        <p:tav tm="100000">
                                          <p:val>
                                            <p:fltVal val="0"/>
                                          </p:val>
                                        </p:tav>
                                      </p:tavLst>
                                    </p:anim>
                                    <p:anim calcmode="lin" valueType="num">
                                      <p:cBhvr>
                                        <p:cTn id="9" dur="800" decel="100000" fill="hold"/>
                                        <p:tgtEl>
                                          <p:spTgt spid="24578"/>
                                        </p:tgtEl>
                                        <p:attrNameLst>
                                          <p:attrName>ppt_x</p:attrName>
                                        </p:attrNameLst>
                                      </p:cBhvr>
                                      <p:tavLst>
                                        <p:tav tm="0">
                                          <p:val>
                                            <p:strVal val="#ppt_x+0.4"/>
                                          </p:val>
                                        </p:tav>
                                        <p:tav tm="100000">
                                          <p:val>
                                            <p:strVal val="#ppt_x-0.05"/>
                                          </p:val>
                                        </p:tav>
                                      </p:tavLst>
                                    </p:anim>
                                    <p:anim calcmode="lin" valueType="num">
                                      <p:cBhvr>
                                        <p:cTn id="10" dur="800" decel="100000" fill="hold"/>
                                        <p:tgtEl>
                                          <p:spTgt spid="2457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57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578"/>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fade">
                                      <p:cBhvr>
                                        <p:cTn id="17" dur="1000"/>
                                        <p:tgtEl>
                                          <p:spTgt spid="24580">
                                            <p:txEl>
                                              <p:pRg st="0" end="0"/>
                                            </p:txEl>
                                          </p:spTgt>
                                        </p:tgtEl>
                                      </p:cBhvr>
                                    </p:animEffect>
                                    <p:anim calcmode="lin" valueType="num">
                                      <p:cBhvr>
                                        <p:cTn id="18" dur="10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45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4580">
                                            <p:txEl>
                                              <p:pRg st="1" end="1"/>
                                            </p:txEl>
                                          </p:spTgt>
                                        </p:tgtEl>
                                        <p:attrNameLst>
                                          <p:attrName>style.visibility</p:attrName>
                                        </p:attrNameLst>
                                      </p:cBhvr>
                                      <p:to>
                                        <p:strVal val="visible"/>
                                      </p:to>
                                    </p:set>
                                    <p:animEffect transition="in" filter="fade">
                                      <p:cBhvr>
                                        <p:cTn id="24" dur="1000"/>
                                        <p:tgtEl>
                                          <p:spTgt spid="24580">
                                            <p:txEl>
                                              <p:pRg st="1" end="1"/>
                                            </p:txEl>
                                          </p:spTgt>
                                        </p:tgtEl>
                                      </p:cBhvr>
                                    </p:animEffect>
                                    <p:anim calcmode="lin" valueType="num">
                                      <p:cBhvr>
                                        <p:cTn id="25" dur="10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458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1350" y="301625"/>
            <a:ext cx="10972800" cy="1143000"/>
          </a:xfrm>
        </p:spPr>
        <p:txBody>
          <a:bodyPr/>
          <a:lstStyle/>
          <a:p>
            <a:r>
              <a:rPr lang="en-US" b="1" dirty="0"/>
              <a:t>Significance</a:t>
            </a:r>
            <a:r>
              <a:rPr lang="mr-IN" b="1" dirty="0"/>
              <a:t>…</a:t>
            </a:r>
            <a:endParaRPr lang="en-US" b="1" dirty="0"/>
          </a:p>
        </p:txBody>
      </p:sp>
      <p:sp>
        <p:nvSpPr>
          <p:cNvPr id="36867" name="Rectangle 3"/>
          <p:cNvSpPr>
            <a:spLocks noGrp="1" noChangeArrowheads="1"/>
          </p:cNvSpPr>
          <p:nvPr>
            <p:ph type="body" idx="1"/>
          </p:nvPr>
        </p:nvSpPr>
        <p:spPr>
          <a:xfrm>
            <a:off x="863600" y="1828800"/>
            <a:ext cx="10972800" cy="3838575"/>
          </a:xfrm>
        </p:spPr>
        <p:txBody>
          <a:bodyPr>
            <a:normAutofit/>
          </a:bodyPr>
          <a:lstStyle/>
          <a:p>
            <a:pPr>
              <a:lnSpc>
                <a:spcPct val="90000"/>
              </a:lnSpc>
            </a:pPr>
            <a:r>
              <a:rPr lang="en-US" sz="3600" dirty="0">
                <a:effectLst/>
              </a:rPr>
              <a:t>No military significance</a:t>
            </a:r>
          </a:p>
          <a:p>
            <a:pPr>
              <a:lnSpc>
                <a:spcPct val="90000"/>
              </a:lnSpc>
            </a:pPr>
            <a:r>
              <a:rPr lang="en-US" sz="3600" dirty="0">
                <a:effectLst/>
              </a:rPr>
              <a:t>A decisive historic battle</a:t>
            </a:r>
          </a:p>
          <a:p>
            <a:pPr>
              <a:lnSpc>
                <a:spcPct val="90000"/>
              </a:lnSpc>
            </a:pPr>
            <a:r>
              <a:rPr lang="en-US" sz="3600" dirty="0">
                <a:effectLst/>
              </a:rPr>
              <a:t>Beginning of the new era</a:t>
            </a:r>
          </a:p>
          <a:p>
            <a:pPr>
              <a:lnSpc>
                <a:spcPct val="90000"/>
              </a:lnSpc>
            </a:pPr>
            <a:r>
              <a:rPr lang="en-US" sz="3600" dirty="0">
                <a:effectLst/>
              </a:rPr>
              <a:t>Economic gains of the English</a:t>
            </a:r>
          </a:p>
          <a:p>
            <a:pPr>
              <a:lnSpc>
                <a:spcPct val="90000"/>
              </a:lnSpc>
            </a:pPr>
            <a:r>
              <a:rPr lang="en-US" sz="3600" dirty="0">
                <a:effectLst/>
              </a:rPr>
              <a:t>Helped in the defeat of the French</a:t>
            </a:r>
            <a:endParaRPr lang="en-US" sz="3600" dirty="0"/>
          </a:p>
        </p:txBody>
      </p:sp>
    </p:spTree>
    <p:extLst>
      <p:ext uri="{BB962C8B-B14F-4D97-AF65-F5344CB8AC3E}">
        <p14:creationId xmlns:p14="http://schemas.microsoft.com/office/powerpoint/2010/main" val="1913686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20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20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fade">
                                      <p:cBhvr>
                                        <p:cTn id="22" dur="2000"/>
                                        <p:tgtEl>
                                          <p:spTgt spid="368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fade">
                                      <p:cBhvr>
                                        <p:cTn id="27" dur="2000"/>
                                        <p:tgtEl>
                                          <p:spTgt spid="368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fade">
                                      <p:cBhvr>
                                        <p:cTn id="32" dur="20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609600" y="228600"/>
            <a:ext cx="10972800" cy="6391275"/>
          </a:xfrm>
        </p:spPr>
        <p:txBody>
          <a:bodyPr/>
          <a:lstStyle/>
          <a:p>
            <a:pPr marL="0" indent="0">
              <a:buNone/>
            </a:pPr>
            <a:endParaRPr lang="en-US" sz="3600" dirty="0"/>
          </a:p>
          <a:p>
            <a:r>
              <a:rPr lang="en-US" sz="3600" dirty="0"/>
              <a:t>Transformation in the nature of the east India Company</a:t>
            </a:r>
          </a:p>
          <a:p>
            <a:r>
              <a:rPr lang="en-US" sz="3600" dirty="0"/>
              <a:t>The puppet government of Mir </a:t>
            </a:r>
            <a:r>
              <a:rPr lang="en-US" sz="3600" dirty="0" err="1"/>
              <a:t>Jafar</a:t>
            </a:r>
            <a:endParaRPr lang="en-US" sz="3600" dirty="0"/>
          </a:p>
          <a:p>
            <a:pPr>
              <a:buFont typeface="Wingdings" charset="0"/>
              <a:buNone/>
            </a:pPr>
            <a:endParaRPr lang="en-US" dirty="0"/>
          </a:p>
          <a:p>
            <a:pPr>
              <a:buFont typeface="Wingdings" charset="0"/>
              <a:buNone/>
            </a:pPr>
            <a:endParaRPr lang="en-US" dirty="0"/>
          </a:p>
          <a:p>
            <a:pPr>
              <a:buFont typeface="Wingdings" charset="0"/>
              <a:buNone/>
            </a:pPr>
            <a:endParaRPr lang="en-US" dirty="0"/>
          </a:p>
          <a:p>
            <a:pPr>
              <a:buFont typeface="Wingdings" charset="0"/>
              <a:buNone/>
            </a:pPr>
            <a:endParaRPr lang="en-US" dirty="0"/>
          </a:p>
        </p:txBody>
      </p:sp>
      <p:pic>
        <p:nvPicPr>
          <p:cNvPr id="37892" name="Picture 4" descr="MirJafar_21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1" y="2667000"/>
            <a:ext cx="3687233"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3" name="Text Box 5"/>
          <p:cNvSpPr txBox="1">
            <a:spLocks noChangeArrowheads="1"/>
          </p:cNvSpPr>
          <p:nvPr/>
        </p:nvSpPr>
        <p:spPr bwMode="auto">
          <a:xfrm>
            <a:off x="7416800" y="3429000"/>
            <a:ext cx="37592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t>Mir Jafar Nawab of Bengal (1757-1760) </a:t>
            </a:r>
          </a:p>
        </p:txBody>
      </p:sp>
    </p:spTree>
    <p:extLst>
      <p:ext uri="{BB962C8B-B14F-4D97-AF65-F5344CB8AC3E}">
        <p14:creationId xmlns:p14="http://schemas.microsoft.com/office/powerpoint/2010/main" val="4620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stCondLst>
                                            <p:cond delay="0"/>
                                          </p:stCondLst>
                                        </p:cTn>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stCondLst>
                                            <p:cond delay="0"/>
                                          </p:stCondLst>
                                        </p:cTn>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5"/>
          <p:cNvSpPr>
            <a:spLocks noGrp="1" noChangeArrowheads="1"/>
          </p:cNvSpPr>
          <p:nvPr>
            <p:ph type="body" idx="1"/>
          </p:nvPr>
        </p:nvSpPr>
        <p:spPr>
          <a:xfrm>
            <a:off x="609600" y="304800"/>
            <a:ext cx="10972800" cy="6553200"/>
          </a:xfrm>
        </p:spPr>
        <p:txBody>
          <a:bodyPr/>
          <a:lstStyle/>
          <a:p>
            <a:endParaRPr lang="en-US" dirty="0"/>
          </a:p>
          <a:p>
            <a:endParaRPr lang="en-US" dirty="0"/>
          </a:p>
          <a:p>
            <a:endParaRPr lang="en-US" dirty="0"/>
          </a:p>
          <a:p>
            <a:r>
              <a:rPr lang="en-US" sz="3600" dirty="0"/>
              <a:t>Personal gains of Clive</a:t>
            </a:r>
          </a:p>
          <a:p>
            <a:r>
              <a:rPr lang="en-US" sz="3600" dirty="0"/>
              <a:t>Weakness of Indian Political system exposed</a:t>
            </a:r>
          </a:p>
          <a:p>
            <a:r>
              <a:rPr lang="en-US" sz="3600" dirty="0"/>
              <a:t>Opening way for new struggles</a:t>
            </a:r>
          </a:p>
          <a:p>
            <a:r>
              <a:rPr lang="en-US" sz="3600" dirty="0"/>
              <a:t>Set back to the supremacy of Mughal Emperor</a:t>
            </a:r>
          </a:p>
          <a:p>
            <a:r>
              <a:rPr lang="en-US" sz="3600" dirty="0"/>
              <a:t>Enhanced the prestige of the company.</a:t>
            </a:r>
          </a:p>
        </p:txBody>
      </p:sp>
    </p:spTree>
    <p:extLst>
      <p:ext uri="{BB962C8B-B14F-4D97-AF65-F5344CB8AC3E}">
        <p14:creationId xmlns:p14="http://schemas.microsoft.com/office/powerpoint/2010/main" val="1510658701"/>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anim calcmode="lin" valueType="num">
                                      <p:cBhvr>
                                        <p:cTn id="7" dur="1000" fill="hold"/>
                                        <p:tgtEl>
                                          <p:spTgt spid="35845">
                                            <p:txEl>
                                              <p:pRg st="3" end="3"/>
                                            </p:txEl>
                                          </p:spTgt>
                                        </p:tgtEl>
                                        <p:attrNameLst>
                                          <p:attrName>ppt_w</p:attrName>
                                        </p:attrNameLst>
                                      </p:cBhvr>
                                      <p:tavLst>
                                        <p:tav tm="0">
                                          <p:val>
                                            <p:strVal val="#ppt_w+.3"/>
                                          </p:val>
                                        </p:tav>
                                        <p:tav tm="100000">
                                          <p:val>
                                            <p:strVal val="#ppt_w"/>
                                          </p:val>
                                        </p:tav>
                                      </p:tavLst>
                                    </p:anim>
                                    <p:anim calcmode="lin" valueType="num">
                                      <p:cBhvr>
                                        <p:cTn id="8" dur="1000" fill="hold"/>
                                        <p:tgtEl>
                                          <p:spTgt spid="35845">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35845">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5845">
                                            <p:txEl>
                                              <p:pRg st="4" end="4"/>
                                            </p:txEl>
                                          </p:spTgt>
                                        </p:tgtEl>
                                        <p:attrNameLst>
                                          <p:attrName>style.visibility</p:attrName>
                                        </p:attrNameLst>
                                      </p:cBhvr>
                                      <p:to>
                                        <p:strVal val="visible"/>
                                      </p:to>
                                    </p:set>
                                    <p:anim calcmode="lin" valueType="num">
                                      <p:cBhvr>
                                        <p:cTn id="14" dur="1000" fill="hold"/>
                                        <p:tgtEl>
                                          <p:spTgt spid="35845">
                                            <p:txEl>
                                              <p:pRg st="4" end="4"/>
                                            </p:txEl>
                                          </p:spTgt>
                                        </p:tgtEl>
                                        <p:attrNameLst>
                                          <p:attrName>ppt_w</p:attrName>
                                        </p:attrNameLst>
                                      </p:cBhvr>
                                      <p:tavLst>
                                        <p:tav tm="0">
                                          <p:val>
                                            <p:strVal val="#ppt_w+.3"/>
                                          </p:val>
                                        </p:tav>
                                        <p:tav tm="100000">
                                          <p:val>
                                            <p:strVal val="#ppt_w"/>
                                          </p:val>
                                        </p:tav>
                                      </p:tavLst>
                                    </p:anim>
                                    <p:anim calcmode="lin" valueType="num">
                                      <p:cBhvr>
                                        <p:cTn id="15" dur="1000" fill="hold"/>
                                        <p:tgtEl>
                                          <p:spTgt spid="35845">
                                            <p:txEl>
                                              <p:pRg st="4" end="4"/>
                                            </p:txEl>
                                          </p:spTgt>
                                        </p:tgtEl>
                                        <p:attrNameLst>
                                          <p:attrName>ppt_h</p:attrName>
                                        </p:attrNameLst>
                                      </p:cBhvr>
                                      <p:tavLst>
                                        <p:tav tm="0">
                                          <p:val>
                                            <p:strVal val="#ppt_h"/>
                                          </p:val>
                                        </p:tav>
                                        <p:tav tm="100000">
                                          <p:val>
                                            <p:strVal val="#ppt_h"/>
                                          </p:val>
                                        </p:tav>
                                      </p:tavLst>
                                    </p:anim>
                                    <p:animEffect transition="in" filter="fade">
                                      <p:cBhvr>
                                        <p:cTn id="16" dur="1000"/>
                                        <p:tgtEl>
                                          <p:spTgt spid="3584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5845">
                                            <p:txEl>
                                              <p:pRg st="5" end="5"/>
                                            </p:txEl>
                                          </p:spTgt>
                                        </p:tgtEl>
                                        <p:attrNameLst>
                                          <p:attrName>style.visibility</p:attrName>
                                        </p:attrNameLst>
                                      </p:cBhvr>
                                      <p:to>
                                        <p:strVal val="visible"/>
                                      </p:to>
                                    </p:set>
                                    <p:anim calcmode="lin" valueType="num">
                                      <p:cBhvr>
                                        <p:cTn id="21" dur="1000" fill="hold"/>
                                        <p:tgtEl>
                                          <p:spTgt spid="35845">
                                            <p:txEl>
                                              <p:pRg st="5" end="5"/>
                                            </p:txEl>
                                          </p:spTgt>
                                        </p:tgtEl>
                                        <p:attrNameLst>
                                          <p:attrName>ppt_w</p:attrName>
                                        </p:attrNameLst>
                                      </p:cBhvr>
                                      <p:tavLst>
                                        <p:tav tm="0">
                                          <p:val>
                                            <p:strVal val="#ppt_w+.3"/>
                                          </p:val>
                                        </p:tav>
                                        <p:tav tm="100000">
                                          <p:val>
                                            <p:strVal val="#ppt_w"/>
                                          </p:val>
                                        </p:tav>
                                      </p:tavLst>
                                    </p:anim>
                                    <p:anim calcmode="lin" valueType="num">
                                      <p:cBhvr>
                                        <p:cTn id="22" dur="1000" fill="hold"/>
                                        <p:tgtEl>
                                          <p:spTgt spid="35845">
                                            <p:txEl>
                                              <p:pRg st="5" end="5"/>
                                            </p:txEl>
                                          </p:spTgt>
                                        </p:tgtEl>
                                        <p:attrNameLst>
                                          <p:attrName>ppt_h</p:attrName>
                                        </p:attrNameLst>
                                      </p:cBhvr>
                                      <p:tavLst>
                                        <p:tav tm="0">
                                          <p:val>
                                            <p:strVal val="#ppt_h"/>
                                          </p:val>
                                        </p:tav>
                                        <p:tav tm="100000">
                                          <p:val>
                                            <p:strVal val="#ppt_h"/>
                                          </p:val>
                                        </p:tav>
                                      </p:tavLst>
                                    </p:anim>
                                    <p:animEffect transition="in" filter="fade">
                                      <p:cBhvr>
                                        <p:cTn id="23" dur="1000"/>
                                        <p:tgtEl>
                                          <p:spTgt spid="3584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5845">
                                            <p:txEl>
                                              <p:pRg st="6" end="6"/>
                                            </p:txEl>
                                          </p:spTgt>
                                        </p:tgtEl>
                                        <p:attrNameLst>
                                          <p:attrName>style.visibility</p:attrName>
                                        </p:attrNameLst>
                                      </p:cBhvr>
                                      <p:to>
                                        <p:strVal val="visible"/>
                                      </p:to>
                                    </p:set>
                                    <p:anim calcmode="lin" valueType="num">
                                      <p:cBhvr>
                                        <p:cTn id="28" dur="1000" fill="hold"/>
                                        <p:tgtEl>
                                          <p:spTgt spid="35845">
                                            <p:txEl>
                                              <p:pRg st="6" end="6"/>
                                            </p:txEl>
                                          </p:spTgt>
                                        </p:tgtEl>
                                        <p:attrNameLst>
                                          <p:attrName>ppt_w</p:attrName>
                                        </p:attrNameLst>
                                      </p:cBhvr>
                                      <p:tavLst>
                                        <p:tav tm="0">
                                          <p:val>
                                            <p:strVal val="#ppt_w+.3"/>
                                          </p:val>
                                        </p:tav>
                                        <p:tav tm="100000">
                                          <p:val>
                                            <p:strVal val="#ppt_w"/>
                                          </p:val>
                                        </p:tav>
                                      </p:tavLst>
                                    </p:anim>
                                    <p:anim calcmode="lin" valueType="num">
                                      <p:cBhvr>
                                        <p:cTn id="29" dur="1000" fill="hold"/>
                                        <p:tgtEl>
                                          <p:spTgt spid="35845">
                                            <p:txEl>
                                              <p:pRg st="6" end="6"/>
                                            </p:txEl>
                                          </p:spTgt>
                                        </p:tgtEl>
                                        <p:attrNameLst>
                                          <p:attrName>ppt_h</p:attrName>
                                        </p:attrNameLst>
                                      </p:cBhvr>
                                      <p:tavLst>
                                        <p:tav tm="0">
                                          <p:val>
                                            <p:strVal val="#ppt_h"/>
                                          </p:val>
                                        </p:tav>
                                        <p:tav tm="100000">
                                          <p:val>
                                            <p:strVal val="#ppt_h"/>
                                          </p:val>
                                        </p:tav>
                                      </p:tavLst>
                                    </p:anim>
                                    <p:animEffect transition="in" filter="fade">
                                      <p:cBhvr>
                                        <p:cTn id="30" dur="1000"/>
                                        <p:tgtEl>
                                          <p:spTgt spid="3584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35845">
                                            <p:txEl>
                                              <p:pRg st="7" end="7"/>
                                            </p:txEl>
                                          </p:spTgt>
                                        </p:tgtEl>
                                        <p:attrNameLst>
                                          <p:attrName>style.visibility</p:attrName>
                                        </p:attrNameLst>
                                      </p:cBhvr>
                                      <p:to>
                                        <p:strVal val="visible"/>
                                      </p:to>
                                    </p:set>
                                    <p:anim calcmode="lin" valueType="num">
                                      <p:cBhvr>
                                        <p:cTn id="35" dur="1000" fill="hold"/>
                                        <p:tgtEl>
                                          <p:spTgt spid="35845">
                                            <p:txEl>
                                              <p:pRg st="7" end="7"/>
                                            </p:txEl>
                                          </p:spTgt>
                                        </p:tgtEl>
                                        <p:attrNameLst>
                                          <p:attrName>ppt_w</p:attrName>
                                        </p:attrNameLst>
                                      </p:cBhvr>
                                      <p:tavLst>
                                        <p:tav tm="0">
                                          <p:val>
                                            <p:strVal val="#ppt_w+.3"/>
                                          </p:val>
                                        </p:tav>
                                        <p:tav tm="100000">
                                          <p:val>
                                            <p:strVal val="#ppt_w"/>
                                          </p:val>
                                        </p:tav>
                                      </p:tavLst>
                                    </p:anim>
                                    <p:anim calcmode="lin" valueType="num">
                                      <p:cBhvr>
                                        <p:cTn id="36" dur="1000" fill="hold"/>
                                        <p:tgtEl>
                                          <p:spTgt spid="35845">
                                            <p:txEl>
                                              <p:pRg st="7" end="7"/>
                                            </p:txEl>
                                          </p:spTgt>
                                        </p:tgtEl>
                                        <p:attrNameLst>
                                          <p:attrName>ppt_h</p:attrName>
                                        </p:attrNameLst>
                                      </p:cBhvr>
                                      <p:tavLst>
                                        <p:tav tm="0">
                                          <p:val>
                                            <p:strVal val="#ppt_h"/>
                                          </p:val>
                                        </p:tav>
                                        <p:tav tm="100000">
                                          <p:val>
                                            <p:strVal val="#ppt_h"/>
                                          </p:val>
                                        </p:tav>
                                      </p:tavLst>
                                    </p:anim>
                                    <p:animEffect transition="in" filter="fade">
                                      <p:cBhvr>
                                        <p:cTn id="37" dur="1000"/>
                                        <p:tgtEl>
                                          <p:spTgt spid="358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6"/>
          <p:cNvSpPr>
            <a:spLocks noGrp="1" noChangeArrowheads="1"/>
          </p:cNvSpPr>
          <p:nvPr>
            <p:ph type="ctrTitle"/>
          </p:nvPr>
        </p:nvSpPr>
        <p:spPr>
          <a:xfrm>
            <a:off x="1016000" y="0"/>
            <a:ext cx="10363200" cy="1371600"/>
          </a:xfrm>
        </p:spPr>
        <p:txBody>
          <a:bodyPr/>
          <a:lstStyle/>
          <a:p>
            <a:r>
              <a:rPr lang="en-US" sz="3200"/>
              <a:t>Lord Clive meeting with Mir Jafar after the Battle of Plassey </a:t>
            </a:r>
            <a:r>
              <a:rPr lang="en-US" sz="4800"/>
              <a:t> </a:t>
            </a:r>
          </a:p>
        </p:txBody>
      </p:sp>
      <p:pic>
        <p:nvPicPr>
          <p:cNvPr id="26635" name="Picture 11" descr="File:Cl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95400"/>
            <a:ext cx="11277600" cy="533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444804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1000" fill="hold"/>
                                        <p:tgtEl>
                                          <p:spTgt spid="26630"/>
                                        </p:tgtEl>
                                        <p:attrNameLst>
                                          <p:attrName>ppt_x</p:attrName>
                                        </p:attrNameLst>
                                      </p:cBhvr>
                                      <p:tavLst>
                                        <p:tav tm="0">
                                          <p:val>
                                            <p:strVal val="#ppt_x-.2"/>
                                          </p:val>
                                        </p:tav>
                                        <p:tav tm="100000">
                                          <p:val>
                                            <p:strVal val="#ppt_x"/>
                                          </p:val>
                                        </p:tav>
                                      </p:tavLst>
                                    </p:anim>
                                    <p:anim calcmode="lin" valueType="num">
                                      <p:cBhvr>
                                        <p:cTn id="8" dur="1000" fill="hold"/>
                                        <p:tgtEl>
                                          <p:spTgt spid="266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50875" y="454350"/>
            <a:ext cx="736599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hu-HU" b="1" dirty="0">
                <a:solidFill>
                  <a:srgbClr val="000000"/>
                </a:solidFill>
                <a:latin typeface="Garamond" panose="02020404030301010803" pitchFamily="18" charset="0"/>
              </a:rPr>
              <a:t>Thwe Opium ‘Monopoly’  </a:t>
            </a:r>
          </a:p>
        </p:txBody>
      </p:sp>
      <p:sp>
        <p:nvSpPr>
          <p:cNvPr id="16387" name="Text Box 5"/>
          <p:cNvSpPr txBox="1">
            <a:spLocks noChangeArrowheads="1"/>
          </p:cNvSpPr>
          <p:nvPr/>
        </p:nvSpPr>
        <p:spPr bwMode="auto">
          <a:xfrm>
            <a:off x="642621" y="1164134"/>
            <a:ext cx="7866380" cy="5693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buFontTx/>
              <a:buChar char="•"/>
            </a:pPr>
            <a:r>
              <a:rPr lang="hu-HU" dirty="0">
                <a:latin typeface="+mn-lt"/>
              </a:rPr>
              <a:t> It was used as medicine and smoked with tobacco.</a:t>
            </a:r>
          </a:p>
          <a:p>
            <a:pPr eaLnBrk="1" hangingPunct="1">
              <a:spcBef>
                <a:spcPct val="50000"/>
              </a:spcBef>
              <a:buFontTx/>
              <a:buChar char="•"/>
            </a:pPr>
            <a:r>
              <a:rPr lang="hu-HU" dirty="0">
                <a:latin typeface="+mn-lt"/>
              </a:rPr>
              <a:t> England could grow opinum in India and the transport it home.</a:t>
            </a:r>
          </a:p>
          <a:p>
            <a:pPr eaLnBrk="1" hangingPunct="1">
              <a:spcBef>
                <a:spcPct val="50000"/>
              </a:spcBef>
              <a:buFontTx/>
              <a:buChar char="•"/>
            </a:pPr>
            <a:r>
              <a:rPr lang="en-US" dirty="0">
                <a:latin typeface="+mn-lt"/>
              </a:rPr>
              <a:t>In the 18</a:t>
            </a:r>
            <a:r>
              <a:rPr lang="en-US" baseline="30000" dirty="0">
                <a:latin typeface="+mn-lt"/>
              </a:rPr>
              <a:t>th</a:t>
            </a:r>
            <a:r>
              <a:rPr lang="en-US" dirty="0">
                <a:latin typeface="+mn-lt"/>
              </a:rPr>
              <a:t> century, England had a huge trade deficit with Qing Dynasty China and so in 1773, the Company created a British monopoly of opium trading in Bengal</a:t>
            </a:r>
            <a:endParaRPr lang="hu-HU" dirty="0">
              <a:latin typeface="+mn-lt"/>
            </a:endParaRPr>
          </a:p>
          <a:p>
            <a:pPr eaLnBrk="1" hangingPunct="1">
              <a:spcBef>
                <a:spcPct val="50000"/>
              </a:spcBef>
              <a:buFontTx/>
              <a:buChar char="•"/>
            </a:pPr>
            <a:r>
              <a:rPr lang="en-US" dirty="0">
                <a:latin typeface="+mn-lt"/>
              </a:rPr>
              <a:t>As opium trade was illegal in China, Company ships could not carry opium to China</a:t>
            </a:r>
            <a:endParaRPr lang="hu-HU" dirty="0">
              <a:latin typeface="+mn-lt"/>
            </a:endParaRPr>
          </a:p>
          <a:p>
            <a:pPr eaLnBrk="1" hangingPunct="1">
              <a:spcBef>
                <a:spcPct val="50000"/>
              </a:spcBef>
              <a:buFontTx/>
              <a:buChar char="•"/>
            </a:pPr>
            <a:r>
              <a:rPr lang="hu-HU" dirty="0">
                <a:latin typeface="+mn-lt"/>
              </a:rPr>
              <a:t>T</a:t>
            </a:r>
            <a:r>
              <a:rPr lang="en-US" dirty="0">
                <a:latin typeface="+mn-lt"/>
              </a:rPr>
              <a:t>he opium produced in Bengal was sold in Calcutta on condition that it be sent to China</a:t>
            </a:r>
            <a:endParaRPr lang="hu-HU" dirty="0">
              <a:latin typeface="+mn-lt"/>
            </a:endParaRPr>
          </a:p>
        </p:txBody>
      </p:sp>
      <p:pic>
        <p:nvPicPr>
          <p:cNvPr id="16389" name="Picture 8" descr="800px-Boston_tea_par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0" y="719373"/>
            <a:ext cx="3276600" cy="210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4319" y="3128170"/>
            <a:ext cx="3277681" cy="16883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00621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730250" y="716280"/>
            <a:ext cx="7602221" cy="5852160"/>
          </a:xfrm>
        </p:spPr>
        <p:txBody>
          <a:bodyPr>
            <a:normAutofit/>
          </a:bodyPr>
          <a:lstStyle/>
          <a:p>
            <a:pPr eaLnBrk="1" hangingPunct="1">
              <a:lnSpc>
                <a:spcPct val="90000"/>
              </a:lnSpc>
            </a:pPr>
            <a:r>
              <a:rPr lang="en-US" sz="3200" dirty="0">
                <a:cs typeface="Times New Roman" panose="02020603050405020304" pitchFamily="18" charset="0"/>
              </a:rPr>
              <a:t>Despite the Chinese ban on opium imports, reaffirmed in 1799, it was smuggled into China from Bengal by traffickers and agency houses averaging 900 tons a year</a:t>
            </a:r>
            <a:endParaRPr lang="hu-HU" sz="3200" dirty="0">
              <a:cs typeface="Times New Roman" panose="02020603050405020304" pitchFamily="18" charset="0"/>
            </a:endParaRPr>
          </a:p>
          <a:p>
            <a:pPr eaLnBrk="1" hangingPunct="1">
              <a:lnSpc>
                <a:spcPct val="90000"/>
              </a:lnSpc>
            </a:pPr>
            <a:r>
              <a:rPr lang="hu-HU" sz="3200" dirty="0"/>
              <a:t>Eventually this led to the The first Opium War (1839-42). Not only were the Chinese defeated but </a:t>
            </a:r>
            <a:r>
              <a:rPr lang="en-US" sz="3200" dirty="0">
                <a:cs typeface="Times New Roman" panose="02020603050405020304" pitchFamily="18" charset="0"/>
              </a:rPr>
              <a:t>the British seizing Hong Kong and opening of the Chinese market to British drug traffickers.</a:t>
            </a:r>
            <a:r>
              <a:rPr lang="hu-HU" sz="3200" dirty="0"/>
              <a:t> </a:t>
            </a:r>
          </a:p>
          <a:p>
            <a:pPr eaLnBrk="1" hangingPunct="1">
              <a:lnSpc>
                <a:spcPct val="90000"/>
              </a:lnSpc>
            </a:pPr>
            <a:r>
              <a:rPr lang="hu-HU" sz="3200" dirty="0"/>
              <a:t>1856: The second Opium War – France and the EIC won against China</a:t>
            </a:r>
          </a:p>
          <a:p>
            <a:pPr eaLnBrk="1" hangingPunct="1">
              <a:lnSpc>
                <a:spcPct val="90000"/>
              </a:lnSpc>
            </a:pPr>
            <a:endParaRPr lang="hu-HU" sz="2000" b="1" dirty="0">
              <a:latin typeface="Garamond" panose="02020404030301010803" pitchFamily="18" charset="0"/>
            </a:endParaRPr>
          </a:p>
        </p:txBody>
      </p:sp>
      <p:pic>
        <p:nvPicPr>
          <p:cNvPr id="4" name="Kép 3" descr="Second_Opium_War-guangzhou.jpg"/>
          <p:cNvPicPr>
            <a:picLocks noChangeAspect="1"/>
          </p:cNvPicPr>
          <p:nvPr/>
        </p:nvPicPr>
        <p:blipFill>
          <a:blip r:embed="rId2"/>
          <a:stretch>
            <a:fillRect/>
          </a:stretch>
        </p:blipFill>
        <p:spPr>
          <a:xfrm>
            <a:off x="8794750" y="1303271"/>
            <a:ext cx="3397249" cy="2703145"/>
          </a:xfrm>
          <a:prstGeom prst="rect">
            <a:avLst/>
          </a:prstGeom>
          <a:ln>
            <a:noFill/>
          </a:ln>
          <a:effectLst>
            <a:softEdge rad="112500"/>
          </a:effectLst>
        </p:spPr>
      </p:pic>
    </p:spTree>
    <p:extLst>
      <p:ext uri="{BB962C8B-B14F-4D97-AF65-F5344CB8AC3E}">
        <p14:creationId xmlns:p14="http://schemas.microsoft.com/office/powerpoint/2010/main" val="1191582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1" y="1917065"/>
            <a:ext cx="8991600" cy="36882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0917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3390"/>
            <a:ext cx="10515600" cy="1325563"/>
          </a:xfrm>
        </p:spPr>
        <p:txBody>
          <a:bodyPr>
            <a:normAutofit/>
          </a:bodyPr>
          <a:lstStyle/>
          <a:p>
            <a:r>
              <a:rPr lang="en-US" sz="2800" b="1" dirty="0"/>
              <a:t>The Pala Dynasty, (750AD-1097AD)</a:t>
            </a:r>
            <a:endParaRPr lang="en-US" sz="2800" dirty="0"/>
          </a:p>
        </p:txBody>
      </p:sp>
      <p:sp>
        <p:nvSpPr>
          <p:cNvPr id="3" name="Content Placeholder 2"/>
          <p:cNvSpPr>
            <a:spLocks noGrp="1"/>
          </p:cNvSpPr>
          <p:nvPr>
            <p:ph idx="1"/>
          </p:nvPr>
        </p:nvSpPr>
        <p:spPr>
          <a:xfrm>
            <a:off x="838200" y="2176145"/>
            <a:ext cx="6400800" cy="4351338"/>
          </a:xfrm>
        </p:spPr>
        <p:txBody>
          <a:bodyPr>
            <a:normAutofit/>
          </a:bodyPr>
          <a:lstStyle/>
          <a:p>
            <a:r>
              <a:rPr lang="en-US" dirty="0"/>
              <a:t>The long Buddhist rule of the </a:t>
            </a:r>
            <a:r>
              <a:rPr lang="en-US" dirty="0" err="1"/>
              <a:t>Palas</a:t>
            </a:r>
            <a:r>
              <a:rPr lang="en-US" dirty="0"/>
              <a:t> generated an environment of </a:t>
            </a:r>
            <a:r>
              <a:rPr lang="en-US" b="1" dirty="0"/>
              <a:t>‘religious tolerance in Bengal and an atmosphere of Hindu-Buddhist amity and co-existence’</a:t>
            </a:r>
          </a:p>
          <a:p>
            <a:r>
              <a:rPr lang="en-US" dirty="0"/>
              <a:t>Their liberal patronage of Hindu gods and goddesses as well as Brahmans, who were employed in high state posts, clearly speak of the sagacious policy of the rulers. </a:t>
            </a:r>
          </a:p>
          <a:p>
            <a:endParaRPr lang="en-US" dirty="0"/>
          </a:p>
        </p:txBody>
      </p:sp>
      <p:pic>
        <p:nvPicPr>
          <p:cNvPr id="3074" name="Picture 2" descr="Image result for pala dynasty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824" y="2300923"/>
            <a:ext cx="4435891" cy="33226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8672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ena dynas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135" y="731520"/>
            <a:ext cx="4797425" cy="53379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8603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a:t>
            </a:r>
            <a:r>
              <a:rPr lang="en-US" sz="3200" b="1" dirty="0" err="1"/>
              <a:t>Sena</a:t>
            </a:r>
            <a:r>
              <a:rPr lang="en-US" sz="3200" b="1" dirty="0"/>
              <a:t> Dynasty (1097 AD-1204 AD)</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err="1"/>
              <a:t>Vijoy</a:t>
            </a:r>
            <a:r>
              <a:rPr lang="en-US" dirty="0"/>
              <a:t> </a:t>
            </a:r>
            <a:r>
              <a:rPr lang="en-US" dirty="0" err="1"/>
              <a:t>Sena</a:t>
            </a:r>
            <a:r>
              <a:rPr lang="en-US" dirty="0"/>
              <a:t> founded the </a:t>
            </a:r>
            <a:r>
              <a:rPr lang="en-US" dirty="0" err="1"/>
              <a:t>Sena</a:t>
            </a:r>
            <a:r>
              <a:rPr lang="en-US" dirty="0"/>
              <a:t> empire. </a:t>
            </a:r>
          </a:p>
          <a:p>
            <a:r>
              <a:rPr lang="en-US" dirty="0"/>
              <a:t>The </a:t>
            </a:r>
            <a:r>
              <a:rPr lang="en-US" dirty="0" err="1"/>
              <a:t>Senas</a:t>
            </a:r>
            <a:r>
              <a:rPr lang="en-US" dirty="0"/>
              <a:t> held sway over Bengal for more than a century (c1097-1223 AD) in which five generations of kings</a:t>
            </a:r>
          </a:p>
          <a:p>
            <a:r>
              <a:rPr lang="en-US" dirty="0"/>
              <a:t>But it must be noted that the invasion of </a:t>
            </a:r>
            <a:r>
              <a:rPr lang="en-US" dirty="0" err="1"/>
              <a:t>Bakhtiyar</a:t>
            </a:r>
            <a:r>
              <a:rPr lang="en-US" dirty="0"/>
              <a:t> </a:t>
            </a:r>
            <a:r>
              <a:rPr lang="en-US" dirty="0" err="1"/>
              <a:t>Khalji</a:t>
            </a:r>
            <a:r>
              <a:rPr lang="en-US" dirty="0"/>
              <a:t> put an end to </a:t>
            </a:r>
            <a:r>
              <a:rPr lang="en-US" dirty="0" err="1"/>
              <a:t>Sena</a:t>
            </a:r>
            <a:r>
              <a:rPr lang="en-US" dirty="0"/>
              <a:t> rule in parts of western and northern Bengal (in 1204 AD) and </a:t>
            </a:r>
            <a:r>
              <a:rPr lang="en-US" dirty="0" err="1"/>
              <a:t>Luxmanasena</a:t>
            </a:r>
            <a:r>
              <a:rPr lang="en-US" dirty="0"/>
              <a:t> had to fall back on his possessions in southeastern Bengal where, after him, his two sons ruled for some time. </a:t>
            </a:r>
          </a:p>
          <a:p>
            <a:r>
              <a:rPr lang="en-US" b="1" dirty="0"/>
              <a:t>The period saw the development of Sanskrit literature in Bengal. </a:t>
            </a:r>
          </a:p>
          <a:p>
            <a:r>
              <a:rPr lang="en-US" dirty="0"/>
              <a:t>It was partly under the direct patronage of the </a:t>
            </a:r>
            <a:r>
              <a:rPr lang="en-US" dirty="0" err="1"/>
              <a:t>Sena</a:t>
            </a:r>
            <a:r>
              <a:rPr lang="en-US" dirty="0"/>
              <a:t> kings and partly due the environment created by them that literary activities in Sanskrit are distinctly visible in this period. </a:t>
            </a:r>
          </a:p>
          <a:p>
            <a:r>
              <a:rPr lang="en-US" dirty="0"/>
              <a:t>Another arena of artistic achievements in the period was in the field of sculptural art. The Bengal school of sculptural art reached its high-water mark in the </a:t>
            </a:r>
            <a:r>
              <a:rPr lang="en-US" dirty="0" err="1"/>
              <a:t>Sena</a:t>
            </a:r>
            <a:r>
              <a:rPr lang="en-US" dirty="0"/>
              <a:t> period…</a:t>
            </a:r>
          </a:p>
        </p:txBody>
      </p:sp>
    </p:spTree>
    <p:extLst>
      <p:ext uri="{BB962C8B-B14F-4D97-AF65-F5344CB8AC3E}">
        <p14:creationId xmlns:p14="http://schemas.microsoft.com/office/powerpoint/2010/main" val="241588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pic>
        <p:nvPicPr>
          <p:cNvPr id="6146" name="Picture 2" descr="Image result for sena dynas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852805"/>
            <a:ext cx="6419850" cy="48291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8746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Medieval Bengal</a:t>
            </a:r>
          </a:p>
        </p:txBody>
      </p:sp>
      <p:sp>
        <p:nvSpPr>
          <p:cNvPr id="3" name="Content Placeholder 2"/>
          <p:cNvSpPr>
            <a:spLocks noGrp="1"/>
          </p:cNvSpPr>
          <p:nvPr>
            <p:ph idx="1"/>
          </p:nvPr>
        </p:nvSpPr>
        <p:spPr/>
        <p:txBody>
          <a:bodyPr/>
          <a:lstStyle/>
          <a:p>
            <a:pPr marL="0" indent="0">
              <a:buNone/>
            </a:pPr>
            <a:r>
              <a:rPr lang="en-US" b="1" i="1" dirty="0"/>
              <a:t>Early Sultanate Period</a:t>
            </a:r>
          </a:p>
          <a:p>
            <a:pPr marL="0" indent="0">
              <a:buNone/>
            </a:pPr>
            <a:r>
              <a:rPr lang="en-US" dirty="0"/>
              <a:t> </a:t>
            </a:r>
          </a:p>
          <a:p>
            <a:r>
              <a:rPr lang="en-US" dirty="0"/>
              <a:t>The Muslim rule in Bengal had its beginning in the opening years of the thirteenth century (1204 AD). </a:t>
            </a:r>
            <a:r>
              <a:rPr lang="en-US" b="1" dirty="0"/>
              <a:t>The process of Muslim expansion in Bengal began with the military exploits of </a:t>
            </a:r>
            <a:r>
              <a:rPr lang="en-US" b="1" dirty="0" err="1"/>
              <a:t>Bakhtiyar</a:t>
            </a:r>
            <a:r>
              <a:rPr lang="en-US" b="1" dirty="0"/>
              <a:t> </a:t>
            </a:r>
            <a:r>
              <a:rPr lang="en-US" b="1" dirty="0" err="1"/>
              <a:t>Khalji</a:t>
            </a:r>
            <a:r>
              <a:rPr lang="en-US" b="1" dirty="0"/>
              <a:t>. </a:t>
            </a:r>
          </a:p>
          <a:p>
            <a:r>
              <a:rPr lang="en-US" i="1" dirty="0"/>
              <a:t>The Initial period </a:t>
            </a:r>
            <a:r>
              <a:rPr lang="en-US" dirty="0"/>
              <a:t>(1206-1227 AD): </a:t>
            </a:r>
            <a:r>
              <a:rPr lang="en-US" dirty="0" err="1"/>
              <a:t>Bakhtiyar's</a:t>
            </a:r>
            <a:r>
              <a:rPr lang="en-US" dirty="0"/>
              <a:t> death was too sudden to enable him to pay any attention to the question of succession. </a:t>
            </a:r>
          </a:p>
          <a:p>
            <a:r>
              <a:rPr lang="en-US" b="1" dirty="0"/>
              <a:t>Rule of the Independent Sultans in Bengal (1338-1538)</a:t>
            </a:r>
          </a:p>
          <a:p>
            <a:endParaRPr lang="en-US" dirty="0"/>
          </a:p>
        </p:txBody>
      </p:sp>
    </p:spTree>
    <p:extLst>
      <p:ext uri="{BB962C8B-B14F-4D97-AF65-F5344CB8AC3E}">
        <p14:creationId xmlns:p14="http://schemas.microsoft.com/office/powerpoint/2010/main" val="61454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Iliyas </a:t>
            </a:r>
            <a:r>
              <a:rPr lang="en-US" sz="3200" b="1" dirty="0" err="1"/>
              <a:t>Shahi</a:t>
            </a:r>
            <a:r>
              <a:rPr lang="en-US" sz="3200" b="1" dirty="0"/>
              <a:t> Period, </a:t>
            </a:r>
            <a:r>
              <a:rPr lang="en-US" sz="3200" dirty="0"/>
              <a:t>1342-1487</a:t>
            </a:r>
          </a:p>
        </p:txBody>
      </p:sp>
      <p:sp>
        <p:nvSpPr>
          <p:cNvPr id="3" name="Content Placeholder 2"/>
          <p:cNvSpPr>
            <a:spLocks noGrp="1"/>
          </p:cNvSpPr>
          <p:nvPr>
            <p:ph idx="1"/>
          </p:nvPr>
        </p:nvSpPr>
        <p:spPr>
          <a:xfrm>
            <a:off x="838200" y="1825624"/>
            <a:ext cx="7315200" cy="4788535"/>
          </a:xfrm>
        </p:spPr>
        <p:txBody>
          <a:bodyPr>
            <a:normAutofit/>
          </a:bodyPr>
          <a:lstStyle/>
          <a:p>
            <a:r>
              <a:rPr lang="en-US" dirty="0"/>
              <a:t>The dynasty founded by</a:t>
            </a:r>
            <a:r>
              <a:rPr lang="en-US" b="1" i="1" dirty="0"/>
              <a:t> Iliyas Shah </a:t>
            </a:r>
            <a:r>
              <a:rPr lang="en-US" dirty="0"/>
              <a:t>ruled Bengal for nearly one hundred and fifty years (1342-1487 AD) </a:t>
            </a:r>
          </a:p>
          <a:p>
            <a:r>
              <a:rPr lang="en-US" dirty="0"/>
              <a:t>The Independent Sultanate, inaugurated by </a:t>
            </a:r>
            <a:r>
              <a:rPr lang="en-US" dirty="0" err="1"/>
              <a:t>Fakhruddin</a:t>
            </a:r>
            <a:r>
              <a:rPr lang="en-US" dirty="0"/>
              <a:t> Mubarak Shah, was consolidated and witnessed </a:t>
            </a:r>
            <a:r>
              <a:rPr lang="en-US" b="1" dirty="0"/>
              <a:t>widespread expansion. </a:t>
            </a:r>
          </a:p>
          <a:p>
            <a:r>
              <a:rPr lang="en-US" b="1" dirty="0"/>
              <a:t>The Muslim administration was given a distinct shape in this period. </a:t>
            </a:r>
          </a:p>
          <a:p>
            <a:r>
              <a:rPr lang="en-US" b="1" dirty="0"/>
              <a:t>Arts and literature, particularly Bangla literature, flourished. </a:t>
            </a:r>
          </a:p>
          <a:p>
            <a:endParaRPr lang="en-US" dirty="0"/>
          </a:p>
        </p:txBody>
      </p:sp>
    </p:spTree>
    <p:extLst>
      <p:ext uri="{BB962C8B-B14F-4D97-AF65-F5344CB8AC3E}">
        <p14:creationId xmlns:p14="http://schemas.microsoft.com/office/powerpoint/2010/main" val="62179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4125"/>
            <a:ext cx="7813675" cy="4922838"/>
          </a:xfrm>
        </p:spPr>
        <p:txBody>
          <a:bodyPr>
            <a:normAutofit/>
          </a:bodyPr>
          <a:lstStyle/>
          <a:p>
            <a:r>
              <a:rPr lang="en-US" dirty="0"/>
              <a:t>The Muslim rulers were obliged to take the local people into confidence and opened the door for their participation in the administration of the country. </a:t>
            </a:r>
          </a:p>
          <a:p>
            <a:r>
              <a:rPr lang="en-US" dirty="0"/>
              <a:t>The process </a:t>
            </a:r>
            <a:r>
              <a:rPr lang="en-US" b="1" dirty="0"/>
              <a:t>of transformation of Alien Muslim rule into Bengali Muslim rule was started during this period. </a:t>
            </a:r>
          </a:p>
          <a:p>
            <a:r>
              <a:rPr lang="en-US" b="1" dirty="0"/>
              <a:t>Significantly, the whole territory, which was hitherto known not by any unitary name but by its different regional names such as </a:t>
            </a:r>
            <a:r>
              <a:rPr lang="en-US" b="1" dirty="0" err="1"/>
              <a:t>Vanga</a:t>
            </a:r>
            <a:r>
              <a:rPr lang="en-US" b="1" dirty="0"/>
              <a:t>, </a:t>
            </a:r>
            <a:r>
              <a:rPr lang="en-US" b="1" dirty="0" err="1"/>
              <a:t>Gauda</a:t>
            </a:r>
            <a:r>
              <a:rPr lang="en-US" b="1" dirty="0"/>
              <a:t> </a:t>
            </a:r>
            <a:r>
              <a:rPr lang="en-US" b="1" dirty="0" err="1"/>
              <a:t>etc</a:t>
            </a:r>
            <a:r>
              <a:rPr lang="en-US" b="1" dirty="0"/>
              <a:t>, came to be designated as </a:t>
            </a:r>
            <a:r>
              <a:rPr lang="en-US" b="1" i="1" dirty="0" err="1"/>
              <a:t>Bangalah</a:t>
            </a:r>
            <a:r>
              <a:rPr lang="en-US" b="1" i="1" dirty="0"/>
              <a:t>.</a:t>
            </a:r>
            <a:endParaRPr lang="en-US" b="1" dirty="0"/>
          </a:p>
          <a:p>
            <a:endParaRPr lang="en-US" dirty="0"/>
          </a:p>
        </p:txBody>
      </p:sp>
    </p:spTree>
    <p:extLst>
      <p:ext uri="{BB962C8B-B14F-4D97-AF65-F5344CB8AC3E}">
        <p14:creationId xmlns:p14="http://schemas.microsoft.com/office/powerpoint/2010/main" val="3389261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TotalTime>
  <Words>1372</Words>
  <Application>Microsoft Macintosh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Garamond</vt:lpstr>
      <vt:lpstr>Wingdings</vt:lpstr>
      <vt:lpstr>Office Theme</vt:lpstr>
      <vt:lpstr>Roots of Bangladesh up to 1757:  Major developments emphasizing exclusiveness of Bengal  </vt:lpstr>
      <vt:lpstr>PowerPoint Presentation</vt:lpstr>
      <vt:lpstr>The Pala Dynasty, (750AD-1097AD)</vt:lpstr>
      <vt:lpstr>PowerPoint Presentation</vt:lpstr>
      <vt:lpstr>The Sena Dynasty (1097 AD-1204 AD)</vt:lpstr>
      <vt:lpstr>  </vt:lpstr>
      <vt:lpstr>Medieval Bengal</vt:lpstr>
      <vt:lpstr>Iliyas Shahi Period, 1342-1487</vt:lpstr>
      <vt:lpstr>PowerPoint Presentation</vt:lpstr>
      <vt:lpstr>Husain Shahi Rule, 1494-1538</vt:lpstr>
      <vt:lpstr>Mughal period upto 1757</vt:lpstr>
      <vt:lpstr>PowerPoint Presentation</vt:lpstr>
      <vt:lpstr>PowerPoint Presentation</vt:lpstr>
      <vt:lpstr>PowerPoint Presentation</vt:lpstr>
      <vt:lpstr>Early history of European companies</vt:lpstr>
      <vt:lpstr>PowerPoint Presentation</vt:lpstr>
      <vt:lpstr>PowerPoint Presentation</vt:lpstr>
      <vt:lpstr>PowerPoint Presentation</vt:lpstr>
      <vt:lpstr>PowerPoint Presentation</vt:lpstr>
      <vt:lpstr>PowerPoint Presentation</vt:lpstr>
      <vt:lpstr>Black Hole Incident</vt:lpstr>
      <vt:lpstr>Significance…</vt:lpstr>
      <vt:lpstr>PowerPoint Presentation</vt:lpstr>
      <vt:lpstr>PowerPoint Presentation</vt:lpstr>
      <vt:lpstr>Lord Clive meeting with Mir Jafar after the Battle of Plassey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Roots of Bangladesh up to 1757:  Major developments emphasizing exclusiveness of Bengal</dc:title>
  <dc:creator>Aynul Islam</dc:creator>
  <cp:lastModifiedBy>Aynul Islam</cp:lastModifiedBy>
  <cp:revision>21</cp:revision>
  <dcterms:created xsi:type="dcterms:W3CDTF">2019-01-29T21:36:26Z</dcterms:created>
  <dcterms:modified xsi:type="dcterms:W3CDTF">2023-02-01T17:45:16Z</dcterms:modified>
</cp:coreProperties>
</file>