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183D7D-DBAF-492A-BF9B-DBF770C1A2CD}"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211681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83D7D-DBAF-492A-BF9B-DBF770C1A2CD}"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358533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83D7D-DBAF-492A-BF9B-DBF770C1A2CD}"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335230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83D7D-DBAF-492A-BF9B-DBF770C1A2CD}"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158023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83D7D-DBAF-492A-BF9B-DBF770C1A2CD}"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3322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183D7D-DBAF-492A-BF9B-DBF770C1A2CD}"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158973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183D7D-DBAF-492A-BF9B-DBF770C1A2CD}"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17814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183D7D-DBAF-492A-BF9B-DBF770C1A2CD}"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191200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83D7D-DBAF-492A-BF9B-DBF770C1A2CD}"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208878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83D7D-DBAF-492A-BF9B-DBF770C1A2CD}"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8533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83D7D-DBAF-492A-BF9B-DBF770C1A2CD}"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D9B-2FFC-44A9-B9EE-560551F672F4}" type="slidenum">
              <a:rPr lang="en-US" smtClean="0"/>
              <a:pPr/>
              <a:t>‹#›</a:t>
            </a:fld>
            <a:endParaRPr lang="en-US"/>
          </a:p>
        </p:txBody>
      </p:sp>
    </p:spTree>
    <p:extLst>
      <p:ext uri="{BB962C8B-B14F-4D97-AF65-F5344CB8AC3E}">
        <p14:creationId xmlns:p14="http://schemas.microsoft.com/office/powerpoint/2010/main" val="397620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83D7D-DBAF-492A-BF9B-DBF770C1A2CD}" type="datetimeFigureOut">
              <a:rPr lang="en-US" smtClean="0"/>
              <a:pPr/>
              <a:t>3/6/2022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ED9B-2FFC-44A9-B9EE-560551F672F4}" type="slidenum">
              <a:rPr lang="en-US" smtClean="0"/>
              <a:pPr/>
              <a:t>‹#›</a:t>
            </a:fld>
            <a:endParaRPr lang="en-US"/>
          </a:p>
        </p:txBody>
      </p:sp>
    </p:spTree>
    <p:extLst>
      <p:ext uri="{BB962C8B-B14F-4D97-AF65-F5344CB8AC3E}">
        <p14:creationId xmlns:p14="http://schemas.microsoft.com/office/powerpoint/2010/main" val="439788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 103: Emergence of Bangladesh</a:t>
            </a:r>
          </a:p>
        </p:txBody>
      </p:sp>
      <p:sp>
        <p:nvSpPr>
          <p:cNvPr id="3" name="Content Placeholder 2"/>
          <p:cNvSpPr>
            <a:spLocks noGrp="1"/>
          </p:cNvSpPr>
          <p:nvPr>
            <p:ph idx="1"/>
          </p:nvPr>
        </p:nvSpPr>
        <p:spPr/>
        <p:txBody>
          <a:bodyPr/>
          <a:lstStyle/>
          <a:p>
            <a:pPr marL="0" indent="0" algn="ctr">
              <a:buNone/>
            </a:pPr>
            <a:endParaRPr lang="en-US" sz="3600" dirty="0"/>
          </a:p>
          <a:p>
            <a:pPr marL="0" indent="0" algn="ctr">
              <a:buNone/>
            </a:pPr>
            <a:endParaRPr lang="en-US" sz="3600" dirty="0"/>
          </a:p>
          <a:p>
            <a:pPr marL="0" indent="0" algn="ctr">
              <a:buNone/>
            </a:pPr>
            <a:r>
              <a:rPr lang="en-US" sz="4000" b="1" dirty="0"/>
              <a:t>Foundation of the </a:t>
            </a:r>
            <a:r>
              <a:rPr lang="en-US" sz="4000" b="1" dirty="0" smtClean="0"/>
              <a:t>East Pakistan </a:t>
            </a:r>
            <a:r>
              <a:rPr lang="en-US" sz="4000" b="1" dirty="0" err="1" smtClean="0"/>
              <a:t>Awami</a:t>
            </a:r>
            <a:r>
              <a:rPr lang="en-US" sz="4000" b="1" dirty="0" smtClean="0"/>
              <a:t> Muslim </a:t>
            </a:r>
            <a:r>
              <a:rPr lang="en-US" sz="4000" b="1" dirty="0"/>
              <a:t>League, 1949</a:t>
            </a:r>
          </a:p>
          <a:p>
            <a:pPr marL="0" indent="0" algn="ctr">
              <a:buNone/>
            </a:pPr>
            <a:r>
              <a:rPr lang="en-US" sz="3200" dirty="0" smtClean="0"/>
              <a:t> </a:t>
            </a:r>
            <a:r>
              <a:rPr lang="en-US" sz="3200" dirty="0" smtClean="0"/>
              <a:t>March </a:t>
            </a:r>
            <a:r>
              <a:rPr lang="en-US" sz="3200" dirty="0" smtClean="0"/>
              <a:t>6</a:t>
            </a:r>
            <a:r>
              <a:rPr lang="en-US" sz="3200" dirty="0" smtClean="0"/>
              <a:t>, </a:t>
            </a:r>
            <a:r>
              <a:rPr lang="en-US" sz="3200" dirty="0" smtClean="0"/>
              <a:t>2022</a:t>
            </a:r>
            <a:endParaRPr lang="en-US" sz="3200" dirty="0"/>
          </a:p>
          <a:p>
            <a:pPr marL="0" indent="0" algn="ctr">
              <a:buNone/>
            </a:pPr>
            <a:endParaRPr lang="en-US" dirty="0"/>
          </a:p>
        </p:txBody>
      </p:sp>
    </p:spTree>
    <p:extLst>
      <p:ext uri="{BB962C8B-B14F-4D97-AF65-F5344CB8AC3E}">
        <p14:creationId xmlns:p14="http://schemas.microsoft.com/office/powerpoint/2010/main" val="322917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Foundation of Awami (Muslim) League, 1949</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q"/>
            </a:pPr>
            <a:r>
              <a:rPr lang="en-US" sz="3600" b="1" dirty="0"/>
              <a:t>Background:</a:t>
            </a:r>
          </a:p>
          <a:p>
            <a:pPr algn="just">
              <a:buFont typeface="Wingdings" panose="05000000000000000000" pitchFamily="2" charset="2"/>
              <a:buChar char="Ø"/>
            </a:pPr>
            <a:r>
              <a:rPr lang="en-US" u="sng" dirty="0"/>
              <a:t>Internal division of the Bengal Muslim League in 1940s</a:t>
            </a:r>
            <a:r>
              <a:rPr lang="en-US" dirty="0"/>
              <a:t>: </a:t>
            </a:r>
            <a:r>
              <a:rPr lang="en-US" dirty="0">
                <a:solidFill>
                  <a:srgbClr val="00B050"/>
                </a:solidFill>
              </a:rPr>
              <a:t>Suhrawardy-Hashim Group </a:t>
            </a:r>
            <a:r>
              <a:rPr lang="en-US" dirty="0"/>
              <a:t>vs. </a:t>
            </a:r>
            <a:r>
              <a:rPr lang="en-US" dirty="0" err="1"/>
              <a:t>Khwaja</a:t>
            </a:r>
            <a:r>
              <a:rPr lang="en-US" dirty="0"/>
              <a:t> Group- ‘middle-class vs. </a:t>
            </a:r>
            <a:r>
              <a:rPr lang="en-US" dirty="0" err="1"/>
              <a:t>zaminder</a:t>
            </a:r>
            <a:r>
              <a:rPr lang="en-US" dirty="0"/>
              <a:t> conflict’ or, ‘people vs. Palace conflict.’</a:t>
            </a:r>
          </a:p>
          <a:p>
            <a:pPr algn="just">
              <a:buFont typeface="Wingdings" panose="05000000000000000000" pitchFamily="2" charset="2"/>
              <a:buChar char="Ø"/>
            </a:pPr>
            <a:r>
              <a:rPr lang="en-US" u="sng" dirty="0">
                <a:solidFill>
                  <a:srgbClr val="FF0000"/>
                </a:solidFill>
                <a:highlight>
                  <a:srgbClr val="FFFF00"/>
                </a:highlight>
              </a:rPr>
              <a:t>150 </a:t>
            </a:r>
            <a:r>
              <a:rPr lang="en-US" u="sng" dirty="0" err="1">
                <a:solidFill>
                  <a:srgbClr val="FF0000"/>
                </a:solidFill>
                <a:highlight>
                  <a:srgbClr val="FFFF00"/>
                </a:highlight>
              </a:rPr>
              <a:t>Mughaltuli</a:t>
            </a:r>
            <a:r>
              <a:rPr lang="en-US" u="sng" dirty="0">
                <a:solidFill>
                  <a:srgbClr val="FF0000"/>
                </a:solidFill>
                <a:highlight>
                  <a:srgbClr val="FFFF00"/>
                </a:highlight>
              </a:rPr>
              <a:t> Party House</a:t>
            </a:r>
            <a:r>
              <a:rPr lang="en-US" dirty="0">
                <a:solidFill>
                  <a:srgbClr val="FF0000"/>
                </a:solidFill>
                <a:highlight>
                  <a:srgbClr val="FFFF00"/>
                </a:highlight>
              </a:rPr>
              <a:t>:</a:t>
            </a:r>
            <a:r>
              <a:rPr lang="en-US" dirty="0">
                <a:highlight>
                  <a:srgbClr val="FFFF00"/>
                </a:highlight>
              </a:rPr>
              <a:t> </a:t>
            </a:r>
            <a:r>
              <a:rPr lang="en-US" dirty="0"/>
              <a:t>This was the main center for East Bengal Muslim League followers.</a:t>
            </a:r>
          </a:p>
          <a:p>
            <a:pPr algn="just">
              <a:buFont typeface="Wingdings" panose="05000000000000000000" pitchFamily="2" charset="2"/>
              <a:buChar char="ü"/>
            </a:pPr>
            <a:r>
              <a:rPr lang="en-US" dirty="0"/>
              <a:t>Larger group of young party workers of the Suhrawardi- </a:t>
            </a:r>
            <a:r>
              <a:rPr lang="en-US" dirty="0" err="1"/>
              <a:t>Hashim</a:t>
            </a:r>
            <a:r>
              <a:rPr lang="en-US" dirty="0"/>
              <a:t> used to gather there. This was founded in 1944 with the guidance of </a:t>
            </a:r>
            <a:r>
              <a:rPr lang="en-US" dirty="0" err="1"/>
              <a:t>Abul</a:t>
            </a:r>
            <a:r>
              <a:rPr lang="en-US" dirty="0"/>
              <a:t> </a:t>
            </a:r>
            <a:r>
              <a:rPr lang="en-US" dirty="0" err="1"/>
              <a:t>Hashim</a:t>
            </a:r>
            <a:r>
              <a:rPr lang="en-US" dirty="0"/>
              <a:t>, General Secretary of the Bengal Muslim League.</a:t>
            </a:r>
          </a:p>
          <a:p>
            <a:pPr algn="just">
              <a:buFont typeface="Wingdings" panose="05000000000000000000" pitchFamily="2" charset="2"/>
              <a:buChar char="Ø"/>
            </a:pPr>
            <a:r>
              <a:rPr lang="en-US" dirty="0"/>
              <a:t>After the partition of India in 1947 both Huseyn Shaheed </a:t>
            </a:r>
            <a:r>
              <a:rPr lang="en-US" dirty="0" err="1"/>
              <a:t>Suhrawardy</a:t>
            </a:r>
            <a:r>
              <a:rPr lang="en-US" dirty="0"/>
              <a:t> and </a:t>
            </a:r>
            <a:r>
              <a:rPr lang="en-US" dirty="0" err="1"/>
              <a:t>Abul</a:t>
            </a:r>
            <a:r>
              <a:rPr lang="en-US" dirty="0"/>
              <a:t> </a:t>
            </a:r>
            <a:r>
              <a:rPr lang="en-US" dirty="0" err="1"/>
              <a:t>Hashim</a:t>
            </a:r>
            <a:r>
              <a:rPr lang="en-US" dirty="0"/>
              <a:t> did not come to Pakistan because of the negative attitude of the leadership of the central Muslim League towards them.</a:t>
            </a:r>
          </a:p>
          <a:p>
            <a:pPr algn="just">
              <a:buFont typeface="Wingdings" panose="05000000000000000000" pitchFamily="2" charset="2"/>
              <a:buChar char="Ø"/>
            </a:pPr>
            <a:r>
              <a:rPr lang="en-US" dirty="0">
                <a:solidFill>
                  <a:srgbClr val="FF0000"/>
                </a:solidFill>
              </a:rPr>
              <a:t>Although both Huseyn Shaheed </a:t>
            </a:r>
            <a:r>
              <a:rPr lang="en-US" dirty="0" err="1">
                <a:solidFill>
                  <a:srgbClr val="FF0000"/>
                </a:solidFill>
              </a:rPr>
              <a:t>Suhrawardy</a:t>
            </a:r>
            <a:r>
              <a:rPr lang="en-US" dirty="0">
                <a:solidFill>
                  <a:srgbClr val="FF0000"/>
                </a:solidFill>
              </a:rPr>
              <a:t> and </a:t>
            </a:r>
            <a:r>
              <a:rPr lang="en-US" dirty="0" err="1">
                <a:solidFill>
                  <a:srgbClr val="FF0000"/>
                </a:solidFill>
              </a:rPr>
              <a:t>Abul</a:t>
            </a:r>
            <a:r>
              <a:rPr lang="en-US" dirty="0">
                <a:solidFill>
                  <a:srgbClr val="FF0000"/>
                </a:solidFill>
              </a:rPr>
              <a:t> </a:t>
            </a:r>
            <a:r>
              <a:rPr lang="en-US" dirty="0" err="1">
                <a:solidFill>
                  <a:srgbClr val="FF0000"/>
                </a:solidFill>
              </a:rPr>
              <a:t>Hashim</a:t>
            </a:r>
            <a:r>
              <a:rPr lang="en-US" dirty="0">
                <a:solidFill>
                  <a:srgbClr val="FF0000"/>
                </a:solidFill>
              </a:rPr>
              <a:t> were sidelined by the central Muslim League leadership, under their direct guidance the </a:t>
            </a:r>
            <a:r>
              <a:rPr lang="en-US" i="1" dirty="0" err="1">
                <a:solidFill>
                  <a:srgbClr val="FF0000"/>
                </a:solidFill>
              </a:rPr>
              <a:t>Ganatantrik</a:t>
            </a:r>
            <a:r>
              <a:rPr lang="en-US" i="1" dirty="0">
                <a:solidFill>
                  <a:srgbClr val="FF0000"/>
                </a:solidFill>
              </a:rPr>
              <a:t> </a:t>
            </a:r>
            <a:r>
              <a:rPr lang="en-US" i="1" dirty="0" err="1">
                <a:solidFill>
                  <a:srgbClr val="FF0000"/>
                </a:solidFill>
              </a:rPr>
              <a:t>Juboleague</a:t>
            </a:r>
            <a:r>
              <a:rPr lang="en-US" dirty="0">
                <a:solidFill>
                  <a:srgbClr val="FF0000"/>
                </a:solidFill>
              </a:rPr>
              <a:t> was formed in  September 1947, and in January 4, 1948 the </a:t>
            </a:r>
            <a:r>
              <a:rPr lang="en-US" i="1" dirty="0">
                <a:solidFill>
                  <a:srgbClr val="FF0000"/>
                </a:solidFill>
              </a:rPr>
              <a:t>East Pakistan Muslim </a:t>
            </a:r>
            <a:r>
              <a:rPr lang="en-US" i="1" dirty="0" err="1">
                <a:solidFill>
                  <a:srgbClr val="FF0000"/>
                </a:solidFill>
              </a:rPr>
              <a:t>Chhatra</a:t>
            </a:r>
            <a:r>
              <a:rPr lang="en-US" i="1" dirty="0">
                <a:solidFill>
                  <a:srgbClr val="FF0000"/>
                </a:solidFill>
              </a:rPr>
              <a:t> League </a:t>
            </a:r>
            <a:r>
              <a:rPr lang="en-US" dirty="0">
                <a:solidFill>
                  <a:srgbClr val="FF0000"/>
                </a:solidFill>
              </a:rPr>
              <a:t>was founded.</a:t>
            </a:r>
          </a:p>
        </p:txBody>
      </p:sp>
    </p:spTree>
    <p:extLst>
      <p:ext uri="{BB962C8B-B14F-4D97-AF65-F5344CB8AC3E}">
        <p14:creationId xmlns:p14="http://schemas.microsoft.com/office/powerpoint/2010/main" val="268105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Foundation of Awami (Muslim) League, 1949</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Foundation of Awami (Muslim) League, 1949:</a:t>
            </a:r>
          </a:p>
          <a:p>
            <a:pPr algn="just">
              <a:buFont typeface="Wingdings" panose="05000000000000000000" pitchFamily="2" charset="2"/>
              <a:buChar char="Ø"/>
            </a:pPr>
            <a:r>
              <a:rPr lang="en-US" dirty="0"/>
              <a:t>After the creation of Pakistan in August 14, 1947, the ruling class of Pakistan made the ruling Muslim League mere a “</a:t>
            </a:r>
            <a:r>
              <a:rPr lang="en-US" dirty="0">
                <a:highlight>
                  <a:srgbClr val="FFFF00"/>
                </a:highlight>
              </a:rPr>
              <a:t>pocket organization</a:t>
            </a:r>
            <a:r>
              <a:rPr lang="en-US" dirty="0"/>
              <a:t>.”  </a:t>
            </a:r>
          </a:p>
          <a:p>
            <a:pPr algn="just">
              <a:buFont typeface="Wingdings" panose="05000000000000000000" pitchFamily="2" charset="2"/>
              <a:buChar char="Ø"/>
            </a:pPr>
            <a:r>
              <a:rPr lang="en-US" dirty="0"/>
              <a:t>Many of the veteran politicians of Muslim League  specially from East Pakistan were neglected and ignored, and even tortured by the ruling elites, thus, agitation increased.</a:t>
            </a:r>
          </a:p>
          <a:p>
            <a:pPr algn="just">
              <a:buFont typeface="Wingdings" panose="05000000000000000000" pitchFamily="2" charset="2"/>
              <a:buChar char="Ø"/>
            </a:pPr>
            <a:r>
              <a:rPr lang="en-US" dirty="0" err="1"/>
              <a:t>Bangalee’s</a:t>
            </a:r>
            <a:r>
              <a:rPr lang="en-US" dirty="0"/>
              <a:t> dream of Pakistan soon turned into mere nightmare with the central government’s </a:t>
            </a:r>
            <a:r>
              <a:rPr lang="en-US" dirty="0">
                <a:highlight>
                  <a:srgbClr val="FFFF00"/>
                </a:highlight>
              </a:rPr>
              <a:t>Language Policy (Urdu as state language</a:t>
            </a:r>
            <a:r>
              <a:rPr lang="en-US" dirty="0"/>
              <a:t>), minimal representation of the majority Bengalees’ in Central Legislature, and above all, the </a:t>
            </a:r>
            <a:r>
              <a:rPr lang="en-US" dirty="0">
                <a:solidFill>
                  <a:srgbClr val="FF0000"/>
                </a:solidFill>
                <a:highlight>
                  <a:srgbClr val="FFFF00"/>
                </a:highlight>
              </a:rPr>
              <a:t>close-door policy of the ruling Muslim League </a:t>
            </a:r>
            <a:r>
              <a:rPr lang="en-US" dirty="0">
                <a:highlight>
                  <a:srgbClr val="FFFF00"/>
                </a:highlight>
              </a:rPr>
              <a:t>caused the protest by East Bengal.</a:t>
            </a:r>
            <a:r>
              <a:rPr lang="en-US" dirty="0"/>
              <a:t>  </a:t>
            </a:r>
          </a:p>
          <a:p>
            <a:pPr algn="just">
              <a:buFont typeface="Wingdings" panose="05000000000000000000" pitchFamily="2" charset="2"/>
              <a:buChar char="Ø"/>
            </a:pPr>
            <a:r>
              <a:rPr lang="en-US" dirty="0">
                <a:solidFill>
                  <a:srgbClr val="FF0000"/>
                </a:solidFill>
              </a:rPr>
              <a:t>All these </a:t>
            </a:r>
            <a:r>
              <a:rPr lang="en-US" dirty="0"/>
              <a:t>led the Suhrawardy-Hashim Group to feel the necessity of a separate political platform for the Bengalees’. With the joining of </a:t>
            </a:r>
            <a:r>
              <a:rPr lang="en-US" dirty="0">
                <a:highlight>
                  <a:srgbClr val="00FFFF"/>
                </a:highlight>
              </a:rPr>
              <a:t>Maulana Abdul Hamid Khan </a:t>
            </a:r>
            <a:r>
              <a:rPr lang="en-US" dirty="0" err="1">
                <a:highlight>
                  <a:srgbClr val="00FFFF"/>
                </a:highlight>
              </a:rPr>
              <a:t>Bhasani</a:t>
            </a:r>
            <a:r>
              <a:rPr lang="en-US" dirty="0">
                <a:highlight>
                  <a:srgbClr val="00FFFF"/>
                </a:highlight>
              </a:rPr>
              <a:t> </a:t>
            </a:r>
            <a:r>
              <a:rPr lang="en-US" dirty="0"/>
              <a:t>(veteran pleasant leader and then President of Assam Provincial Muslim League), the “would-be political platform” gained further momentum.</a:t>
            </a:r>
          </a:p>
          <a:p>
            <a:pPr marL="0" indent="0" algn="just">
              <a:buNone/>
            </a:pPr>
            <a:r>
              <a:rPr lang="en-US" dirty="0"/>
              <a:t>  </a:t>
            </a:r>
          </a:p>
        </p:txBody>
      </p:sp>
    </p:spTree>
    <p:extLst>
      <p:ext uri="{BB962C8B-B14F-4D97-AF65-F5344CB8AC3E}">
        <p14:creationId xmlns:p14="http://schemas.microsoft.com/office/powerpoint/2010/main" val="347835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Foundation of Awami (Muslim) League, 1949</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Foundation of Awami (Muslim) League (contd.):</a:t>
            </a:r>
          </a:p>
          <a:p>
            <a:pPr algn="just">
              <a:buFont typeface="Wingdings" panose="05000000000000000000" pitchFamily="2" charset="2"/>
              <a:buChar char="Ø"/>
            </a:pPr>
            <a:r>
              <a:rPr lang="en-US" dirty="0">
                <a:solidFill>
                  <a:srgbClr val="FF0000"/>
                </a:solidFill>
                <a:highlight>
                  <a:srgbClr val="00FFFF"/>
                </a:highlight>
              </a:rPr>
              <a:t>On June 23, 1949</a:t>
            </a:r>
            <a:r>
              <a:rPr lang="en-US" dirty="0">
                <a:highlight>
                  <a:srgbClr val="00FFFF"/>
                </a:highlight>
              </a:rPr>
              <a:t>,  a Political Summit was held at the Rose Garden in K. M. Das Lane, Dhaka</a:t>
            </a:r>
            <a:r>
              <a:rPr lang="en-US" dirty="0"/>
              <a:t> where the </a:t>
            </a:r>
            <a:r>
              <a:rPr lang="en-US" dirty="0">
                <a:solidFill>
                  <a:srgbClr val="00B050"/>
                </a:solidFill>
                <a:highlight>
                  <a:srgbClr val="00FF00"/>
                </a:highlight>
              </a:rPr>
              <a:t>East Pakistan </a:t>
            </a:r>
            <a:r>
              <a:rPr lang="en-US" dirty="0" err="1">
                <a:solidFill>
                  <a:srgbClr val="00B050"/>
                </a:solidFill>
                <a:highlight>
                  <a:srgbClr val="00FF00"/>
                </a:highlight>
              </a:rPr>
              <a:t>Awami</a:t>
            </a:r>
            <a:r>
              <a:rPr lang="en-US" dirty="0">
                <a:solidFill>
                  <a:srgbClr val="00B050"/>
                </a:solidFill>
                <a:highlight>
                  <a:srgbClr val="00FF00"/>
                </a:highlight>
              </a:rPr>
              <a:t> (Muslim) League </a:t>
            </a:r>
            <a:r>
              <a:rPr lang="en-US" dirty="0"/>
              <a:t>was formed with Maulana </a:t>
            </a:r>
            <a:r>
              <a:rPr lang="en-US" dirty="0" err="1"/>
              <a:t>Bhasani</a:t>
            </a:r>
            <a:r>
              <a:rPr lang="en-US" dirty="0"/>
              <a:t> as the President and Shamsul Haque (of Tangail) as the General Secretary. (Bangabandhu) Sheikh Mujibur Rahman became the founding Joint Secretary of the Awami (Muslim) League in his absence.</a:t>
            </a:r>
          </a:p>
          <a:p>
            <a:pPr algn="just">
              <a:buFont typeface="Wingdings" panose="05000000000000000000" pitchFamily="2" charset="2"/>
              <a:buChar char="Ø"/>
            </a:pPr>
            <a:r>
              <a:rPr lang="en-US" dirty="0"/>
              <a:t>Thus, a people’s party, </a:t>
            </a:r>
            <a:r>
              <a:rPr lang="en-US" i="1" dirty="0"/>
              <a:t>Awami (Muslim) League </a:t>
            </a:r>
            <a:r>
              <a:rPr lang="en-US" dirty="0"/>
              <a:t>was formed to politically counter the ruling Muslim League. </a:t>
            </a:r>
          </a:p>
          <a:p>
            <a:pPr algn="just">
              <a:buFont typeface="Wingdings" panose="05000000000000000000" pitchFamily="2" charset="2"/>
              <a:buChar char="Ø"/>
            </a:pPr>
            <a:r>
              <a:rPr lang="en-US" dirty="0"/>
              <a:t>In the third Council meeting of the party in October 21-23, </a:t>
            </a:r>
            <a:r>
              <a:rPr lang="en-US" dirty="0">
                <a:solidFill>
                  <a:srgbClr val="00B050"/>
                </a:solidFill>
              </a:rPr>
              <a:t>1955</a:t>
            </a:r>
            <a:r>
              <a:rPr lang="en-US" dirty="0"/>
              <a:t> the name of the party was changed to “</a:t>
            </a:r>
            <a:r>
              <a:rPr lang="en-US" dirty="0">
                <a:solidFill>
                  <a:srgbClr val="00B050"/>
                </a:solidFill>
              </a:rPr>
              <a:t>East Pakistan Awami League</a:t>
            </a:r>
            <a:r>
              <a:rPr lang="en-US" dirty="0"/>
              <a:t>” </a:t>
            </a:r>
            <a:r>
              <a:rPr lang="en-US" dirty="0">
                <a:solidFill>
                  <a:srgbClr val="00B050"/>
                </a:solidFill>
              </a:rPr>
              <a:t>quitting the word “Muslim” from it</a:t>
            </a:r>
            <a:r>
              <a:rPr lang="en-US" dirty="0"/>
              <a:t>. This was a historic and bold decision to give the party a non-communal, inclusive and democratic look. </a:t>
            </a:r>
          </a:p>
          <a:p>
            <a:pPr algn="just">
              <a:buFont typeface="Wingdings" panose="05000000000000000000" pitchFamily="2" charset="2"/>
              <a:buChar char="Ø"/>
            </a:pPr>
            <a:r>
              <a:rPr lang="en-US" dirty="0"/>
              <a:t>It is widely believed that initially the word “Muslim” was added to the name of the party because it was almost impossible to develop an opposition party which is not connected with the Muslims. Therefore, it was political strategy of the founders of Awami League. </a:t>
            </a:r>
          </a:p>
        </p:txBody>
      </p:sp>
    </p:spTree>
    <p:extLst>
      <p:ext uri="{BB962C8B-B14F-4D97-AF65-F5344CB8AC3E}">
        <p14:creationId xmlns:p14="http://schemas.microsoft.com/office/powerpoint/2010/main" val="191854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E2C26C-AEAA-460C-B054-BC85AAD58475}"/>
              </a:ext>
            </a:extLst>
          </p:cNvPr>
          <p:cNvSpPr>
            <a:spLocks noGrp="1"/>
          </p:cNvSpPr>
          <p:nvPr>
            <p:ph type="title"/>
          </p:nvPr>
        </p:nvSpPr>
        <p:spPr>
          <a:xfrm>
            <a:off x="838200" y="365125"/>
            <a:ext cx="10515600" cy="1460500"/>
          </a:xfrm>
        </p:spPr>
        <p:txBody>
          <a:bodyPr/>
          <a:lstStyle/>
          <a:p>
            <a:r>
              <a:rPr lang="en-US" dirty="0"/>
              <a:t>Foundation of </a:t>
            </a:r>
            <a:r>
              <a:rPr lang="en-US" dirty="0" err="1"/>
              <a:t>Awami</a:t>
            </a:r>
            <a:r>
              <a:rPr lang="en-US" dirty="0"/>
              <a:t> (Muslim) League, 1949</a:t>
            </a:r>
            <a:br>
              <a:rPr lang="en-US" dirty="0"/>
            </a:br>
            <a:endParaRPr lang="en-AU" dirty="0"/>
          </a:p>
        </p:txBody>
      </p:sp>
      <p:sp>
        <p:nvSpPr>
          <p:cNvPr id="3" name="Content Placeholder 2">
            <a:extLst>
              <a:ext uri="{FF2B5EF4-FFF2-40B4-BE49-F238E27FC236}">
                <a16:creationId xmlns="" xmlns:a16="http://schemas.microsoft.com/office/drawing/2014/main" id="{C42E48DF-46C4-4AF7-8BB5-28012B9A691D}"/>
              </a:ext>
            </a:extLst>
          </p:cNvPr>
          <p:cNvSpPr>
            <a:spLocks noGrp="1"/>
          </p:cNvSpPr>
          <p:nvPr>
            <p:ph idx="1"/>
          </p:nvPr>
        </p:nvSpPr>
        <p:spPr/>
        <p:txBody>
          <a:bodyPr>
            <a:normAutofit fontScale="92500"/>
          </a:bodyPr>
          <a:lstStyle/>
          <a:p>
            <a:pPr algn="just">
              <a:buFont typeface="Wingdings" panose="05000000000000000000" pitchFamily="2" charset="2"/>
              <a:buChar char="q"/>
            </a:pPr>
            <a:r>
              <a:rPr lang="en-US" b="1" dirty="0"/>
              <a:t>Role of </a:t>
            </a:r>
            <a:r>
              <a:rPr lang="en-US" b="1" dirty="0" err="1"/>
              <a:t>Awami</a:t>
            </a:r>
            <a:r>
              <a:rPr lang="en-US" b="1" dirty="0"/>
              <a:t> League in the History of Bangladesh:</a:t>
            </a:r>
            <a:endParaRPr lang="en-US" dirty="0"/>
          </a:p>
          <a:p>
            <a:pPr algn="just">
              <a:buFont typeface="Wingdings" panose="05000000000000000000" pitchFamily="2" charset="2"/>
              <a:buChar char="Ø"/>
            </a:pPr>
            <a:r>
              <a:rPr lang="en-US" dirty="0">
                <a:highlight>
                  <a:srgbClr val="FFFF00"/>
                </a:highlight>
              </a:rPr>
              <a:t>With the foundation of the </a:t>
            </a:r>
            <a:r>
              <a:rPr lang="en-US" dirty="0" err="1">
                <a:highlight>
                  <a:srgbClr val="FFFF00"/>
                </a:highlight>
              </a:rPr>
              <a:t>Awami</a:t>
            </a:r>
            <a:r>
              <a:rPr lang="en-US" dirty="0">
                <a:highlight>
                  <a:srgbClr val="FFFF00"/>
                </a:highlight>
              </a:rPr>
              <a:t> (Muslim) League in </a:t>
            </a:r>
            <a:r>
              <a:rPr lang="en-US" dirty="0">
                <a:solidFill>
                  <a:srgbClr val="FF0000"/>
                </a:solidFill>
                <a:highlight>
                  <a:srgbClr val="FFFF00"/>
                </a:highlight>
              </a:rPr>
              <a:t>June 23, 1949</a:t>
            </a:r>
            <a:r>
              <a:rPr lang="en-US" dirty="0">
                <a:highlight>
                  <a:srgbClr val="FFFF00"/>
                </a:highlight>
              </a:rPr>
              <a:t>, “opposition politics” emerged in Pakistan.</a:t>
            </a:r>
          </a:p>
          <a:p>
            <a:pPr algn="just">
              <a:buFont typeface="Wingdings" panose="05000000000000000000" pitchFamily="2" charset="2"/>
              <a:buChar char="Ø"/>
            </a:pPr>
            <a:r>
              <a:rPr lang="en-US" dirty="0">
                <a:highlight>
                  <a:srgbClr val="00FFFF"/>
                </a:highlight>
              </a:rPr>
              <a:t>It was the first effective/ meaningful opposition political party in Pakistan. </a:t>
            </a:r>
            <a:r>
              <a:rPr lang="en-US" dirty="0"/>
              <a:t>From the very beginning it represented  the Bengali’s interest, </a:t>
            </a:r>
            <a:r>
              <a:rPr lang="en-US" u="sng" dirty="0"/>
              <a:t>and </a:t>
            </a:r>
            <a:r>
              <a:rPr lang="en-US" u="sng" dirty="0">
                <a:solidFill>
                  <a:srgbClr val="FF0000"/>
                </a:solidFill>
              </a:rPr>
              <a:t>it never emerged as a “All-Pakistan-Political-Party,” nor it tried to be.</a:t>
            </a:r>
          </a:p>
          <a:p>
            <a:pPr algn="just">
              <a:buFont typeface="Wingdings" panose="05000000000000000000" pitchFamily="2" charset="2"/>
              <a:buChar char="Ø"/>
            </a:pPr>
            <a:r>
              <a:rPr lang="en-US" dirty="0">
                <a:highlight>
                  <a:srgbClr val="00FF00"/>
                </a:highlight>
              </a:rPr>
              <a:t>Initially the </a:t>
            </a:r>
            <a:r>
              <a:rPr lang="en-US" dirty="0" err="1">
                <a:highlight>
                  <a:srgbClr val="00FF00"/>
                </a:highlight>
              </a:rPr>
              <a:t>Awami</a:t>
            </a:r>
            <a:r>
              <a:rPr lang="en-US" dirty="0">
                <a:highlight>
                  <a:srgbClr val="00FF00"/>
                </a:highlight>
              </a:rPr>
              <a:t> (Muslim) League worked for the interest of the Bengalese, thus, the popularity of the party began to increase soon.</a:t>
            </a:r>
          </a:p>
          <a:p>
            <a:pPr algn="just">
              <a:buFont typeface="Wingdings" panose="05000000000000000000" pitchFamily="2" charset="2"/>
              <a:buChar char="Ø"/>
            </a:pPr>
            <a:r>
              <a:rPr lang="en-US" dirty="0">
                <a:highlight>
                  <a:srgbClr val="FF00FF"/>
                </a:highlight>
              </a:rPr>
              <a:t>Within a short span of time </a:t>
            </a:r>
            <a:r>
              <a:rPr lang="en-US" dirty="0" err="1">
                <a:highlight>
                  <a:srgbClr val="FF00FF"/>
                </a:highlight>
              </a:rPr>
              <a:t>Awami</a:t>
            </a:r>
            <a:r>
              <a:rPr lang="en-US" dirty="0">
                <a:highlight>
                  <a:srgbClr val="FF00FF"/>
                </a:highlight>
              </a:rPr>
              <a:t> (Muslim) League became the mainstream nationalist, democratic and progressive party in Pakistan.</a:t>
            </a:r>
          </a:p>
          <a:p>
            <a:endParaRPr lang="en-AU" dirty="0"/>
          </a:p>
        </p:txBody>
      </p:sp>
    </p:spTree>
    <p:extLst>
      <p:ext uri="{BB962C8B-B14F-4D97-AF65-F5344CB8AC3E}">
        <p14:creationId xmlns:p14="http://schemas.microsoft.com/office/powerpoint/2010/main" val="24331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Role of Awami League in the History of Bangladesh</a:t>
            </a:r>
            <a:endParaRPr lang="en-US" sz="40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b="1" dirty="0"/>
              <a:t>Role of Awami League in the History of Bangladesh:</a:t>
            </a:r>
          </a:p>
          <a:p>
            <a:pPr algn="just">
              <a:buFont typeface="Wingdings" panose="05000000000000000000" pitchFamily="2" charset="2"/>
              <a:buChar char="Ø"/>
            </a:pPr>
            <a:r>
              <a:rPr lang="en-US" dirty="0">
                <a:highlight>
                  <a:srgbClr val="00FF00"/>
                </a:highlight>
              </a:rPr>
              <a:t>Awami League was the first opposition political party in Pakistan</a:t>
            </a:r>
            <a:r>
              <a:rPr lang="en-US" dirty="0"/>
              <a:t>.</a:t>
            </a:r>
          </a:p>
          <a:p>
            <a:pPr algn="just">
              <a:buFont typeface="Wingdings" panose="05000000000000000000" pitchFamily="2" charset="2"/>
              <a:buChar char="Ø"/>
            </a:pPr>
            <a:r>
              <a:rPr lang="en-US" dirty="0" err="1">
                <a:highlight>
                  <a:srgbClr val="FFFF00"/>
                </a:highlight>
              </a:rPr>
              <a:t>Awami</a:t>
            </a:r>
            <a:r>
              <a:rPr lang="en-US" dirty="0">
                <a:highlight>
                  <a:srgbClr val="FFFF00"/>
                </a:highlight>
              </a:rPr>
              <a:t> League played instrumental roles in making Bangla one of the state languages of Pakistan in 1952</a:t>
            </a:r>
            <a:r>
              <a:rPr lang="en-US" dirty="0"/>
              <a:t>, </a:t>
            </a:r>
            <a:r>
              <a:rPr lang="en-US" dirty="0">
                <a:highlight>
                  <a:srgbClr val="FFFF00"/>
                </a:highlight>
              </a:rPr>
              <a:t>bargaining for provincial autonomy, establishing parliamentary form of government in Pakistan.</a:t>
            </a:r>
          </a:p>
          <a:p>
            <a:pPr algn="just">
              <a:buFont typeface="Wingdings" panose="05000000000000000000" pitchFamily="2" charset="2"/>
              <a:buChar char="Ø"/>
            </a:pPr>
            <a:r>
              <a:rPr lang="en-US" dirty="0">
                <a:highlight>
                  <a:srgbClr val="FF00FF"/>
                </a:highlight>
              </a:rPr>
              <a:t>Awami League is the party which voiced against the disparities between the two wings of Pakistan.</a:t>
            </a:r>
          </a:p>
          <a:p>
            <a:pPr algn="just">
              <a:buFont typeface="Wingdings" panose="05000000000000000000" pitchFamily="2" charset="2"/>
              <a:buChar char="Ø"/>
            </a:pPr>
            <a:r>
              <a:rPr lang="en-US" dirty="0">
                <a:highlight>
                  <a:srgbClr val="00FFFF"/>
                </a:highlight>
              </a:rPr>
              <a:t>It played the central role to form the United Front and defeat the Muslim League in the elections of 1954.</a:t>
            </a:r>
          </a:p>
        </p:txBody>
      </p:sp>
    </p:spTree>
    <p:extLst>
      <p:ext uri="{BB962C8B-B14F-4D97-AF65-F5344CB8AC3E}">
        <p14:creationId xmlns:p14="http://schemas.microsoft.com/office/powerpoint/2010/main" val="4317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Role of Awami League in the History of Bangladesh</a:t>
            </a:r>
            <a:endParaRPr lang="en-US" sz="4000"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b="1" dirty="0"/>
              <a:t>Role of Awami League (Contd.):</a:t>
            </a:r>
            <a:endParaRPr lang="en-US" dirty="0"/>
          </a:p>
          <a:p>
            <a:pPr algn="just">
              <a:buFont typeface="Wingdings" panose="05000000000000000000" pitchFamily="2" charset="2"/>
              <a:buChar char="Ø"/>
            </a:pPr>
            <a:r>
              <a:rPr lang="en-US" dirty="0"/>
              <a:t>Awami League and its leader Bangabandhu Sheikh Mujibur Rahman raised the </a:t>
            </a:r>
            <a:r>
              <a:rPr lang="en-US" dirty="0">
                <a:highlight>
                  <a:srgbClr val="FFFF00"/>
                </a:highlight>
              </a:rPr>
              <a:t>“Six Point Programme</a:t>
            </a:r>
            <a:r>
              <a:rPr lang="en-US" dirty="0"/>
              <a:t>” in which the seeds of independent Bangladesh was laid.</a:t>
            </a:r>
          </a:p>
          <a:p>
            <a:pPr algn="just">
              <a:buFont typeface="Wingdings" panose="05000000000000000000" pitchFamily="2" charset="2"/>
              <a:buChar char="Ø"/>
            </a:pPr>
            <a:r>
              <a:rPr lang="en-US" dirty="0"/>
              <a:t>Awami League won </a:t>
            </a:r>
            <a:r>
              <a:rPr lang="en-US" dirty="0">
                <a:highlight>
                  <a:srgbClr val="FFFF00"/>
                </a:highlight>
              </a:rPr>
              <a:t>the 1970 elections </a:t>
            </a:r>
            <a:r>
              <a:rPr lang="en-US" dirty="0"/>
              <a:t>as the majority party the results of which ‘declares the death of united Pakistan.’</a:t>
            </a:r>
          </a:p>
          <a:p>
            <a:pPr algn="just">
              <a:buFont typeface="Wingdings" panose="05000000000000000000" pitchFamily="2" charset="2"/>
              <a:buChar char="Ø"/>
            </a:pPr>
            <a:r>
              <a:rPr lang="en-US" dirty="0"/>
              <a:t>Since its founding on June 23, 1949, at the historic Rose Garden in the old part of Dhaka, the party played a leading role in all democratic movements. It also led the nation in the War of Liberation in 1971 under the leadership of Bangabandhu Sheikh Mujibur Rahman.</a:t>
            </a:r>
          </a:p>
          <a:p>
            <a:pPr algn="just">
              <a:buFont typeface="Wingdings" panose="05000000000000000000" pitchFamily="2" charset="2"/>
              <a:buChar char="Ø"/>
            </a:pPr>
            <a:r>
              <a:rPr lang="en-US" dirty="0"/>
              <a:t>The party celebrated its 71st founding anniversary on June 23, 2020, with a commitment of building a hunger- and poverty-free ‘Golden Bangladesh,’ as envisioned by Bangabandhu Sheikh Mujibur Rahman under the leadership of Prime Minister Sheikh Hasina.</a:t>
            </a:r>
          </a:p>
          <a:p>
            <a:endParaRPr lang="en-US" dirty="0"/>
          </a:p>
        </p:txBody>
      </p:sp>
    </p:spTree>
    <p:extLst>
      <p:ext uri="{BB962C8B-B14F-4D97-AF65-F5344CB8AC3E}">
        <p14:creationId xmlns:p14="http://schemas.microsoft.com/office/powerpoint/2010/main" val="140585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TotalTime>
  <Words>984</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HIS 103: Emergence of Bangladesh</vt:lpstr>
      <vt:lpstr>Foundation of Awami (Muslim) League, 1949 </vt:lpstr>
      <vt:lpstr>Foundation of Awami (Muslim) League, 1949 </vt:lpstr>
      <vt:lpstr>Foundation of Awami (Muslim) League, 1949 </vt:lpstr>
      <vt:lpstr>Foundation of Awami (Muslim) League, 1949 </vt:lpstr>
      <vt:lpstr>Role of Awami League in the History of Bangladesh</vt:lpstr>
      <vt:lpstr>Role of Awami League in the History of Bangladesh</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 103: Emergence of Bangladesh</dc:title>
  <dc:creator>ismail - [2010]</dc:creator>
  <cp:lastModifiedBy>HP</cp:lastModifiedBy>
  <cp:revision>94</cp:revision>
  <dcterms:created xsi:type="dcterms:W3CDTF">2019-06-30T14:48:15Z</dcterms:created>
  <dcterms:modified xsi:type="dcterms:W3CDTF">2022-03-06T17:33:51Z</dcterms:modified>
</cp:coreProperties>
</file>