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81" r:id="rId6"/>
    <p:sldId id="264" r:id="rId7"/>
    <p:sldId id="265" r:id="rId8"/>
    <p:sldId id="266" r:id="rId9"/>
    <p:sldId id="267" r:id="rId10"/>
    <p:sldId id="268" r:id="rId11"/>
    <p:sldId id="269" r:id="rId12"/>
    <p:sldId id="271" r:id="rId13"/>
    <p:sldId id="275" r:id="rId14"/>
    <p:sldId id="272" r:id="rId15"/>
    <p:sldId id="273"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guide orient="horz" pos="4320"/>
        <p:guide pos="72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D0680E-C782-46DA-B67C-9AE9800C62AB}"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3202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D0680E-C782-46DA-B67C-9AE9800C62AB}"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395621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D0680E-C782-46DA-B67C-9AE9800C62AB}"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105364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D0680E-C782-46DA-B67C-9AE9800C62AB}"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13973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D0680E-C782-46DA-B67C-9AE9800C62AB}"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381170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D0680E-C782-46DA-B67C-9AE9800C62AB}"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285706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D0680E-C782-46DA-B67C-9AE9800C62AB}"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37280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D0680E-C782-46DA-B67C-9AE9800C62AB}"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29084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0680E-C782-46DA-B67C-9AE9800C62AB}"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310613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0680E-C782-46DA-B67C-9AE9800C62AB}"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1030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D0680E-C782-46DA-B67C-9AE9800C62AB}"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42353-DFDE-421F-881F-1F6F341EE052}" type="slidenum">
              <a:rPr lang="en-US" smtClean="0"/>
              <a:pPr/>
              <a:t>‹#›</a:t>
            </a:fld>
            <a:endParaRPr lang="en-US"/>
          </a:p>
        </p:txBody>
      </p:sp>
    </p:spTree>
    <p:extLst>
      <p:ext uri="{BB962C8B-B14F-4D97-AF65-F5344CB8AC3E}">
        <p14:creationId xmlns:p14="http://schemas.microsoft.com/office/powerpoint/2010/main" val="82540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0680E-C782-46DA-B67C-9AE9800C62AB}" type="datetimeFigureOut">
              <a:rPr lang="en-US" smtClean="0"/>
              <a:pPr/>
              <a:t>3/6/2022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42353-DFDE-421F-881F-1F6F341EE052}" type="slidenum">
              <a:rPr lang="en-US" smtClean="0"/>
              <a:pPr/>
              <a:t>‹#›</a:t>
            </a:fld>
            <a:endParaRPr lang="en-US"/>
          </a:p>
        </p:txBody>
      </p:sp>
    </p:spTree>
    <p:extLst>
      <p:ext uri="{BB962C8B-B14F-4D97-AF65-F5344CB8AC3E}">
        <p14:creationId xmlns:p14="http://schemas.microsoft.com/office/powerpoint/2010/main" val="350361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youtu.be/NmXPAeaRzm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 103: Emergence of Bangladesh </a:t>
            </a:r>
          </a:p>
        </p:txBody>
      </p:sp>
      <p:sp>
        <p:nvSpPr>
          <p:cNvPr id="3" name="Content Placeholder 2"/>
          <p:cNvSpPr>
            <a:spLocks noGrp="1"/>
          </p:cNvSpPr>
          <p:nvPr>
            <p:ph idx="1"/>
          </p:nvPr>
        </p:nvSpPr>
        <p:spPr/>
        <p:txBody>
          <a:bodyPr>
            <a:normAutofit/>
          </a:bodyPr>
          <a:lstStyle/>
          <a:p>
            <a:pPr marL="0" indent="0" algn="ctr">
              <a:buNone/>
            </a:pPr>
            <a:endParaRPr lang="en-US" sz="3600" b="1" dirty="0"/>
          </a:p>
          <a:p>
            <a:pPr marL="0" indent="0" algn="ctr">
              <a:buNone/>
            </a:pPr>
            <a:r>
              <a:rPr lang="en-US" sz="3600" b="1" dirty="0"/>
              <a:t>The Language Movement 1952: </a:t>
            </a:r>
          </a:p>
          <a:p>
            <a:pPr marL="0" indent="0" algn="ctr">
              <a:buNone/>
            </a:pPr>
            <a:r>
              <a:rPr lang="en-US" sz="3600" dirty="0"/>
              <a:t>Background, Major Events and Political Significance</a:t>
            </a:r>
          </a:p>
          <a:p>
            <a:pPr marL="0" indent="0" algn="ctr">
              <a:buNone/>
            </a:pPr>
            <a:r>
              <a:rPr lang="en-US" sz="3600" dirty="0" smtClean="0"/>
              <a:t>March 8</a:t>
            </a:r>
            <a:r>
              <a:rPr lang="en-US" sz="3600" dirty="0" smtClean="0"/>
              <a:t>, 2022</a:t>
            </a:r>
            <a:endParaRPr lang="en-US" sz="3600" dirty="0"/>
          </a:p>
        </p:txBody>
      </p:sp>
    </p:spTree>
    <p:extLst>
      <p:ext uri="{BB962C8B-B14F-4D97-AF65-F5344CB8AC3E}">
        <p14:creationId xmlns:p14="http://schemas.microsoft.com/office/powerpoint/2010/main" val="272426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Demonstration…</a:t>
            </a:r>
          </a:p>
        </p:txBody>
      </p:sp>
      <p:pic>
        <p:nvPicPr>
          <p:cNvPr id="4" name="Picture 1"/>
          <p:cNvPicPr>
            <a:picLocks noGrp="1" noChangeAspect="1"/>
          </p:cNvPicPr>
          <p:nvPr>
            <p:ph idx="1"/>
          </p:nvPr>
        </p:nvPicPr>
        <p:blipFill>
          <a:blip r:embed="rId2"/>
          <a:srcRect/>
          <a:stretch>
            <a:fillRect/>
          </a:stretch>
        </p:blipFill>
        <p:spPr bwMode="auto">
          <a:xfrm>
            <a:off x="2019869" y="1815152"/>
            <a:ext cx="6837528" cy="4067033"/>
          </a:xfrm>
          <a:prstGeom prst="rect">
            <a:avLst/>
          </a:prstGeom>
          <a:noFill/>
          <a:ln w="9525">
            <a:noFill/>
            <a:miter lim="800000"/>
            <a:headEnd/>
            <a:tailEnd/>
          </a:ln>
        </p:spPr>
      </p:pic>
    </p:spTree>
    <p:extLst>
      <p:ext uri="{BB962C8B-B14F-4D97-AF65-F5344CB8AC3E}">
        <p14:creationId xmlns:p14="http://schemas.microsoft.com/office/powerpoint/2010/main" val="121835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Government Actions</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Firing on the students and its aftermath:</a:t>
            </a:r>
          </a:p>
          <a:p>
            <a:pPr algn="just" defTabSz="382676">
              <a:buFont typeface="Wingdings" panose="05000000000000000000" pitchFamily="2" charset="2"/>
              <a:buChar char="Ø"/>
            </a:pPr>
            <a:r>
              <a:rPr lang="en-US" dirty="0">
                <a:sym typeface="Cambria" pitchFamily="18" charset="0"/>
              </a:rPr>
              <a:t>Unable to control the agitated students, the police fired upon the crowd of students, who were proceeding towards the Assembly Hall (at present, part of </a:t>
            </a:r>
            <a:r>
              <a:rPr lang="en-US" dirty="0" err="1">
                <a:sym typeface="Cambria" pitchFamily="18" charset="0"/>
              </a:rPr>
              <a:t>Jagannath</a:t>
            </a:r>
            <a:r>
              <a:rPr lang="en-US" dirty="0">
                <a:sym typeface="Cambria" pitchFamily="18" charset="0"/>
              </a:rPr>
              <a:t> Hall, University of Dhaka).</a:t>
            </a:r>
          </a:p>
          <a:p>
            <a:pPr algn="just" defTabSz="382676">
              <a:buFont typeface="Wingdings" panose="05000000000000000000" pitchFamily="2" charset="2"/>
              <a:buChar char="Ø"/>
            </a:pPr>
            <a:r>
              <a:rPr lang="en-US" dirty="0">
                <a:sym typeface="Cambria" pitchFamily="18" charset="0"/>
              </a:rPr>
              <a:t>Three young men, </a:t>
            </a:r>
            <a:r>
              <a:rPr lang="en-US" dirty="0" err="1">
                <a:sym typeface="Cambria" pitchFamily="18" charset="0"/>
              </a:rPr>
              <a:t>Rafiq</a:t>
            </a:r>
            <a:r>
              <a:rPr lang="en-US" dirty="0">
                <a:sym typeface="Cambria" pitchFamily="18" charset="0"/>
              </a:rPr>
              <a:t> Uddin Ahmed, Abdul </a:t>
            </a:r>
            <a:r>
              <a:rPr lang="en-US" dirty="0" err="1">
                <a:sym typeface="Cambria" pitchFamily="18" charset="0"/>
              </a:rPr>
              <a:t>Jabbar</a:t>
            </a:r>
            <a:r>
              <a:rPr lang="en-US" dirty="0">
                <a:sym typeface="Cambria" pitchFamily="18" charset="0"/>
              </a:rPr>
              <a:t> and </a:t>
            </a:r>
            <a:r>
              <a:rPr lang="en-US" dirty="0" err="1">
                <a:sym typeface="Cambria" pitchFamily="18" charset="0"/>
              </a:rPr>
              <a:t>Abul</a:t>
            </a:r>
            <a:r>
              <a:rPr lang="en-US" dirty="0">
                <a:sym typeface="Cambria" pitchFamily="18" charset="0"/>
              </a:rPr>
              <a:t> </a:t>
            </a:r>
            <a:r>
              <a:rPr lang="en-US" dirty="0" err="1">
                <a:sym typeface="Cambria" pitchFamily="18" charset="0"/>
              </a:rPr>
              <a:t>Barkat</a:t>
            </a:r>
            <a:r>
              <a:rPr lang="en-US" dirty="0">
                <a:sym typeface="Cambria" pitchFamily="18" charset="0"/>
              </a:rPr>
              <a:t> (an MA student of Political Science) were fatally wounded. Many injured persons were admitted to the hospital.</a:t>
            </a:r>
          </a:p>
          <a:p>
            <a:pPr algn="just" defTabSz="382676">
              <a:buFont typeface="Wingdings" panose="05000000000000000000" pitchFamily="2" charset="2"/>
              <a:buChar char="Ø"/>
            </a:pPr>
            <a:r>
              <a:rPr lang="en-US" dirty="0">
                <a:sym typeface="Cambria" pitchFamily="18" charset="0"/>
              </a:rPr>
              <a:t>Among them </a:t>
            </a:r>
            <a:r>
              <a:rPr lang="en-US" dirty="0" err="1">
                <a:sym typeface="Cambria" pitchFamily="18" charset="0"/>
              </a:rPr>
              <a:t>Abdus</a:t>
            </a:r>
            <a:r>
              <a:rPr lang="en-US" dirty="0">
                <a:sym typeface="Cambria" pitchFamily="18" charset="0"/>
              </a:rPr>
              <a:t> Salam, a peon at the Secretariat, subsequently surrendered to his wounds. </a:t>
            </a:r>
            <a:r>
              <a:rPr lang="en-US" dirty="0">
                <a:highlight>
                  <a:srgbClr val="00FFFF"/>
                </a:highlight>
                <a:sym typeface="Cambria" pitchFamily="18" charset="0"/>
              </a:rPr>
              <a:t>A nine-year-old boy named </a:t>
            </a:r>
            <a:r>
              <a:rPr lang="en-US" dirty="0" err="1">
                <a:highlight>
                  <a:srgbClr val="00FFFF"/>
                </a:highlight>
                <a:sym typeface="Cambria" pitchFamily="18" charset="0"/>
              </a:rPr>
              <a:t>Ohiullah</a:t>
            </a:r>
            <a:r>
              <a:rPr lang="en-US" dirty="0">
                <a:highlight>
                  <a:srgbClr val="00FFFF"/>
                </a:highlight>
                <a:sym typeface="Cambria" pitchFamily="18" charset="0"/>
              </a:rPr>
              <a:t> was also killed.</a:t>
            </a:r>
          </a:p>
          <a:p>
            <a:pPr algn="just" defTabSz="382676">
              <a:buFont typeface="Wingdings" panose="05000000000000000000" pitchFamily="2" charset="2"/>
              <a:buChar char="Ø"/>
            </a:pPr>
            <a:r>
              <a:rPr lang="en-US" dirty="0">
                <a:sym typeface="Cambria" pitchFamily="18" charset="0"/>
              </a:rPr>
              <a:t>At the Legislative Assembly building, the session was about to begin. On heard the news of the shooting, some members of the Assembly, including </a:t>
            </a:r>
            <a:r>
              <a:rPr lang="en-US" dirty="0" err="1">
                <a:sym typeface="Cambria" pitchFamily="18" charset="0"/>
              </a:rPr>
              <a:t>Maulana</a:t>
            </a:r>
            <a:r>
              <a:rPr lang="en-US" dirty="0">
                <a:sym typeface="Cambria" pitchFamily="18" charset="0"/>
              </a:rPr>
              <a:t> </a:t>
            </a:r>
            <a:r>
              <a:rPr lang="en-US" dirty="0" err="1">
                <a:sym typeface="Cambria" pitchFamily="18" charset="0"/>
              </a:rPr>
              <a:t>Abdur</a:t>
            </a:r>
            <a:r>
              <a:rPr lang="en-US" dirty="0">
                <a:sym typeface="Cambria" pitchFamily="18" charset="0"/>
              </a:rPr>
              <a:t> Rashid </a:t>
            </a:r>
            <a:r>
              <a:rPr lang="en-US" dirty="0" err="1">
                <a:sym typeface="Cambria" pitchFamily="18" charset="0"/>
              </a:rPr>
              <a:t>Tarkabagish</a:t>
            </a:r>
            <a:r>
              <a:rPr lang="en-US" dirty="0">
                <a:sym typeface="Cambria" pitchFamily="18" charset="0"/>
              </a:rPr>
              <a:t> and some opposition members, went out and joined the students. In the Assembly, Nurul Amin, chief minister of East Pakistan, continued to oppose the demand for Bangla.</a:t>
            </a:r>
          </a:p>
          <a:p>
            <a:pPr>
              <a:buFont typeface="Wingdings" panose="05000000000000000000" pitchFamily="2" charset="2"/>
              <a:buChar char="q"/>
            </a:pPr>
            <a:endParaRPr lang="en-US" b="1" dirty="0"/>
          </a:p>
        </p:txBody>
      </p:sp>
    </p:spTree>
    <p:extLst>
      <p:ext uri="{BB962C8B-B14F-4D97-AF65-F5344CB8AC3E}">
        <p14:creationId xmlns:p14="http://schemas.microsoft.com/office/powerpoint/2010/main" val="150504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Aftermath o f the Government Action</a:t>
            </a:r>
            <a:endParaRPr lang="en-US" dirty="0"/>
          </a:p>
        </p:txBody>
      </p:sp>
      <p:sp>
        <p:nvSpPr>
          <p:cNvPr id="3" name="Content Placeholder 2"/>
          <p:cNvSpPr>
            <a:spLocks noGrp="1"/>
          </p:cNvSpPr>
          <p:nvPr>
            <p:ph sz="half" idx="1"/>
          </p:nvPr>
        </p:nvSpPr>
        <p:spPr/>
        <p:txBody>
          <a:bodyPr>
            <a:normAutofit fontScale="47500" lnSpcReduction="20000"/>
          </a:bodyPr>
          <a:lstStyle/>
          <a:p>
            <a:pPr algn="just">
              <a:lnSpc>
                <a:spcPct val="120000"/>
              </a:lnSpc>
              <a:spcBef>
                <a:spcPts val="586"/>
              </a:spcBef>
              <a:buFont typeface="Wingdings" panose="05000000000000000000" pitchFamily="2" charset="2"/>
              <a:buChar char="q"/>
            </a:pPr>
            <a:r>
              <a:rPr lang="en-US" b="1" dirty="0">
                <a:sym typeface="Cambria" pitchFamily="18" charset="0"/>
              </a:rPr>
              <a:t>Aftermath:</a:t>
            </a:r>
          </a:p>
          <a:p>
            <a:pPr algn="just">
              <a:lnSpc>
                <a:spcPct val="120000"/>
              </a:lnSpc>
              <a:spcBef>
                <a:spcPts val="586"/>
              </a:spcBef>
              <a:buFont typeface="Wingdings" panose="05000000000000000000" pitchFamily="2" charset="2"/>
              <a:buChar char="Ø"/>
            </a:pPr>
            <a:r>
              <a:rPr lang="en-US" sz="3400" dirty="0">
                <a:sym typeface="Cambria" pitchFamily="18" charset="0"/>
              </a:rPr>
              <a:t>The next day, 22 February, was also a day of public demonstrations and police reprisals.</a:t>
            </a:r>
          </a:p>
          <a:p>
            <a:pPr algn="just">
              <a:lnSpc>
                <a:spcPct val="120000"/>
              </a:lnSpc>
              <a:spcBef>
                <a:spcPts val="586"/>
              </a:spcBef>
              <a:buFont typeface="Wingdings" panose="05000000000000000000" pitchFamily="2" charset="2"/>
              <a:buChar char="Ø"/>
            </a:pPr>
            <a:r>
              <a:rPr lang="en-US" sz="3400" dirty="0">
                <a:sym typeface="Cambria" pitchFamily="18" charset="0"/>
              </a:rPr>
              <a:t>The public performed a </a:t>
            </a:r>
            <a:r>
              <a:rPr lang="en-US" sz="3400" dirty="0" err="1">
                <a:sym typeface="Cambria" pitchFamily="18" charset="0"/>
              </a:rPr>
              <a:t>Janaza</a:t>
            </a:r>
            <a:r>
              <a:rPr lang="en-US" sz="3400" dirty="0">
                <a:sym typeface="Cambria" pitchFamily="18" charset="0"/>
              </a:rPr>
              <a:t> (</a:t>
            </a:r>
            <a:r>
              <a:rPr lang="en-US" sz="3400" dirty="0"/>
              <a:t>“</a:t>
            </a:r>
            <a:r>
              <a:rPr lang="en-US" sz="3400" b="1" dirty="0" err="1"/>
              <a:t>Gayebana</a:t>
            </a:r>
            <a:r>
              <a:rPr lang="en-US" sz="3400" b="1" dirty="0"/>
              <a:t> </a:t>
            </a:r>
            <a:r>
              <a:rPr lang="en-US" sz="3400" b="1" dirty="0" err="1"/>
              <a:t>Janaza</a:t>
            </a:r>
            <a:r>
              <a:rPr lang="en-US" sz="3400" dirty="0"/>
              <a:t>” held for </a:t>
            </a:r>
            <a:r>
              <a:rPr lang="en-US" sz="3400" dirty="0" err="1"/>
              <a:t>Ekushey</a:t>
            </a:r>
            <a:r>
              <a:rPr lang="en-US" sz="3400" dirty="0"/>
              <a:t> martyrs</a:t>
            </a:r>
            <a:r>
              <a:rPr lang="en-US" sz="3400" dirty="0">
                <a:sym typeface="Cambria" pitchFamily="18" charset="0"/>
              </a:rPr>
              <a:t>) and brought out a mourning procession.</a:t>
            </a:r>
          </a:p>
          <a:p>
            <a:pPr algn="just">
              <a:lnSpc>
                <a:spcPct val="120000"/>
              </a:lnSpc>
              <a:spcBef>
                <a:spcPts val="586"/>
              </a:spcBef>
              <a:buFont typeface="Wingdings" panose="05000000000000000000" pitchFamily="2" charset="2"/>
              <a:buChar char="Ø"/>
            </a:pPr>
            <a:r>
              <a:rPr lang="en-US" sz="3200" dirty="0">
                <a:sym typeface="Cambria" pitchFamily="18" charset="0"/>
              </a:rPr>
              <a:t>On 23 February night, at the spot where students had been killed, a memorial was erected.</a:t>
            </a:r>
            <a:r>
              <a:rPr lang="en-US" sz="3200" dirty="0"/>
              <a:t> Three days later, the police demolished the memorial.</a:t>
            </a:r>
          </a:p>
          <a:p>
            <a:pPr algn="just">
              <a:lnSpc>
                <a:spcPct val="120000"/>
              </a:lnSpc>
              <a:spcBef>
                <a:spcPts val="586"/>
              </a:spcBef>
              <a:buFont typeface="Wingdings" panose="05000000000000000000" pitchFamily="2" charset="2"/>
              <a:buChar char="Ø"/>
            </a:pPr>
            <a:r>
              <a:rPr lang="en-US" sz="3300" dirty="0"/>
              <a:t>Nevertheless, the movement for the recognition of Bangla as a state language gained momentum. After the resounding victory of the united front in 1954, Bangla was recognized as one of the state languages of Pakistan at a session of the National Assembly on 9 May 1954.</a:t>
            </a:r>
          </a:p>
          <a:p>
            <a:pPr algn="just">
              <a:lnSpc>
                <a:spcPct val="120000"/>
              </a:lnSpc>
              <a:spcBef>
                <a:spcPts val="586"/>
              </a:spcBef>
              <a:buFont typeface="Wingdings" panose="05000000000000000000" pitchFamily="2" charset="2"/>
              <a:buChar char="Ø"/>
            </a:pPr>
            <a:r>
              <a:rPr lang="en-US" sz="3200" dirty="0">
                <a:sym typeface="Cambria" pitchFamily="18" charset="0"/>
              </a:rPr>
              <a:t> </a:t>
            </a:r>
            <a:r>
              <a:rPr lang="en-US" sz="3400" dirty="0">
                <a:sym typeface="Cambria" pitchFamily="18" charset="0"/>
              </a:rPr>
              <a:t>In 1963, the temporary structure was replaced by a concrete memorial, the Shaheed minar. </a:t>
            </a:r>
          </a:p>
          <a:p>
            <a:endParaRPr lang="en-US" sz="3400" dirty="0"/>
          </a:p>
        </p:txBody>
      </p:sp>
      <p:pic>
        <p:nvPicPr>
          <p:cNvPr id="5" name="Picture 2" descr="pasted-image.pdf"/>
          <p:cNvPicPr>
            <a:picLocks noGrp="1" noChangeAspect="1"/>
          </p:cNvPicPr>
          <p:nvPr>
            <p:ph sz="half" idx="2"/>
          </p:nvPr>
        </p:nvPicPr>
        <p:blipFill>
          <a:blip r:embed="rId2"/>
          <a:srcRect/>
          <a:stretch>
            <a:fillRect/>
          </a:stretch>
        </p:blipFill>
        <p:spPr bwMode="auto">
          <a:xfrm>
            <a:off x="7162800" y="2286794"/>
            <a:ext cx="3200400" cy="3429000"/>
          </a:xfrm>
          <a:prstGeom prst="rect">
            <a:avLst/>
          </a:prstGeom>
          <a:noFill/>
          <a:ln w="9525">
            <a:noFill/>
            <a:miter lim="800000"/>
            <a:headEnd/>
            <a:tailEnd/>
          </a:ln>
        </p:spPr>
      </p:pic>
    </p:spTree>
    <p:extLst>
      <p:ext uri="{BB962C8B-B14F-4D97-AF65-F5344CB8AC3E}">
        <p14:creationId xmlns:p14="http://schemas.microsoft.com/office/powerpoint/2010/main" val="138898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Language Movement in Pictures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119" y="1690688"/>
            <a:ext cx="7492621" cy="4355269"/>
          </a:xfrm>
        </p:spPr>
      </p:pic>
    </p:spTree>
    <p:extLst>
      <p:ext uri="{BB962C8B-B14F-4D97-AF65-F5344CB8AC3E}">
        <p14:creationId xmlns:p14="http://schemas.microsoft.com/office/powerpoint/2010/main" val="352972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Language Movement in Pictures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4209" y="1853406"/>
            <a:ext cx="7983940" cy="4295775"/>
          </a:xfrm>
        </p:spPr>
      </p:pic>
    </p:spTree>
    <p:extLst>
      <p:ext uri="{BB962C8B-B14F-4D97-AF65-F5344CB8AC3E}">
        <p14:creationId xmlns:p14="http://schemas.microsoft.com/office/powerpoint/2010/main" val="106466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Language Movement in Pictures</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4335" y="1825625"/>
            <a:ext cx="8447964" cy="4351338"/>
          </a:xfrm>
        </p:spPr>
      </p:pic>
    </p:spTree>
    <p:extLst>
      <p:ext uri="{BB962C8B-B14F-4D97-AF65-F5344CB8AC3E}">
        <p14:creationId xmlns:p14="http://schemas.microsoft.com/office/powerpoint/2010/main" val="352684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Language Movement in Pictures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832" y="1839272"/>
            <a:ext cx="8652681" cy="4657061"/>
          </a:xfrm>
        </p:spPr>
      </p:pic>
    </p:spTree>
    <p:extLst>
      <p:ext uri="{BB962C8B-B14F-4D97-AF65-F5344CB8AC3E}">
        <p14:creationId xmlns:p14="http://schemas.microsoft.com/office/powerpoint/2010/main" val="192688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Language Movement</a:t>
            </a:r>
          </a:p>
        </p:txBody>
      </p:sp>
      <p:sp>
        <p:nvSpPr>
          <p:cNvPr id="3" name="Content Placeholder 2"/>
          <p:cNvSpPr>
            <a:spLocks noGrp="1"/>
          </p:cNvSpPr>
          <p:nvPr>
            <p:ph idx="1"/>
          </p:nvPr>
        </p:nvSpPr>
        <p:spPr>
          <a:xfrm>
            <a:off x="838200" y="1825625"/>
            <a:ext cx="10515600" cy="4015617"/>
          </a:xfrm>
        </p:spPr>
        <p:txBody>
          <a:bodyPr>
            <a:normAutofit fontScale="25000" lnSpcReduction="20000"/>
          </a:bodyPr>
          <a:lstStyle/>
          <a:p>
            <a:pPr algn="just" defTabSz="382676">
              <a:lnSpc>
                <a:spcPct val="120000"/>
              </a:lnSpc>
              <a:buFont typeface="Wingdings" panose="05000000000000000000" pitchFamily="2" charset="2"/>
              <a:buChar char="q"/>
            </a:pPr>
            <a:r>
              <a:rPr lang="en-US" sz="8000" b="1" dirty="0"/>
              <a:t>Harvests of the Movement:</a:t>
            </a:r>
          </a:p>
          <a:p>
            <a:pPr algn="just" defTabSz="382676">
              <a:lnSpc>
                <a:spcPct val="120000"/>
              </a:lnSpc>
              <a:buFont typeface="Wingdings" panose="05000000000000000000" pitchFamily="2" charset="2"/>
              <a:buChar char="Ø"/>
            </a:pPr>
            <a:r>
              <a:rPr lang="en-US" sz="7200" dirty="0"/>
              <a:t>Decision to commemorate 21 February as </a:t>
            </a:r>
            <a:r>
              <a:rPr lang="en-US" sz="7200" b="1" i="1" dirty="0"/>
              <a:t>Shaheed </a:t>
            </a:r>
            <a:r>
              <a:rPr lang="en-US" sz="7200" b="1" i="1" dirty="0" err="1"/>
              <a:t>Dibosh</a:t>
            </a:r>
            <a:r>
              <a:rPr lang="en-US" sz="7200" b="1" i="1" dirty="0"/>
              <a:t> </a:t>
            </a:r>
            <a:r>
              <a:rPr lang="en-US" sz="7200" dirty="0"/>
              <a:t>by the </a:t>
            </a:r>
            <a:r>
              <a:rPr lang="en-US" sz="7200" dirty="0" err="1"/>
              <a:t>Shorbodolio</a:t>
            </a:r>
            <a:r>
              <a:rPr lang="en-US" sz="7200" dirty="0"/>
              <a:t> </a:t>
            </a:r>
            <a:r>
              <a:rPr lang="en-US" sz="7200" dirty="0" err="1"/>
              <a:t>Kendrio</a:t>
            </a:r>
            <a:r>
              <a:rPr lang="en-US" sz="7200" dirty="0"/>
              <a:t> </a:t>
            </a:r>
            <a:r>
              <a:rPr lang="en-US" sz="7200" dirty="0" err="1"/>
              <a:t>Rahstrobhasha</a:t>
            </a:r>
            <a:r>
              <a:rPr lang="en-US" sz="7200" dirty="0"/>
              <a:t> Sangram </a:t>
            </a:r>
            <a:r>
              <a:rPr lang="en-US" sz="7200" dirty="0" err="1"/>
              <a:t>Parishod</a:t>
            </a:r>
            <a:r>
              <a:rPr lang="en-US" sz="7200" dirty="0"/>
              <a:t>.</a:t>
            </a:r>
            <a:endParaRPr lang="en-US" sz="7200" dirty="0">
              <a:sym typeface="Cambria" pitchFamily="18" charset="0"/>
            </a:endParaRPr>
          </a:p>
          <a:p>
            <a:pPr algn="just" defTabSz="382676">
              <a:lnSpc>
                <a:spcPct val="120000"/>
              </a:lnSpc>
              <a:buFont typeface="Wingdings" panose="05000000000000000000" pitchFamily="2" charset="2"/>
              <a:buChar char="Ø"/>
            </a:pPr>
            <a:r>
              <a:rPr lang="en-US" sz="7200" dirty="0">
                <a:sym typeface="Cambria" pitchFamily="18" charset="0"/>
              </a:rPr>
              <a:t>The language movement continued until 1956. The movement achieved its goal by forcing the Pakistan Constituent Assembly in adopting both Bangla and Urdu as the state languages of Pakistan. </a:t>
            </a:r>
          </a:p>
          <a:p>
            <a:pPr algn="just" defTabSz="382676">
              <a:lnSpc>
                <a:spcPct val="120000"/>
              </a:lnSpc>
              <a:buFont typeface="Wingdings" panose="05000000000000000000" pitchFamily="2" charset="2"/>
              <a:buChar char="Ø"/>
            </a:pPr>
            <a:r>
              <a:rPr lang="en-US" sz="7200" dirty="0">
                <a:sym typeface="Cambria" pitchFamily="18" charset="0"/>
              </a:rPr>
              <a:t>While the Assembly was debating on the language issue, Member Adel Uddin Ahmed (1913-1981; </a:t>
            </a:r>
            <a:r>
              <a:rPr lang="en-US" sz="7200" dirty="0" err="1">
                <a:sym typeface="Cambria" pitchFamily="18" charset="0"/>
              </a:rPr>
              <a:t>Faridpur</a:t>
            </a:r>
            <a:r>
              <a:rPr lang="en-US" sz="7200" dirty="0">
                <a:sym typeface="Cambria" pitchFamily="18" charset="0"/>
              </a:rPr>
              <a:t>) made an important amendment proposal, which was adopted unanimously by the Assembly (16 February 1956).</a:t>
            </a:r>
          </a:p>
          <a:p>
            <a:pPr algn="just" defTabSz="382676">
              <a:lnSpc>
                <a:spcPct val="120000"/>
              </a:lnSpc>
              <a:buFont typeface="Wingdings" panose="05000000000000000000" pitchFamily="2" charset="2"/>
              <a:buChar char="Ø"/>
            </a:pPr>
            <a:r>
              <a:rPr lang="en-US" sz="7200" dirty="0">
                <a:sym typeface="Cambria" pitchFamily="18" charset="0"/>
              </a:rPr>
              <a:t>Both Bangla and Urdu were thus enacted to be the national languages of Pakistan.</a:t>
            </a:r>
          </a:p>
          <a:p>
            <a:pPr algn="just" defTabSz="382676">
              <a:lnSpc>
                <a:spcPct val="120000"/>
              </a:lnSpc>
              <a:buFont typeface="Wingdings" panose="05000000000000000000" pitchFamily="2" charset="2"/>
              <a:buChar char="Ø"/>
            </a:pPr>
            <a:r>
              <a:rPr lang="en-US" sz="7200" dirty="0"/>
              <a:t>This movement laid a major foundation of our liberation war. </a:t>
            </a:r>
          </a:p>
          <a:p>
            <a:pPr algn="just" defTabSz="382676">
              <a:lnSpc>
                <a:spcPct val="120000"/>
              </a:lnSpc>
              <a:buFont typeface="Wingdings" panose="05000000000000000000" pitchFamily="2" charset="2"/>
              <a:buChar char="Ø"/>
            </a:pPr>
            <a:r>
              <a:rPr lang="en-US" sz="7200" dirty="0">
                <a:solidFill>
                  <a:srgbClr val="FF0000"/>
                </a:solidFill>
              </a:rPr>
              <a:t>17 November, 1999, the UNESCO General Convenience recognized 21 February as International Mother Language Day. </a:t>
            </a:r>
          </a:p>
          <a:p>
            <a:pPr algn="just" defTabSz="382676">
              <a:lnSpc>
                <a:spcPct val="120000"/>
              </a:lnSpc>
              <a:buFont typeface="Wingdings" panose="05000000000000000000" pitchFamily="2" charset="2"/>
              <a:buChar char="Ø"/>
            </a:pPr>
            <a:r>
              <a:rPr lang="en-US" sz="7200" dirty="0">
                <a:solidFill>
                  <a:srgbClr val="FF0000"/>
                </a:solidFill>
              </a:rPr>
              <a:t>Since 2000, 21 February is also being observed as the International Mother Language Day.</a:t>
            </a:r>
          </a:p>
          <a:p>
            <a:pPr marL="0" indent="0" algn="just" defTabSz="382676">
              <a:lnSpc>
                <a:spcPct val="120000"/>
              </a:lnSpc>
              <a:buNone/>
            </a:pPr>
            <a:endParaRPr lang="en-US" sz="5000" dirty="0">
              <a:solidFill>
                <a:srgbClr val="FF0000"/>
              </a:solidFill>
              <a:sym typeface="Cambria"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39697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Language Movement</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b="1" dirty="0"/>
              <a:t>Significance of the Language Movement:</a:t>
            </a:r>
          </a:p>
          <a:p>
            <a:pPr algn="just">
              <a:buFont typeface="Wingdings" panose="05000000000000000000" pitchFamily="2" charset="2"/>
              <a:buChar char="Ø"/>
            </a:pPr>
            <a:r>
              <a:rPr lang="en-US" dirty="0"/>
              <a:t>The language movement was an unprecedented fact not only in our national history, but also in human history. The movement was not isolated to this as it sowed the seeds for the independence movement of the Bangladesh</a:t>
            </a:r>
          </a:p>
          <a:p>
            <a:pPr algn="just">
              <a:buFont typeface="Wingdings" panose="05000000000000000000" pitchFamily="2" charset="2"/>
              <a:buChar char="Ø"/>
            </a:pPr>
            <a:r>
              <a:rPr lang="en-US" dirty="0"/>
              <a:t>This movement </a:t>
            </a:r>
            <a:r>
              <a:rPr lang="en-US" b="1" u="sng" dirty="0">
                <a:highlight>
                  <a:srgbClr val="00FFFF"/>
                </a:highlight>
              </a:rPr>
              <a:t>created a strong sense of nationalism </a:t>
            </a:r>
            <a:r>
              <a:rPr lang="en-US" dirty="0"/>
              <a:t>which had its impact on subsequent political developments leading to the War of Independence in 1971.</a:t>
            </a:r>
          </a:p>
          <a:p>
            <a:pPr algn="just">
              <a:buFont typeface="Wingdings" panose="05000000000000000000" pitchFamily="2" charset="2"/>
              <a:buChar char="Ø"/>
            </a:pPr>
            <a:r>
              <a:rPr lang="en-US" dirty="0" err="1"/>
              <a:t>Ekushey</a:t>
            </a:r>
            <a:r>
              <a:rPr lang="en-US" dirty="0"/>
              <a:t> February plays an important role to </a:t>
            </a:r>
            <a:r>
              <a:rPr lang="en-US" dirty="0">
                <a:solidFill>
                  <a:srgbClr val="0070C0"/>
                </a:solidFill>
              </a:rPr>
              <a:t>help Bengalis to be  </a:t>
            </a:r>
            <a:r>
              <a:rPr lang="en-US" u="sng" dirty="0">
                <a:solidFill>
                  <a:srgbClr val="0070C0"/>
                </a:solidFill>
              </a:rPr>
              <a:t>aware of their cultural and national heritage </a:t>
            </a:r>
            <a:r>
              <a:rPr lang="en-US" dirty="0">
                <a:solidFill>
                  <a:srgbClr val="0070C0"/>
                </a:solidFill>
              </a:rPr>
              <a:t>and ultimately towards the to the </a:t>
            </a:r>
            <a:r>
              <a:rPr lang="en-US" b="1" u="sng" dirty="0">
                <a:highlight>
                  <a:srgbClr val="00FFFF"/>
                </a:highlight>
              </a:rPr>
              <a:t>rise of Bengali nationalism</a:t>
            </a:r>
            <a:r>
              <a:rPr lang="en-US" b="1" dirty="0">
                <a:highlight>
                  <a:srgbClr val="00FFFF"/>
                </a:highlight>
              </a:rPr>
              <a:t>.</a:t>
            </a:r>
          </a:p>
          <a:p>
            <a:pPr algn="just">
              <a:buFont typeface="Wingdings" panose="05000000000000000000" pitchFamily="2" charset="2"/>
              <a:buChar char="Ø"/>
            </a:pPr>
            <a:r>
              <a:rPr lang="en-US" dirty="0"/>
              <a:t>The language movement </a:t>
            </a:r>
            <a:r>
              <a:rPr lang="en-US" u="sng" dirty="0">
                <a:highlight>
                  <a:srgbClr val="FFFF00"/>
                </a:highlight>
              </a:rPr>
              <a:t>infused unity and solidarity among the Bengali people, and encouraged them to be united against exploitation</a:t>
            </a:r>
            <a:r>
              <a:rPr lang="en-US" dirty="0">
                <a:highlight>
                  <a:srgbClr val="FFFF00"/>
                </a:highlight>
              </a:rPr>
              <a:t>,</a:t>
            </a:r>
            <a:r>
              <a:rPr lang="en-US" dirty="0"/>
              <a:t> </a:t>
            </a:r>
            <a:r>
              <a:rPr lang="en-US" dirty="0">
                <a:highlight>
                  <a:srgbClr val="FFFF00"/>
                </a:highlight>
              </a:rPr>
              <a:t>deprivation and autocratic decision of then Pakistani rulers.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7878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Language Movement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Significance (</a:t>
            </a:r>
            <a:r>
              <a:rPr lang="en-US" b="1" dirty="0" err="1"/>
              <a:t>contd</a:t>
            </a:r>
            <a:r>
              <a:rPr lang="en-US" b="1" dirty="0"/>
              <a:t>…):</a:t>
            </a:r>
          </a:p>
          <a:p>
            <a:pPr algn="just">
              <a:buFont typeface="Wingdings" panose="05000000000000000000" pitchFamily="2" charset="2"/>
              <a:buChar char="Ø"/>
            </a:pPr>
            <a:r>
              <a:rPr lang="en-US" dirty="0"/>
              <a:t>Language movement was </a:t>
            </a:r>
            <a:r>
              <a:rPr lang="en-US" u="sng" dirty="0">
                <a:solidFill>
                  <a:srgbClr val="0070C0"/>
                </a:solidFill>
                <a:highlight>
                  <a:srgbClr val="FFFF00"/>
                </a:highlight>
              </a:rPr>
              <a:t>an eye-opener for the Bengali people about their fundamental rights</a:t>
            </a:r>
            <a:r>
              <a:rPr lang="en-US" dirty="0">
                <a:highlight>
                  <a:srgbClr val="FFFF00"/>
                </a:highlight>
              </a:rPr>
              <a:t>-</a:t>
            </a:r>
            <a:r>
              <a:rPr lang="en-US" dirty="0"/>
              <a:t> political, economic and social rights. In fact, it helped Bengalese to be conscious about their rights.</a:t>
            </a:r>
          </a:p>
          <a:p>
            <a:pPr algn="just">
              <a:buFont typeface="Wingdings" panose="05000000000000000000" pitchFamily="2" charset="2"/>
              <a:buChar char="Ø"/>
            </a:pPr>
            <a:r>
              <a:rPr lang="en-US" dirty="0"/>
              <a:t>Through the language movement, the Bengali people created one of the greatest political and cultural histories in the 20th century- </a:t>
            </a:r>
            <a:r>
              <a:rPr lang="en-US" u="sng" dirty="0"/>
              <a:t>a history written by blood</a:t>
            </a:r>
            <a:r>
              <a:rPr lang="en-US" dirty="0"/>
              <a:t>. The events of 21st February 1952 proved that a nation which is strong and powerful politically cannot destroy a spirited civilized nation if they have a unifying language like Bangla.</a:t>
            </a:r>
          </a:p>
          <a:p>
            <a:pPr algn="just">
              <a:buFont typeface="Wingdings" panose="05000000000000000000" pitchFamily="2" charset="2"/>
              <a:buChar char="Ø"/>
            </a:pPr>
            <a:r>
              <a:rPr lang="en-US" dirty="0"/>
              <a:t>As a source of ceaseless inspiration, 21st February </a:t>
            </a:r>
            <a:r>
              <a:rPr lang="en-US" u="sng" dirty="0">
                <a:solidFill>
                  <a:srgbClr val="0070C0"/>
                </a:solidFill>
                <a:highlight>
                  <a:srgbClr val="FFFF00"/>
                </a:highlight>
              </a:rPr>
              <a:t>inspired the people of Bangladesh to a great extent to achieve the right to self-determination and sovereign state</a:t>
            </a:r>
            <a:r>
              <a:rPr lang="en-US" dirty="0">
                <a:solidFill>
                  <a:srgbClr val="0070C0"/>
                </a:solidFill>
                <a:highlight>
                  <a:srgbClr val="FFFF00"/>
                </a:highlight>
              </a:rPr>
              <a:t>. </a:t>
            </a:r>
          </a:p>
          <a:p>
            <a:pPr algn="just">
              <a:buFont typeface="Wingdings" panose="05000000000000000000" pitchFamily="2" charset="2"/>
              <a:buChar char="Ø"/>
            </a:pPr>
            <a:r>
              <a:rPr lang="en-US" b="1" dirty="0">
                <a:highlight>
                  <a:srgbClr val="00FFFF"/>
                </a:highlight>
              </a:rPr>
              <a:t>The language movement helped to </a:t>
            </a:r>
            <a:r>
              <a:rPr lang="en-US" b="1" u="sng" dirty="0">
                <a:highlight>
                  <a:srgbClr val="00FFFF"/>
                </a:highlight>
              </a:rPr>
              <a:t>develop a non-communal sense among the Bengalese cementing Hindu-Muslim unity</a:t>
            </a:r>
            <a:r>
              <a:rPr lang="en-US" b="1" dirty="0">
                <a:highlight>
                  <a:srgbClr val="00FFFF"/>
                </a:highlight>
              </a:rPr>
              <a:t>. </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38627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The Language Movement and the Growth of Bengalee Nationalism</a:t>
            </a: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Ø"/>
              <a:defRPr/>
            </a:pPr>
            <a:r>
              <a:rPr lang="en-US" dirty="0">
                <a:ea typeface="BatangChe" pitchFamily="49" charset="-127"/>
                <a:sym typeface="Cambria" panose="02040503050406030204" pitchFamily="18" charset="0"/>
              </a:rPr>
              <a:t>The question as to what would be the state language of Pakistan was raised immediately after its creation.</a:t>
            </a:r>
          </a:p>
          <a:p>
            <a:pPr algn="just">
              <a:buFont typeface="Wingdings" panose="05000000000000000000" pitchFamily="2" charset="2"/>
              <a:buChar char="Ø"/>
              <a:defRPr/>
            </a:pPr>
            <a:r>
              <a:rPr lang="en-US" dirty="0">
                <a:ea typeface="BatangChe" pitchFamily="49" charset="-127"/>
                <a:sym typeface="Cambria" panose="02040503050406030204" pitchFamily="18" charset="0"/>
              </a:rPr>
              <a:t>Muslim League before the independence of Pakistan announced in </a:t>
            </a:r>
            <a:r>
              <a:rPr lang="en-US" dirty="0" err="1">
                <a:ea typeface="BatangChe" pitchFamily="49" charset="-127"/>
                <a:sym typeface="Cambria" panose="02040503050406030204" pitchFamily="18" charset="0"/>
              </a:rPr>
              <a:t>Hydrabad</a:t>
            </a:r>
            <a:r>
              <a:rPr lang="en-US" dirty="0">
                <a:ea typeface="BatangChe" pitchFamily="49" charset="-127"/>
                <a:sym typeface="Cambria" panose="02040503050406030204" pitchFamily="18" charset="0"/>
              </a:rPr>
              <a:t>, India that Urdu will be the only state language of the future state of Pakistan! </a:t>
            </a:r>
          </a:p>
          <a:p>
            <a:pPr algn="just">
              <a:buFont typeface="Wingdings" panose="05000000000000000000" pitchFamily="2" charset="2"/>
              <a:buChar char="Ø"/>
              <a:defRPr/>
            </a:pPr>
            <a:r>
              <a:rPr lang="en-US" dirty="0">
                <a:ea typeface="BatangChe" pitchFamily="49" charset="-127"/>
                <a:sym typeface="Cambria" panose="02040503050406030204" pitchFamily="18" charset="0"/>
              </a:rPr>
              <a:t>The central leaders and the Urdu-speaking intellectuals of Pakistan declared that Urdu would be the state language of Pakistan, just as Hindi was the state language of India.</a:t>
            </a:r>
          </a:p>
          <a:p>
            <a:pPr algn="just">
              <a:buFont typeface="Wingdings" panose="05000000000000000000" pitchFamily="2" charset="2"/>
              <a:buChar char="Ø"/>
              <a:defRPr/>
            </a:pPr>
            <a:r>
              <a:rPr lang="en-US" dirty="0">
                <a:sym typeface="Cambria" panose="02040503050406030204" pitchFamily="18" charset="0"/>
              </a:rPr>
              <a:t>The students and intellectuals of East Pakistan (</a:t>
            </a:r>
            <a:r>
              <a:rPr lang="en-US" dirty="0">
                <a:highlight>
                  <a:srgbClr val="00FFFF"/>
                </a:highlight>
                <a:sym typeface="Cambria" panose="02040503050406030204" pitchFamily="18" charset="0"/>
              </a:rPr>
              <a:t>notably Dr. Mohammad Shahidullah</a:t>
            </a:r>
            <a:r>
              <a:rPr lang="en-US" dirty="0">
                <a:sym typeface="Cambria" panose="02040503050406030204" pitchFamily="18" charset="0"/>
              </a:rPr>
              <a:t>), however, demanded that </a:t>
            </a:r>
            <a:r>
              <a:rPr lang="en-US" dirty="0">
                <a:solidFill>
                  <a:srgbClr val="FF0000"/>
                </a:solidFill>
                <a:sym typeface="Cambria" panose="02040503050406030204" pitchFamily="18" charset="0"/>
              </a:rPr>
              <a:t>Bengali be made one of the state languages.</a:t>
            </a:r>
          </a:p>
          <a:p>
            <a:pPr algn="just">
              <a:buFont typeface="Wingdings" panose="05000000000000000000" pitchFamily="2" charset="2"/>
              <a:buChar char="Ø"/>
              <a:defRPr/>
            </a:pPr>
            <a:r>
              <a:rPr lang="en-US" dirty="0">
                <a:sym typeface="Cambria" panose="02040503050406030204" pitchFamily="18" charset="0"/>
              </a:rPr>
              <a:t>After a lot of controversy over the language issue, the final demand from East Pakistan was that Bangla must be the official language and the medium of instruction in East Pakistan and for the central government it would be one of the state languages along with Urdu. </a:t>
            </a:r>
          </a:p>
        </p:txBody>
      </p:sp>
    </p:spTree>
    <p:extLst>
      <p:ext uri="{BB962C8B-B14F-4D97-AF65-F5344CB8AC3E}">
        <p14:creationId xmlns:p14="http://schemas.microsoft.com/office/powerpoint/2010/main" val="721223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Language Movement</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q"/>
            </a:pPr>
            <a:r>
              <a:rPr lang="en-US" b="1" dirty="0"/>
              <a:t>From Language Movement to the War of Liberation:</a:t>
            </a:r>
            <a:endParaRPr lang="en-US" dirty="0"/>
          </a:p>
          <a:p>
            <a:pPr algn="just">
              <a:buFont typeface="Wingdings" panose="05000000000000000000" pitchFamily="2" charset="2"/>
              <a:buChar char="Ø"/>
            </a:pPr>
            <a:r>
              <a:rPr lang="en-US" dirty="0"/>
              <a:t>On 7 May 1954, the constituent assembly resolved, with the Muslim League's support, to grant official status to Bengali. Bengali was recognized as the second official language of Pakistan on 29 February 1956, and article 214(1) of the constitution of Pakistan was reworded to "The state language of Pakistan shall be Urdu and Bengali.“</a:t>
            </a:r>
          </a:p>
          <a:p>
            <a:pPr algn="just">
              <a:buFont typeface="Wingdings" panose="05000000000000000000" pitchFamily="2" charset="2"/>
              <a:buChar char="Ø"/>
            </a:pPr>
            <a:r>
              <a:rPr lang="en-US" dirty="0"/>
              <a:t>Impact on the student movement of 1962, on six-point Programme in 1966 and the Mass uprising in 1969.</a:t>
            </a:r>
            <a:endParaRPr lang="en-US" b="1" dirty="0"/>
          </a:p>
          <a:p>
            <a:pPr algn="just">
              <a:buFont typeface="Wingdings" panose="05000000000000000000" pitchFamily="2" charset="2"/>
              <a:buChar char="Ø"/>
            </a:pPr>
            <a:r>
              <a:rPr lang="en-US" dirty="0"/>
              <a:t>In line with the spirit of Language Movement, Bangladesh achieved its long cherished freedom through a nine month long armed struggle under the charismatic leadership of Father of the Nation Bangabandhu Sheikh Mujibur Rahman.</a:t>
            </a:r>
          </a:p>
          <a:p>
            <a:pPr algn="just">
              <a:buFont typeface="Wingdings" panose="05000000000000000000" pitchFamily="2" charset="2"/>
              <a:buChar char="Ø"/>
            </a:pPr>
            <a:r>
              <a:rPr lang="en-US" dirty="0">
                <a:solidFill>
                  <a:srgbClr val="FF0000"/>
                </a:solidFill>
              </a:rPr>
              <a:t>Movie (</a:t>
            </a:r>
            <a:r>
              <a:rPr lang="en-US" dirty="0" err="1">
                <a:solidFill>
                  <a:srgbClr val="FF0000"/>
                </a:solidFill>
              </a:rPr>
              <a:t>Fagun</a:t>
            </a:r>
            <a:r>
              <a:rPr lang="en-US" dirty="0">
                <a:solidFill>
                  <a:srgbClr val="FF0000"/>
                </a:solidFill>
              </a:rPr>
              <a:t> </a:t>
            </a:r>
            <a:r>
              <a:rPr lang="en-US" dirty="0" err="1">
                <a:solidFill>
                  <a:srgbClr val="FF0000"/>
                </a:solidFill>
              </a:rPr>
              <a:t>Hawai</a:t>
            </a:r>
            <a:r>
              <a:rPr lang="en-US" dirty="0">
                <a:solidFill>
                  <a:srgbClr val="FF0000"/>
                </a:solidFill>
              </a:rPr>
              <a:t>) Link: </a:t>
            </a:r>
            <a:r>
              <a:rPr lang="en-US" dirty="0">
                <a:solidFill>
                  <a:srgbClr val="FF0000"/>
                </a:solidFill>
                <a:hlinkClick r:id="rId2"/>
              </a:rPr>
              <a:t>https://youtu.be/NmXPAeaRzmc</a:t>
            </a:r>
            <a:r>
              <a:rPr lang="en-US" dirty="0">
                <a:solidFill>
                  <a:srgbClr val="FF0000"/>
                </a:solidFill>
              </a:rPr>
              <a:t> </a:t>
            </a:r>
          </a:p>
          <a:p>
            <a:endParaRPr lang="en-US" dirty="0"/>
          </a:p>
        </p:txBody>
      </p:sp>
    </p:spTree>
    <p:extLst>
      <p:ext uri="{BB962C8B-B14F-4D97-AF65-F5344CB8AC3E}">
        <p14:creationId xmlns:p14="http://schemas.microsoft.com/office/powerpoint/2010/main" val="3387221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Outline of the Language Movement</a:t>
            </a:r>
          </a:p>
        </p:txBody>
      </p:sp>
      <p:sp>
        <p:nvSpPr>
          <p:cNvPr id="3" name="Content Placeholder 2"/>
          <p:cNvSpPr>
            <a:spLocks noGrp="1"/>
          </p:cNvSpPr>
          <p:nvPr>
            <p:ph idx="1"/>
          </p:nvPr>
        </p:nvSpPr>
        <p:spPr>
          <a:xfrm>
            <a:off x="838200" y="1483718"/>
            <a:ext cx="10515600" cy="4351338"/>
          </a:xfrm>
        </p:spPr>
        <p:txBody>
          <a:bodyPr>
            <a:normAutofit fontScale="62500" lnSpcReduction="20000"/>
          </a:bodyPr>
          <a:lstStyle/>
          <a:p>
            <a:pPr algn="just">
              <a:buFont typeface="Wingdings" panose="05000000000000000000" pitchFamily="2" charset="2"/>
              <a:buChar char="Ø"/>
              <a:defRPr/>
            </a:pPr>
            <a:r>
              <a:rPr lang="en-US" dirty="0">
                <a:solidFill>
                  <a:srgbClr val="FF0000"/>
                </a:solidFill>
                <a:sym typeface="Cambria" pitchFamily="18" charset="0"/>
              </a:rPr>
              <a:t>The first movement on this issue was mobilized by </a:t>
            </a:r>
            <a:r>
              <a:rPr lang="en-US" b="1" dirty="0" err="1">
                <a:solidFill>
                  <a:srgbClr val="0070C0"/>
                </a:solidFill>
                <a:sym typeface="Cambria" pitchFamily="18" charset="0"/>
              </a:rPr>
              <a:t>Tamaddun</a:t>
            </a:r>
            <a:r>
              <a:rPr lang="en-US" b="1" dirty="0">
                <a:solidFill>
                  <a:srgbClr val="0070C0"/>
                </a:solidFill>
                <a:sym typeface="Cambria" pitchFamily="18" charset="0"/>
              </a:rPr>
              <a:t> </a:t>
            </a:r>
            <a:r>
              <a:rPr lang="en-US" b="1" dirty="0" err="1">
                <a:solidFill>
                  <a:srgbClr val="0070C0"/>
                </a:solidFill>
                <a:sym typeface="Cambria" pitchFamily="18" charset="0"/>
              </a:rPr>
              <a:t>Majlish</a:t>
            </a:r>
            <a:r>
              <a:rPr lang="en-US" dirty="0">
                <a:solidFill>
                  <a:srgbClr val="0070C0"/>
                </a:solidFill>
                <a:sym typeface="Cambria" pitchFamily="18" charset="0"/>
              </a:rPr>
              <a:t> </a:t>
            </a:r>
            <a:r>
              <a:rPr lang="en-US" dirty="0">
                <a:solidFill>
                  <a:srgbClr val="FF0000"/>
                </a:solidFill>
                <a:highlight>
                  <a:srgbClr val="FFFF00"/>
                </a:highlight>
                <a:sym typeface="Cambria" pitchFamily="18" charset="0"/>
              </a:rPr>
              <a:t>(</a:t>
            </a:r>
            <a:r>
              <a:rPr lang="en-US" b="1" dirty="0">
                <a:highlight>
                  <a:srgbClr val="FFFF00"/>
                </a:highlight>
                <a:sym typeface="Cambria" pitchFamily="18" charset="0"/>
              </a:rPr>
              <a:t>September 1, 1947</a:t>
            </a:r>
            <a:r>
              <a:rPr lang="en-US" dirty="0">
                <a:solidFill>
                  <a:srgbClr val="FF0000"/>
                </a:solidFill>
                <a:sym typeface="Cambria" pitchFamily="18" charset="0"/>
              </a:rPr>
              <a:t>) headed by </a:t>
            </a:r>
            <a:r>
              <a:rPr lang="en-US" b="1" dirty="0">
                <a:solidFill>
                  <a:srgbClr val="0070C0"/>
                </a:solidFill>
                <a:sym typeface="Cambria" pitchFamily="18" charset="0"/>
              </a:rPr>
              <a:t>Professor Abul </a:t>
            </a:r>
            <a:r>
              <a:rPr lang="en-US" b="1" dirty="0" err="1">
                <a:solidFill>
                  <a:srgbClr val="0070C0"/>
                </a:solidFill>
                <a:sym typeface="Cambria" pitchFamily="18" charset="0"/>
              </a:rPr>
              <a:t>Kashem</a:t>
            </a:r>
            <a:r>
              <a:rPr lang="en-US" b="1" dirty="0">
                <a:solidFill>
                  <a:srgbClr val="0070C0"/>
                </a:solidFill>
                <a:sym typeface="Cambria" pitchFamily="18" charset="0"/>
              </a:rPr>
              <a:t> </a:t>
            </a:r>
            <a:r>
              <a:rPr lang="en-US" dirty="0">
                <a:solidFill>
                  <a:srgbClr val="0070C0"/>
                </a:solidFill>
                <a:sym typeface="Cambria" pitchFamily="18" charset="0"/>
              </a:rPr>
              <a:t>(a physicist). </a:t>
            </a:r>
            <a:r>
              <a:rPr lang="en-US" dirty="0">
                <a:solidFill>
                  <a:srgbClr val="FF0000"/>
                </a:solidFill>
                <a:sym typeface="Cambria" pitchFamily="18" charset="0"/>
              </a:rPr>
              <a:t>Gradually many other non-communal and progressive organizations joined the movement, which finally turned into a mass movement (</a:t>
            </a:r>
            <a:r>
              <a:rPr lang="en-US" b="1" u="sng" dirty="0">
                <a:highlight>
                  <a:srgbClr val="FFFF00"/>
                </a:highlight>
                <a:sym typeface="Cambria" pitchFamily="18" charset="0"/>
              </a:rPr>
              <a:t>September 15, 1947</a:t>
            </a:r>
            <a:r>
              <a:rPr lang="en-US" u="sng" dirty="0">
                <a:solidFill>
                  <a:srgbClr val="FF0000"/>
                </a:solidFill>
                <a:sym typeface="Cambria" pitchFamily="18" charset="0"/>
              </a:rPr>
              <a:t>: </a:t>
            </a:r>
            <a:r>
              <a:rPr lang="en-US" u="sng" dirty="0" err="1">
                <a:solidFill>
                  <a:srgbClr val="FF0000"/>
                </a:solidFill>
                <a:sym typeface="Cambria" pitchFamily="18" charset="0"/>
              </a:rPr>
              <a:t>Tamaddun</a:t>
            </a:r>
            <a:r>
              <a:rPr lang="en-US" u="sng" dirty="0">
                <a:solidFill>
                  <a:srgbClr val="FF0000"/>
                </a:solidFill>
                <a:sym typeface="Cambria" pitchFamily="18" charset="0"/>
              </a:rPr>
              <a:t> </a:t>
            </a:r>
            <a:r>
              <a:rPr lang="en-US" u="sng" dirty="0" err="1">
                <a:solidFill>
                  <a:srgbClr val="FF0000"/>
                </a:solidFill>
                <a:sym typeface="Cambria" pitchFamily="18" charset="0"/>
              </a:rPr>
              <a:t>Majlish’s</a:t>
            </a:r>
            <a:r>
              <a:rPr lang="en-US" u="sng" dirty="0">
                <a:solidFill>
                  <a:srgbClr val="FF0000"/>
                </a:solidFill>
                <a:sym typeface="Cambria" pitchFamily="18" charset="0"/>
              </a:rPr>
              <a:t> </a:t>
            </a:r>
            <a:r>
              <a:rPr lang="en-US" u="sng" dirty="0" err="1">
                <a:solidFill>
                  <a:srgbClr val="FF0000"/>
                </a:solidFill>
                <a:sym typeface="Cambria" pitchFamily="18" charset="0"/>
              </a:rPr>
              <a:t>pumplet</a:t>
            </a:r>
            <a:r>
              <a:rPr lang="en-US" u="sng" dirty="0">
                <a:solidFill>
                  <a:srgbClr val="FF0000"/>
                </a:solidFill>
                <a:sym typeface="Cambria" pitchFamily="18" charset="0"/>
              </a:rPr>
              <a:t> entitled “</a:t>
            </a:r>
            <a:r>
              <a:rPr lang="en-US" b="1" u="sng" dirty="0" err="1">
                <a:solidFill>
                  <a:srgbClr val="0070C0"/>
                </a:solidFill>
                <a:sym typeface="Cambria" pitchFamily="18" charset="0"/>
              </a:rPr>
              <a:t>Pakistaner</a:t>
            </a:r>
            <a:r>
              <a:rPr lang="en-US" b="1" u="sng" dirty="0">
                <a:solidFill>
                  <a:srgbClr val="0070C0"/>
                </a:solidFill>
                <a:sym typeface="Cambria" pitchFamily="18" charset="0"/>
              </a:rPr>
              <a:t> </a:t>
            </a:r>
            <a:r>
              <a:rPr lang="en-US" b="1" u="sng" dirty="0" err="1">
                <a:solidFill>
                  <a:srgbClr val="0070C0"/>
                </a:solidFill>
                <a:sym typeface="Cambria" pitchFamily="18" charset="0"/>
              </a:rPr>
              <a:t>Rashtrabhasa</a:t>
            </a:r>
            <a:r>
              <a:rPr lang="en-US" b="1" u="sng" dirty="0">
                <a:solidFill>
                  <a:srgbClr val="0070C0"/>
                </a:solidFill>
                <a:sym typeface="Cambria" pitchFamily="18" charset="0"/>
              </a:rPr>
              <a:t> Bangla </a:t>
            </a:r>
            <a:r>
              <a:rPr lang="en-US" b="1" u="sng" dirty="0" err="1">
                <a:solidFill>
                  <a:srgbClr val="0070C0"/>
                </a:solidFill>
                <a:sym typeface="Cambria" pitchFamily="18" charset="0"/>
              </a:rPr>
              <a:t>na</a:t>
            </a:r>
            <a:r>
              <a:rPr lang="en-US" b="1" u="sng" dirty="0">
                <a:solidFill>
                  <a:srgbClr val="0070C0"/>
                </a:solidFill>
                <a:sym typeface="Cambria" pitchFamily="18" charset="0"/>
              </a:rPr>
              <a:t> Urdu?)</a:t>
            </a:r>
          </a:p>
          <a:p>
            <a:pPr algn="just">
              <a:lnSpc>
                <a:spcPct val="100000"/>
              </a:lnSpc>
              <a:buFont typeface="Wingdings" panose="05000000000000000000" pitchFamily="2" charset="2"/>
              <a:buChar char="Ø"/>
              <a:defRPr/>
            </a:pPr>
            <a:r>
              <a:rPr lang="en-US" dirty="0">
                <a:sym typeface="Cambria" panose="02040503050406030204" pitchFamily="18" charset="0"/>
              </a:rPr>
              <a:t>Meanwhile, serious preparation was being taken in various forums of the central government of Pakistan under the initiative of </a:t>
            </a:r>
            <a:r>
              <a:rPr lang="en-US" dirty="0" err="1">
                <a:solidFill>
                  <a:srgbClr val="FF0000"/>
                </a:solidFill>
                <a:sym typeface="Cambria" panose="02040503050406030204" pitchFamily="18" charset="0"/>
              </a:rPr>
              <a:t>Fazlur</a:t>
            </a:r>
            <a:r>
              <a:rPr lang="en-US" dirty="0">
                <a:solidFill>
                  <a:srgbClr val="FF0000"/>
                </a:solidFill>
                <a:sym typeface="Cambria" panose="02040503050406030204" pitchFamily="18" charset="0"/>
              </a:rPr>
              <a:t> Rahman</a:t>
            </a:r>
            <a:r>
              <a:rPr lang="en-US" dirty="0">
                <a:solidFill>
                  <a:srgbClr val="0070C0"/>
                </a:solidFill>
                <a:sym typeface="Cambria" panose="02040503050406030204" pitchFamily="18" charset="0"/>
              </a:rPr>
              <a:t>, the central education minister</a:t>
            </a:r>
            <a:r>
              <a:rPr lang="en-US" dirty="0">
                <a:sym typeface="Cambria" panose="02040503050406030204" pitchFamily="18" charset="0"/>
              </a:rPr>
              <a:t>, to make Urdu the only state language of Pakistan.</a:t>
            </a:r>
          </a:p>
          <a:p>
            <a:pPr algn="just">
              <a:lnSpc>
                <a:spcPct val="100000"/>
              </a:lnSpc>
              <a:buFont typeface="Wingdings" panose="05000000000000000000" pitchFamily="2" charset="2"/>
              <a:buChar char="Ø"/>
              <a:defRPr/>
            </a:pPr>
            <a:r>
              <a:rPr lang="en-US" dirty="0">
                <a:sym typeface="Cambria" panose="02040503050406030204" pitchFamily="18" charset="0"/>
              </a:rPr>
              <a:t>On receipt of this information, East Pakistani students became agitated and held a meeting on the Dhaka University campus on </a:t>
            </a:r>
            <a:r>
              <a:rPr lang="en-US" dirty="0">
                <a:highlight>
                  <a:srgbClr val="FFFF00"/>
                </a:highlight>
                <a:sym typeface="Cambria" panose="02040503050406030204" pitchFamily="18" charset="0"/>
              </a:rPr>
              <a:t>6 December 1947</a:t>
            </a:r>
            <a:r>
              <a:rPr lang="en-US" dirty="0">
                <a:sym typeface="Cambria" panose="02040503050406030204" pitchFamily="18" charset="0"/>
              </a:rPr>
              <a:t>, demanding that Bangla be made one of the state languages of Pakistan.</a:t>
            </a:r>
          </a:p>
          <a:p>
            <a:pPr algn="just">
              <a:lnSpc>
                <a:spcPct val="100000"/>
              </a:lnSpc>
              <a:buFont typeface="Wingdings" panose="05000000000000000000" pitchFamily="2" charset="2"/>
              <a:buChar char="Ø"/>
              <a:defRPr/>
            </a:pPr>
            <a:r>
              <a:rPr lang="en-US" dirty="0">
                <a:sym typeface="Cambria" panose="02040503050406030204" pitchFamily="18" charset="0"/>
              </a:rPr>
              <a:t>The meeting was followed by student processions and more agitation. </a:t>
            </a:r>
            <a:r>
              <a:rPr lang="en-US" b="1" dirty="0">
                <a:solidFill>
                  <a:srgbClr val="0070C0"/>
                </a:solidFill>
                <a:highlight>
                  <a:srgbClr val="00FFFF"/>
                </a:highlight>
                <a:sym typeface="Cambria" panose="02040503050406030204" pitchFamily="18" charset="0"/>
              </a:rPr>
              <a:t>The first </a:t>
            </a:r>
            <a:r>
              <a:rPr lang="en-US" b="1" dirty="0" err="1">
                <a:solidFill>
                  <a:srgbClr val="0070C0"/>
                </a:solidFill>
                <a:highlight>
                  <a:srgbClr val="00FFFF"/>
                </a:highlight>
                <a:sym typeface="Cambria" pitchFamily="18" charset="0"/>
              </a:rPr>
              <a:t>Rastrabhasa</a:t>
            </a:r>
            <a:r>
              <a:rPr lang="en-US" b="1" dirty="0">
                <a:solidFill>
                  <a:srgbClr val="0070C0"/>
                </a:solidFill>
                <a:highlight>
                  <a:srgbClr val="00FFFF"/>
                </a:highlight>
                <a:sym typeface="Cambria" pitchFamily="18" charset="0"/>
              </a:rPr>
              <a:t> </a:t>
            </a:r>
            <a:r>
              <a:rPr lang="en-US" b="1" dirty="0" err="1">
                <a:solidFill>
                  <a:srgbClr val="0070C0"/>
                </a:solidFill>
                <a:highlight>
                  <a:srgbClr val="00FFFF"/>
                </a:highlight>
                <a:sym typeface="Cambria" pitchFamily="18" charset="0"/>
              </a:rPr>
              <a:t>Sangram</a:t>
            </a:r>
            <a:r>
              <a:rPr lang="en-US" b="1" dirty="0">
                <a:solidFill>
                  <a:srgbClr val="0070C0"/>
                </a:solidFill>
                <a:highlight>
                  <a:srgbClr val="00FFFF"/>
                </a:highlight>
                <a:sym typeface="Cambria" pitchFamily="18" charset="0"/>
              </a:rPr>
              <a:t> </a:t>
            </a:r>
            <a:r>
              <a:rPr lang="en-US" b="1" dirty="0" err="1">
                <a:solidFill>
                  <a:srgbClr val="0070C0"/>
                </a:solidFill>
                <a:highlight>
                  <a:srgbClr val="00FFFF"/>
                </a:highlight>
                <a:sym typeface="Cambria" pitchFamily="18" charset="0"/>
              </a:rPr>
              <a:t>Parishad</a:t>
            </a:r>
            <a:r>
              <a:rPr lang="en-US" dirty="0">
                <a:solidFill>
                  <a:srgbClr val="0070C0"/>
                </a:solidFill>
                <a:highlight>
                  <a:srgbClr val="00FFFF"/>
                </a:highlight>
                <a:sym typeface="Cambria" pitchFamily="18" charset="0"/>
              </a:rPr>
              <a:t> </a:t>
            </a:r>
            <a:r>
              <a:rPr lang="en-US" dirty="0">
                <a:solidFill>
                  <a:srgbClr val="0070C0"/>
                </a:solidFill>
                <a:sym typeface="Cambria" pitchFamily="18" charset="0"/>
              </a:rPr>
              <a:t>was formed towards </a:t>
            </a:r>
            <a:r>
              <a:rPr lang="en-US" dirty="0">
                <a:solidFill>
                  <a:srgbClr val="0070C0"/>
                </a:solidFill>
                <a:highlight>
                  <a:srgbClr val="FFFF00"/>
                </a:highlight>
                <a:sym typeface="Cambria" pitchFamily="18" charset="0"/>
              </a:rPr>
              <a:t>the end of December, 1947</a:t>
            </a:r>
            <a:r>
              <a:rPr lang="en-US" dirty="0">
                <a:solidFill>
                  <a:srgbClr val="FF0000"/>
                </a:solidFill>
                <a:highlight>
                  <a:srgbClr val="FFFF00"/>
                </a:highlight>
                <a:sym typeface="Cambria" pitchFamily="18" charset="0"/>
              </a:rPr>
              <a:t> </a:t>
            </a:r>
            <a:r>
              <a:rPr lang="en-US" dirty="0">
                <a:sym typeface="Cambria" pitchFamily="18" charset="0"/>
              </a:rPr>
              <a:t>with Professor Nurul </a:t>
            </a:r>
            <a:r>
              <a:rPr lang="en-US" dirty="0" err="1">
                <a:sym typeface="Cambria" pitchFamily="18" charset="0"/>
              </a:rPr>
              <a:t>Huq</a:t>
            </a:r>
            <a:r>
              <a:rPr lang="en-US" dirty="0">
                <a:sym typeface="Cambria" pitchFamily="18" charset="0"/>
              </a:rPr>
              <a:t> </a:t>
            </a:r>
            <a:r>
              <a:rPr lang="en-US" dirty="0" err="1">
                <a:sym typeface="Cambria" pitchFamily="18" charset="0"/>
              </a:rPr>
              <a:t>Bhuiyan</a:t>
            </a:r>
            <a:r>
              <a:rPr lang="en-US" dirty="0">
                <a:sym typeface="Cambria" pitchFamily="18" charset="0"/>
              </a:rPr>
              <a:t> (Chemistry)  of </a:t>
            </a:r>
            <a:r>
              <a:rPr lang="en-US" dirty="0" err="1">
                <a:sym typeface="Cambria" pitchFamily="18" charset="0"/>
              </a:rPr>
              <a:t>Tamaddun</a:t>
            </a:r>
            <a:r>
              <a:rPr lang="en-US" dirty="0">
                <a:sym typeface="Cambria" pitchFamily="18" charset="0"/>
              </a:rPr>
              <a:t> </a:t>
            </a:r>
            <a:r>
              <a:rPr lang="en-US" dirty="0" err="1">
                <a:sym typeface="Cambria" pitchFamily="18" charset="0"/>
              </a:rPr>
              <a:t>Majlish</a:t>
            </a:r>
            <a:r>
              <a:rPr lang="en-US" dirty="0">
                <a:sym typeface="Cambria" pitchFamily="18" charset="0"/>
              </a:rPr>
              <a:t> as the convener.</a:t>
            </a:r>
          </a:p>
          <a:p>
            <a:pPr algn="just">
              <a:lnSpc>
                <a:spcPct val="100000"/>
              </a:lnSpc>
              <a:buFont typeface="Wingdings" panose="05000000000000000000" pitchFamily="2" charset="2"/>
              <a:buChar char="Ø"/>
              <a:defRPr/>
            </a:pPr>
            <a:r>
              <a:rPr lang="en-US" dirty="0">
                <a:solidFill>
                  <a:srgbClr val="FF0000"/>
                </a:solidFill>
                <a:highlight>
                  <a:srgbClr val="00FF00"/>
                </a:highlight>
                <a:sym typeface="Cambria" pitchFamily="18" charset="0"/>
              </a:rPr>
              <a:t>From 23 February 1948</a:t>
            </a:r>
            <a:r>
              <a:rPr lang="en-US" dirty="0">
                <a:sym typeface="Cambria" pitchFamily="18" charset="0"/>
              </a:rPr>
              <a:t>, the Constituent Assembly of Pakistan was in a session at Karachi-then the capital of Pakistan. It proposed that </a:t>
            </a:r>
            <a:r>
              <a:rPr lang="en-US" dirty="0">
                <a:solidFill>
                  <a:srgbClr val="0070C0"/>
                </a:solidFill>
                <a:sym typeface="Cambria" pitchFamily="18" charset="0"/>
              </a:rPr>
              <a:t>the members would have to speak either in Urdu or in English at the Assembly. </a:t>
            </a:r>
          </a:p>
          <a:p>
            <a:pPr marL="0" indent="0" algn="just">
              <a:lnSpc>
                <a:spcPct val="100000"/>
              </a:lnSpc>
              <a:buNone/>
              <a:defRPr/>
            </a:pPr>
            <a:endParaRPr lang="en-US" dirty="0">
              <a:solidFill>
                <a:srgbClr val="0070C0"/>
              </a:solidFill>
              <a:sym typeface="Cambria" pitchFamily="18" charset="0"/>
            </a:endParaRPr>
          </a:p>
          <a:p>
            <a:pPr algn="just">
              <a:buFont typeface="Wingdings" panose="05000000000000000000" pitchFamily="2" charset="2"/>
              <a:buChar char="Ø"/>
              <a:defRPr/>
            </a:pPr>
            <a:endParaRPr lang="en-US" dirty="0">
              <a:sym typeface="Cambria" pitchFamily="18" charset="0"/>
            </a:endParaRP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11686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Outline of the Language Movement</a:t>
            </a:r>
          </a:p>
        </p:txBody>
      </p:sp>
      <p:sp>
        <p:nvSpPr>
          <p:cNvPr id="3" name="Content Placeholder 2"/>
          <p:cNvSpPr>
            <a:spLocks noGrp="1"/>
          </p:cNvSpPr>
          <p:nvPr>
            <p:ph idx="1"/>
          </p:nvPr>
        </p:nvSpPr>
        <p:spPr/>
        <p:txBody>
          <a:bodyPr>
            <a:normAutofit fontScale="70000" lnSpcReduction="20000"/>
          </a:bodyPr>
          <a:lstStyle/>
          <a:p>
            <a:pPr algn="just">
              <a:lnSpc>
                <a:spcPct val="100000"/>
              </a:lnSpc>
              <a:buFont typeface="Wingdings" panose="05000000000000000000" pitchFamily="2" charset="2"/>
              <a:buChar char="Ø"/>
            </a:pPr>
            <a:r>
              <a:rPr lang="en-US" dirty="0" err="1">
                <a:solidFill>
                  <a:srgbClr val="0070C0"/>
                </a:solidFill>
                <a:sym typeface="Cambria" pitchFamily="18" charset="0"/>
              </a:rPr>
              <a:t>Dhirendranath</a:t>
            </a:r>
            <a:r>
              <a:rPr lang="en-US" dirty="0">
                <a:solidFill>
                  <a:srgbClr val="0070C0"/>
                </a:solidFill>
                <a:sym typeface="Cambria" pitchFamily="18" charset="0"/>
              </a:rPr>
              <a:t> Dutta </a:t>
            </a:r>
            <a:r>
              <a:rPr lang="en-US" dirty="0">
                <a:solidFill>
                  <a:srgbClr val="FF0000"/>
                </a:solidFill>
                <a:sym typeface="Cambria" pitchFamily="18" charset="0"/>
              </a:rPr>
              <a:t>a member </a:t>
            </a:r>
            <a:r>
              <a:rPr lang="en-US" dirty="0">
                <a:solidFill>
                  <a:srgbClr val="0070C0"/>
                </a:solidFill>
                <a:sym typeface="Cambria" pitchFamily="18" charset="0"/>
              </a:rPr>
              <a:t>from the East Pakistan Congress Party</a:t>
            </a:r>
            <a:r>
              <a:rPr lang="en-US" dirty="0">
                <a:solidFill>
                  <a:srgbClr val="FF0000"/>
                </a:solidFill>
                <a:sym typeface="Cambria" pitchFamily="18" charset="0"/>
              </a:rPr>
              <a:t>, moved an amendment motion to include Bangla as one of the languages of the Constituent Assembly </a:t>
            </a:r>
            <a:r>
              <a:rPr lang="en-US" dirty="0">
                <a:sym typeface="Cambria" pitchFamily="18" charset="0"/>
              </a:rPr>
              <a:t>noting that out of the 6 crore 90 lakh population of Pakistan, 4 crore 40 lakh were from East Pakistan with Bangla as their mother tongue.</a:t>
            </a:r>
          </a:p>
          <a:p>
            <a:pPr algn="just">
              <a:lnSpc>
                <a:spcPct val="100000"/>
              </a:lnSpc>
              <a:buFont typeface="Wingdings" panose="05000000000000000000" pitchFamily="2" charset="2"/>
              <a:buChar char="Ø"/>
            </a:pPr>
            <a:r>
              <a:rPr lang="en-US" dirty="0">
                <a:sym typeface="Cambria" pitchFamily="18" charset="0"/>
              </a:rPr>
              <a:t>The central leaders, including, Liaquat Ali Khan, prime minister of Pakistan, and </a:t>
            </a:r>
            <a:r>
              <a:rPr lang="en-US" dirty="0" err="1">
                <a:sym typeface="Cambria" pitchFamily="18" charset="0"/>
              </a:rPr>
              <a:t>Khwaja</a:t>
            </a:r>
            <a:r>
              <a:rPr lang="en-US" dirty="0">
                <a:sym typeface="Cambria" pitchFamily="18" charset="0"/>
              </a:rPr>
              <a:t> Nazimuddin, Chief Minister of East Pakistan, opposed the motion.</a:t>
            </a:r>
          </a:p>
          <a:p>
            <a:pPr algn="just">
              <a:lnSpc>
                <a:spcPct val="100000"/>
              </a:lnSpc>
              <a:buFont typeface="Wingdings" panose="05000000000000000000" pitchFamily="2" charset="2"/>
              <a:buChar char="Ø"/>
            </a:pPr>
            <a:r>
              <a:rPr lang="en-US" dirty="0">
                <a:sym typeface="Cambria" pitchFamily="18" charset="0"/>
              </a:rPr>
              <a:t>On receiving the news that the motion had been rejected, students, intellectuals and politicians of East Pakistan became agitated.</a:t>
            </a:r>
          </a:p>
          <a:p>
            <a:pPr algn="just">
              <a:lnSpc>
                <a:spcPct val="100000"/>
              </a:lnSpc>
              <a:buFont typeface="Wingdings" panose="05000000000000000000" pitchFamily="2" charset="2"/>
              <a:buChar char="Ø"/>
            </a:pPr>
            <a:r>
              <a:rPr lang="en-US" dirty="0">
                <a:sym typeface="Cambria" pitchFamily="18" charset="0"/>
              </a:rPr>
              <a:t>Newspapers such as the </a:t>
            </a:r>
            <a:r>
              <a:rPr lang="en-US" i="1" dirty="0">
                <a:sym typeface="Cambria" pitchFamily="18" charset="0"/>
              </a:rPr>
              <a:t>Azad</a:t>
            </a:r>
            <a:r>
              <a:rPr lang="en-US" dirty="0">
                <a:sym typeface="Cambria" pitchFamily="18" charset="0"/>
              </a:rPr>
              <a:t> also criticized the politicians who had rejected the motion. A new committee to fight for Bangla as the state language was formed with </a:t>
            </a:r>
            <a:r>
              <a:rPr lang="en-US" dirty="0" err="1">
                <a:sym typeface="Cambria" pitchFamily="18" charset="0"/>
              </a:rPr>
              <a:t>Shamsul</a:t>
            </a:r>
            <a:r>
              <a:rPr lang="en-US" dirty="0">
                <a:sym typeface="Cambria" pitchFamily="18" charset="0"/>
              </a:rPr>
              <a:t> </a:t>
            </a:r>
            <a:r>
              <a:rPr lang="en-US" dirty="0" err="1">
                <a:sym typeface="Cambria" pitchFamily="18" charset="0"/>
              </a:rPr>
              <a:t>Huq</a:t>
            </a:r>
            <a:r>
              <a:rPr lang="en-US" dirty="0">
                <a:sym typeface="Cambria" pitchFamily="18" charset="0"/>
              </a:rPr>
              <a:t> as convener.</a:t>
            </a:r>
          </a:p>
          <a:p>
            <a:pPr algn="just">
              <a:lnSpc>
                <a:spcPct val="100000"/>
              </a:lnSpc>
              <a:buFont typeface="Wingdings" panose="05000000000000000000" pitchFamily="2" charset="2"/>
              <a:buChar char="Ø"/>
            </a:pPr>
            <a:r>
              <a:rPr lang="en-US" dirty="0">
                <a:solidFill>
                  <a:srgbClr val="FF0000"/>
                </a:solidFill>
                <a:sym typeface="Cambria" pitchFamily="18" charset="0"/>
              </a:rPr>
              <a:t>On 11 March 1948 </a:t>
            </a:r>
            <a:r>
              <a:rPr lang="en-US" dirty="0">
                <a:sym typeface="Cambria" pitchFamily="18" charset="0"/>
              </a:rPr>
              <a:t>a general strike was observed in the towns of East Pakistan in protest against the omission of Bangla from the languages of the Constituent Assembly, the absence of Bangla letters in Pakistani coins and stamps, and the use of only Urdu in recruitment tests for the navy. </a:t>
            </a:r>
          </a:p>
          <a:p>
            <a:pPr algn="just">
              <a:lnSpc>
                <a:spcPct val="100000"/>
              </a:lnSpc>
              <a:buFont typeface="Wingdings" panose="05000000000000000000" pitchFamily="2" charset="2"/>
              <a:buChar char="Ø"/>
            </a:pPr>
            <a:endParaRPr lang="en-US" dirty="0">
              <a:sym typeface="Cambria" pitchFamily="18" charset="0"/>
            </a:endParaRPr>
          </a:p>
          <a:p>
            <a:pPr algn="just">
              <a:lnSpc>
                <a:spcPct val="100000"/>
              </a:lnSpc>
              <a:buFont typeface="Wingdings" panose="05000000000000000000" pitchFamily="2" charset="2"/>
              <a:buChar char="Ø"/>
              <a:defRPr/>
            </a:pPr>
            <a:endParaRPr lang="en-US" dirty="0">
              <a:sym typeface="Cambria" pitchFamily="18" charset="0"/>
            </a:endParaRPr>
          </a:p>
          <a:p>
            <a:endParaRPr lang="en-US" dirty="0"/>
          </a:p>
        </p:txBody>
      </p:sp>
    </p:spTree>
    <p:extLst>
      <p:ext uri="{BB962C8B-B14F-4D97-AF65-F5344CB8AC3E}">
        <p14:creationId xmlns:p14="http://schemas.microsoft.com/office/powerpoint/2010/main" val="118580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Dhirendranath</a:t>
            </a:r>
            <a:r>
              <a:rPr lang="en-US" dirty="0"/>
              <a:t> Dutta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3511" y="2183642"/>
            <a:ext cx="3835020" cy="3862315"/>
          </a:xfrm>
        </p:spPr>
      </p:pic>
    </p:spTree>
    <p:extLst>
      <p:ext uri="{BB962C8B-B14F-4D97-AF65-F5344CB8AC3E}">
        <p14:creationId xmlns:p14="http://schemas.microsoft.com/office/powerpoint/2010/main" val="359052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Outline of the Language Movement</a:t>
            </a:r>
            <a:endParaRPr lang="en-US" dirty="0"/>
          </a:p>
        </p:txBody>
      </p:sp>
      <p:sp>
        <p:nvSpPr>
          <p:cNvPr id="3" name="Content Placeholder 2"/>
          <p:cNvSpPr>
            <a:spLocks noGrp="1"/>
          </p:cNvSpPr>
          <p:nvPr>
            <p:ph idx="1"/>
          </p:nvPr>
        </p:nvSpPr>
        <p:spPr/>
        <p:txBody>
          <a:bodyPr>
            <a:normAutofit fontScale="85000" lnSpcReduction="20000"/>
          </a:bodyPr>
          <a:lstStyle/>
          <a:p>
            <a:pPr algn="just" defTabSz="382676">
              <a:lnSpc>
                <a:spcPct val="100000"/>
              </a:lnSpc>
              <a:buFont typeface="Wingdings" panose="05000000000000000000" pitchFamily="2" charset="2"/>
              <a:buChar char="Ø"/>
            </a:pPr>
            <a:r>
              <a:rPr lang="en-US" dirty="0">
                <a:ea typeface="Cambria" pitchFamily="18" charset="0"/>
                <a:cs typeface="Times New Roman" pitchFamily="18" charset="0"/>
                <a:sym typeface="Times New Roman" pitchFamily="18" charset="0"/>
              </a:rPr>
              <a:t>The movement also reiterated the earlier demand that Bangla be declared one of the state languages of Pakistan and the official language of East Pakistan.</a:t>
            </a:r>
          </a:p>
          <a:p>
            <a:pPr algn="just" defTabSz="382676">
              <a:lnSpc>
                <a:spcPct val="100000"/>
              </a:lnSpc>
              <a:buFont typeface="Wingdings" panose="05000000000000000000" pitchFamily="2" charset="2"/>
              <a:buChar char="Ø"/>
            </a:pPr>
            <a:r>
              <a:rPr lang="en-US" dirty="0">
                <a:ea typeface="Cambria" pitchFamily="18" charset="0"/>
                <a:cs typeface="Times New Roman" pitchFamily="18" charset="0"/>
                <a:sym typeface="Times New Roman" pitchFamily="18" charset="0"/>
              </a:rPr>
              <a:t>Amidst processions, picketing and slogans, leaders such as </a:t>
            </a:r>
            <a:r>
              <a:rPr lang="en-US" dirty="0" err="1">
                <a:ea typeface="Cambria" pitchFamily="18" charset="0"/>
                <a:cs typeface="Times New Roman" pitchFamily="18" charset="0"/>
                <a:sym typeface="Times New Roman" pitchFamily="18" charset="0"/>
              </a:rPr>
              <a:t>Shawkat</a:t>
            </a:r>
            <a:r>
              <a:rPr lang="en-US" dirty="0">
                <a:ea typeface="Cambria" pitchFamily="18" charset="0"/>
                <a:cs typeface="Times New Roman" pitchFamily="18" charset="0"/>
                <a:sym typeface="Times New Roman" pitchFamily="18" charset="0"/>
              </a:rPr>
              <a:t> Ali, </a:t>
            </a:r>
            <a:r>
              <a:rPr lang="en-US" dirty="0" err="1">
                <a:ea typeface="Cambria" pitchFamily="18" charset="0"/>
                <a:cs typeface="Times New Roman" pitchFamily="18" charset="0"/>
                <a:sym typeface="Times New Roman" pitchFamily="18" charset="0"/>
              </a:rPr>
              <a:t>Kazi</a:t>
            </a:r>
            <a:r>
              <a:rPr lang="en-US" dirty="0">
                <a:ea typeface="Cambria" pitchFamily="18" charset="0"/>
                <a:cs typeface="Times New Roman" pitchFamily="18" charset="0"/>
                <a:sym typeface="Times New Roman" pitchFamily="18" charset="0"/>
              </a:rPr>
              <a:t> Golam </a:t>
            </a:r>
            <a:r>
              <a:rPr lang="en-US" dirty="0" err="1">
                <a:ea typeface="Cambria" pitchFamily="18" charset="0"/>
                <a:cs typeface="Times New Roman" pitchFamily="18" charset="0"/>
                <a:sym typeface="Times New Roman" pitchFamily="18" charset="0"/>
              </a:rPr>
              <a:t>Mahboob</a:t>
            </a:r>
            <a:r>
              <a:rPr lang="en-US" dirty="0">
                <a:ea typeface="Cambria" pitchFamily="18" charset="0"/>
                <a:cs typeface="Times New Roman" pitchFamily="18" charset="0"/>
                <a:sym typeface="Times New Roman" pitchFamily="18" charset="0"/>
              </a:rPr>
              <a:t>, </a:t>
            </a:r>
            <a:r>
              <a:rPr lang="en-US" dirty="0" err="1">
                <a:ea typeface="Cambria" pitchFamily="18" charset="0"/>
                <a:cs typeface="Times New Roman" pitchFamily="18" charset="0"/>
                <a:sym typeface="Times New Roman" pitchFamily="18" charset="0"/>
              </a:rPr>
              <a:t>Shamsul</a:t>
            </a:r>
            <a:r>
              <a:rPr lang="en-US" dirty="0">
                <a:ea typeface="Cambria" pitchFamily="18" charset="0"/>
                <a:cs typeface="Times New Roman" pitchFamily="18" charset="0"/>
                <a:sym typeface="Times New Roman" pitchFamily="18" charset="0"/>
              </a:rPr>
              <a:t> </a:t>
            </a:r>
            <a:r>
              <a:rPr lang="en-US" dirty="0" err="1">
                <a:ea typeface="Cambria" pitchFamily="18" charset="0"/>
                <a:cs typeface="Times New Roman" pitchFamily="18" charset="0"/>
                <a:sym typeface="Times New Roman" pitchFamily="18" charset="0"/>
              </a:rPr>
              <a:t>Huq</a:t>
            </a:r>
            <a:r>
              <a:rPr lang="en-US" dirty="0">
                <a:ea typeface="Cambria" pitchFamily="18" charset="0"/>
                <a:cs typeface="Times New Roman" pitchFamily="18" charset="0"/>
                <a:sym typeface="Times New Roman" pitchFamily="18" charset="0"/>
              </a:rPr>
              <a:t>, Oli </a:t>
            </a:r>
            <a:r>
              <a:rPr lang="en-US" dirty="0" err="1">
                <a:ea typeface="Cambria" pitchFamily="18" charset="0"/>
                <a:cs typeface="Times New Roman" pitchFamily="18" charset="0"/>
                <a:sym typeface="Times New Roman" pitchFamily="18" charset="0"/>
              </a:rPr>
              <a:t>Ahad</a:t>
            </a:r>
            <a:r>
              <a:rPr lang="en-US" dirty="0">
                <a:ea typeface="Cambria" pitchFamily="18" charset="0"/>
                <a:cs typeface="Times New Roman" pitchFamily="18" charset="0"/>
                <a:sym typeface="Times New Roman" pitchFamily="18" charset="0"/>
              </a:rPr>
              <a:t>, Sheikh Mujibur Rahman, Abdul </a:t>
            </a:r>
            <a:r>
              <a:rPr lang="en-US" dirty="0" err="1">
                <a:ea typeface="Cambria" pitchFamily="18" charset="0"/>
                <a:cs typeface="Times New Roman" pitchFamily="18" charset="0"/>
                <a:sym typeface="Times New Roman" pitchFamily="18" charset="0"/>
              </a:rPr>
              <a:t>Wahed</a:t>
            </a:r>
            <a:r>
              <a:rPr lang="en-US" dirty="0">
                <a:ea typeface="Cambria" pitchFamily="18" charset="0"/>
                <a:cs typeface="Times New Roman" pitchFamily="18" charset="0"/>
                <a:sym typeface="Times New Roman" pitchFamily="18" charset="0"/>
              </a:rPr>
              <a:t> and others were arrested. Student leaders, including Abdul </a:t>
            </a:r>
            <a:r>
              <a:rPr lang="en-US" dirty="0" err="1">
                <a:ea typeface="Cambria" pitchFamily="18" charset="0"/>
                <a:cs typeface="Times New Roman" pitchFamily="18" charset="0"/>
                <a:sym typeface="Times New Roman" pitchFamily="18" charset="0"/>
              </a:rPr>
              <a:t>Matin</a:t>
            </a:r>
            <a:r>
              <a:rPr lang="en-US" dirty="0">
                <a:ea typeface="Cambria" pitchFamily="18" charset="0"/>
                <a:cs typeface="Times New Roman" pitchFamily="18" charset="0"/>
                <a:sym typeface="Times New Roman" pitchFamily="18" charset="0"/>
              </a:rPr>
              <a:t> and Abdul </a:t>
            </a:r>
            <a:r>
              <a:rPr lang="en-US" dirty="0" err="1">
                <a:ea typeface="Cambria" pitchFamily="18" charset="0"/>
                <a:cs typeface="Times New Roman" pitchFamily="18" charset="0"/>
                <a:sym typeface="Times New Roman" pitchFamily="18" charset="0"/>
              </a:rPr>
              <a:t>Malek</a:t>
            </a:r>
            <a:r>
              <a:rPr lang="en-US" dirty="0">
                <a:ea typeface="Cambria" pitchFamily="18" charset="0"/>
                <a:cs typeface="Times New Roman" pitchFamily="18" charset="0"/>
                <a:sym typeface="Times New Roman" pitchFamily="18" charset="0"/>
              </a:rPr>
              <a:t> </a:t>
            </a:r>
            <a:r>
              <a:rPr lang="en-US" dirty="0" err="1">
                <a:ea typeface="Cambria" pitchFamily="18" charset="0"/>
                <a:cs typeface="Times New Roman" pitchFamily="18" charset="0"/>
                <a:sym typeface="Times New Roman" pitchFamily="18" charset="0"/>
              </a:rPr>
              <a:t>Ukil</a:t>
            </a:r>
            <a:r>
              <a:rPr lang="en-US" dirty="0">
                <a:ea typeface="Cambria" pitchFamily="18" charset="0"/>
                <a:cs typeface="Times New Roman" pitchFamily="18" charset="0"/>
                <a:sym typeface="Times New Roman" pitchFamily="18" charset="0"/>
              </a:rPr>
              <a:t>, also took part in the procession and picketing.</a:t>
            </a:r>
          </a:p>
          <a:p>
            <a:pPr algn="just">
              <a:buFont typeface="Wingdings" panose="05000000000000000000" pitchFamily="2" charset="2"/>
              <a:buChar char="Ø"/>
            </a:pPr>
            <a:r>
              <a:rPr lang="en-US" dirty="0">
                <a:ea typeface="Cambria" pitchFamily="18" charset="0"/>
                <a:cs typeface="Times New Roman" pitchFamily="18" charset="0"/>
                <a:sym typeface="Times New Roman" pitchFamily="18" charset="0"/>
              </a:rPr>
              <a:t>Under such circumstances the government had to negotiate with the students. </a:t>
            </a:r>
            <a:r>
              <a:rPr lang="en-US" dirty="0" err="1">
                <a:ea typeface="Cambria" pitchFamily="18" charset="0"/>
                <a:cs typeface="Times New Roman" pitchFamily="18" charset="0"/>
                <a:sym typeface="Times New Roman" pitchFamily="18" charset="0"/>
              </a:rPr>
              <a:t>Khwaja</a:t>
            </a:r>
            <a:r>
              <a:rPr lang="en-US" dirty="0">
                <a:ea typeface="Cambria" pitchFamily="18" charset="0"/>
                <a:cs typeface="Times New Roman" pitchFamily="18" charset="0"/>
                <a:sym typeface="Times New Roman" pitchFamily="18" charset="0"/>
              </a:rPr>
              <a:t> </a:t>
            </a:r>
            <a:r>
              <a:rPr lang="en-US" dirty="0" err="1">
                <a:ea typeface="Cambria" pitchFamily="18" charset="0"/>
                <a:cs typeface="Times New Roman" pitchFamily="18" charset="0"/>
                <a:sym typeface="Times New Roman" pitchFamily="18" charset="0"/>
              </a:rPr>
              <a:t>Nazimuddin</a:t>
            </a:r>
            <a:r>
              <a:rPr lang="en-US" dirty="0">
                <a:ea typeface="Cambria" pitchFamily="18" charset="0"/>
                <a:cs typeface="Times New Roman" pitchFamily="18" charset="0"/>
                <a:sym typeface="Times New Roman" pitchFamily="18" charset="0"/>
              </a:rPr>
              <a:t> signed an agreement with the student leaders. However, although he agreed to a few terms and conditions, he did not comply with their demand that Bangla be made a state language. </a:t>
            </a:r>
          </a:p>
          <a:p>
            <a:pPr algn="just">
              <a:buFont typeface="Wingdings" panose="05000000000000000000" pitchFamily="2" charset="2"/>
              <a:buChar char="Ø"/>
            </a:pPr>
            <a:r>
              <a:rPr lang="en-US" dirty="0">
                <a:ea typeface="Cambria" pitchFamily="18" charset="0"/>
                <a:cs typeface="Times New Roman" pitchFamily="18" charset="0"/>
                <a:sym typeface="Times New Roman" pitchFamily="18" charset="0"/>
              </a:rPr>
              <a:t>M. A. Jinnah, the governor general of Pakistan, came to visit East Pakistan on 19 March, 1948. He addressed two meetings in Dhaka (March 21, 1948 at </a:t>
            </a:r>
            <a:r>
              <a:rPr lang="en-US" dirty="0" err="1">
                <a:ea typeface="Cambria" pitchFamily="18" charset="0"/>
                <a:cs typeface="Times New Roman" pitchFamily="18" charset="0"/>
                <a:sym typeface="Times New Roman" pitchFamily="18" charset="0"/>
              </a:rPr>
              <a:t>Ramna</a:t>
            </a:r>
            <a:r>
              <a:rPr lang="en-US" dirty="0">
                <a:ea typeface="Cambria" pitchFamily="18" charset="0"/>
                <a:cs typeface="Times New Roman" pitchFamily="18" charset="0"/>
                <a:sym typeface="Times New Roman" pitchFamily="18" charset="0"/>
              </a:rPr>
              <a:t> Racecourse) in both of which he ignored the popular demand for Bangla. He repeated that Urdu would be the only state language of Pakistan.</a:t>
            </a:r>
          </a:p>
          <a:p>
            <a:endParaRPr lang="en-US" dirty="0"/>
          </a:p>
        </p:txBody>
      </p:sp>
    </p:spTree>
    <p:extLst>
      <p:ext uri="{BB962C8B-B14F-4D97-AF65-F5344CB8AC3E}">
        <p14:creationId xmlns:p14="http://schemas.microsoft.com/office/powerpoint/2010/main" val="419360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Major Events: Reaction to the Speech of Jinnah</a:t>
            </a:r>
          </a:p>
        </p:txBody>
      </p:sp>
      <p:sp>
        <p:nvSpPr>
          <p:cNvPr id="3" name="Content Placeholder 2"/>
          <p:cNvSpPr>
            <a:spLocks noGrp="1"/>
          </p:cNvSpPr>
          <p:nvPr>
            <p:ph idx="1"/>
          </p:nvPr>
        </p:nvSpPr>
        <p:spPr/>
        <p:txBody>
          <a:bodyPr>
            <a:normAutofit fontScale="70000" lnSpcReduction="20000"/>
          </a:bodyPr>
          <a:lstStyle/>
          <a:p>
            <a:pPr algn="just">
              <a:lnSpc>
                <a:spcPct val="100000"/>
              </a:lnSpc>
              <a:buFont typeface="Wingdings" panose="05000000000000000000" pitchFamily="2" charset="2"/>
              <a:buChar char="Ø"/>
              <a:defRPr/>
            </a:pPr>
            <a:r>
              <a:rPr lang="en-US" sz="2900" dirty="0">
                <a:ea typeface="Cambria" panose="02040503050406030204" pitchFamily="18" charset="0"/>
                <a:cs typeface="Times New Roman" panose="02020603050405020304" pitchFamily="18" charset="0"/>
                <a:sym typeface="Times New Roman" panose="02020603050405020304" pitchFamily="18" charset="0"/>
              </a:rPr>
              <a:t>This declaration of Jinnah was instantly protested with the Language Movement spreading throughout East Pakistan. The movement continued under the leadership of different organization.</a:t>
            </a:r>
          </a:p>
          <a:p>
            <a:pPr algn="just">
              <a:lnSpc>
                <a:spcPct val="100000"/>
              </a:lnSpc>
              <a:buFont typeface="Wingdings" panose="05000000000000000000" pitchFamily="2" charset="2"/>
              <a:buChar char="Ø"/>
              <a:defRPr/>
            </a:pPr>
            <a:r>
              <a:rPr lang="en-US" sz="2900" dirty="0">
                <a:ea typeface="Cambria" panose="02040503050406030204" pitchFamily="18" charset="0"/>
                <a:cs typeface="Times New Roman" panose="02020603050405020304" pitchFamily="18" charset="0"/>
                <a:sym typeface="Times New Roman" panose="02020603050405020304" pitchFamily="18" charset="0"/>
              </a:rPr>
              <a:t>The creation of Awami Muslim League in 1949 gave the movement a more organized political form.</a:t>
            </a:r>
          </a:p>
          <a:p>
            <a:pPr algn="just">
              <a:lnSpc>
                <a:spcPct val="100000"/>
              </a:lnSpc>
              <a:buFont typeface="Wingdings" panose="05000000000000000000" pitchFamily="2" charset="2"/>
              <a:buChar char="Ø"/>
              <a:defRPr/>
            </a:pPr>
            <a:r>
              <a:rPr lang="en-US" sz="2900" dirty="0">
                <a:ea typeface="Cambria" panose="02040503050406030204" pitchFamily="18" charset="0"/>
                <a:cs typeface="Times New Roman" panose="02020603050405020304" pitchFamily="18" charset="0"/>
                <a:sym typeface="Times New Roman" panose="02020603050405020304" pitchFamily="18" charset="0"/>
              </a:rPr>
              <a:t>The Dhaka University Language Action Committee was formed on 11 March 1950 with Abdul </a:t>
            </a:r>
            <a:r>
              <a:rPr lang="en-US" sz="2900" dirty="0" err="1">
                <a:ea typeface="Cambria" panose="02040503050406030204" pitchFamily="18" charset="0"/>
                <a:cs typeface="Times New Roman" panose="02020603050405020304" pitchFamily="18" charset="0"/>
                <a:sym typeface="Times New Roman" panose="02020603050405020304" pitchFamily="18" charset="0"/>
              </a:rPr>
              <a:t>Matin</a:t>
            </a:r>
            <a:r>
              <a:rPr lang="en-US" sz="2900" dirty="0">
                <a:ea typeface="Cambria" panose="02040503050406030204" pitchFamily="18" charset="0"/>
                <a:cs typeface="Times New Roman" panose="02020603050405020304" pitchFamily="18" charset="0"/>
                <a:sym typeface="Times New Roman" panose="02020603050405020304" pitchFamily="18" charset="0"/>
              </a:rPr>
              <a:t> as its convener (</a:t>
            </a:r>
            <a:r>
              <a:rPr lang="en-US" sz="2900" dirty="0">
                <a:highlight>
                  <a:srgbClr val="00FF00"/>
                </a:highlight>
                <a:ea typeface="Cambria" panose="02040503050406030204" pitchFamily="18" charset="0"/>
                <a:cs typeface="Times New Roman" panose="02020603050405020304" pitchFamily="18" charset="0"/>
                <a:sym typeface="Times New Roman" panose="02020603050405020304" pitchFamily="18" charset="0"/>
              </a:rPr>
              <a:t>popularly known as </a:t>
            </a:r>
            <a:r>
              <a:rPr lang="en-US" sz="2900" i="1" dirty="0" err="1">
                <a:highlight>
                  <a:srgbClr val="00FF00"/>
                </a:highlight>
                <a:ea typeface="Cambria" panose="02040503050406030204" pitchFamily="18" charset="0"/>
                <a:cs typeface="Times New Roman" panose="02020603050405020304" pitchFamily="18" charset="0"/>
                <a:sym typeface="Times New Roman" panose="02020603050405020304" pitchFamily="18" charset="0"/>
              </a:rPr>
              <a:t>Bhasa</a:t>
            </a:r>
            <a:r>
              <a:rPr lang="en-US" sz="2900" i="1" dirty="0">
                <a:highlight>
                  <a:srgbClr val="00FF00"/>
                </a:highlight>
                <a:ea typeface="Cambria" panose="02040503050406030204" pitchFamily="18" charset="0"/>
                <a:cs typeface="Times New Roman" panose="02020603050405020304" pitchFamily="18" charset="0"/>
                <a:sym typeface="Times New Roman" panose="02020603050405020304" pitchFamily="18" charset="0"/>
              </a:rPr>
              <a:t> </a:t>
            </a:r>
            <a:r>
              <a:rPr lang="en-US" sz="2900" i="1" dirty="0" err="1">
                <a:highlight>
                  <a:srgbClr val="00FF00"/>
                </a:highlight>
                <a:ea typeface="Cambria" panose="02040503050406030204" pitchFamily="18" charset="0"/>
                <a:cs typeface="Times New Roman" panose="02020603050405020304" pitchFamily="18" charset="0"/>
                <a:sym typeface="Times New Roman" panose="02020603050405020304" pitchFamily="18" charset="0"/>
              </a:rPr>
              <a:t>Matin</a:t>
            </a:r>
            <a:r>
              <a:rPr lang="en-US" sz="2900" dirty="0">
                <a:ea typeface="Cambria" panose="02040503050406030204" pitchFamily="18" charset="0"/>
                <a:cs typeface="Times New Roman" panose="02020603050405020304" pitchFamily="18" charset="0"/>
                <a:sym typeface="Times New Roman" panose="02020603050405020304" pitchFamily="18" charset="0"/>
              </a:rPr>
              <a:t>).</a:t>
            </a:r>
          </a:p>
          <a:p>
            <a:pPr algn="just">
              <a:lnSpc>
                <a:spcPct val="100000"/>
              </a:lnSpc>
              <a:buFont typeface="Wingdings" panose="05000000000000000000" pitchFamily="2" charset="2"/>
              <a:buChar char="Ø"/>
              <a:defRPr/>
            </a:pPr>
            <a:r>
              <a:rPr lang="en-US" sz="2900" dirty="0">
                <a:sym typeface="Cambria" panose="02040503050406030204" pitchFamily="18" charset="0"/>
              </a:rPr>
              <a:t>By the beginning of 1952, the Language Movement took a serious turn. Both </a:t>
            </a:r>
            <a:r>
              <a:rPr lang="en-US" sz="2900" dirty="0">
                <a:highlight>
                  <a:srgbClr val="00FF00"/>
                </a:highlight>
                <a:sym typeface="Cambria" panose="02040503050406030204" pitchFamily="18" charset="0"/>
              </a:rPr>
              <a:t>Jinnah </a:t>
            </a:r>
            <a:r>
              <a:rPr lang="en-US" sz="2900" dirty="0">
                <a:sym typeface="Cambria" panose="02040503050406030204" pitchFamily="18" charset="0"/>
              </a:rPr>
              <a:t>and </a:t>
            </a:r>
            <a:r>
              <a:rPr lang="en-US" sz="2900" dirty="0" err="1">
                <a:highlight>
                  <a:srgbClr val="00FFFF"/>
                </a:highlight>
                <a:sym typeface="Cambria" panose="02040503050406030204" pitchFamily="18" charset="0"/>
              </a:rPr>
              <a:t>Liaquat</a:t>
            </a:r>
            <a:r>
              <a:rPr lang="en-US" sz="2900" dirty="0">
                <a:highlight>
                  <a:srgbClr val="00FFFF"/>
                </a:highlight>
                <a:sym typeface="Cambria" panose="02040503050406030204" pitchFamily="18" charset="0"/>
              </a:rPr>
              <a:t> Ali Khan </a:t>
            </a:r>
            <a:r>
              <a:rPr lang="en-US" sz="2900" dirty="0">
                <a:highlight>
                  <a:srgbClr val="00FF00"/>
                </a:highlight>
                <a:sym typeface="Cambria" panose="02040503050406030204" pitchFamily="18" charset="0"/>
              </a:rPr>
              <a:t>died on 11 September 1948 </a:t>
            </a:r>
            <a:r>
              <a:rPr lang="en-US" sz="2900" dirty="0">
                <a:sym typeface="Cambria" panose="02040503050406030204" pitchFamily="18" charset="0"/>
              </a:rPr>
              <a:t>and </a:t>
            </a:r>
            <a:r>
              <a:rPr lang="en-US" sz="2900" dirty="0">
                <a:highlight>
                  <a:srgbClr val="00FFFF"/>
                </a:highlight>
                <a:sym typeface="Cambria" panose="02040503050406030204" pitchFamily="18" charset="0"/>
              </a:rPr>
              <a:t>on 16 October 1951 respectively</a:t>
            </a:r>
            <a:r>
              <a:rPr lang="en-US" sz="2900" dirty="0">
                <a:sym typeface="Cambria" panose="02040503050406030204" pitchFamily="18" charset="0"/>
              </a:rPr>
              <a:t>.</a:t>
            </a:r>
          </a:p>
          <a:p>
            <a:pPr algn="just">
              <a:lnSpc>
                <a:spcPct val="100000"/>
              </a:lnSpc>
              <a:buFont typeface="Wingdings" panose="05000000000000000000" pitchFamily="2" charset="2"/>
              <a:buChar char="Ø"/>
              <a:defRPr/>
            </a:pPr>
            <a:r>
              <a:rPr lang="en-US" sz="2900" b="1" dirty="0" err="1">
                <a:highlight>
                  <a:srgbClr val="FFFF00"/>
                </a:highlight>
                <a:sym typeface="Cambria" panose="02040503050406030204" pitchFamily="18" charset="0"/>
              </a:rPr>
              <a:t>Khwaja</a:t>
            </a:r>
            <a:r>
              <a:rPr lang="en-US" sz="2900" b="1" dirty="0">
                <a:highlight>
                  <a:srgbClr val="FFFF00"/>
                </a:highlight>
                <a:sym typeface="Cambria" panose="02040503050406030204" pitchFamily="18" charset="0"/>
              </a:rPr>
              <a:t> </a:t>
            </a:r>
            <a:r>
              <a:rPr lang="en-US" sz="2900" b="1" dirty="0" err="1">
                <a:highlight>
                  <a:srgbClr val="FFFF00"/>
                </a:highlight>
                <a:sym typeface="Cambria" panose="02040503050406030204" pitchFamily="18" charset="0"/>
              </a:rPr>
              <a:t>Nazimuddin</a:t>
            </a:r>
            <a:r>
              <a:rPr lang="en-US" sz="2900" b="1" dirty="0">
                <a:highlight>
                  <a:srgbClr val="FFFF00"/>
                </a:highlight>
                <a:sym typeface="Cambria" panose="02040503050406030204" pitchFamily="18" charset="0"/>
              </a:rPr>
              <a:t> </a:t>
            </a:r>
            <a:r>
              <a:rPr lang="en-US" sz="2900" dirty="0">
                <a:highlight>
                  <a:srgbClr val="FFFF00"/>
                </a:highlight>
                <a:sym typeface="Cambria" panose="02040503050406030204" pitchFamily="18" charset="0"/>
              </a:rPr>
              <a:t>had succeeded </a:t>
            </a:r>
            <a:r>
              <a:rPr lang="en-US" sz="2900" dirty="0" err="1">
                <a:highlight>
                  <a:srgbClr val="FFFF00"/>
                </a:highlight>
                <a:sym typeface="Cambria" panose="02040503050406030204" pitchFamily="18" charset="0"/>
              </a:rPr>
              <a:t>Liaquat</a:t>
            </a:r>
            <a:r>
              <a:rPr lang="en-US" sz="2900" dirty="0">
                <a:highlight>
                  <a:srgbClr val="FFFF00"/>
                </a:highlight>
                <a:sym typeface="Cambria" panose="02040503050406030204" pitchFamily="18" charset="0"/>
              </a:rPr>
              <a:t> Ali Khan and became the prime minister of Pakistan.</a:t>
            </a:r>
          </a:p>
          <a:p>
            <a:pPr algn="just">
              <a:lnSpc>
                <a:spcPct val="100000"/>
              </a:lnSpc>
              <a:buFont typeface="Wingdings" panose="05000000000000000000" pitchFamily="2" charset="2"/>
              <a:buChar char="Ø"/>
              <a:defRPr/>
            </a:pPr>
            <a:r>
              <a:rPr lang="en-US" sz="2900" u="sng" dirty="0">
                <a:sym typeface="Cambria" panose="02040503050406030204" pitchFamily="18" charset="0"/>
              </a:rPr>
              <a:t>In addition to this, there was a growing sense of deprivation and exploitation in East Pakistan and a realization </a:t>
            </a:r>
            <a:r>
              <a:rPr lang="en-US" sz="2900" u="sng" dirty="0">
                <a:highlight>
                  <a:srgbClr val="FFFF00"/>
                </a:highlight>
                <a:sym typeface="Cambria" panose="02040503050406030204" pitchFamily="18" charset="0"/>
              </a:rPr>
              <a:t>that a new form of colonialism had replaced British imperialism</a:t>
            </a:r>
            <a:r>
              <a:rPr lang="en-US" sz="2900" u="sng" dirty="0">
                <a:sym typeface="Cambria" panose="02040503050406030204" pitchFamily="18" charset="0"/>
              </a:rPr>
              <a:t>.</a:t>
            </a:r>
          </a:p>
          <a:p>
            <a:pPr algn="just">
              <a:lnSpc>
                <a:spcPct val="100000"/>
              </a:lnSpc>
              <a:buFont typeface="Wingdings" panose="05000000000000000000" pitchFamily="2" charset="2"/>
              <a:buChar char="Ø"/>
              <a:defRPr/>
            </a:pPr>
            <a:r>
              <a:rPr lang="en-US" sz="2900" dirty="0">
                <a:sym typeface="Cambria" panose="02040503050406030204" pitchFamily="18" charset="0"/>
              </a:rPr>
              <a:t>Under these circumstances, the Language Movement got a new momentum in 1952. On 27 January 1952, </a:t>
            </a:r>
            <a:r>
              <a:rPr lang="en-US" sz="2900" dirty="0" err="1">
                <a:sym typeface="Cambria" panose="02040503050406030204" pitchFamily="18" charset="0"/>
              </a:rPr>
              <a:t>Khwaja</a:t>
            </a:r>
            <a:r>
              <a:rPr lang="en-US" sz="2900" dirty="0">
                <a:sym typeface="Cambria" panose="02040503050406030204" pitchFamily="18" charset="0"/>
              </a:rPr>
              <a:t> </a:t>
            </a:r>
            <a:r>
              <a:rPr lang="en-US" sz="2900" dirty="0" err="1">
                <a:sym typeface="Cambria" panose="02040503050406030204" pitchFamily="18" charset="0"/>
              </a:rPr>
              <a:t>Nazimuddin</a:t>
            </a:r>
            <a:r>
              <a:rPr lang="en-US" sz="2900" dirty="0">
                <a:sym typeface="Cambria" panose="02040503050406030204" pitchFamily="18" charset="0"/>
              </a:rPr>
              <a:t> came to Dhaka from Karachi.</a:t>
            </a:r>
          </a:p>
          <a:p>
            <a:pPr algn="just">
              <a:lnSpc>
                <a:spcPct val="100000"/>
              </a:lnSpc>
              <a:buFont typeface="Wingdings" panose="05000000000000000000" pitchFamily="2" charset="2"/>
              <a:buChar char="Ø"/>
              <a:defRPr/>
            </a:pPr>
            <a:endParaRPr lang="en-US" dirty="0">
              <a:sym typeface="Cambria" panose="02040503050406030204" pitchFamily="18" charset="0"/>
            </a:endParaRPr>
          </a:p>
          <a:p>
            <a:pPr marL="0" indent="0" algn="just">
              <a:lnSpc>
                <a:spcPct val="100000"/>
              </a:lnSpc>
              <a:buNone/>
              <a:defRPr/>
            </a:pPr>
            <a:endParaRPr lang="en-US" dirty="0">
              <a:ea typeface="Cambria" panose="02040503050406030204" pitchFamily="18" charset="0"/>
              <a:cs typeface="Times New Roman" panose="02020603050405020304" pitchFamily="18" charset="0"/>
              <a:sym typeface="Times New Roman" panose="02020603050405020304" pitchFamily="18" charset="0"/>
            </a:endParaRPr>
          </a:p>
          <a:p>
            <a:endParaRPr lang="en-US" dirty="0"/>
          </a:p>
        </p:txBody>
      </p:sp>
    </p:spTree>
    <p:extLst>
      <p:ext uri="{BB962C8B-B14F-4D97-AF65-F5344CB8AC3E}">
        <p14:creationId xmlns:p14="http://schemas.microsoft.com/office/powerpoint/2010/main" val="20970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Major Events: Reaction to the Speech of Jinnah</a:t>
            </a:r>
          </a:p>
        </p:txBody>
      </p:sp>
      <p:sp>
        <p:nvSpPr>
          <p:cNvPr id="3" name="Content Placeholder 2"/>
          <p:cNvSpPr>
            <a:spLocks noGrp="1"/>
          </p:cNvSpPr>
          <p:nvPr>
            <p:ph idx="1"/>
          </p:nvPr>
        </p:nvSpPr>
        <p:spPr/>
        <p:txBody>
          <a:bodyPr>
            <a:normAutofit fontScale="70000" lnSpcReduction="20000"/>
          </a:bodyPr>
          <a:lstStyle/>
          <a:p>
            <a:pPr algn="just">
              <a:lnSpc>
                <a:spcPct val="100000"/>
              </a:lnSpc>
              <a:buFont typeface="Wingdings" panose="05000000000000000000" pitchFamily="2" charset="2"/>
              <a:buChar char="Ø"/>
              <a:defRPr/>
            </a:pPr>
            <a:r>
              <a:rPr lang="en-US" dirty="0">
                <a:sym typeface="Cambria" panose="02040503050406030204" pitchFamily="18" charset="0"/>
              </a:rPr>
              <a:t>Addressing a meeting at Paltan Maidan, </a:t>
            </a:r>
            <a:r>
              <a:rPr lang="en-US" b="1" dirty="0" err="1">
                <a:sym typeface="Cambria" panose="02040503050406030204" pitchFamily="18" charset="0"/>
              </a:rPr>
              <a:t>Khawja</a:t>
            </a:r>
            <a:r>
              <a:rPr lang="en-US" b="1" dirty="0">
                <a:sym typeface="Cambria" panose="02040503050406030204" pitchFamily="18" charset="0"/>
              </a:rPr>
              <a:t> Nazimuddin </a:t>
            </a:r>
            <a:r>
              <a:rPr lang="en-US" dirty="0">
                <a:sym typeface="Cambria" panose="02040503050406030204" pitchFamily="18" charset="0"/>
              </a:rPr>
              <a:t>said that the people of the province could decide what would be the provincial language, but only Urdu would be the state language of Pakistan.</a:t>
            </a:r>
          </a:p>
          <a:p>
            <a:pPr algn="just">
              <a:lnSpc>
                <a:spcPct val="100000"/>
              </a:lnSpc>
              <a:buFont typeface="Wingdings" panose="05000000000000000000" pitchFamily="2" charset="2"/>
              <a:buChar char="Ø"/>
              <a:defRPr/>
            </a:pPr>
            <a:r>
              <a:rPr lang="en-US" dirty="0">
                <a:sym typeface="Cambria" panose="02040503050406030204" pitchFamily="18" charset="0"/>
              </a:rPr>
              <a:t>There was a sudden, negative reaction to this speech among the students who responded with the slogan, </a:t>
            </a:r>
            <a:r>
              <a:rPr lang="en-US" b="1" u="sng" dirty="0">
                <a:highlight>
                  <a:srgbClr val="FFFF00"/>
                </a:highlight>
                <a:sym typeface="Cambria" panose="02040503050406030204" pitchFamily="18" charset="0"/>
              </a:rPr>
              <a:t>'</a:t>
            </a:r>
            <a:r>
              <a:rPr lang="en-US" b="1" u="sng" dirty="0" err="1">
                <a:highlight>
                  <a:srgbClr val="FFFF00"/>
                </a:highlight>
                <a:sym typeface="Cambria" panose="02040503050406030204" pitchFamily="18" charset="0"/>
              </a:rPr>
              <a:t>Rashtrabhasha</a:t>
            </a:r>
            <a:r>
              <a:rPr lang="en-US" b="1" u="sng" dirty="0">
                <a:highlight>
                  <a:srgbClr val="FFFF00"/>
                </a:highlight>
                <a:sym typeface="Cambria" panose="02040503050406030204" pitchFamily="18" charset="0"/>
              </a:rPr>
              <a:t> Bangla Chai</a:t>
            </a:r>
            <a:r>
              <a:rPr lang="en-US" b="1" dirty="0">
                <a:highlight>
                  <a:srgbClr val="FFFF00"/>
                </a:highlight>
                <a:sym typeface="Cambria" panose="02040503050406030204" pitchFamily="18" charset="0"/>
              </a:rPr>
              <a:t>‘</a:t>
            </a:r>
          </a:p>
          <a:p>
            <a:pPr algn="just" defTabSz="382676">
              <a:buFont typeface="Wingdings" panose="05000000000000000000" pitchFamily="2" charset="2"/>
              <a:buChar char="Ø"/>
            </a:pPr>
            <a:r>
              <a:rPr lang="en-US" dirty="0">
                <a:highlight>
                  <a:srgbClr val="00FFFF"/>
                </a:highlight>
                <a:sym typeface="Cambria" panose="02040503050406030204" pitchFamily="18" charset="0"/>
              </a:rPr>
              <a:t>A strike was observed at Dhaka University on 30 January, 1952.</a:t>
            </a:r>
          </a:p>
          <a:p>
            <a:pPr algn="just" defTabSz="382676">
              <a:buFont typeface="Wingdings" panose="05000000000000000000" pitchFamily="2" charset="2"/>
              <a:buChar char="Ø"/>
            </a:pPr>
            <a:r>
              <a:rPr lang="en-US" dirty="0">
                <a:sym typeface="Cambria" panose="02040503050406030204" pitchFamily="18" charset="0"/>
              </a:rPr>
              <a:t>The representatives of various political and cultural organizations held a meeting on 31 January chaired by </a:t>
            </a:r>
            <a:r>
              <a:rPr lang="en-US" dirty="0" err="1">
                <a:sym typeface="Cambria" panose="02040503050406030204" pitchFamily="18" charset="0"/>
              </a:rPr>
              <a:t>Moulana</a:t>
            </a:r>
            <a:r>
              <a:rPr lang="en-US" dirty="0">
                <a:sym typeface="Cambria" panose="02040503050406030204" pitchFamily="18" charset="0"/>
              </a:rPr>
              <a:t> </a:t>
            </a:r>
            <a:r>
              <a:rPr lang="en-US" dirty="0" err="1">
                <a:sym typeface="Cambria" panose="02040503050406030204" pitchFamily="18" charset="0"/>
              </a:rPr>
              <a:t>Bhasani</a:t>
            </a:r>
            <a:r>
              <a:rPr lang="en-US" dirty="0">
                <a:sym typeface="Cambria" panose="02040503050406030204" pitchFamily="18" charset="0"/>
              </a:rPr>
              <a:t>.</a:t>
            </a:r>
          </a:p>
          <a:p>
            <a:pPr algn="just" defTabSz="382676">
              <a:buFont typeface="Wingdings" panose="05000000000000000000" pitchFamily="2" charset="2"/>
              <a:buChar char="Ø"/>
            </a:pPr>
            <a:r>
              <a:rPr lang="en-US" b="1" u="sng" dirty="0">
                <a:sym typeface="Cambria" panose="02040503050406030204" pitchFamily="18" charset="0"/>
              </a:rPr>
              <a:t>An All-Party Central Language Action Committee </a:t>
            </a:r>
            <a:r>
              <a:rPr lang="en-US" dirty="0">
                <a:sym typeface="Cambria" panose="02040503050406030204" pitchFamily="18" charset="0"/>
              </a:rPr>
              <a:t>was formed on </a:t>
            </a:r>
            <a:r>
              <a:rPr lang="en-US" u="sng" dirty="0">
                <a:sym typeface="Cambria" panose="02040503050406030204" pitchFamily="18" charset="0"/>
              </a:rPr>
              <a:t>January 31, 1952 </a:t>
            </a:r>
            <a:r>
              <a:rPr lang="en-US" dirty="0">
                <a:sym typeface="Cambria" panose="02040503050406030204" pitchFamily="18" charset="0"/>
              </a:rPr>
              <a:t>with </a:t>
            </a:r>
            <a:r>
              <a:rPr lang="en-US" dirty="0" err="1">
                <a:sym typeface="Cambria" panose="02040503050406030204" pitchFamily="18" charset="0"/>
              </a:rPr>
              <a:t>Kazi</a:t>
            </a:r>
            <a:r>
              <a:rPr lang="en-US" dirty="0">
                <a:sym typeface="Cambria" panose="02040503050406030204" pitchFamily="18" charset="0"/>
              </a:rPr>
              <a:t> Golam </a:t>
            </a:r>
            <a:r>
              <a:rPr lang="en-US" dirty="0" err="1">
                <a:sym typeface="Cambria" panose="02040503050406030204" pitchFamily="18" charset="0"/>
              </a:rPr>
              <a:t>Mahboob</a:t>
            </a:r>
            <a:r>
              <a:rPr lang="en-US" dirty="0">
                <a:sym typeface="Cambria" panose="02040503050406030204" pitchFamily="18" charset="0"/>
              </a:rPr>
              <a:t> as its convener.</a:t>
            </a:r>
          </a:p>
          <a:p>
            <a:pPr algn="just" defTabSz="382676">
              <a:buFont typeface="Wingdings" panose="05000000000000000000" pitchFamily="2" charset="2"/>
              <a:buChar char="Ø"/>
            </a:pPr>
            <a:r>
              <a:rPr lang="en-US" dirty="0">
                <a:sym typeface="Cambria" panose="02040503050406030204" pitchFamily="18" charset="0"/>
              </a:rPr>
              <a:t>At this time the government also proposed that </a:t>
            </a:r>
            <a:r>
              <a:rPr lang="en-US" b="1" u="sng" dirty="0">
                <a:sym typeface="Cambria" panose="02040503050406030204" pitchFamily="18" charset="0"/>
              </a:rPr>
              <a:t>Bangla be written in Arabic script</a:t>
            </a:r>
            <a:r>
              <a:rPr lang="en-US" b="1" dirty="0">
                <a:sym typeface="Cambria" panose="02040503050406030204" pitchFamily="18" charset="0"/>
              </a:rPr>
              <a:t>! </a:t>
            </a:r>
            <a:r>
              <a:rPr lang="en-US" dirty="0">
                <a:sym typeface="Cambria" panose="02040503050406030204" pitchFamily="18" charset="0"/>
              </a:rPr>
              <a:t>(</a:t>
            </a:r>
            <a:r>
              <a:rPr lang="en-US" i="1" dirty="0">
                <a:sym typeface="Cambria" panose="02040503050406030204" pitchFamily="18" charset="0"/>
              </a:rPr>
              <a:t>Islamization of Bengali</a:t>
            </a:r>
            <a:r>
              <a:rPr lang="en-US" dirty="0">
                <a:sym typeface="Cambria" panose="02040503050406030204" pitchFamily="18" charset="0"/>
              </a:rPr>
              <a:t>)</a:t>
            </a:r>
          </a:p>
          <a:p>
            <a:pPr algn="just" defTabSz="382676">
              <a:buFont typeface="Wingdings" panose="05000000000000000000" pitchFamily="2" charset="2"/>
              <a:buChar char="Ø"/>
            </a:pPr>
            <a:r>
              <a:rPr lang="en-US" dirty="0">
                <a:sym typeface="Cambria" panose="02040503050406030204" pitchFamily="18" charset="0"/>
              </a:rPr>
              <a:t>This proposal was also vehemently opposed. The Language Action Committee decided to call a hartal and organize demonstrations and processions on </a:t>
            </a:r>
            <a:r>
              <a:rPr lang="en-US" b="1" dirty="0">
                <a:highlight>
                  <a:srgbClr val="00FFFF"/>
                </a:highlight>
                <a:sym typeface="Cambria" panose="02040503050406030204" pitchFamily="18" charset="0"/>
              </a:rPr>
              <a:t>February 21 throughout East Pakistan.</a:t>
            </a:r>
          </a:p>
          <a:p>
            <a:endParaRPr lang="en-US" dirty="0"/>
          </a:p>
        </p:txBody>
      </p:sp>
    </p:spTree>
    <p:extLst>
      <p:ext uri="{BB962C8B-B14F-4D97-AF65-F5344CB8AC3E}">
        <p14:creationId xmlns:p14="http://schemas.microsoft.com/office/powerpoint/2010/main" val="163592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Major Events: Demonstration against the government</a:t>
            </a:r>
          </a:p>
        </p:txBody>
      </p:sp>
      <p:sp>
        <p:nvSpPr>
          <p:cNvPr id="3" name="Content Placeholder 2"/>
          <p:cNvSpPr>
            <a:spLocks noGrp="1"/>
          </p:cNvSpPr>
          <p:nvPr>
            <p:ph idx="1"/>
          </p:nvPr>
        </p:nvSpPr>
        <p:spPr/>
        <p:txBody>
          <a:bodyPr>
            <a:normAutofit fontScale="77500" lnSpcReduction="20000"/>
          </a:bodyPr>
          <a:lstStyle/>
          <a:p>
            <a:pPr algn="just" defTabSz="382676">
              <a:buFont typeface="Wingdings" panose="05000000000000000000" pitchFamily="2" charset="2"/>
              <a:buChar char="Ø"/>
            </a:pPr>
            <a:r>
              <a:rPr lang="en-US" b="1" dirty="0">
                <a:highlight>
                  <a:srgbClr val="00FFFF"/>
                </a:highlight>
                <a:sym typeface="Cambria" panose="02040503050406030204" pitchFamily="18" charset="0"/>
              </a:rPr>
              <a:t>Bangabandhu’s “</a:t>
            </a:r>
            <a:r>
              <a:rPr lang="en-US" b="1" u="sng" dirty="0">
                <a:highlight>
                  <a:srgbClr val="00FFFF"/>
                </a:highlight>
                <a:sym typeface="Cambria" panose="02040503050406030204" pitchFamily="18" charset="0"/>
              </a:rPr>
              <a:t>hunger strike</a:t>
            </a:r>
            <a:r>
              <a:rPr lang="en-US" b="1" dirty="0">
                <a:highlight>
                  <a:srgbClr val="00FFFF"/>
                </a:highlight>
                <a:sym typeface="Cambria" panose="02040503050406030204" pitchFamily="18" charset="0"/>
              </a:rPr>
              <a:t>” in jail from February 16, 1952 demanding Bangla as state language provided further impetus to the movement.</a:t>
            </a:r>
          </a:p>
          <a:p>
            <a:pPr algn="just" defTabSz="382676">
              <a:buFont typeface="Wingdings" panose="05000000000000000000" pitchFamily="2" charset="2"/>
              <a:buChar char="Ø"/>
            </a:pPr>
            <a:r>
              <a:rPr lang="en-US" dirty="0">
                <a:sym typeface="Cambria" panose="02040503050406030204" pitchFamily="18" charset="0"/>
              </a:rPr>
              <a:t>As preparations for demonstrations were underway, the government imposed Section 144 in Dhaka city banning all assemblies and demonstrations. </a:t>
            </a:r>
          </a:p>
          <a:p>
            <a:pPr algn="just" defTabSz="382676">
              <a:buFont typeface="Wingdings" panose="05000000000000000000" pitchFamily="2" charset="2"/>
              <a:buChar char="Ø"/>
            </a:pPr>
            <a:r>
              <a:rPr lang="en-US" dirty="0">
                <a:sym typeface="Cambria" panose="02040503050406030204" pitchFamily="18" charset="0"/>
              </a:rPr>
              <a:t>A meeting of the </a:t>
            </a:r>
            <a:r>
              <a:rPr lang="en-US" i="1" dirty="0">
                <a:sym typeface="Cambria" panose="02040503050406030204" pitchFamily="18" charset="0"/>
              </a:rPr>
              <a:t>Central Language Action Committee </a:t>
            </a:r>
            <a:r>
              <a:rPr lang="en-US" dirty="0">
                <a:sym typeface="Cambria" panose="02040503050406030204" pitchFamily="18" charset="0"/>
              </a:rPr>
              <a:t>was held on 20 February under the chairmanship of </a:t>
            </a:r>
            <a:r>
              <a:rPr lang="en-US" dirty="0" err="1">
                <a:sym typeface="Cambria" panose="02040503050406030204" pitchFamily="18" charset="0"/>
              </a:rPr>
              <a:t>Abul</a:t>
            </a:r>
            <a:r>
              <a:rPr lang="en-US" dirty="0">
                <a:sym typeface="Cambria" panose="02040503050406030204" pitchFamily="18" charset="0"/>
              </a:rPr>
              <a:t> </a:t>
            </a:r>
            <a:r>
              <a:rPr lang="en-US" dirty="0" err="1">
                <a:sym typeface="Cambria" panose="02040503050406030204" pitchFamily="18" charset="0"/>
              </a:rPr>
              <a:t>Hashim</a:t>
            </a:r>
            <a:r>
              <a:rPr lang="en-US" dirty="0">
                <a:sym typeface="Cambria" panose="02040503050406030204" pitchFamily="18" charset="0"/>
              </a:rPr>
              <a:t> where the opinion was </a:t>
            </a:r>
            <a:r>
              <a:rPr lang="en-US" dirty="0">
                <a:highlight>
                  <a:srgbClr val="00FFFF"/>
                </a:highlight>
                <a:sym typeface="Cambria" panose="02040503050406030204" pitchFamily="18" charset="0"/>
              </a:rPr>
              <a:t>divided as to whether or not to violate Section 144.</a:t>
            </a:r>
          </a:p>
          <a:p>
            <a:pPr algn="just" defTabSz="382676">
              <a:buFont typeface="Wingdings" panose="05000000000000000000" pitchFamily="2" charset="2"/>
              <a:buChar char="Ø"/>
            </a:pPr>
            <a:r>
              <a:rPr lang="en-US" dirty="0">
                <a:sym typeface="Cambria" panose="02040503050406030204" pitchFamily="18" charset="0"/>
              </a:rPr>
              <a:t>The students were determined to violate Section 144 and held a student meeting at 11.00 am on 21 February on the Dhaka University campus, then located close to the Medical College Hospital. When the meeting started, the Vice-Chancellor, along with a few university teachers, came to the spot and requested the students not to violate the ban on assembly. </a:t>
            </a:r>
          </a:p>
          <a:p>
            <a:pPr algn="just" defTabSz="382676">
              <a:buFont typeface="Wingdings" panose="05000000000000000000" pitchFamily="2" charset="2"/>
              <a:buChar char="Ø"/>
            </a:pPr>
            <a:r>
              <a:rPr lang="en-US" dirty="0">
                <a:sym typeface="Cambria" panose="02040503050406030204" pitchFamily="18" charset="0"/>
              </a:rPr>
              <a:t>The students, under their leaders - </a:t>
            </a:r>
            <a:r>
              <a:rPr lang="en-US" u="sng" dirty="0">
                <a:sym typeface="Cambria" panose="02040503050406030204" pitchFamily="18" charset="0"/>
              </a:rPr>
              <a:t>Abdul </a:t>
            </a:r>
            <a:r>
              <a:rPr lang="en-US" u="sng" dirty="0" err="1">
                <a:sym typeface="Cambria" panose="02040503050406030204" pitchFamily="18" charset="0"/>
              </a:rPr>
              <a:t>Matin</a:t>
            </a:r>
            <a:r>
              <a:rPr lang="en-US" u="sng" dirty="0">
                <a:sym typeface="Cambria" panose="02040503050406030204" pitchFamily="18" charset="0"/>
              </a:rPr>
              <a:t> and </a:t>
            </a:r>
            <a:r>
              <a:rPr lang="en-US" u="sng" dirty="0" err="1">
                <a:sym typeface="Cambria" panose="02040503050406030204" pitchFamily="18" charset="0"/>
              </a:rPr>
              <a:t>Gaziul</a:t>
            </a:r>
            <a:r>
              <a:rPr lang="en-US" u="sng" dirty="0">
                <a:sym typeface="Cambria" panose="02040503050406030204" pitchFamily="18" charset="0"/>
              </a:rPr>
              <a:t> </a:t>
            </a:r>
            <a:r>
              <a:rPr lang="en-US" u="sng" dirty="0" err="1">
                <a:sym typeface="Cambria" panose="02040503050406030204" pitchFamily="18" charset="0"/>
              </a:rPr>
              <a:t>Haque</a:t>
            </a:r>
            <a:r>
              <a:rPr lang="en-US" dirty="0">
                <a:sym typeface="Cambria" panose="02040503050406030204" pitchFamily="18" charset="0"/>
              </a:rPr>
              <a:t> - were adamant. Thousands of students from different schools and colleges of Dhaka assembled on the university campus while armed police waited outside the gate.</a:t>
            </a:r>
          </a:p>
          <a:p>
            <a:endParaRPr lang="en-US" dirty="0"/>
          </a:p>
        </p:txBody>
      </p:sp>
    </p:spTree>
    <p:extLst>
      <p:ext uri="{BB962C8B-B14F-4D97-AF65-F5344CB8AC3E}">
        <p14:creationId xmlns:p14="http://schemas.microsoft.com/office/powerpoint/2010/main" val="74097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1140</TotalTime>
  <Words>1732</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BatangChe</vt:lpstr>
      <vt:lpstr>Calibri</vt:lpstr>
      <vt:lpstr>Calibri Light</vt:lpstr>
      <vt:lpstr>Cambria</vt:lpstr>
      <vt:lpstr>Times New Roman</vt:lpstr>
      <vt:lpstr>Wingdings</vt:lpstr>
      <vt:lpstr>Office Theme</vt:lpstr>
      <vt:lpstr>HIS 103: Emergence of Bangladesh </vt:lpstr>
      <vt:lpstr>The Language Movement and the Growth of Bengalee Nationalism</vt:lpstr>
      <vt:lpstr>Outline of the Language Movement</vt:lpstr>
      <vt:lpstr>Outline of the Language Movement</vt:lpstr>
      <vt:lpstr>Dhirendranath Dutta</vt:lpstr>
      <vt:lpstr>Outline of the Language Movement</vt:lpstr>
      <vt:lpstr>Major Events: Reaction to the Speech of Jinnah</vt:lpstr>
      <vt:lpstr>Major Events: Reaction to the Speech of Jinnah</vt:lpstr>
      <vt:lpstr>Major Events: Demonstration against the government</vt:lpstr>
      <vt:lpstr>Demonstration…</vt:lpstr>
      <vt:lpstr>Government Actions</vt:lpstr>
      <vt:lpstr>Aftermath o f the Government Action</vt:lpstr>
      <vt:lpstr>Language Movement in Pictures</vt:lpstr>
      <vt:lpstr>Language Movement in Pictures</vt:lpstr>
      <vt:lpstr>Language Movement in Pictures</vt:lpstr>
      <vt:lpstr>Language Movement in Pictures</vt:lpstr>
      <vt:lpstr>The Language Movement</vt:lpstr>
      <vt:lpstr>The Language Movement</vt:lpstr>
      <vt:lpstr>The Language Movement</vt:lpstr>
      <vt:lpstr>The Language Movement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 103: Emergence of Bangladesh </dc:title>
  <dc:creator>ismail - [2010]</dc:creator>
  <cp:lastModifiedBy>HP</cp:lastModifiedBy>
  <cp:revision>131</cp:revision>
  <dcterms:created xsi:type="dcterms:W3CDTF">2019-07-04T17:27:04Z</dcterms:created>
  <dcterms:modified xsi:type="dcterms:W3CDTF">2022-03-06T17:40:48Z</dcterms:modified>
</cp:coreProperties>
</file>