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2" r:id="rId6"/>
    <p:sldId id="263" r:id="rId7"/>
    <p:sldId id="276" r:id="rId8"/>
    <p:sldId id="277" r:id="rId9"/>
    <p:sldId id="266" r:id="rId10"/>
    <p:sldId id="264" r:id="rId11"/>
    <p:sldId id="265" r:id="rId12"/>
    <p:sldId id="267" r:id="rId13"/>
    <p:sldId id="268" r:id="rId14"/>
    <p:sldId id="269" r:id="rId15"/>
    <p:sldId id="278"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76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6" d="100"/>
          <a:sy n="66" d="100"/>
        </p:scale>
        <p:origin x="644" y="44"/>
      </p:cViewPr>
      <p:guideLst>
        <p:guide orient="horz" pos="4320"/>
        <p:guide pos="76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50EC5AD-7E72-4C9B-943B-DD6735EF47F4}" type="datetimeFigureOut">
              <a:rPr lang="en-US" smtClean="0"/>
              <a:pPr/>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7EBFE8-0802-41AF-B828-91BE08E184FB}" type="slidenum">
              <a:rPr lang="en-US" smtClean="0"/>
              <a:pPr/>
              <a:t>‹#›</a:t>
            </a:fld>
            <a:endParaRPr lang="en-US"/>
          </a:p>
        </p:txBody>
      </p:sp>
    </p:spTree>
    <p:extLst>
      <p:ext uri="{BB962C8B-B14F-4D97-AF65-F5344CB8AC3E}">
        <p14:creationId xmlns:p14="http://schemas.microsoft.com/office/powerpoint/2010/main" val="2663644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0EC5AD-7E72-4C9B-943B-DD6735EF47F4}" type="datetimeFigureOut">
              <a:rPr lang="en-US" smtClean="0"/>
              <a:pPr/>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7EBFE8-0802-41AF-B828-91BE08E184FB}" type="slidenum">
              <a:rPr lang="en-US" smtClean="0"/>
              <a:pPr/>
              <a:t>‹#›</a:t>
            </a:fld>
            <a:endParaRPr lang="en-US"/>
          </a:p>
        </p:txBody>
      </p:sp>
    </p:spTree>
    <p:extLst>
      <p:ext uri="{BB962C8B-B14F-4D97-AF65-F5344CB8AC3E}">
        <p14:creationId xmlns:p14="http://schemas.microsoft.com/office/powerpoint/2010/main" val="1980200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0EC5AD-7E72-4C9B-943B-DD6735EF47F4}" type="datetimeFigureOut">
              <a:rPr lang="en-US" smtClean="0"/>
              <a:pPr/>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7EBFE8-0802-41AF-B828-91BE08E184FB}" type="slidenum">
              <a:rPr lang="en-US" smtClean="0"/>
              <a:pPr/>
              <a:t>‹#›</a:t>
            </a:fld>
            <a:endParaRPr lang="en-US"/>
          </a:p>
        </p:txBody>
      </p:sp>
    </p:spTree>
    <p:extLst>
      <p:ext uri="{BB962C8B-B14F-4D97-AF65-F5344CB8AC3E}">
        <p14:creationId xmlns:p14="http://schemas.microsoft.com/office/powerpoint/2010/main" val="384993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0EC5AD-7E72-4C9B-943B-DD6735EF47F4}" type="datetimeFigureOut">
              <a:rPr lang="en-US" smtClean="0"/>
              <a:pPr/>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7EBFE8-0802-41AF-B828-91BE08E184FB}" type="slidenum">
              <a:rPr lang="en-US" smtClean="0"/>
              <a:pPr/>
              <a:t>‹#›</a:t>
            </a:fld>
            <a:endParaRPr lang="en-US"/>
          </a:p>
        </p:txBody>
      </p:sp>
    </p:spTree>
    <p:extLst>
      <p:ext uri="{BB962C8B-B14F-4D97-AF65-F5344CB8AC3E}">
        <p14:creationId xmlns:p14="http://schemas.microsoft.com/office/powerpoint/2010/main" val="3301648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0EC5AD-7E72-4C9B-943B-DD6735EF47F4}" type="datetimeFigureOut">
              <a:rPr lang="en-US" smtClean="0"/>
              <a:pPr/>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7EBFE8-0802-41AF-B828-91BE08E184FB}" type="slidenum">
              <a:rPr lang="en-US" smtClean="0"/>
              <a:pPr/>
              <a:t>‹#›</a:t>
            </a:fld>
            <a:endParaRPr lang="en-US"/>
          </a:p>
        </p:txBody>
      </p:sp>
    </p:spTree>
    <p:extLst>
      <p:ext uri="{BB962C8B-B14F-4D97-AF65-F5344CB8AC3E}">
        <p14:creationId xmlns:p14="http://schemas.microsoft.com/office/powerpoint/2010/main" val="1919850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0EC5AD-7E72-4C9B-943B-DD6735EF47F4}" type="datetimeFigureOut">
              <a:rPr lang="en-US" smtClean="0"/>
              <a:pPr/>
              <a:t>3/14/2022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7EBFE8-0802-41AF-B828-91BE08E184FB}" type="slidenum">
              <a:rPr lang="en-US" smtClean="0"/>
              <a:pPr/>
              <a:t>‹#›</a:t>
            </a:fld>
            <a:endParaRPr lang="en-US"/>
          </a:p>
        </p:txBody>
      </p:sp>
    </p:spTree>
    <p:extLst>
      <p:ext uri="{BB962C8B-B14F-4D97-AF65-F5344CB8AC3E}">
        <p14:creationId xmlns:p14="http://schemas.microsoft.com/office/powerpoint/2010/main" val="274495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0EC5AD-7E72-4C9B-943B-DD6735EF47F4}" type="datetimeFigureOut">
              <a:rPr lang="en-US" smtClean="0"/>
              <a:pPr/>
              <a:t>3/14/2022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7EBFE8-0802-41AF-B828-91BE08E184FB}" type="slidenum">
              <a:rPr lang="en-US" smtClean="0"/>
              <a:pPr/>
              <a:t>‹#›</a:t>
            </a:fld>
            <a:endParaRPr lang="en-US"/>
          </a:p>
        </p:txBody>
      </p:sp>
    </p:spTree>
    <p:extLst>
      <p:ext uri="{BB962C8B-B14F-4D97-AF65-F5344CB8AC3E}">
        <p14:creationId xmlns:p14="http://schemas.microsoft.com/office/powerpoint/2010/main" val="1492767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0EC5AD-7E72-4C9B-943B-DD6735EF47F4}" type="datetimeFigureOut">
              <a:rPr lang="en-US" smtClean="0"/>
              <a:pPr/>
              <a:t>3/14/2022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7EBFE8-0802-41AF-B828-91BE08E184FB}" type="slidenum">
              <a:rPr lang="en-US" smtClean="0"/>
              <a:pPr/>
              <a:t>‹#›</a:t>
            </a:fld>
            <a:endParaRPr lang="en-US"/>
          </a:p>
        </p:txBody>
      </p:sp>
    </p:spTree>
    <p:extLst>
      <p:ext uri="{BB962C8B-B14F-4D97-AF65-F5344CB8AC3E}">
        <p14:creationId xmlns:p14="http://schemas.microsoft.com/office/powerpoint/2010/main" val="3175927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0EC5AD-7E72-4C9B-943B-DD6735EF47F4}" type="datetimeFigureOut">
              <a:rPr lang="en-US" smtClean="0"/>
              <a:pPr/>
              <a:t>3/14/2022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7EBFE8-0802-41AF-B828-91BE08E184FB}" type="slidenum">
              <a:rPr lang="en-US" smtClean="0"/>
              <a:pPr/>
              <a:t>‹#›</a:t>
            </a:fld>
            <a:endParaRPr lang="en-US"/>
          </a:p>
        </p:txBody>
      </p:sp>
    </p:spTree>
    <p:extLst>
      <p:ext uri="{BB962C8B-B14F-4D97-AF65-F5344CB8AC3E}">
        <p14:creationId xmlns:p14="http://schemas.microsoft.com/office/powerpoint/2010/main" val="2066608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0EC5AD-7E72-4C9B-943B-DD6735EF47F4}" type="datetimeFigureOut">
              <a:rPr lang="en-US" smtClean="0"/>
              <a:pPr/>
              <a:t>3/14/2022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7EBFE8-0802-41AF-B828-91BE08E184FB}" type="slidenum">
              <a:rPr lang="en-US" smtClean="0"/>
              <a:pPr/>
              <a:t>‹#›</a:t>
            </a:fld>
            <a:endParaRPr lang="en-US"/>
          </a:p>
        </p:txBody>
      </p:sp>
    </p:spTree>
    <p:extLst>
      <p:ext uri="{BB962C8B-B14F-4D97-AF65-F5344CB8AC3E}">
        <p14:creationId xmlns:p14="http://schemas.microsoft.com/office/powerpoint/2010/main" val="2220578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0EC5AD-7E72-4C9B-943B-DD6735EF47F4}" type="datetimeFigureOut">
              <a:rPr lang="en-US" smtClean="0"/>
              <a:pPr/>
              <a:t>3/14/2022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7EBFE8-0802-41AF-B828-91BE08E184FB}" type="slidenum">
              <a:rPr lang="en-US" smtClean="0"/>
              <a:pPr/>
              <a:t>‹#›</a:t>
            </a:fld>
            <a:endParaRPr lang="en-US"/>
          </a:p>
        </p:txBody>
      </p:sp>
    </p:spTree>
    <p:extLst>
      <p:ext uri="{BB962C8B-B14F-4D97-AF65-F5344CB8AC3E}">
        <p14:creationId xmlns:p14="http://schemas.microsoft.com/office/powerpoint/2010/main" val="1088709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0EC5AD-7E72-4C9B-943B-DD6735EF47F4}" type="datetimeFigureOut">
              <a:rPr lang="en-US" smtClean="0"/>
              <a:pPr/>
              <a:t>3/14/2022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7EBFE8-0802-41AF-B828-91BE08E184FB}" type="slidenum">
              <a:rPr lang="en-US" smtClean="0"/>
              <a:pPr/>
              <a:t>‹#›</a:t>
            </a:fld>
            <a:endParaRPr lang="en-US"/>
          </a:p>
        </p:txBody>
      </p:sp>
    </p:spTree>
    <p:extLst>
      <p:ext uri="{BB962C8B-B14F-4D97-AF65-F5344CB8AC3E}">
        <p14:creationId xmlns:p14="http://schemas.microsoft.com/office/powerpoint/2010/main" val="2359155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HIS 103:Emergence of Bangladesh</a:t>
            </a:r>
          </a:p>
        </p:txBody>
      </p:sp>
      <p:sp>
        <p:nvSpPr>
          <p:cNvPr id="3" name="Content Placeholder 2"/>
          <p:cNvSpPr>
            <a:spLocks noGrp="1"/>
          </p:cNvSpPr>
          <p:nvPr>
            <p:ph idx="1"/>
          </p:nvPr>
        </p:nvSpPr>
        <p:spPr/>
        <p:txBody>
          <a:bodyPr>
            <a:normAutofit/>
          </a:bodyPr>
          <a:lstStyle/>
          <a:p>
            <a:pPr marL="0" indent="0" algn="ctr">
              <a:buNone/>
            </a:pPr>
            <a:r>
              <a:rPr lang="en-US" sz="4000" b="1" dirty="0"/>
              <a:t>The United Front Elections in 1954</a:t>
            </a:r>
          </a:p>
          <a:p>
            <a:pPr marL="0" indent="0" algn="ctr">
              <a:buNone/>
            </a:pPr>
            <a:r>
              <a:rPr lang="en-US" sz="4000" b="1" dirty="0"/>
              <a:t>&amp;</a:t>
            </a:r>
          </a:p>
          <a:p>
            <a:pPr marL="0" indent="0" algn="ctr">
              <a:buNone/>
            </a:pPr>
            <a:r>
              <a:rPr lang="en-US" sz="4000" b="1" dirty="0"/>
              <a:t>Bangabandhu</a:t>
            </a:r>
          </a:p>
          <a:p>
            <a:pPr marL="0" indent="0" algn="ctr">
              <a:buNone/>
            </a:pPr>
            <a:endParaRPr lang="en-US" sz="4000" b="1" dirty="0"/>
          </a:p>
          <a:p>
            <a:pPr marL="0" indent="0" algn="ctr">
              <a:buNone/>
            </a:pPr>
            <a:r>
              <a:rPr lang="en-US" sz="4000" dirty="0" smtClean="0"/>
              <a:t>March 14</a:t>
            </a:r>
            <a:r>
              <a:rPr lang="en-US" sz="4000" dirty="0" smtClean="0"/>
              <a:t>, 2022</a:t>
            </a:r>
            <a:endParaRPr lang="en-US" sz="4000" dirty="0"/>
          </a:p>
          <a:p>
            <a:pPr marL="0" indent="0" algn="ctr">
              <a:buNone/>
            </a:pPr>
            <a:r>
              <a:rPr lang="en-US" sz="4000" dirty="0"/>
              <a:t>	</a:t>
            </a:r>
          </a:p>
        </p:txBody>
      </p:sp>
    </p:spTree>
    <p:extLst>
      <p:ext uri="{BB962C8B-B14F-4D97-AF65-F5344CB8AC3E}">
        <p14:creationId xmlns:p14="http://schemas.microsoft.com/office/powerpoint/2010/main" val="2948950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The Election of the United Front in 1954</a:t>
            </a:r>
            <a:br>
              <a:rPr lang="en-US" b="1" dirty="0"/>
            </a:br>
            <a:endParaRPr lang="en-US" dirty="0"/>
          </a:p>
        </p:txBody>
      </p:sp>
      <p:sp>
        <p:nvSpPr>
          <p:cNvPr id="3" name="Content Placeholder 2"/>
          <p:cNvSpPr>
            <a:spLocks noGrp="1"/>
          </p:cNvSpPr>
          <p:nvPr>
            <p:ph idx="1"/>
          </p:nvPr>
        </p:nvSpPr>
        <p:spPr/>
        <p:txBody>
          <a:bodyPr>
            <a:normAutofit fontScale="47500" lnSpcReduction="20000"/>
          </a:bodyPr>
          <a:lstStyle/>
          <a:p>
            <a:pPr>
              <a:buFont typeface="Wingdings" panose="05000000000000000000" pitchFamily="2" charset="2"/>
              <a:buChar char="q"/>
            </a:pPr>
            <a:r>
              <a:rPr lang="en-US" b="1" dirty="0">
                <a:highlight>
                  <a:srgbClr val="00FF00"/>
                </a:highlight>
              </a:rPr>
              <a:t>21-Point Program of the United Front:</a:t>
            </a:r>
          </a:p>
          <a:p>
            <a:pPr marL="514350" indent="-514350" algn="just">
              <a:buFont typeface="+mj-lt"/>
              <a:buAutoNum type="arabicPeriod"/>
            </a:pPr>
            <a:r>
              <a:rPr lang="en-US" b="1" dirty="0">
                <a:highlight>
                  <a:srgbClr val="00FFFF"/>
                </a:highlight>
              </a:rPr>
              <a:t>To </a:t>
            </a:r>
            <a:r>
              <a:rPr lang="en-US" b="1" dirty="0" err="1">
                <a:highlight>
                  <a:srgbClr val="00FFFF"/>
                </a:highlight>
              </a:rPr>
              <a:t>recognise</a:t>
            </a:r>
            <a:r>
              <a:rPr lang="en-US" b="1" dirty="0">
                <a:highlight>
                  <a:srgbClr val="00FFFF"/>
                </a:highlight>
              </a:rPr>
              <a:t> Bangla as one of the State Languages of Pakistan</a:t>
            </a:r>
            <a:r>
              <a:rPr lang="en-US" dirty="0">
                <a:highlight>
                  <a:srgbClr val="00FFFF"/>
                </a:highlight>
              </a:rPr>
              <a:t>;</a:t>
            </a:r>
          </a:p>
          <a:p>
            <a:pPr marL="514350" indent="-514350" algn="just">
              <a:buFont typeface="+mj-lt"/>
              <a:buAutoNum type="arabicPeriod"/>
            </a:pPr>
            <a:r>
              <a:rPr lang="en-US" dirty="0"/>
              <a:t>To abolish without compensation zamindari and all rent receiving interest in land, and to distribute the surplus lands amongst the cultivators; to reduce rent to a fair level and abolish the certificate system of </a:t>
            </a:r>
            <a:r>
              <a:rPr lang="en-US" dirty="0" err="1"/>
              <a:t>realising</a:t>
            </a:r>
            <a:r>
              <a:rPr lang="en-US" dirty="0"/>
              <a:t> rent;</a:t>
            </a:r>
          </a:p>
          <a:p>
            <a:pPr marL="514350" indent="-514350" algn="just">
              <a:buFont typeface="+mj-lt"/>
              <a:buAutoNum type="arabicPeriod"/>
            </a:pPr>
            <a:r>
              <a:rPr lang="en-US" dirty="0"/>
              <a:t>To </a:t>
            </a:r>
            <a:r>
              <a:rPr lang="en-US" dirty="0" err="1"/>
              <a:t>nationalise</a:t>
            </a:r>
            <a:r>
              <a:rPr lang="en-US" dirty="0"/>
              <a:t> the jute trade and bring it under the direct control of the government of East Bengal, secure fair price of jute to the growers and to investigate into the jute-bungling during the Muslim League regime to punish those found responsible for it;</a:t>
            </a:r>
          </a:p>
          <a:p>
            <a:pPr marL="514350" indent="-514350" algn="just">
              <a:buFont typeface="+mj-lt"/>
              <a:buAutoNum type="arabicPeriod"/>
            </a:pPr>
            <a:r>
              <a:rPr lang="en-US" dirty="0"/>
              <a:t>To introduce co-operative farming in agriculture and to develop cottage industries with full government subsidies;</a:t>
            </a:r>
          </a:p>
          <a:p>
            <a:pPr marL="514350" indent="-514350" algn="just">
              <a:buFont typeface="+mj-lt"/>
              <a:buAutoNum type="arabicPeriod"/>
            </a:pPr>
            <a:r>
              <a:rPr lang="en-US" dirty="0"/>
              <a:t>To start salt industry (both small and large scale) to make East Bengal self-sufficient in the supply of salt, and to investigate into the salt-bungling during the Muslim League regime to punish the offenders;</a:t>
            </a:r>
          </a:p>
          <a:p>
            <a:pPr marL="514350" indent="-514350" algn="just">
              <a:buFont typeface="+mj-lt"/>
              <a:buAutoNum type="arabicPeriod"/>
            </a:pPr>
            <a:r>
              <a:rPr lang="en-US" dirty="0"/>
              <a:t>To rehabilitate immediately all the poor refugees belonging to the artisan and technician class;</a:t>
            </a:r>
          </a:p>
          <a:p>
            <a:pPr marL="514350" indent="-514350" algn="just">
              <a:buFont typeface="+mj-lt"/>
              <a:buAutoNum type="arabicPeriod"/>
            </a:pPr>
            <a:r>
              <a:rPr lang="en-US" dirty="0">
                <a:highlight>
                  <a:srgbClr val="FF00FF"/>
                </a:highlight>
              </a:rPr>
              <a:t>To protect the country from flood and famine by means of digging canals and improving irrigation system</a:t>
            </a:r>
            <a:r>
              <a:rPr lang="en-US" dirty="0"/>
              <a:t>;</a:t>
            </a:r>
            <a:endParaRPr lang="en-US" b="1" dirty="0"/>
          </a:p>
          <a:p>
            <a:pPr marL="514350" indent="-514350" algn="just">
              <a:buFont typeface="+mj-lt"/>
              <a:buAutoNum type="arabicPeriod" startAt="8"/>
            </a:pPr>
            <a:r>
              <a:rPr lang="en-US" dirty="0"/>
              <a:t>To make the country self-sufficient by </a:t>
            </a:r>
            <a:r>
              <a:rPr lang="en-US" dirty="0" err="1"/>
              <a:t>modernising</a:t>
            </a:r>
            <a:r>
              <a:rPr lang="en-US" dirty="0"/>
              <a:t> the method of cultivation and </a:t>
            </a:r>
            <a:r>
              <a:rPr lang="en-US" dirty="0" err="1"/>
              <a:t>industrialisation</a:t>
            </a:r>
            <a:r>
              <a:rPr lang="en-US" dirty="0"/>
              <a:t>, and to ensure the rights of the </a:t>
            </a:r>
            <a:r>
              <a:rPr lang="en-US" dirty="0" err="1"/>
              <a:t>labourer</a:t>
            </a:r>
            <a:r>
              <a:rPr lang="en-US" dirty="0"/>
              <a:t> as per ILO Convention;</a:t>
            </a:r>
          </a:p>
          <a:p>
            <a:pPr marL="514350" indent="-514350" algn="just">
              <a:buFont typeface="+mj-lt"/>
              <a:buAutoNum type="arabicPeriod" startAt="8"/>
            </a:pPr>
            <a:r>
              <a:rPr lang="en-US" dirty="0">
                <a:highlight>
                  <a:srgbClr val="FF00FF"/>
                </a:highlight>
              </a:rPr>
              <a:t>To introduce free and compulsory primary education throughout the country and to arrange for just pay and allowances to the teachers</a:t>
            </a:r>
            <a:r>
              <a:rPr lang="en-US" dirty="0"/>
              <a:t>;</a:t>
            </a:r>
          </a:p>
          <a:p>
            <a:pPr marL="514350" indent="-514350" algn="just">
              <a:buFont typeface="+mj-lt"/>
              <a:buAutoNum type="arabicPeriod" startAt="8"/>
            </a:pPr>
            <a:r>
              <a:rPr lang="en-US" dirty="0"/>
              <a:t>To restructure the entire education system, introduce mother tongue as the medium of instruction, remove discrimination between government and private schools and to turn all the schools into government aided institutions;</a:t>
            </a:r>
          </a:p>
          <a:p>
            <a:pPr marL="514350" indent="-514350" algn="just">
              <a:buFont typeface="+mj-lt"/>
              <a:buAutoNum type="arabicPeriod" startAt="8"/>
            </a:pPr>
            <a:r>
              <a:rPr lang="en-US" dirty="0"/>
              <a:t>To repeal all reactionary laws including those of the Dhaka and </a:t>
            </a:r>
            <a:r>
              <a:rPr lang="en-US" dirty="0" err="1"/>
              <a:t>Rajshahi</a:t>
            </a:r>
            <a:r>
              <a:rPr lang="en-US" dirty="0"/>
              <a:t> Universities and to make them autonomous institutions; to make education cheaper and easily available to the people;</a:t>
            </a:r>
          </a:p>
        </p:txBody>
      </p:sp>
    </p:spTree>
    <p:extLst>
      <p:ext uri="{BB962C8B-B14F-4D97-AF65-F5344CB8AC3E}">
        <p14:creationId xmlns:p14="http://schemas.microsoft.com/office/powerpoint/2010/main" val="1239245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 Election of the United Front in 1954</a:t>
            </a:r>
            <a:br>
              <a:rPr lang="en-US" b="1" dirty="0"/>
            </a:br>
            <a:endParaRPr lang="en-US" dirty="0"/>
          </a:p>
        </p:txBody>
      </p:sp>
      <p:sp>
        <p:nvSpPr>
          <p:cNvPr id="3" name="Content Placeholder 2"/>
          <p:cNvSpPr>
            <a:spLocks noGrp="1"/>
          </p:cNvSpPr>
          <p:nvPr>
            <p:ph idx="1"/>
          </p:nvPr>
        </p:nvSpPr>
        <p:spPr/>
        <p:txBody>
          <a:bodyPr>
            <a:normAutofit fontScale="32500" lnSpcReduction="20000"/>
          </a:bodyPr>
          <a:lstStyle/>
          <a:p>
            <a:pPr>
              <a:buFont typeface="Wingdings" panose="05000000000000000000" pitchFamily="2" charset="2"/>
              <a:buChar char="q"/>
            </a:pPr>
            <a:r>
              <a:rPr lang="en-US" sz="5000" b="1" dirty="0"/>
              <a:t>21-Point Program (Cont.):</a:t>
            </a:r>
          </a:p>
          <a:p>
            <a:pPr marL="0" indent="0">
              <a:buNone/>
            </a:pPr>
            <a:endParaRPr lang="en-US" sz="5000" b="1" dirty="0"/>
          </a:p>
          <a:p>
            <a:pPr marL="514350" indent="-514350" algn="just">
              <a:buFont typeface="+mj-lt"/>
              <a:buAutoNum type="arabicPeriod" startAt="8"/>
            </a:pPr>
            <a:r>
              <a:rPr lang="en-US" sz="3500" dirty="0"/>
              <a:t>To curtail the cost of administration and to </a:t>
            </a:r>
            <a:r>
              <a:rPr lang="en-US" sz="3500" dirty="0" err="1"/>
              <a:t>rationalise</a:t>
            </a:r>
            <a:r>
              <a:rPr lang="en-US" sz="3500" dirty="0"/>
              <a:t> the pay scale of high and low paid government servants. The ministers shall not receive more than 1000 taka as monthly salary;</a:t>
            </a:r>
          </a:p>
          <a:p>
            <a:pPr marL="514350" indent="-514350" algn="just">
              <a:buFont typeface="+mj-lt"/>
              <a:buAutoNum type="arabicPeriod" startAt="8"/>
            </a:pPr>
            <a:r>
              <a:rPr lang="en-US" sz="3500" dirty="0"/>
              <a:t>To take steps to eradicate corruption, nepotism and bribery, and with this end in view, to take stocks of the properties of all government officers and businessmen from 1940 onward and forfeit all properties the acquisition of which is not satisfactorily accounted for;</a:t>
            </a:r>
          </a:p>
          <a:p>
            <a:pPr marL="514350" indent="-514350" algn="just">
              <a:buFont typeface="+mj-lt"/>
              <a:buAutoNum type="arabicPeriod" startAt="8"/>
            </a:pPr>
            <a:r>
              <a:rPr lang="en-US" sz="3500" dirty="0"/>
              <a:t>To repeal all Safety and Preventive Detention Acts and release all prisoners detained without trial, and try in open court persons involved in anti-state activities; to safeguard the rights of the press and of holding meetings;</a:t>
            </a:r>
          </a:p>
          <a:p>
            <a:pPr marL="514350" indent="-514350" algn="just">
              <a:buFont typeface="+mj-lt"/>
              <a:buAutoNum type="arabicPeriod" startAt="15"/>
            </a:pPr>
            <a:r>
              <a:rPr lang="en-US" sz="3500" dirty="0"/>
              <a:t>To separate the judiciary from the executive;</a:t>
            </a:r>
          </a:p>
          <a:p>
            <a:pPr marL="514350" indent="-514350" algn="just">
              <a:buFont typeface="+mj-lt"/>
              <a:buAutoNum type="arabicPeriod" startAt="15"/>
            </a:pPr>
            <a:r>
              <a:rPr lang="en-US" sz="3500" dirty="0"/>
              <a:t>To locate the residence of the chief minister of the United Front at a less costly house, and to convert </a:t>
            </a:r>
            <a:r>
              <a:rPr lang="en-US" sz="3500" dirty="0" err="1">
                <a:highlight>
                  <a:srgbClr val="FF00FF"/>
                </a:highlight>
              </a:rPr>
              <a:t>Burdwan</a:t>
            </a:r>
            <a:r>
              <a:rPr lang="en-US" sz="3500" dirty="0">
                <a:highlight>
                  <a:srgbClr val="FF00FF"/>
                </a:highlight>
              </a:rPr>
              <a:t> House </a:t>
            </a:r>
            <a:r>
              <a:rPr lang="en-US" sz="3500" dirty="0"/>
              <a:t>into a students hostel now, and later, into an institute for research on Bangla language and literature;</a:t>
            </a:r>
          </a:p>
          <a:p>
            <a:pPr marL="514350" indent="-514350" algn="just">
              <a:buFont typeface="+mj-lt"/>
              <a:buAutoNum type="arabicPeriod" startAt="15"/>
            </a:pPr>
            <a:r>
              <a:rPr lang="en-US" sz="3500" dirty="0"/>
              <a:t>To erect a monument in memory of the martyrs of the Language Movement on the spot where they were shot dead, and to pay compensation to the families of the martyrs;</a:t>
            </a:r>
          </a:p>
          <a:p>
            <a:pPr marL="514350" indent="-514350" algn="just">
              <a:buFont typeface="+mj-lt"/>
              <a:buAutoNum type="arabicPeriod" startAt="15"/>
            </a:pPr>
            <a:r>
              <a:rPr lang="en-US" sz="3500" dirty="0">
                <a:highlight>
                  <a:srgbClr val="FF00FF"/>
                </a:highlight>
              </a:rPr>
              <a:t>To declare 21 February as ‘Shaheed Day’ and a public holy day;</a:t>
            </a:r>
          </a:p>
          <a:p>
            <a:pPr marL="514350" indent="-514350" algn="just">
              <a:buFont typeface="+mj-lt"/>
              <a:buAutoNum type="arabicPeriod" startAt="15"/>
            </a:pPr>
            <a:r>
              <a:rPr lang="en-US" sz="3500" dirty="0"/>
              <a:t>The Lahore Resolution proposed full autonomy of East Bengal leaving </a:t>
            </a:r>
            <a:r>
              <a:rPr lang="en-US" sz="3500" dirty="0" err="1"/>
              <a:t>defence</a:t>
            </a:r>
            <a:r>
              <a:rPr lang="en-US" sz="3500" dirty="0"/>
              <a:t>, foreign affairs and currency under the central government. In the matter of </a:t>
            </a:r>
            <a:r>
              <a:rPr lang="en-US" sz="3500" dirty="0" err="1"/>
              <a:t>defence</a:t>
            </a:r>
            <a:r>
              <a:rPr lang="en-US" sz="3500" dirty="0"/>
              <a:t>, arrangements shall be made to set the headquarters of the army in West Pakistan and the naval headquarters in East Bengal and to establish ordnance factories in East Bengal, and to transform </a:t>
            </a:r>
            <a:r>
              <a:rPr lang="en-US" sz="3500" dirty="0" err="1"/>
              <a:t>Ansar</a:t>
            </a:r>
            <a:r>
              <a:rPr lang="en-US" sz="3500" dirty="0"/>
              <a:t> force into a full-fledged militia equipped with arms;</a:t>
            </a:r>
          </a:p>
          <a:p>
            <a:pPr marL="514350" indent="-514350" algn="just">
              <a:buFont typeface="+mj-lt"/>
              <a:buAutoNum type="arabicPeriod" startAt="15"/>
            </a:pPr>
            <a:r>
              <a:rPr lang="en-US" sz="3500" dirty="0"/>
              <a:t>The United Front Ministry shall on no account extend the tenure of the Legislature and shall resign six months before the general elections to facilitate free and fair elections under an Election Commission;</a:t>
            </a:r>
          </a:p>
          <a:p>
            <a:pPr marL="514350" indent="-514350" algn="just">
              <a:buFont typeface="+mj-lt"/>
              <a:buAutoNum type="arabicPeriod" startAt="15"/>
            </a:pPr>
            <a:r>
              <a:rPr lang="en-US" sz="3500" dirty="0"/>
              <a:t>All casual vacancies in the Legislature shall be filled up through by-elections within three months of the vacancies, and if the nominees of the Front are defeated in three successive by-elections, ministry shall resign from office.</a:t>
            </a:r>
          </a:p>
          <a:p>
            <a:pPr marL="514350" indent="-514350">
              <a:buFont typeface="+mj-lt"/>
              <a:buAutoNum type="arabicPeriod"/>
            </a:pPr>
            <a:endParaRPr lang="en-US" dirty="0"/>
          </a:p>
          <a:p>
            <a:endParaRPr lang="en-US" dirty="0"/>
          </a:p>
        </p:txBody>
      </p:sp>
    </p:spTree>
    <p:extLst>
      <p:ext uri="{BB962C8B-B14F-4D97-AF65-F5344CB8AC3E}">
        <p14:creationId xmlns:p14="http://schemas.microsoft.com/office/powerpoint/2010/main" val="1386410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 Election of the United Front in 1954</a:t>
            </a:r>
            <a:endParaRPr lang="en-US" dirty="0"/>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q"/>
            </a:pPr>
            <a:r>
              <a:rPr lang="en-US" b="1" dirty="0"/>
              <a:t>The Much-awaited Election and its Results:</a:t>
            </a:r>
          </a:p>
          <a:p>
            <a:pPr algn="just">
              <a:buFont typeface="Wingdings" panose="05000000000000000000" pitchFamily="2" charset="2"/>
              <a:buChar char="§"/>
            </a:pPr>
            <a:r>
              <a:rPr lang="en-US" b="1" dirty="0">
                <a:highlight>
                  <a:srgbClr val="FFFF00"/>
                </a:highlight>
              </a:rPr>
              <a:t>1954 Election</a:t>
            </a:r>
            <a:r>
              <a:rPr lang="en-US" dirty="0">
                <a:highlight>
                  <a:srgbClr val="FFFF00"/>
                </a:highlight>
              </a:rPr>
              <a:t> was held on </a:t>
            </a:r>
            <a:r>
              <a:rPr lang="en-US" dirty="0">
                <a:highlight>
                  <a:srgbClr val="00FF00"/>
                </a:highlight>
              </a:rPr>
              <a:t>8-12 March </a:t>
            </a:r>
            <a:r>
              <a:rPr lang="en-US" b="1" dirty="0">
                <a:highlight>
                  <a:srgbClr val="00FF00"/>
                </a:highlight>
              </a:rPr>
              <a:t>1954</a:t>
            </a:r>
            <a:r>
              <a:rPr lang="en-US" dirty="0">
                <a:highlight>
                  <a:srgbClr val="00FF00"/>
                </a:highlight>
              </a:rPr>
              <a:t> </a:t>
            </a:r>
            <a:r>
              <a:rPr lang="en-US" dirty="0">
                <a:highlight>
                  <a:srgbClr val="FFFF00"/>
                </a:highlight>
              </a:rPr>
              <a:t>under the India Act of 1935, and on the basis of universal adult franchise.</a:t>
            </a:r>
          </a:p>
          <a:p>
            <a:pPr algn="just">
              <a:buFont typeface="Wingdings" panose="05000000000000000000" pitchFamily="2" charset="2"/>
              <a:buChar char="§"/>
            </a:pPr>
            <a:r>
              <a:rPr lang="en-US" dirty="0"/>
              <a:t>Separate Electorate for different ethnic minorities.</a:t>
            </a:r>
          </a:p>
          <a:p>
            <a:pPr algn="just">
              <a:buFont typeface="Wingdings" panose="05000000000000000000" pitchFamily="2" charset="2"/>
              <a:buChar char="§"/>
            </a:pPr>
            <a:r>
              <a:rPr lang="en-US" dirty="0"/>
              <a:t>By amending the Fifth and Sixth Schedules to the Government of India Act , 1935, </a:t>
            </a:r>
            <a:r>
              <a:rPr lang="en-US" dirty="0">
                <a:highlight>
                  <a:srgbClr val="FF00FF"/>
                </a:highlight>
              </a:rPr>
              <a:t>the total number of </a:t>
            </a:r>
            <a:r>
              <a:rPr lang="en-US" b="1" dirty="0">
                <a:highlight>
                  <a:srgbClr val="FF00FF"/>
                </a:highlight>
              </a:rPr>
              <a:t>seats in the East Pakistan Provincial Assembly was fixed at </a:t>
            </a:r>
            <a:r>
              <a:rPr lang="en-US" b="1" u="sng" dirty="0">
                <a:highlight>
                  <a:srgbClr val="FF00FF"/>
                </a:highlight>
              </a:rPr>
              <a:t>309</a:t>
            </a:r>
            <a:r>
              <a:rPr lang="en-US" b="1" dirty="0">
                <a:highlight>
                  <a:srgbClr val="FF00FF"/>
                </a:highlight>
              </a:rPr>
              <a:t>.</a:t>
            </a:r>
          </a:p>
          <a:p>
            <a:pPr algn="just">
              <a:buFont typeface="Wingdings" panose="05000000000000000000" pitchFamily="2" charset="2"/>
              <a:buChar char="§"/>
            </a:pPr>
            <a:r>
              <a:rPr lang="en-US" dirty="0"/>
              <a:t>Distribution of seats</a:t>
            </a:r>
            <a:r>
              <a:rPr lang="en-US" b="1" dirty="0"/>
              <a:t>– </a:t>
            </a:r>
            <a:r>
              <a:rPr lang="en-US" b="1" dirty="0">
                <a:highlight>
                  <a:srgbClr val="00FFFF"/>
                </a:highlight>
              </a:rPr>
              <a:t>237 Muslim Seats</a:t>
            </a:r>
            <a:r>
              <a:rPr lang="en-US" dirty="0"/>
              <a:t>, 31 General Seats for Hindus other than from scheduled castes, 1 seat for Pakistan Christians and 2 Seats for Buddhists and 38 for Scheduled caste.</a:t>
            </a:r>
          </a:p>
          <a:p>
            <a:pPr algn="just">
              <a:buFont typeface="Wingdings" panose="05000000000000000000" pitchFamily="2" charset="2"/>
              <a:buChar char="§"/>
            </a:pPr>
            <a:r>
              <a:rPr lang="en-US" u="sng" dirty="0"/>
              <a:t>Of the Muslim, General and Scheduled Caste Seats were 9, 1, and 2 seats respectively were exclusively reserved for women of the three communities</a:t>
            </a:r>
            <a:r>
              <a:rPr lang="en-US" dirty="0"/>
              <a:t>.</a:t>
            </a:r>
          </a:p>
          <a:p>
            <a:pPr algn="just">
              <a:buFont typeface="Wingdings" panose="05000000000000000000" pitchFamily="2" charset="2"/>
              <a:buChar char="§"/>
            </a:pPr>
            <a:r>
              <a:rPr lang="en-US" dirty="0">
                <a:highlight>
                  <a:srgbClr val="00FF00"/>
                </a:highlight>
              </a:rPr>
              <a:t>In the election  of 1954, the </a:t>
            </a:r>
            <a:r>
              <a:rPr lang="en-US" i="1" dirty="0" err="1">
                <a:highlight>
                  <a:srgbClr val="00FF00"/>
                </a:highlight>
              </a:rPr>
              <a:t>Jukto</a:t>
            </a:r>
            <a:r>
              <a:rPr lang="en-US" i="1" dirty="0">
                <a:highlight>
                  <a:srgbClr val="00FF00"/>
                </a:highlight>
              </a:rPr>
              <a:t> Front</a:t>
            </a:r>
            <a:r>
              <a:rPr lang="en-US" dirty="0">
                <a:highlight>
                  <a:srgbClr val="00FF00"/>
                </a:highlight>
              </a:rPr>
              <a:t> won a landslide victory and the Muslim League was virtually wiped out from the political scene of the country.</a:t>
            </a:r>
          </a:p>
          <a:p>
            <a:pPr algn="just">
              <a:buFont typeface="Wingdings" panose="05000000000000000000" pitchFamily="2" charset="2"/>
              <a:buChar char="§"/>
            </a:pPr>
            <a:r>
              <a:rPr lang="en-US" b="1" dirty="0">
                <a:highlight>
                  <a:srgbClr val="00FFFF"/>
                </a:highlight>
              </a:rPr>
              <a:t>The United Front won 223 seats out of 237 Muslim seats </a:t>
            </a:r>
            <a:r>
              <a:rPr lang="en-US" b="1" dirty="0">
                <a:solidFill>
                  <a:srgbClr val="FF0000"/>
                </a:solidFill>
                <a:highlight>
                  <a:srgbClr val="00FFFF"/>
                </a:highlight>
              </a:rPr>
              <a:t>whereas the ruling Muslim League managed to win only 9- </a:t>
            </a:r>
            <a:r>
              <a:rPr lang="en-US" b="1" dirty="0">
                <a:highlight>
                  <a:srgbClr val="00FFFF"/>
                </a:highlight>
              </a:rPr>
              <a:t>a big setback indeed!.</a:t>
            </a:r>
          </a:p>
          <a:p>
            <a:pPr>
              <a:buFont typeface="Wingdings" panose="05000000000000000000" pitchFamily="2" charset="2"/>
              <a:buChar char="§"/>
            </a:pPr>
            <a:endParaRPr lang="en-US" dirty="0">
              <a:solidFill>
                <a:srgbClr val="FF0000"/>
              </a:solidFill>
              <a:highlight>
                <a:srgbClr val="00FFFF"/>
              </a:highlight>
            </a:endParaRPr>
          </a:p>
          <a:p>
            <a:pPr>
              <a:buFont typeface="Wingdings" panose="05000000000000000000" pitchFamily="2" charset="2"/>
              <a:buChar char="q"/>
            </a:pPr>
            <a:endParaRPr lang="en-US" b="1" dirty="0"/>
          </a:p>
        </p:txBody>
      </p:sp>
    </p:spTree>
    <p:extLst>
      <p:ext uri="{BB962C8B-B14F-4D97-AF65-F5344CB8AC3E}">
        <p14:creationId xmlns:p14="http://schemas.microsoft.com/office/powerpoint/2010/main" val="3337517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075" y="500062"/>
            <a:ext cx="10515600" cy="1325563"/>
          </a:xfrm>
        </p:spPr>
        <p:txBody>
          <a:bodyPr/>
          <a:lstStyle/>
          <a:p>
            <a:pPr algn="ctr"/>
            <a:r>
              <a:rPr lang="en-US" b="1" dirty="0"/>
              <a:t>The Election of the United Front in 1954</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b="1" dirty="0"/>
              <a:t>Election Results:</a:t>
            </a:r>
          </a:p>
          <a:p>
            <a:pPr marL="0" indent="0">
              <a:buNone/>
            </a:pP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3422815098"/>
              </p:ext>
            </p:extLst>
          </p:nvPr>
        </p:nvGraphicFramePr>
        <p:xfrm>
          <a:off x="1828800" y="2375582"/>
          <a:ext cx="7413674" cy="4191486"/>
        </p:xfrm>
        <a:graphic>
          <a:graphicData uri="http://schemas.openxmlformats.org/drawingml/2006/table">
            <a:tbl>
              <a:tblPr firstRow="1" firstCol="1" bandRow="1">
                <a:tableStyleId>{5C22544A-7EE6-4342-B048-85BDC9FD1C3A}</a:tableStyleId>
              </a:tblPr>
              <a:tblGrid>
                <a:gridCol w="2115920">
                  <a:extLst>
                    <a:ext uri="{9D8B030D-6E8A-4147-A177-3AD203B41FA5}">
                      <a16:colId xmlns:a16="http://schemas.microsoft.com/office/drawing/2014/main" xmlns="" val="20000"/>
                    </a:ext>
                  </a:extLst>
                </a:gridCol>
                <a:gridCol w="978481">
                  <a:extLst>
                    <a:ext uri="{9D8B030D-6E8A-4147-A177-3AD203B41FA5}">
                      <a16:colId xmlns:a16="http://schemas.microsoft.com/office/drawing/2014/main" xmlns="" val="20001"/>
                    </a:ext>
                  </a:extLst>
                </a:gridCol>
                <a:gridCol w="3046540">
                  <a:extLst>
                    <a:ext uri="{9D8B030D-6E8A-4147-A177-3AD203B41FA5}">
                      <a16:colId xmlns:a16="http://schemas.microsoft.com/office/drawing/2014/main" xmlns="" val="20002"/>
                    </a:ext>
                  </a:extLst>
                </a:gridCol>
                <a:gridCol w="1272733">
                  <a:extLst>
                    <a:ext uri="{9D8B030D-6E8A-4147-A177-3AD203B41FA5}">
                      <a16:colId xmlns:a16="http://schemas.microsoft.com/office/drawing/2014/main" xmlns="" val="20003"/>
                    </a:ext>
                  </a:extLst>
                </a:gridCol>
              </a:tblGrid>
              <a:tr h="1067333">
                <a:tc>
                  <a:txBody>
                    <a:bodyPr/>
                    <a:lstStyle/>
                    <a:p>
                      <a:pPr marL="0" marR="0" algn="ctr">
                        <a:lnSpc>
                          <a:spcPct val="115000"/>
                        </a:lnSpc>
                        <a:spcBef>
                          <a:spcPts val="0"/>
                        </a:spcBef>
                        <a:spcAft>
                          <a:spcPts val="0"/>
                        </a:spcAft>
                      </a:pPr>
                      <a:endParaRPr lang="en-US" sz="1200" b="1" dirty="0">
                        <a:solidFill>
                          <a:srgbClr val="FF0000"/>
                        </a:solidFill>
                        <a:effectLst/>
                      </a:endParaRPr>
                    </a:p>
                    <a:p>
                      <a:pPr marL="0" marR="0" algn="ctr">
                        <a:lnSpc>
                          <a:spcPct val="115000"/>
                        </a:lnSpc>
                        <a:spcBef>
                          <a:spcPts val="0"/>
                        </a:spcBef>
                        <a:spcAft>
                          <a:spcPts val="0"/>
                        </a:spcAft>
                      </a:pPr>
                      <a:r>
                        <a:rPr lang="en-US" sz="1200" b="1" dirty="0">
                          <a:solidFill>
                            <a:srgbClr val="FF0000"/>
                          </a:solidFill>
                          <a:effectLst/>
                        </a:rPr>
                        <a:t>Name of Political Parties</a:t>
                      </a:r>
                      <a:endParaRPr lang="en-US" sz="11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b="1" dirty="0">
                          <a:solidFill>
                            <a:srgbClr val="FF0000"/>
                          </a:solidFill>
                          <a:effectLst/>
                        </a:rPr>
                        <a:t>Seats (Muslim)</a:t>
                      </a:r>
                      <a:endParaRPr lang="en-US" sz="11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endParaRPr lang="en-US" sz="1200" b="1" dirty="0">
                        <a:solidFill>
                          <a:srgbClr val="FF0000"/>
                        </a:solidFill>
                        <a:effectLst/>
                      </a:endParaRPr>
                    </a:p>
                    <a:p>
                      <a:pPr marL="0" marR="0" algn="ctr">
                        <a:lnSpc>
                          <a:spcPct val="115000"/>
                        </a:lnSpc>
                        <a:spcBef>
                          <a:spcPts val="0"/>
                        </a:spcBef>
                        <a:spcAft>
                          <a:spcPts val="0"/>
                        </a:spcAft>
                      </a:pPr>
                      <a:r>
                        <a:rPr lang="en-US" sz="1200" b="1" dirty="0">
                          <a:solidFill>
                            <a:srgbClr val="FF0000"/>
                          </a:solidFill>
                          <a:effectLst/>
                        </a:rPr>
                        <a:t>Name of Political Parties</a:t>
                      </a:r>
                      <a:endParaRPr lang="en-US" sz="11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b="1" dirty="0">
                          <a:solidFill>
                            <a:srgbClr val="FF0000"/>
                          </a:solidFill>
                          <a:effectLst/>
                        </a:rPr>
                        <a:t>Seats (Non-Muslim)</a:t>
                      </a:r>
                      <a:endParaRPr lang="en-US" sz="11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612942">
                <a:tc>
                  <a:txBody>
                    <a:bodyPr/>
                    <a:lstStyle/>
                    <a:p>
                      <a:pPr marL="0" marR="0" algn="ctr">
                        <a:lnSpc>
                          <a:spcPct val="115000"/>
                        </a:lnSpc>
                        <a:spcBef>
                          <a:spcPts val="0"/>
                        </a:spcBef>
                        <a:spcAft>
                          <a:spcPts val="0"/>
                        </a:spcAft>
                      </a:pPr>
                      <a:r>
                        <a:rPr lang="en-US" sz="1200" dirty="0">
                          <a:effectLst/>
                        </a:rPr>
                        <a:t>AWAMI Muslim LEAGUE</a:t>
                      </a:r>
                      <a:endParaRPr lang="en-US" sz="1100" dirty="0">
                        <a:effectLst/>
                      </a:endParaRPr>
                    </a:p>
                    <a:p>
                      <a:pPr marL="0" marR="0" algn="ctr">
                        <a:lnSpc>
                          <a:spcPct val="115000"/>
                        </a:lnSpc>
                        <a:spcBef>
                          <a:spcPts val="0"/>
                        </a:spcBef>
                        <a:spcAft>
                          <a:spcPts val="0"/>
                        </a:spcAft>
                      </a:pPr>
                      <a:r>
                        <a:rPr lang="en-US" sz="120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b="1" dirty="0">
                          <a:solidFill>
                            <a:srgbClr val="FF0000"/>
                          </a:solidFill>
                          <a:effectLst/>
                          <a:highlight>
                            <a:srgbClr val="FFFF00"/>
                          </a:highlight>
                        </a:rPr>
                        <a:t>143</a:t>
                      </a:r>
                      <a:endParaRPr lang="en-US" sz="1100" b="1" dirty="0">
                        <a:solidFill>
                          <a:srgbClr val="FF0000"/>
                        </a:solidFill>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dirty="0">
                          <a:effectLst/>
                        </a:rPr>
                        <a:t>SCHEDULED CASTE FEDERATION</a:t>
                      </a:r>
                      <a:endParaRPr lang="en-US" sz="1100" dirty="0">
                        <a:effectLst/>
                      </a:endParaRPr>
                    </a:p>
                    <a:p>
                      <a:pPr marL="0" marR="0" algn="ctr">
                        <a:lnSpc>
                          <a:spcPct val="115000"/>
                        </a:lnSpc>
                        <a:spcBef>
                          <a:spcPts val="0"/>
                        </a:spcBef>
                        <a:spcAft>
                          <a:spcPts val="0"/>
                        </a:spcAft>
                      </a:pPr>
                      <a:r>
                        <a:rPr lang="en-US" sz="120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a:effectLst/>
                        </a:rPr>
                        <a:t>27</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612942">
                <a:tc>
                  <a:txBody>
                    <a:bodyPr/>
                    <a:lstStyle/>
                    <a:p>
                      <a:pPr marL="0" marR="0" algn="ctr">
                        <a:lnSpc>
                          <a:spcPct val="115000"/>
                        </a:lnSpc>
                        <a:spcBef>
                          <a:spcPts val="0"/>
                        </a:spcBef>
                        <a:spcAft>
                          <a:spcPts val="0"/>
                        </a:spcAft>
                      </a:pPr>
                      <a:r>
                        <a:rPr lang="en-US" sz="1200">
                          <a:effectLst/>
                        </a:rPr>
                        <a:t>KRISHAK SRAMIK PARTY</a:t>
                      </a:r>
                      <a:endParaRPr lang="en-US" sz="1100">
                        <a:effectLst/>
                      </a:endParaRPr>
                    </a:p>
                    <a:p>
                      <a:pPr marL="0" marR="0" algn="ctr">
                        <a:lnSpc>
                          <a:spcPct val="115000"/>
                        </a:lnSpc>
                        <a:spcBef>
                          <a:spcPts val="0"/>
                        </a:spcBef>
                        <a:spcAft>
                          <a:spcPts val="0"/>
                        </a:spcAft>
                      </a:pPr>
                      <a:r>
                        <a:rPr lang="en-US" sz="12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b="1" dirty="0">
                          <a:solidFill>
                            <a:srgbClr val="FF0000"/>
                          </a:solidFill>
                          <a:effectLst/>
                          <a:highlight>
                            <a:srgbClr val="FFFF00"/>
                          </a:highlight>
                        </a:rPr>
                        <a:t>48</a:t>
                      </a:r>
                      <a:endParaRPr lang="en-US" sz="1100" b="1" dirty="0">
                        <a:solidFill>
                          <a:srgbClr val="FF0000"/>
                        </a:solidFill>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a:effectLst/>
                        </a:rPr>
                        <a:t>NATIONAL CONGRESS</a:t>
                      </a:r>
                      <a:endParaRPr lang="en-US" sz="1100">
                        <a:effectLst/>
                      </a:endParaRPr>
                    </a:p>
                    <a:p>
                      <a:pPr marL="0" marR="0" algn="ctr">
                        <a:lnSpc>
                          <a:spcPct val="115000"/>
                        </a:lnSpc>
                        <a:spcBef>
                          <a:spcPts val="0"/>
                        </a:spcBef>
                        <a:spcAft>
                          <a:spcPts val="0"/>
                        </a:spcAft>
                      </a:pPr>
                      <a:r>
                        <a:rPr lang="en-US" sz="12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a:effectLst/>
                        </a:rPr>
                        <a:t>24</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474631">
                <a:tc>
                  <a:txBody>
                    <a:bodyPr/>
                    <a:lstStyle/>
                    <a:p>
                      <a:pPr marL="0" marR="0" algn="ctr">
                        <a:lnSpc>
                          <a:spcPct val="115000"/>
                        </a:lnSpc>
                        <a:spcBef>
                          <a:spcPts val="0"/>
                        </a:spcBef>
                        <a:spcAft>
                          <a:spcPts val="0"/>
                        </a:spcAft>
                      </a:pPr>
                      <a:r>
                        <a:rPr lang="en-US" sz="1200">
                          <a:effectLst/>
                        </a:rPr>
                        <a:t>NIZAM-E-ISLAM PARTY</a:t>
                      </a:r>
                      <a:endParaRPr lang="en-US" sz="1100">
                        <a:effectLst/>
                      </a:endParaRPr>
                    </a:p>
                    <a:p>
                      <a:pPr marL="0" marR="0" algn="ctr">
                        <a:lnSpc>
                          <a:spcPct val="115000"/>
                        </a:lnSpc>
                        <a:spcBef>
                          <a:spcPts val="0"/>
                        </a:spcBef>
                        <a:spcAft>
                          <a:spcPts val="0"/>
                        </a:spcAft>
                      </a:pPr>
                      <a:r>
                        <a:rPr lang="en-US" sz="12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b="1" dirty="0">
                          <a:solidFill>
                            <a:srgbClr val="FF0000"/>
                          </a:solidFill>
                          <a:effectLst/>
                          <a:highlight>
                            <a:srgbClr val="FFFF00"/>
                          </a:highlight>
                        </a:rPr>
                        <a:t>19</a:t>
                      </a:r>
                      <a:endParaRPr lang="en-US" sz="1100" b="1" dirty="0">
                        <a:solidFill>
                          <a:srgbClr val="FF0000"/>
                        </a:solidFill>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a:effectLst/>
                        </a:rPr>
                        <a:t>MINORITY UNITED FRONT</a:t>
                      </a:r>
                      <a:endParaRPr lang="en-US" sz="1100">
                        <a:effectLst/>
                      </a:endParaRPr>
                    </a:p>
                    <a:p>
                      <a:pPr marL="0" marR="0" algn="ctr">
                        <a:lnSpc>
                          <a:spcPct val="115000"/>
                        </a:lnSpc>
                        <a:spcBef>
                          <a:spcPts val="0"/>
                        </a:spcBef>
                        <a:spcAft>
                          <a:spcPts val="0"/>
                        </a:spcAft>
                      </a:pPr>
                      <a:r>
                        <a:rPr lang="en-US" sz="12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a:effectLst/>
                        </a:rPr>
                        <a:t>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562426">
                <a:tc>
                  <a:txBody>
                    <a:bodyPr/>
                    <a:lstStyle/>
                    <a:p>
                      <a:pPr marL="0" marR="0" algn="ctr">
                        <a:lnSpc>
                          <a:spcPct val="115000"/>
                        </a:lnSpc>
                        <a:spcBef>
                          <a:spcPts val="0"/>
                        </a:spcBef>
                        <a:spcAft>
                          <a:spcPts val="0"/>
                        </a:spcAft>
                      </a:pPr>
                      <a:r>
                        <a:rPr lang="en-US" sz="1200" dirty="0">
                          <a:effectLst/>
                        </a:rPr>
                        <a:t>GANATANTRI DAL</a:t>
                      </a:r>
                      <a:endParaRPr lang="en-US" sz="1100" dirty="0">
                        <a:effectLst/>
                      </a:endParaRPr>
                    </a:p>
                    <a:p>
                      <a:pPr marL="0" marR="0" algn="ctr">
                        <a:lnSpc>
                          <a:spcPct val="115000"/>
                        </a:lnSpc>
                        <a:spcBef>
                          <a:spcPts val="0"/>
                        </a:spcBef>
                        <a:spcAft>
                          <a:spcPts val="0"/>
                        </a:spcAft>
                      </a:pPr>
                      <a:r>
                        <a:rPr lang="en-US" sz="120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b="1" dirty="0">
                          <a:solidFill>
                            <a:srgbClr val="FF0000"/>
                          </a:solidFill>
                          <a:effectLst/>
                          <a:highlight>
                            <a:srgbClr val="FFFF00"/>
                          </a:highlight>
                        </a:rPr>
                        <a:t>13</a:t>
                      </a:r>
                      <a:endParaRPr lang="en-US" sz="1100" b="1" dirty="0">
                        <a:solidFill>
                          <a:srgbClr val="FF0000"/>
                        </a:solidFill>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a:effectLst/>
                        </a:rPr>
                        <a:t>COMMUNIST PARTY</a:t>
                      </a:r>
                      <a:endParaRPr lang="en-US" sz="1100">
                        <a:effectLst/>
                      </a:endParaRPr>
                    </a:p>
                    <a:p>
                      <a:pPr marL="0" marR="0" algn="ctr">
                        <a:lnSpc>
                          <a:spcPct val="115000"/>
                        </a:lnSpc>
                        <a:spcBef>
                          <a:spcPts val="0"/>
                        </a:spcBef>
                        <a:spcAft>
                          <a:spcPts val="0"/>
                        </a:spcAft>
                      </a:pPr>
                      <a:r>
                        <a:rPr lang="en-US" sz="12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a:effectLst/>
                        </a:rPr>
                        <a:t>4</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4"/>
                  </a:ext>
                </a:extLst>
              </a:tr>
              <a:tr h="456653">
                <a:tc>
                  <a:txBody>
                    <a:bodyPr/>
                    <a:lstStyle/>
                    <a:p>
                      <a:pPr marL="0" marR="0" algn="ctr">
                        <a:lnSpc>
                          <a:spcPct val="115000"/>
                        </a:lnSpc>
                        <a:spcBef>
                          <a:spcPts val="0"/>
                        </a:spcBef>
                        <a:spcAft>
                          <a:spcPts val="0"/>
                        </a:spcAft>
                      </a:pPr>
                      <a:r>
                        <a:rPr lang="en-US" sz="1200" dirty="0">
                          <a:effectLst/>
                          <a:highlight>
                            <a:srgbClr val="FF0000"/>
                          </a:highlight>
                        </a:rPr>
                        <a:t>MUSLIM LEAGUE</a:t>
                      </a:r>
                      <a:endParaRPr lang="en-US" sz="1100" dirty="0">
                        <a:effectLst/>
                        <a:highlight>
                          <a:srgbClr val="FF0000"/>
                        </a:highlight>
                      </a:endParaRPr>
                    </a:p>
                    <a:p>
                      <a:pPr marL="0" marR="0" algn="ctr">
                        <a:lnSpc>
                          <a:spcPct val="115000"/>
                        </a:lnSpc>
                        <a:spcBef>
                          <a:spcPts val="0"/>
                        </a:spcBef>
                        <a:spcAft>
                          <a:spcPts val="0"/>
                        </a:spcAft>
                      </a:pPr>
                      <a:r>
                        <a:rPr lang="en-US" sz="120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b="1" dirty="0">
                          <a:solidFill>
                            <a:schemeClr val="tx1"/>
                          </a:solidFill>
                          <a:effectLst/>
                          <a:highlight>
                            <a:srgbClr val="FFFF00"/>
                          </a:highlight>
                        </a:rPr>
                        <a:t>9</a:t>
                      </a:r>
                      <a:endParaRPr lang="en-US" sz="1100" b="1" dirty="0">
                        <a:solidFill>
                          <a:schemeClr val="tx1"/>
                        </a:solidFill>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dirty="0">
                          <a:effectLst/>
                        </a:rPr>
                        <a:t>GANATANTRI DAL</a:t>
                      </a:r>
                      <a:endParaRPr lang="en-US" sz="1100" dirty="0">
                        <a:effectLst/>
                      </a:endParaRPr>
                    </a:p>
                    <a:p>
                      <a:pPr marL="0" marR="0" algn="ctr">
                        <a:lnSpc>
                          <a:spcPct val="115000"/>
                        </a:lnSpc>
                        <a:spcBef>
                          <a:spcPts val="0"/>
                        </a:spcBef>
                        <a:spcAft>
                          <a:spcPts val="0"/>
                        </a:spcAft>
                      </a:pPr>
                      <a:r>
                        <a:rPr lang="en-US" sz="120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a:effectLst/>
                        </a:rPr>
                        <a:t>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5"/>
                  </a:ext>
                </a:extLst>
              </a:tr>
              <a:tr h="404559">
                <a:tc>
                  <a:txBody>
                    <a:bodyPr/>
                    <a:lstStyle/>
                    <a:p>
                      <a:pPr marL="0" marR="0" algn="ctr">
                        <a:lnSpc>
                          <a:spcPct val="115000"/>
                        </a:lnSpc>
                        <a:spcBef>
                          <a:spcPts val="0"/>
                        </a:spcBef>
                        <a:spcAft>
                          <a:spcPts val="0"/>
                        </a:spcAft>
                      </a:pPr>
                      <a:r>
                        <a:rPr lang="en-US" sz="1200">
                          <a:effectLst/>
                        </a:rPr>
                        <a:t>Independent &amp; others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a:effectLst/>
                        </a:rPr>
                        <a:t>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a:effectLst/>
                        </a:rPr>
                        <a:t>Independent &amp; others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dirty="0">
                          <a:effectLst/>
                        </a:rPr>
                        <a:t>4</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6"/>
                  </a:ext>
                </a:extLst>
              </a:tr>
            </a:tbl>
          </a:graphicData>
        </a:graphic>
      </p:graphicFrame>
      <p:sp>
        <p:nvSpPr>
          <p:cNvPr id="6" name="Rectangle 1"/>
          <p:cNvSpPr>
            <a:spLocks noChangeArrowheads="1"/>
          </p:cNvSpPr>
          <p:nvPr/>
        </p:nvSpPr>
        <p:spPr bwMode="auto">
          <a:xfrm>
            <a:off x="3432175" y="22129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413215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 Election of the United Front in 1954</a:t>
            </a:r>
            <a:endParaRPr lang="en-US" dirty="0"/>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q"/>
            </a:pPr>
            <a:r>
              <a:rPr lang="en-US" b="1" dirty="0"/>
              <a:t>Post-Election Developments:</a:t>
            </a:r>
          </a:p>
          <a:p>
            <a:pPr algn="just">
              <a:buFont typeface="Wingdings" panose="05000000000000000000" pitchFamily="2" charset="2"/>
              <a:buChar char="§"/>
            </a:pPr>
            <a:r>
              <a:rPr lang="en-US" sz="3400" dirty="0"/>
              <a:t>Following the outcome of the elections, the East Bengal Governor Choudhury </a:t>
            </a:r>
            <a:r>
              <a:rPr lang="en-US" sz="3400" dirty="0" err="1"/>
              <a:t>Khaliquzzaman</a:t>
            </a:r>
            <a:r>
              <a:rPr lang="en-US" sz="3400" dirty="0"/>
              <a:t> invited  the United Front Leader &amp; </a:t>
            </a:r>
            <a:r>
              <a:rPr lang="en-US" sz="3400" dirty="0" err="1"/>
              <a:t>Krishak</a:t>
            </a:r>
            <a:r>
              <a:rPr lang="en-US" sz="3400" dirty="0"/>
              <a:t> </a:t>
            </a:r>
            <a:r>
              <a:rPr lang="en-US" sz="3400" dirty="0" err="1"/>
              <a:t>Sramik</a:t>
            </a:r>
            <a:r>
              <a:rPr lang="en-US" sz="3400" dirty="0"/>
              <a:t> Party Leader AK </a:t>
            </a:r>
            <a:r>
              <a:rPr lang="en-US" sz="3400" dirty="0" err="1"/>
              <a:t>Fazlul</a:t>
            </a:r>
            <a:r>
              <a:rPr lang="en-US" sz="3400" dirty="0"/>
              <a:t> </a:t>
            </a:r>
            <a:r>
              <a:rPr lang="en-US" sz="3400" dirty="0" err="1"/>
              <a:t>Huq</a:t>
            </a:r>
            <a:r>
              <a:rPr lang="en-US" sz="3400" dirty="0"/>
              <a:t> on 25 March 1954 to form the government. </a:t>
            </a:r>
            <a:r>
              <a:rPr lang="en-US" sz="3400" b="1" dirty="0">
                <a:solidFill>
                  <a:srgbClr val="FF0000"/>
                </a:solidFill>
              </a:rPr>
              <a:t>The United Front Ministry was formed on </a:t>
            </a:r>
            <a:r>
              <a:rPr lang="en-US" sz="3400" b="1" u="sng" dirty="0">
                <a:solidFill>
                  <a:srgbClr val="FF0000"/>
                </a:solidFill>
                <a:highlight>
                  <a:srgbClr val="00FF00"/>
                </a:highlight>
              </a:rPr>
              <a:t>3 April 1954.</a:t>
            </a:r>
          </a:p>
          <a:p>
            <a:pPr algn="just">
              <a:buFont typeface="Wingdings" panose="05000000000000000000" pitchFamily="2" charset="2"/>
              <a:buChar char="§"/>
            </a:pPr>
            <a:r>
              <a:rPr lang="en-US" sz="3400" dirty="0">
                <a:solidFill>
                  <a:srgbClr val="FF0000"/>
                </a:solidFill>
              </a:rPr>
              <a:t>The subsequent developments </a:t>
            </a:r>
            <a:r>
              <a:rPr lang="en-US" sz="3400" dirty="0"/>
              <a:t>were however very disappointing for the coalition as they could not deliver the goods for which they were elected. Rather a sad and bitter political disunity took place leading to the unhappy time for the people of East Bengal.</a:t>
            </a:r>
          </a:p>
          <a:p>
            <a:pPr algn="just">
              <a:buFont typeface="Wingdings" panose="05000000000000000000" pitchFamily="2" charset="2"/>
              <a:buChar char="§"/>
            </a:pPr>
            <a:r>
              <a:rPr lang="en-US" sz="3400" dirty="0"/>
              <a:t>Personality clash and divergent party programs were mainly responsible for the disintegration of the United Front within the  shortest period of their formation.</a:t>
            </a:r>
          </a:p>
          <a:p>
            <a:pPr algn="just">
              <a:buFont typeface="Wingdings" panose="05000000000000000000" pitchFamily="2" charset="2"/>
              <a:buChar char="§"/>
            </a:pPr>
            <a:r>
              <a:rPr lang="en-US" sz="3400" dirty="0"/>
              <a:t>Strictly speaking the United Front was an election time alliance based on anti-Muslim League sentiment, which eventually broke down due to power distribution in the United Front Cabinet.</a:t>
            </a:r>
          </a:p>
          <a:p>
            <a:pPr>
              <a:buFont typeface="Wingdings" panose="05000000000000000000" pitchFamily="2" charset="2"/>
              <a:buChar char="§"/>
            </a:pPr>
            <a:endParaRPr lang="en-US" i="1" dirty="0">
              <a:solidFill>
                <a:srgbClr val="0070C0"/>
              </a:solidFill>
            </a:endParaRPr>
          </a:p>
          <a:p>
            <a:pPr>
              <a:buFont typeface="Wingdings" panose="05000000000000000000" pitchFamily="2" charset="2"/>
              <a:buChar char="q"/>
            </a:pPr>
            <a:endParaRPr lang="en-US" b="1" dirty="0"/>
          </a:p>
        </p:txBody>
      </p:sp>
    </p:spTree>
    <p:extLst>
      <p:ext uri="{BB962C8B-B14F-4D97-AF65-F5344CB8AC3E}">
        <p14:creationId xmlns:p14="http://schemas.microsoft.com/office/powerpoint/2010/main" val="3760378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E4E744-9A15-429C-B439-BF3DE74EA384}"/>
              </a:ext>
            </a:extLst>
          </p:cNvPr>
          <p:cNvSpPr>
            <a:spLocks noGrp="1"/>
          </p:cNvSpPr>
          <p:nvPr>
            <p:ph type="title"/>
          </p:nvPr>
        </p:nvSpPr>
        <p:spPr/>
        <p:txBody>
          <a:bodyPr/>
          <a:lstStyle/>
          <a:p>
            <a:pPr algn="ctr"/>
            <a:r>
              <a:rPr lang="en-US" dirty="0"/>
              <a:t>Bangabandhu in the Fazlul Huq Cabinet</a:t>
            </a:r>
            <a:endParaRPr lang="en-AU" dirty="0"/>
          </a:p>
        </p:txBody>
      </p:sp>
      <p:pic>
        <p:nvPicPr>
          <p:cNvPr id="5" name="Content Placeholder 4">
            <a:extLst>
              <a:ext uri="{FF2B5EF4-FFF2-40B4-BE49-F238E27FC236}">
                <a16:creationId xmlns:a16="http://schemas.microsoft.com/office/drawing/2014/main" xmlns="" id="{ED1C1CA6-8EFB-4737-950C-0C5399E7C5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5280" y="1825625"/>
            <a:ext cx="8524240" cy="4667250"/>
          </a:xfrm>
        </p:spPr>
      </p:pic>
    </p:spTree>
    <p:extLst>
      <p:ext uri="{BB962C8B-B14F-4D97-AF65-F5344CB8AC3E}">
        <p14:creationId xmlns:p14="http://schemas.microsoft.com/office/powerpoint/2010/main" val="2848098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 Election of the United Front in 1954</a:t>
            </a:r>
            <a:endParaRPr lang="en-US" dirty="0"/>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q"/>
            </a:pPr>
            <a:r>
              <a:rPr lang="en-US" b="1" dirty="0"/>
              <a:t>The Short-lived-Fragile United Front (UF) Government:</a:t>
            </a:r>
          </a:p>
          <a:p>
            <a:pPr algn="just">
              <a:buFont typeface="Wingdings" panose="05000000000000000000" pitchFamily="2" charset="2"/>
              <a:buChar char="§"/>
            </a:pPr>
            <a:r>
              <a:rPr lang="en-US" dirty="0"/>
              <a:t>During his visit to Kolkata in May 1954, </a:t>
            </a:r>
            <a:r>
              <a:rPr lang="en-US" dirty="0" err="1"/>
              <a:t>Fazlul</a:t>
            </a:r>
            <a:r>
              <a:rPr lang="en-US" dirty="0"/>
              <a:t> </a:t>
            </a:r>
            <a:r>
              <a:rPr lang="en-US" dirty="0" err="1"/>
              <a:t>Huq</a:t>
            </a:r>
            <a:r>
              <a:rPr lang="en-US" dirty="0"/>
              <a:t> had made some speeches expressing friendship and closeness with the people of West Bengal.</a:t>
            </a:r>
          </a:p>
          <a:p>
            <a:pPr algn="just">
              <a:buFont typeface="Wingdings" panose="05000000000000000000" pitchFamily="2" charset="2"/>
              <a:buChar char="§"/>
            </a:pPr>
            <a:r>
              <a:rPr lang="en-US" dirty="0" err="1"/>
              <a:t>Fazlul</a:t>
            </a:r>
            <a:r>
              <a:rPr lang="en-US" dirty="0"/>
              <a:t> </a:t>
            </a:r>
            <a:r>
              <a:rPr lang="en-US" dirty="0" err="1"/>
              <a:t>Huq</a:t>
            </a:r>
            <a:r>
              <a:rPr lang="en-US" dirty="0"/>
              <a:t> was also reported to have said that ‘ Independence will be the first thing to be taken up by his ministry at the negotiation between the Center and East Bengal’.</a:t>
            </a:r>
          </a:p>
          <a:p>
            <a:pPr algn="just">
              <a:buFont typeface="Wingdings" panose="05000000000000000000" pitchFamily="2" charset="2"/>
              <a:buChar char="§"/>
            </a:pPr>
            <a:r>
              <a:rPr lang="en-US" dirty="0"/>
              <a:t>This was interpreted by the Pakistani Government as anti-Pakistani and anti-State move and  </a:t>
            </a:r>
            <a:r>
              <a:rPr lang="en-US" dirty="0" err="1"/>
              <a:t>Huq</a:t>
            </a:r>
            <a:r>
              <a:rPr lang="en-US" dirty="0"/>
              <a:t> was accused of contemplating the independence of East Bengal.</a:t>
            </a:r>
          </a:p>
          <a:p>
            <a:pPr algn="just">
              <a:buFont typeface="Wingdings" panose="05000000000000000000" pitchFamily="2" charset="2"/>
              <a:buChar char="§"/>
            </a:pPr>
            <a:r>
              <a:rPr lang="en-US" dirty="0"/>
              <a:t>However, nothing happened for the time being and </a:t>
            </a:r>
            <a:r>
              <a:rPr lang="en-US" dirty="0" err="1"/>
              <a:t>Huq</a:t>
            </a:r>
            <a:r>
              <a:rPr lang="en-US" dirty="0"/>
              <a:t> in order to mend the situation expanded his cabinet  on 15 May 1954 where members of the Awami Muslim League were also included.</a:t>
            </a:r>
          </a:p>
          <a:p>
            <a:pPr algn="just">
              <a:buFont typeface="Wingdings" panose="05000000000000000000" pitchFamily="2" charset="2"/>
              <a:buChar char="§"/>
            </a:pPr>
            <a:r>
              <a:rPr lang="en-US" dirty="0"/>
              <a:t>A serious riot between the </a:t>
            </a:r>
            <a:r>
              <a:rPr lang="en-US" dirty="0" err="1"/>
              <a:t>Bangali</a:t>
            </a:r>
            <a:r>
              <a:rPr lang="en-US" dirty="0"/>
              <a:t> and non-Bengali workers of the </a:t>
            </a:r>
            <a:r>
              <a:rPr lang="en-US" dirty="0" err="1"/>
              <a:t>Adamjee</a:t>
            </a:r>
            <a:r>
              <a:rPr lang="en-US" dirty="0"/>
              <a:t> Jute Mills at </a:t>
            </a:r>
            <a:r>
              <a:rPr lang="en-US" dirty="0" err="1"/>
              <a:t>Narayanganj</a:t>
            </a:r>
            <a:r>
              <a:rPr lang="en-US" dirty="0"/>
              <a:t>, and paper mills at Chittagong caused the death of 1500 workers on the very day of the cabinet expansion  that is 15 May.</a:t>
            </a:r>
          </a:p>
          <a:p>
            <a:pPr algn="just">
              <a:buFont typeface="Wingdings" panose="05000000000000000000" pitchFamily="2" charset="2"/>
              <a:buChar char="§"/>
            </a:pPr>
            <a:r>
              <a:rPr lang="en-US" dirty="0"/>
              <a:t>The riots between </a:t>
            </a:r>
            <a:r>
              <a:rPr lang="en-US" dirty="0" err="1"/>
              <a:t>Bangalis</a:t>
            </a:r>
            <a:r>
              <a:rPr lang="en-US" dirty="0"/>
              <a:t> and </a:t>
            </a:r>
            <a:r>
              <a:rPr lang="en-US" dirty="0" err="1"/>
              <a:t>Biharis</a:t>
            </a:r>
            <a:r>
              <a:rPr lang="en-US" dirty="0"/>
              <a:t> were pre-planned and were engineered by the reactionary elements. The Communist activists were held responsible for the tragedy, and </a:t>
            </a:r>
            <a:r>
              <a:rPr lang="en-US" dirty="0" err="1"/>
              <a:t>Fazlul</a:t>
            </a:r>
            <a:r>
              <a:rPr lang="en-US" dirty="0"/>
              <a:t> </a:t>
            </a:r>
            <a:r>
              <a:rPr lang="en-US" dirty="0" err="1"/>
              <a:t>Huq</a:t>
            </a:r>
            <a:r>
              <a:rPr lang="en-US" dirty="0"/>
              <a:t> government was blamed for its failure in controlling the situation.</a:t>
            </a:r>
          </a:p>
          <a:p>
            <a:pPr algn="just">
              <a:buFont typeface="Wingdings" panose="05000000000000000000" pitchFamily="2" charset="2"/>
              <a:buChar char="§"/>
            </a:pPr>
            <a:endParaRPr lang="en-US" dirty="0"/>
          </a:p>
          <a:p>
            <a:pPr>
              <a:buFont typeface="Wingdings" panose="05000000000000000000" pitchFamily="2" charset="2"/>
              <a:buChar char="q"/>
            </a:pPr>
            <a:endParaRPr lang="en-US" b="1" dirty="0"/>
          </a:p>
        </p:txBody>
      </p:sp>
    </p:spTree>
    <p:extLst>
      <p:ext uri="{BB962C8B-B14F-4D97-AF65-F5344CB8AC3E}">
        <p14:creationId xmlns:p14="http://schemas.microsoft.com/office/powerpoint/2010/main" val="3937568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 Election of the United Front in 1954</a:t>
            </a:r>
            <a:endParaRPr lang="en-US" dirty="0"/>
          </a:p>
        </p:txBody>
      </p:sp>
      <p:sp>
        <p:nvSpPr>
          <p:cNvPr id="3" name="Content Placeholder 2"/>
          <p:cNvSpPr>
            <a:spLocks noGrp="1"/>
          </p:cNvSpPr>
          <p:nvPr>
            <p:ph idx="1"/>
          </p:nvPr>
        </p:nvSpPr>
        <p:spPr/>
        <p:txBody>
          <a:bodyPr/>
          <a:lstStyle/>
          <a:p>
            <a:pPr algn="just">
              <a:buFont typeface="Wingdings" panose="05000000000000000000" pitchFamily="2" charset="2"/>
              <a:buChar char="q"/>
            </a:pPr>
            <a:r>
              <a:rPr lang="en-US" b="1" dirty="0"/>
              <a:t>Dismissal of the UF Government:</a:t>
            </a:r>
          </a:p>
          <a:p>
            <a:pPr algn="just">
              <a:buFont typeface="Wingdings" panose="05000000000000000000" pitchFamily="2" charset="2"/>
              <a:buChar char="§"/>
            </a:pPr>
            <a:r>
              <a:rPr lang="en-US" b="1" dirty="0">
                <a:solidFill>
                  <a:srgbClr val="FF0000"/>
                </a:solidFill>
                <a:highlight>
                  <a:srgbClr val="00FF00"/>
                </a:highlight>
              </a:rPr>
              <a:t>On </a:t>
            </a:r>
            <a:r>
              <a:rPr lang="en-US" b="1" u="sng" dirty="0">
                <a:solidFill>
                  <a:srgbClr val="FF0000"/>
                </a:solidFill>
                <a:highlight>
                  <a:srgbClr val="00FF00"/>
                </a:highlight>
              </a:rPr>
              <a:t>May 30,  1954 </a:t>
            </a:r>
            <a:r>
              <a:rPr lang="en-US" dirty="0"/>
              <a:t>, the Central Government, instead of taking action against the criminals dismissed the </a:t>
            </a:r>
            <a:r>
              <a:rPr lang="en-US" dirty="0" err="1"/>
              <a:t>Fazlul</a:t>
            </a:r>
            <a:r>
              <a:rPr lang="en-US" dirty="0"/>
              <a:t> </a:t>
            </a:r>
            <a:r>
              <a:rPr lang="en-US" dirty="0" err="1"/>
              <a:t>Huq</a:t>
            </a:r>
            <a:r>
              <a:rPr lang="en-US" dirty="0"/>
              <a:t> Ministry and imposed central rule.</a:t>
            </a:r>
          </a:p>
          <a:p>
            <a:pPr algn="just">
              <a:buFont typeface="Wingdings" panose="05000000000000000000" pitchFamily="2" charset="2"/>
              <a:buChar char="§"/>
            </a:pPr>
            <a:r>
              <a:rPr lang="en-US" dirty="0"/>
              <a:t>Major General </a:t>
            </a:r>
            <a:r>
              <a:rPr lang="en-US" dirty="0" err="1"/>
              <a:t>Iskander</a:t>
            </a:r>
            <a:r>
              <a:rPr lang="en-US" dirty="0"/>
              <a:t> Mirza, the Defense Secretary was appointed as the Governor of East Bengal.</a:t>
            </a:r>
          </a:p>
          <a:p>
            <a:pPr algn="just">
              <a:buFont typeface="Wingdings" panose="05000000000000000000" pitchFamily="2" charset="2"/>
              <a:buChar char="§"/>
            </a:pPr>
            <a:r>
              <a:rPr lang="en-US" dirty="0"/>
              <a:t>The politicians of East Bengal missed an opportunity to improve the lot of the Bengalis and of East Bengal due to their own weaknesses  and limitations.</a:t>
            </a:r>
          </a:p>
          <a:p>
            <a:endParaRPr lang="en-US" dirty="0"/>
          </a:p>
        </p:txBody>
      </p:sp>
    </p:spTree>
    <p:extLst>
      <p:ext uri="{BB962C8B-B14F-4D97-AF65-F5344CB8AC3E}">
        <p14:creationId xmlns:p14="http://schemas.microsoft.com/office/powerpoint/2010/main" val="2665166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 Election of the United Front in 1954</a:t>
            </a:r>
            <a:endParaRPr lang="en-US" dirty="0"/>
          </a:p>
        </p:txBody>
      </p:sp>
      <p:sp>
        <p:nvSpPr>
          <p:cNvPr id="3" name="Content Placeholder 2"/>
          <p:cNvSpPr>
            <a:spLocks noGrp="1"/>
          </p:cNvSpPr>
          <p:nvPr>
            <p:ph idx="1"/>
          </p:nvPr>
        </p:nvSpPr>
        <p:spPr/>
        <p:txBody>
          <a:bodyPr>
            <a:normAutofit fontScale="62500" lnSpcReduction="20000"/>
          </a:bodyPr>
          <a:lstStyle/>
          <a:p>
            <a:pPr>
              <a:buFont typeface="Wingdings" panose="05000000000000000000" pitchFamily="2" charset="2"/>
              <a:buChar char="q"/>
            </a:pPr>
            <a:r>
              <a:rPr lang="en-US" sz="3800" b="1" dirty="0"/>
              <a:t>Significance of the UF Elections:</a:t>
            </a:r>
          </a:p>
          <a:p>
            <a:pPr algn="just">
              <a:buFont typeface="Wingdings" panose="05000000000000000000" pitchFamily="2" charset="2"/>
              <a:buChar char="Ø"/>
            </a:pPr>
            <a:r>
              <a:rPr lang="en-US" sz="3300" dirty="0"/>
              <a:t>The 1954 general election to the East Bengal Legislative Assembly was important in the political history of erstwhile Pakistan for several reasons:</a:t>
            </a:r>
          </a:p>
          <a:p>
            <a:pPr algn="just">
              <a:buFont typeface="Wingdings" panose="05000000000000000000" pitchFamily="2" charset="2"/>
              <a:buChar char="§"/>
            </a:pPr>
            <a:r>
              <a:rPr lang="en-US" dirty="0"/>
              <a:t>Firstly, it was the first ever free &amp; fair election held in East Pakistan, now Bangladesh, on the basis of universal adult franchise.</a:t>
            </a:r>
          </a:p>
          <a:p>
            <a:pPr algn="just">
              <a:buFont typeface="Wingdings" panose="05000000000000000000" pitchFamily="2" charset="2"/>
              <a:buChar char="§"/>
            </a:pPr>
            <a:r>
              <a:rPr lang="en-US" dirty="0"/>
              <a:t>Secondly, it gave expression to the grievances felt by the people of East Pakistan and increased political consciousness and unprecedented enthusiasm among the people of East Pakistan.</a:t>
            </a:r>
          </a:p>
          <a:p>
            <a:pPr algn="just">
              <a:buFont typeface="Wingdings" panose="05000000000000000000" pitchFamily="2" charset="2"/>
              <a:buChar char="§"/>
            </a:pPr>
            <a:r>
              <a:rPr lang="en-US" dirty="0"/>
              <a:t>Thirdly, it demonstrated strong support of the people of East Pakistan for full regional autonomy.</a:t>
            </a:r>
          </a:p>
          <a:p>
            <a:pPr algn="just">
              <a:buFont typeface="Wingdings" panose="05000000000000000000" pitchFamily="2" charset="2"/>
              <a:buChar char="§"/>
            </a:pPr>
            <a:r>
              <a:rPr lang="en-US" dirty="0"/>
              <a:t>Fourthly, the election of 1954 paved the way for developing non-communal politics in East Pakistan.</a:t>
            </a:r>
          </a:p>
          <a:p>
            <a:pPr algn="just">
              <a:buFont typeface="Wingdings" panose="05000000000000000000" pitchFamily="2" charset="2"/>
              <a:buChar char="§"/>
            </a:pPr>
            <a:r>
              <a:rPr lang="en-US" dirty="0"/>
              <a:t>Fifthly, the victory of the United Front in the 1954 election proved to be the victory of Bengali nationalism. Henceforth Bengali nationalism became stronger, popular and got political recognition.</a:t>
            </a:r>
          </a:p>
          <a:p>
            <a:pPr algn="just">
              <a:buFont typeface="Wingdings" panose="05000000000000000000" pitchFamily="2" charset="2"/>
              <a:buChar char="§"/>
            </a:pPr>
            <a:r>
              <a:rPr lang="en-US" dirty="0"/>
              <a:t>Sixthly, beginning of the ‘politics of alliance, sometimes unholy alliances !</a:t>
            </a:r>
          </a:p>
          <a:p>
            <a:pPr algn="just">
              <a:buFont typeface="Wingdings" panose="05000000000000000000" pitchFamily="2" charset="2"/>
              <a:buChar char="§"/>
            </a:pPr>
            <a:r>
              <a:rPr lang="en-US" dirty="0"/>
              <a:t>Last but not the least, it marked the denial of the political monopoly of the reactionary Muslim League regime. Indeed, the Muslim League suffered a serious setback in that election, from which it could never fully recover.</a:t>
            </a:r>
          </a:p>
          <a:p>
            <a:pPr>
              <a:buFont typeface="Wingdings" panose="05000000000000000000" pitchFamily="2" charset="2"/>
              <a:buChar char="q"/>
            </a:pPr>
            <a:endParaRPr lang="en-US" b="1" dirty="0"/>
          </a:p>
        </p:txBody>
      </p:sp>
    </p:spTree>
    <p:extLst>
      <p:ext uri="{BB962C8B-B14F-4D97-AF65-F5344CB8AC3E}">
        <p14:creationId xmlns:p14="http://schemas.microsoft.com/office/powerpoint/2010/main" val="1047739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The Election of the United Front in 1954</a:t>
            </a:r>
            <a:br>
              <a:rPr lang="en-US" sz="4000" b="1" dirty="0"/>
            </a:br>
            <a:endParaRPr lang="en-US" sz="4000"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q"/>
            </a:pPr>
            <a:r>
              <a:rPr lang="en-US" b="1" dirty="0"/>
              <a:t>Background of the Formation of the United Front:</a:t>
            </a:r>
          </a:p>
          <a:p>
            <a:pPr algn="just">
              <a:buFont typeface="Wingdings" panose="05000000000000000000" pitchFamily="2" charset="2"/>
              <a:buChar char="§"/>
            </a:pPr>
            <a:r>
              <a:rPr lang="en-US" sz="2400" dirty="0"/>
              <a:t>The general election in East Bengal was supposed to be held in 1951. However, </a:t>
            </a:r>
            <a:r>
              <a:rPr lang="en-US" sz="2400" dirty="0">
                <a:solidFill>
                  <a:srgbClr val="FF0000"/>
                </a:solidFill>
              </a:rPr>
              <a:t>in a </a:t>
            </a:r>
            <a:r>
              <a:rPr lang="en-US" sz="2400" b="1" dirty="0">
                <a:solidFill>
                  <a:srgbClr val="0070C0"/>
                </a:solidFill>
              </a:rPr>
              <a:t>by-election</a:t>
            </a:r>
            <a:r>
              <a:rPr lang="en-US" sz="2400" dirty="0">
                <a:solidFill>
                  <a:srgbClr val="FF0000"/>
                </a:solidFill>
              </a:rPr>
              <a:t> held in </a:t>
            </a:r>
            <a:r>
              <a:rPr lang="en-US" sz="2400" b="1" dirty="0" err="1">
                <a:solidFill>
                  <a:srgbClr val="FF0000"/>
                </a:solidFill>
              </a:rPr>
              <a:t>Tangail</a:t>
            </a:r>
            <a:r>
              <a:rPr lang="en-US" sz="2400" b="1" dirty="0">
                <a:solidFill>
                  <a:srgbClr val="FF0000"/>
                </a:solidFill>
              </a:rPr>
              <a:t> in 1949</a:t>
            </a:r>
            <a:r>
              <a:rPr lang="en-US" sz="2400" dirty="0">
                <a:solidFill>
                  <a:srgbClr val="FF0000"/>
                </a:solidFill>
              </a:rPr>
              <a:t>, the candidate of the Muslim League was defeated</a:t>
            </a:r>
            <a:r>
              <a:rPr lang="en-US" sz="2400" dirty="0"/>
              <a:t>. This unexpected defeat proved the Muslim League’s unpopularity and indifference to serve the cause of East Bengal. </a:t>
            </a:r>
          </a:p>
          <a:p>
            <a:pPr algn="just">
              <a:buFont typeface="Wingdings" panose="05000000000000000000" pitchFamily="2" charset="2"/>
              <a:buChar char="§"/>
            </a:pPr>
            <a:r>
              <a:rPr lang="en-US" sz="2400" dirty="0"/>
              <a:t>Chief Minister Nurul Amin realized that Muslim League had lost the grass root support and, thus, did not want to risk further setback. As a result, the duration of the Provincial Legislature was unduly extended by the Central Legislature. </a:t>
            </a:r>
          </a:p>
          <a:p>
            <a:pPr algn="just">
              <a:buFont typeface="Wingdings" panose="05000000000000000000" pitchFamily="2" charset="2"/>
              <a:buChar char="§"/>
            </a:pPr>
            <a:r>
              <a:rPr lang="en-US" sz="2400" dirty="0"/>
              <a:t>Delaying the general elections under various pretexts only confirmed the </a:t>
            </a:r>
            <a:r>
              <a:rPr lang="en-US" sz="2400" u="sng" dirty="0"/>
              <a:t>organizational weakness of the Muslim League</a:t>
            </a:r>
            <a:r>
              <a:rPr lang="en-US" sz="2400" dirty="0"/>
              <a:t>.</a:t>
            </a:r>
          </a:p>
          <a:p>
            <a:pPr algn="just">
              <a:buFont typeface="Wingdings" panose="05000000000000000000" pitchFamily="2" charset="2"/>
              <a:buChar char="§"/>
            </a:pPr>
            <a:r>
              <a:rPr lang="en-US" sz="2400" dirty="0"/>
              <a:t>The Muslim League also denied the democratic rights of the people of East Pakistan to choose their own representatives, and failed to respond to the challenge offered by the partition.</a:t>
            </a:r>
          </a:p>
          <a:p>
            <a:pPr algn="just">
              <a:buFont typeface="Wingdings" panose="05000000000000000000" pitchFamily="2" charset="2"/>
              <a:buChar char="§"/>
            </a:pPr>
            <a:r>
              <a:rPr lang="en-US" sz="2400" dirty="0"/>
              <a:t>The Muslim League as a political organization became a monolithic, virtually detached from the common people.</a:t>
            </a:r>
          </a:p>
          <a:p>
            <a:pPr marL="0" indent="0">
              <a:buNone/>
            </a:pPr>
            <a:endParaRPr lang="en-US" sz="2400" dirty="0"/>
          </a:p>
          <a:p>
            <a:pPr marL="0" indent="0" algn="just">
              <a:buNone/>
            </a:pPr>
            <a:endParaRPr lang="en-US" sz="2400" dirty="0"/>
          </a:p>
          <a:p>
            <a:pPr algn="just">
              <a:buFont typeface="Wingdings" panose="05000000000000000000" pitchFamily="2" charset="2"/>
              <a:buChar char="q"/>
            </a:pPr>
            <a:endParaRPr lang="en-US" sz="2400" dirty="0"/>
          </a:p>
        </p:txBody>
      </p:sp>
    </p:spTree>
    <p:extLst>
      <p:ext uri="{BB962C8B-B14F-4D97-AF65-F5344CB8AC3E}">
        <p14:creationId xmlns:p14="http://schemas.microsoft.com/office/powerpoint/2010/main" val="1040039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The Election of the </a:t>
            </a:r>
            <a:r>
              <a:rPr lang="en-US" b="1" dirty="0">
                <a:highlight>
                  <a:srgbClr val="FFFF00"/>
                </a:highlight>
              </a:rPr>
              <a:t>United Front </a:t>
            </a:r>
            <a:r>
              <a:rPr lang="en-US" b="1" dirty="0"/>
              <a:t>in 1954</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q"/>
            </a:pPr>
            <a:r>
              <a:rPr lang="en-US" b="1" dirty="0"/>
              <a:t>Background (cont.):</a:t>
            </a:r>
          </a:p>
          <a:p>
            <a:pPr algn="just">
              <a:buFont typeface="Wingdings" panose="05000000000000000000" pitchFamily="2" charset="2"/>
              <a:buChar char="§"/>
            </a:pPr>
            <a:r>
              <a:rPr lang="en-US" dirty="0"/>
              <a:t>As the Muslim League was no longer supporting the cause of East Bengal and its people, </a:t>
            </a:r>
            <a:r>
              <a:rPr lang="en-US" dirty="0">
                <a:highlight>
                  <a:srgbClr val="FFFF00"/>
                </a:highlight>
              </a:rPr>
              <a:t>new political parties </a:t>
            </a:r>
            <a:r>
              <a:rPr lang="en-US" dirty="0"/>
              <a:t>dedicated to the cause of the common people in general, and East Bengal in particular, emerged.</a:t>
            </a:r>
          </a:p>
          <a:p>
            <a:pPr algn="just">
              <a:buFont typeface="Wingdings" panose="05000000000000000000" pitchFamily="2" charset="2"/>
              <a:buChar char="§"/>
            </a:pPr>
            <a:r>
              <a:rPr lang="en-US" altLang="en-US" dirty="0"/>
              <a:t>Consequently, the Muslim League became incapable of holding on those elements who joined the League in order to achieve the common goal— Pakistan. </a:t>
            </a:r>
            <a:r>
              <a:rPr lang="en-US" altLang="en-US" dirty="0">
                <a:highlight>
                  <a:srgbClr val="FFFF00"/>
                </a:highlight>
              </a:rPr>
              <a:t>This let us witness the gradual disintegration of the Muslim League and formation of new parties at its expense.</a:t>
            </a:r>
          </a:p>
          <a:p>
            <a:pPr algn="just">
              <a:buFont typeface="Wingdings" panose="05000000000000000000" pitchFamily="2" charset="2"/>
              <a:buChar char="§"/>
            </a:pPr>
            <a:r>
              <a:rPr lang="en-US" altLang="en-US" dirty="0"/>
              <a:t>Furthermore, the issues of the state language and political autonomy led to the formation of regional parties, such as the Awami Muslim League (1949) and the </a:t>
            </a:r>
            <a:r>
              <a:rPr lang="en-US" altLang="en-US" dirty="0" err="1"/>
              <a:t>Krishak</a:t>
            </a:r>
            <a:r>
              <a:rPr lang="en-US" altLang="en-US" dirty="0"/>
              <a:t> Sramik Party (1953) etc. </a:t>
            </a:r>
          </a:p>
          <a:p>
            <a:pPr algn="just">
              <a:buFont typeface="Wingdings" panose="05000000000000000000" pitchFamily="2" charset="2"/>
              <a:buChar char="§"/>
            </a:pPr>
            <a:endParaRPr lang="en-US" altLang="en-US"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237918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The Election of the </a:t>
            </a:r>
            <a:r>
              <a:rPr lang="en-US" b="1" dirty="0">
                <a:highlight>
                  <a:srgbClr val="FFFF00"/>
                </a:highlight>
              </a:rPr>
              <a:t>United Front </a:t>
            </a:r>
            <a:r>
              <a:rPr lang="en-US" b="1" dirty="0"/>
              <a:t>in 1954</a:t>
            </a:r>
            <a:br>
              <a:rPr lang="en-US" b="1" dirty="0"/>
            </a:br>
            <a:endParaRPr lang="en-US" dirty="0"/>
          </a:p>
        </p:txBody>
      </p:sp>
      <p:sp>
        <p:nvSpPr>
          <p:cNvPr id="3" name="Content Placeholder 2"/>
          <p:cNvSpPr>
            <a:spLocks noGrp="1"/>
          </p:cNvSpPr>
          <p:nvPr>
            <p:ph idx="1"/>
          </p:nvPr>
        </p:nvSpPr>
        <p:spPr/>
        <p:txBody>
          <a:bodyPr>
            <a:normAutofit fontScale="92500"/>
          </a:bodyPr>
          <a:lstStyle/>
          <a:p>
            <a:pPr>
              <a:buFont typeface="Wingdings" panose="05000000000000000000" pitchFamily="2" charset="2"/>
              <a:buChar char="Ø"/>
            </a:pPr>
            <a:r>
              <a:rPr lang="en-US" dirty="0"/>
              <a:t>Therefore, the new opposition parties emerged were as follows:</a:t>
            </a:r>
          </a:p>
          <a:p>
            <a:pPr algn="just">
              <a:buFont typeface="Wingdings" panose="05000000000000000000" pitchFamily="2" charset="2"/>
              <a:buChar char="§"/>
            </a:pPr>
            <a:r>
              <a:rPr lang="en-US" dirty="0">
                <a:solidFill>
                  <a:srgbClr val="FF0000"/>
                </a:solidFill>
                <a:highlight>
                  <a:srgbClr val="FFFF00"/>
                </a:highlight>
              </a:rPr>
              <a:t>Awami Muslim League</a:t>
            </a:r>
            <a:r>
              <a:rPr lang="en-US" dirty="0">
                <a:highlight>
                  <a:srgbClr val="FFFF00"/>
                </a:highlight>
              </a:rPr>
              <a:t> </a:t>
            </a:r>
            <a:r>
              <a:rPr lang="en-US" dirty="0">
                <a:highlight>
                  <a:srgbClr val="00FFFF"/>
                </a:highlight>
              </a:rPr>
              <a:t>was formed in 1949</a:t>
            </a:r>
          </a:p>
          <a:p>
            <a:pPr algn="just">
              <a:buFont typeface="Wingdings" panose="05000000000000000000" pitchFamily="2" charset="2"/>
              <a:buChar char="§"/>
            </a:pPr>
            <a:r>
              <a:rPr lang="en-US" dirty="0"/>
              <a:t>Pakistan Democratic Party was formed in January 1953</a:t>
            </a:r>
          </a:p>
          <a:p>
            <a:pPr algn="just">
              <a:buFont typeface="Wingdings" panose="05000000000000000000" pitchFamily="2" charset="2"/>
              <a:buChar char="§"/>
            </a:pPr>
            <a:r>
              <a:rPr lang="en-US" dirty="0">
                <a:solidFill>
                  <a:srgbClr val="FF0000"/>
                </a:solidFill>
                <a:highlight>
                  <a:srgbClr val="FFFF00"/>
                </a:highlight>
              </a:rPr>
              <a:t>Nezam-E-Islam (1953</a:t>
            </a:r>
            <a:r>
              <a:rPr lang="en-US" dirty="0">
                <a:solidFill>
                  <a:srgbClr val="FF0000"/>
                </a:solidFill>
              </a:rPr>
              <a:t>) </a:t>
            </a:r>
            <a:r>
              <a:rPr lang="en-US" dirty="0"/>
              <a:t>by </a:t>
            </a:r>
            <a:r>
              <a:rPr lang="en-US" dirty="0" err="1"/>
              <a:t>Maulana</a:t>
            </a:r>
            <a:r>
              <a:rPr lang="en-US" dirty="0"/>
              <a:t> </a:t>
            </a:r>
            <a:r>
              <a:rPr lang="en-US" dirty="0" err="1"/>
              <a:t>Atahar</a:t>
            </a:r>
            <a:r>
              <a:rPr lang="en-US" dirty="0"/>
              <a:t> Ali</a:t>
            </a:r>
          </a:p>
          <a:p>
            <a:pPr algn="just">
              <a:buFont typeface="Wingdings" panose="05000000000000000000" pitchFamily="2" charset="2"/>
              <a:buChar char="§"/>
            </a:pPr>
            <a:r>
              <a:rPr lang="en-US" dirty="0" err="1">
                <a:highlight>
                  <a:srgbClr val="00FFFF"/>
                </a:highlight>
              </a:rPr>
              <a:t>Fazlul</a:t>
            </a:r>
            <a:r>
              <a:rPr lang="en-US" dirty="0">
                <a:highlight>
                  <a:srgbClr val="00FFFF"/>
                </a:highlight>
              </a:rPr>
              <a:t> </a:t>
            </a:r>
            <a:r>
              <a:rPr lang="en-US" dirty="0" err="1">
                <a:highlight>
                  <a:srgbClr val="00FFFF"/>
                </a:highlight>
              </a:rPr>
              <a:t>Huq</a:t>
            </a:r>
            <a:r>
              <a:rPr lang="en-US" dirty="0">
                <a:highlight>
                  <a:srgbClr val="00FFFF"/>
                </a:highlight>
              </a:rPr>
              <a:t> revived his </a:t>
            </a:r>
            <a:r>
              <a:rPr lang="en-US" dirty="0" err="1">
                <a:highlight>
                  <a:srgbClr val="00FFFF"/>
                </a:highlight>
              </a:rPr>
              <a:t>Krishak</a:t>
            </a:r>
            <a:r>
              <a:rPr lang="en-US" dirty="0">
                <a:highlight>
                  <a:srgbClr val="00FFFF"/>
                </a:highlight>
              </a:rPr>
              <a:t> </a:t>
            </a:r>
            <a:r>
              <a:rPr lang="en-US" dirty="0" err="1">
                <a:highlight>
                  <a:srgbClr val="00FFFF"/>
                </a:highlight>
              </a:rPr>
              <a:t>Praja</a:t>
            </a:r>
            <a:r>
              <a:rPr lang="en-US" dirty="0">
                <a:highlight>
                  <a:srgbClr val="00FFFF"/>
                </a:highlight>
              </a:rPr>
              <a:t> Party (1937) under the new name </a:t>
            </a:r>
            <a:r>
              <a:rPr lang="en-US" dirty="0" err="1">
                <a:solidFill>
                  <a:srgbClr val="FF0000"/>
                </a:solidFill>
                <a:highlight>
                  <a:srgbClr val="FFFF00"/>
                </a:highlight>
              </a:rPr>
              <a:t>Krishak</a:t>
            </a:r>
            <a:r>
              <a:rPr lang="en-US" dirty="0">
                <a:solidFill>
                  <a:srgbClr val="FF0000"/>
                </a:solidFill>
                <a:highlight>
                  <a:srgbClr val="FFFF00"/>
                </a:highlight>
              </a:rPr>
              <a:t> </a:t>
            </a:r>
            <a:r>
              <a:rPr lang="en-US" dirty="0" err="1">
                <a:solidFill>
                  <a:srgbClr val="FF0000"/>
                </a:solidFill>
                <a:highlight>
                  <a:srgbClr val="FFFF00"/>
                </a:highlight>
              </a:rPr>
              <a:t>Sramik</a:t>
            </a:r>
            <a:r>
              <a:rPr lang="en-US" dirty="0">
                <a:solidFill>
                  <a:srgbClr val="FF0000"/>
                </a:solidFill>
                <a:highlight>
                  <a:srgbClr val="FFFF00"/>
                </a:highlight>
              </a:rPr>
              <a:t> Party </a:t>
            </a:r>
            <a:r>
              <a:rPr lang="en-US" dirty="0">
                <a:highlight>
                  <a:srgbClr val="00FFFF"/>
                </a:highlight>
              </a:rPr>
              <a:t>on 23 August 1953.</a:t>
            </a:r>
          </a:p>
          <a:p>
            <a:pPr algn="just">
              <a:buFont typeface="Wingdings" panose="05000000000000000000" pitchFamily="2" charset="2"/>
              <a:buChar char="§"/>
            </a:pPr>
            <a:r>
              <a:rPr lang="en-US" dirty="0">
                <a:solidFill>
                  <a:srgbClr val="FF0000"/>
                </a:solidFill>
                <a:highlight>
                  <a:srgbClr val="FFFF00"/>
                </a:highlight>
              </a:rPr>
              <a:t>Ganatantri Dal </a:t>
            </a:r>
            <a:r>
              <a:rPr lang="en-US" dirty="0"/>
              <a:t>by </a:t>
            </a:r>
            <a:r>
              <a:rPr lang="en-US" dirty="0" err="1"/>
              <a:t>Hazi</a:t>
            </a:r>
            <a:r>
              <a:rPr lang="en-US" dirty="0"/>
              <a:t> Mohammad </a:t>
            </a:r>
            <a:r>
              <a:rPr lang="en-US" dirty="0" err="1"/>
              <a:t>Danesh</a:t>
            </a:r>
            <a:r>
              <a:rPr lang="en-US" dirty="0"/>
              <a:t> (</a:t>
            </a:r>
            <a:r>
              <a:rPr lang="en-US" dirty="0" err="1"/>
              <a:t>Dinajpur</a:t>
            </a:r>
            <a:r>
              <a:rPr lang="en-US" dirty="0"/>
              <a:t>) in January 1953</a:t>
            </a:r>
          </a:p>
          <a:p>
            <a:pPr algn="just">
              <a:buFont typeface="Wingdings" panose="05000000000000000000" pitchFamily="2" charset="2"/>
              <a:buChar char="§"/>
            </a:pPr>
            <a:r>
              <a:rPr lang="en-US" dirty="0"/>
              <a:t>In 1954 </a:t>
            </a:r>
            <a:r>
              <a:rPr lang="en-US" dirty="0" err="1"/>
              <a:t>Abul</a:t>
            </a:r>
            <a:r>
              <a:rPr lang="en-US" dirty="0"/>
              <a:t> </a:t>
            </a:r>
            <a:r>
              <a:rPr lang="en-US" dirty="0" err="1"/>
              <a:t>Hashim</a:t>
            </a:r>
            <a:r>
              <a:rPr lang="en-US" dirty="0"/>
              <a:t> formed the </a:t>
            </a:r>
            <a:r>
              <a:rPr lang="en-US" dirty="0" err="1">
                <a:solidFill>
                  <a:srgbClr val="0070C0"/>
                </a:solidFill>
              </a:rPr>
              <a:t>Khilafate</a:t>
            </a:r>
            <a:r>
              <a:rPr lang="en-US" dirty="0">
                <a:solidFill>
                  <a:srgbClr val="0070C0"/>
                </a:solidFill>
              </a:rPr>
              <a:t> </a:t>
            </a:r>
            <a:r>
              <a:rPr lang="en-US" dirty="0" err="1">
                <a:solidFill>
                  <a:srgbClr val="0070C0"/>
                </a:solidFill>
              </a:rPr>
              <a:t>Rabbany</a:t>
            </a:r>
            <a:r>
              <a:rPr lang="en-US" dirty="0">
                <a:solidFill>
                  <a:srgbClr val="0070C0"/>
                </a:solidFill>
              </a:rPr>
              <a:t> Party</a:t>
            </a:r>
          </a:p>
          <a:p>
            <a:pPr algn="just">
              <a:buFont typeface="Wingdings" panose="05000000000000000000" pitchFamily="2" charset="2"/>
              <a:buChar char="§"/>
            </a:pPr>
            <a:r>
              <a:rPr lang="en-US" b="1" dirty="0">
                <a:highlight>
                  <a:srgbClr val="00FFFF"/>
                </a:highlight>
              </a:rPr>
              <a:t>All these parties were formed to create a healthy democratic opposition</a:t>
            </a:r>
          </a:p>
          <a:p>
            <a:pPr>
              <a:buFont typeface="Wingdings" panose="05000000000000000000" pitchFamily="2" charset="2"/>
              <a:buChar char="q"/>
            </a:pPr>
            <a:endParaRPr lang="en-US" b="1" dirty="0"/>
          </a:p>
        </p:txBody>
      </p:sp>
    </p:spTree>
    <p:extLst>
      <p:ext uri="{BB962C8B-B14F-4D97-AF65-F5344CB8AC3E}">
        <p14:creationId xmlns:p14="http://schemas.microsoft.com/office/powerpoint/2010/main" val="2207259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The Election of the United Front in 1954</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q"/>
            </a:pPr>
            <a:r>
              <a:rPr lang="en-US" b="1" dirty="0"/>
              <a:t>The United Front in the Making:</a:t>
            </a:r>
          </a:p>
          <a:p>
            <a:pPr algn="just">
              <a:buFont typeface="Wingdings" panose="05000000000000000000" pitchFamily="2" charset="2"/>
              <a:buChar char="§"/>
            </a:pPr>
            <a:r>
              <a:rPr lang="en-US" dirty="0">
                <a:highlight>
                  <a:srgbClr val="00FFFF"/>
                </a:highlight>
              </a:rPr>
              <a:t>On 14 November 1953 at a historic council of the East Pakistan Awami Muslim League held at </a:t>
            </a:r>
            <a:r>
              <a:rPr lang="en-US" dirty="0" err="1">
                <a:highlight>
                  <a:srgbClr val="00FFFF"/>
                </a:highlight>
              </a:rPr>
              <a:t>Mymensingh</a:t>
            </a:r>
            <a:r>
              <a:rPr lang="en-US" dirty="0">
                <a:highlight>
                  <a:srgbClr val="00FFFF"/>
                </a:highlight>
              </a:rPr>
              <a:t> the decision of forming a United Front was taken.</a:t>
            </a:r>
          </a:p>
          <a:p>
            <a:pPr algn="just">
              <a:buFont typeface="Wingdings" panose="05000000000000000000" pitchFamily="2" charset="2"/>
              <a:buChar char="§"/>
            </a:pPr>
            <a:r>
              <a:rPr lang="en-US" dirty="0"/>
              <a:t>(Bangabandhu) Sheikh Mujibur Rahman in his General Secretary’s Report declared that East Bengal had lost its faith in Muslim League and it is now united to refuse the League from the Province. </a:t>
            </a:r>
            <a:r>
              <a:rPr lang="en-US" dirty="0">
                <a:solidFill>
                  <a:srgbClr val="0070C0"/>
                </a:solidFill>
              </a:rPr>
              <a:t>However, </a:t>
            </a:r>
            <a:r>
              <a:rPr lang="en-US" dirty="0">
                <a:solidFill>
                  <a:srgbClr val="0070C0"/>
                </a:solidFill>
                <a:highlight>
                  <a:srgbClr val="00FFFF"/>
                </a:highlight>
              </a:rPr>
              <a:t>initially he did not support the formation of the United Front, nor did </a:t>
            </a:r>
            <a:r>
              <a:rPr lang="en-US" dirty="0" err="1">
                <a:solidFill>
                  <a:srgbClr val="0070C0"/>
                </a:solidFill>
                <a:highlight>
                  <a:srgbClr val="00FFFF"/>
                </a:highlight>
              </a:rPr>
              <a:t>Moulana</a:t>
            </a:r>
            <a:r>
              <a:rPr lang="en-US" dirty="0">
                <a:solidFill>
                  <a:srgbClr val="0070C0"/>
                </a:solidFill>
                <a:highlight>
                  <a:srgbClr val="00FFFF"/>
                </a:highlight>
              </a:rPr>
              <a:t> </a:t>
            </a:r>
            <a:r>
              <a:rPr lang="en-US" dirty="0" err="1">
                <a:solidFill>
                  <a:srgbClr val="0070C0"/>
                </a:solidFill>
                <a:highlight>
                  <a:srgbClr val="00FFFF"/>
                </a:highlight>
              </a:rPr>
              <a:t>Bhasani</a:t>
            </a:r>
            <a:r>
              <a:rPr lang="en-US" dirty="0">
                <a:solidFill>
                  <a:srgbClr val="0070C0"/>
                </a:solidFill>
                <a:highlight>
                  <a:srgbClr val="00FFFF"/>
                </a:highlight>
              </a:rPr>
              <a:t>.</a:t>
            </a:r>
          </a:p>
          <a:p>
            <a:pPr algn="just">
              <a:buFont typeface="Wingdings" panose="05000000000000000000" pitchFamily="2" charset="2"/>
              <a:buChar char="q"/>
            </a:pPr>
            <a:r>
              <a:rPr lang="en-US" sz="2800" b="1" i="1" dirty="0">
                <a:highlight>
                  <a:srgbClr val="FF00FF"/>
                </a:highlight>
              </a:rPr>
              <a:t>Students are strongly recommended to go through pages </a:t>
            </a:r>
            <a:r>
              <a:rPr lang="en-US" b="1" dirty="0">
                <a:highlight>
                  <a:srgbClr val="FF00FF"/>
                </a:highlight>
              </a:rPr>
              <a:t>247 through 280 </a:t>
            </a:r>
            <a:r>
              <a:rPr lang="en-US" sz="2800" b="1" i="1" dirty="0">
                <a:highlight>
                  <a:srgbClr val="FF00FF"/>
                </a:highlight>
              </a:rPr>
              <a:t>of the Unfinished Memoirs (English Version) of Bangabandhu for a detailed account of the United Front formation, nominations, campaigns, election results, cabinet formation, dismissal of the United Front Cabinet etc.</a:t>
            </a:r>
            <a:r>
              <a:rPr lang="en-US" b="1" dirty="0">
                <a:highlight>
                  <a:srgbClr val="FF00FF"/>
                </a:highlight>
              </a:rPr>
              <a:t> For Bengali, please see pages 243-277. </a:t>
            </a:r>
          </a:p>
          <a:p>
            <a:pPr algn="just">
              <a:buFont typeface="Wingdings" panose="05000000000000000000" pitchFamily="2" charset="2"/>
              <a:buChar char="§"/>
            </a:pPr>
            <a:r>
              <a:rPr lang="en-US" b="1" dirty="0">
                <a:highlight>
                  <a:srgbClr val="00FFFF"/>
                </a:highlight>
              </a:rPr>
              <a:t>United Front Coalition – Awami League, the </a:t>
            </a:r>
            <a:r>
              <a:rPr lang="en-US" b="1" dirty="0" err="1">
                <a:highlight>
                  <a:srgbClr val="00FFFF"/>
                </a:highlight>
              </a:rPr>
              <a:t>Krishak</a:t>
            </a:r>
            <a:r>
              <a:rPr lang="en-US" b="1" dirty="0">
                <a:highlight>
                  <a:srgbClr val="00FFFF"/>
                </a:highlight>
              </a:rPr>
              <a:t> </a:t>
            </a:r>
            <a:r>
              <a:rPr lang="en-US" b="1" dirty="0" err="1">
                <a:highlight>
                  <a:srgbClr val="00FFFF"/>
                </a:highlight>
              </a:rPr>
              <a:t>Sramic</a:t>
            </a:r>
            <a:r>
              <a:rPr lang="en-US" b="1" dirty="0">
                <a:highlight>
                  <a:srgbClr val="00FFFF"/>
                </a:highlight>
              </a:rPr>
              <a:t> Party, the </a:t>
            </a:r>
            <a:r>
              <a:rPr lang="en-US" b="1" dirty="0" err="1">
                <a:highlight>
                  <a:srgbClr val="00FFFF"/>
                </a:highlight>
              </a:rPr>
              <a:t>Nizam</a:t>
            </a:r>
            <a:r>
              <a:rPr lang="en-US" b="1" dirty="0">
                <a:highlight>
                  <a:srgbClr val="00FFFF"/>
                </a:highlight>
              </a:rPr>
              <a:t>-e-Islam (1953) and Ganatantri Dal</a:t>
            </a:r>
            <a:r>
              <a:rPr lang="en-US" dirty="0">
                <a:highlight>
                  <a:srgbClr val="00FFFF"/>
                </a:highlight>
              </a:rPr>
              <a:t>.</a:t>
            </a:r>
          </a:p>
          <a:p>
            <a:pPr algn="just">
              <a:buFont typeface="Wingdings" panose="05000000000000000000" pitchFamily="2" charset="2"/>
              <a:buChar char="§"/>
            </a:pPr>
            <a:r>
              <a:rPr lang="en-US" dirty="0"/>
              <a:t>Leading roles played by AK Fazlul Huq, HS Suhrawardy and Maulana Abdul Hamid Khan </a:t>
            </a:r>
            <a:r>
              <a:rPr lang="en-US" dirty="0" err="1"/>
              <a:t>Bhasani</a:t>
            </a:r>
            <a:r>
              <a:rPr lang="en-US" dirty="0"/>
              <a:t>. Among the young leaders Sheikh Mujib played a vital role.</a:t>
            </a:r>
          </a:p>
          <a:p>
            <a:pPr algn="just">
              <a:buFont typeface="Wingdings" panose="05000000000000000000" pitchFamily="2" charset="2"/>
              <a:buChar char="q"/>
            </a:pPr>
            <a:endParaRPr lang="en-US" dirty="0"/>
          </a:p>
        </p:txBody>
      </p:sp>
    </p:spTree>
    <p:extLst>
      <p:ext uri="{BB962C8B-B14F-4D97-AF65-F5344CB8AC3E}">
        <p14:creationId xmlns:p14="http://schemas.microsoft.com/office/powerpoint/2010/main" val="3069617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The Election of the United Front in 1954</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q"/>
            </a:pPr>
            <a:r>
              <a:rPr lang="en-US" b="1" dirty="0"/>
              <a:t>Election Campaign: United Front and Muslim League</a:t>
            </a:r>
          </a:p>
          <a:p>
            <a:pPr algn="just">
              <a:buFont typeface="Wingdings" panose="05000000000000000000" pitchFamily="2" charset="2"/>
              <a:buChar char="§"/>
            </a:pPr>
            <a:r>
              <a:rPr lang="en-US" dirty="0">
                <a:solidFill>
                  <a:srgbClr val="FF0000"/>
                </a:solidFill>
                <a:highlight>
                  <a:srgbClr val="00FFFF"/>
                </a:highlight>
              </a:rPr>
              <a:t>The symbol of the United Front was </a:t>
            </a:r>
            <a:r>
              <a:rPr lang="en-US" b="1" i="1" dirty="0">
                <a:highlight>
                  <a:srgbClr val="00FFFF"/>
                </a:highlight>
              </a:rPr>
              <a:t>Boat</a:t>
            </a:r>
            <a:r>
              <a:rPr lang="en-US" dirty="0">
                <a:highlight>
                  <a:srgbClr val="00FFFF"/>
                </a:highlight>
              </a:rPr>
              <a:t> </a:t>
            </a:r>
          </a:p>
          <a:p>
            <a:pPr algn="just">
              <a:buFont typeface="Wingdings" panose="05000000000000000000" pitchFamily="2" charset="2"/>
              <a:buChar char="§"/>
            </a:pPr>
            <a:r>
              <a:rPr lang="en-US" b="1" dirty="0">
                <a:highlight>
                  <a:srgbClr val="00FF00"/>
                </a:highlight>
              </a:rPr>
              <a:t>The Election manifesto </a:t>
            </a:r>
            <a:r>
              <a:rPr lang="en-US" dirty="0">
                <a:highlight>
                  <a:srgbClr val="00FF00"/>
                </a:highlight>
              </a:rPr>
              <a:t>launched by the United Front included 21 Points. </a:t>
            </a:r>
            <a:r>
              <a:rPr lang="en-US" u="sng" dirty="0"/>
              <a:t>The two main points were autonomy for East Bengal (defense, foreign policy and currency were excluded) and the recognition of Bangla as one of the State Languages of Pakistan.</a:t>
            </a:r>
          </a:p>
          <a:p>
            <a:pPr algn="just">
              <a:buFont typeface="Wingdings" panose="05000000000000000000" pitchFamily="2" charset="2"/>
              <a:buChar char="§"/>
            </a:pPr>
            <a:r>
              <a:rPr lang="en-US" dirty="0"/>
              <a:t>The establishment of Bangla Academy and Declaration of 21 February as a public holiday were the two other important points.</a:t>
            </a:r>
          </a:p>
          <a:p>
            <a:pPr algn="just">
              <a:buFont typeface="Wingdings" panose="05000000000000000000" pitchFamily="2" charset="2"/>
              <a:buChar char="§"/>
            </a:pPr>
            <a:r>
              <a:rPr lang="en-US" dirty="0"/>
              <a:t>Student leaders played crucial role. The United Front galvanized the Bengalis to press for their legitimate demands on all aspects.</a:t>
            </a:r>
          </a:p>
          <a:p>
            <a:pPr algn="just">
              <a:buFont typeface="Wingdings" panose="05000000000000000000" pitchFamily="2" charset="2"/>
              <a:buChar char="§"/>
            </a:pPr>
            <a:r>
              <a:rPr lang="en-US" dirty="0">
                <a:highlight>
                  <a:srgbClr val="FFFF00"/>
                </a:highlight>
              </a:rPr>
              <a:t>The famous 21 Points were delivered by </a:t>
            </a:r>
            <a:r>
              <a:rPr lang="en-US" dirty="0" err="1">
                <a:highlight>
                  <a:srgbClr val="FFFF00"/>
                </a:highlight>
              </a:rPr>
              <a:t>Maulana</a:t>
            </a:r>
            <a:r>
              <a:rPr lang="en-US" dirty="0">
                <a:highlight>
                  <a:srgbClr val="FFFF00"/>
                </a:highlight>
              </a:rPr>
              <a:t> </a:t>
            </a:r>
            <a:r>
              <a:rPr lang="en-US" dirty="0" err="1">
                <a:highlight>
                  <a:srgbClr val="FFFF00"/>
                </a:highlight>
              </a:rPr>
              <a:t>Bhashani</a:t>
            </a:r>
            <a:r>
              <a:rPr lang="en-US" dirty="0">
                <a:highlight>
                  <a:srgbClr val="FFFF00"/>
                </a:highlight>
              </a:rPr>
              <a:t> while it was drafted by </a:t>
            </a:r>
            <a:r>
              <a:rPr lang="en-US" dirty="0" err="1">
                <a:highlight>
                  <a:srgbClr val="FF00FF"/>
                </a:highlight>
              </a:rPr>
              <a:t>Abul</a:t>
            </a:r>
            <a:r>
              <a:rPr lang="en-US" dirty="0">
                <a:highlight>
                  <a:srgbClr val="FF00FF"/>
                </a:highlight>
              </a:rPr>
              <a:t> Mansur Ahmed</a:t>
            </a:r>
            <a:r>
              <a:rPr lang="en-US" dirty="0">
                <a:highlight>
                  <a:srgbClr val="FFFF00"/>
                </a:highlight>
              </a:rPr>
              <a:t> and was finalized by H. S. </a:t>
            </a:r>
            <a:r>
              <a:rPr lang="en-US" dirty="0" err="1">
                <a:highlight>
                  <a:srgbClr val="FFFF00"/>
                </a:highlight>
              </a:rPr>
              <a:t>Suhrawardy</a:t>
            </a:r>
            <a:r>
              <a:rPr lang="en-US" dirty="0">
                <a:highlight>
                  <a:srgbClr val="FFFF00"/>
                </a:highlight>
              </a:rPr>
              <a:t>.</a:t>
            </a:r>
          </a:p>
          <a:p>
            <a:pPr algn="just">
              <a:buFont typeface="Wingdings" panose="05000000000000000000" pitchFamily="2" charset="2"/>
              <a:buChar char="§"/>
            </a:pPr>
            <a:r>
              <a:rPr lang="en-US" dirty="0"/>
              <a:t>United Front achieved the spontaneous support and popularity of the people of East Pakistan  due to the high esteem of Fazlul Huq, Suhrawardy and Maulana </a:t>
            </a:r>
            <a:r>
              <a:rPr lang="en-US" dirty="0" err="1"/>
              <a:t>Bhashani</a:t>
            </a:r>
            <a:r>
              <a:rPr lang="en-US" dirty="0"/>
              <a:t> in their mind. </a:t>
            </a:r>
          </a:p>
          <a:p>
            <a:pPr algn="just">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q"/>
            </a:pPr>
            <a:endParaRPr lang="en-US" b="1" dirty="0"/>
          </a:p>
        </p:txBody>
      </p:sp>
    </p:spTree>
    <p:extLst>
      <p:ext uri="{BB962C8B-B14F-4D97-AF65-F5344CB8AC3E}">
        <p14:creationId xmlns:p14="http://schemas.microsoft.com/office/powerpoint/2010/main" val="16320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CFF8FE-1721-484D-AC36-AB18EE7275C2}"/>
              </a:ext>
            </a:extLst>
          </p:cNvPr>
          <p:cNvSpPr>
            <a:spLocks noGrp="1"/>
          </p:cNvSpPr>
          <p:nvPr>
            <p:ph type="title"/>
          </p:nvPr>
        </p:nvSpPr>
        <p:spPr/>
        <p:txBody>
          <a:bodyPr>
            <a:normAutofit/>
          </a:bodyPr>
          <a:lstStyle/>
          <a:p>
            <a:pPr algn="ctr"/>
            <a:r>
              <a:rPr lang="en-US" sz="4000" b="1" dirty="0"/>
              <a:t>Nomination at the United Front Elections, 1953</a:t>
            </a:r>
            <a:endParaRPr lang="en-AU" sz="4000" b="1" dirty="0"/>
          </a:p>
        </p:txBody>
      </p:sp>
      <p:pic>
        <p:nvPicPr>
          <p:cNvPr id="5" name="Content Placeholder 4">
            <a:extLst>
              <a:ext uri="{FF2B5EF4-FFF2-40B4-BE49-F238E27FC236}">
                <a16:creationId xmlns:a16="http://schemas.microsoft.com/office/drawing/2014/main" xmlns="" id="{B7F9B156-1E59-47E4-BCBB-EF8617DDB7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2000" y="1825625"/>
            <a:ext cx="7650480" cy="4351338"/>
          </a:xfrm>
        </p:spPr>
      </p:pic>
    </p:spTree>
    <p:extLst>
      <p:ext uri="{BB962C8B-B14F-4D97-AF65-F5344CB8AC3E}">
        <p14:creationId xmlns:p14="http://schemas.microsoft.com/office/powerpoint/2010/main" val="1324348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A8E0F5-43F7-4ABD-A15C-A25C22E456E9}"/>
              </a:ext>
            </a:extLst>
          </p:cNvPr>
          <p:cNvSpPr>
            <a:spLocks noGrp="1"/>
          </p:cNvSpPr>
          <p:nvPr>
            <p:ph type="title"/>
          </p:nvPr>
        </p:nvSpPr>
        <p:spPr/>
        <p:txBody>
          <a:bodyPr/>
          <a:lstStyle/>
          <a:p>
            <a:pPr algn="ctr"/>
            <a:r>
              <a:rPr lang="en-US" dirty="0"/>
              <a:t>Election Campaigns, 1954</a:t>
            </a:r>
            <a:endParaRPr lang="en-AU" dirty="0"/>
          </a:p>
        </p:txBody>
      </p:sp>
      <p:pic>
        <p:nvPicPr>
          <p:cNvPr id="5" name="Content Placeholder 4">
            <a:extLst>
              <a:ext uri="{FF2B5EF4-FFF2-40B4-BE49-F238E27FC236}">
                <a16:creationId xmlns:a16="http://schemas.microsoft.com/office/drawing/2014/main" xmlns="" id="{C56E839D-12AF-4BDF-8FC0-9F1C03FB6E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6240" y="1188720"/>
            <a:ext cx="7985760" cy="5191760"/>
          </a:xfrm>
        </p:spPr>
      </p:pic>
    </p:spTree>
    <p:extLst>
      <p:ext uri="{BB962C8B-B14F-4D97-AF65-F5344CB8AC3E}">
        <p14:creationId xmlns:p14="http://schemas.microsoft.com/office/powerpoint/2010/main" val="2204037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The Election of the United Front in 1954</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q"/>
            </a:pPr>
            <a:r>
              <a:rPr lang="en-US" b="1" dirty="0"/>
              <a:t>Election Campaign (Cont.):</a:t>
            </a:r>
          </a:p>
          <a:p>
            <a:pPr algn="just">
              <a:buFont typeface="Wingdings" panose="05000000000000000000" pitchFamily="2" charset="2"/>
              <a:buChar char="§"/>
            </a:pPr>
            <a:r>
              <a:rPr lang="en-US" dirty="0"/>
              <a:t>Muslim League also tried its best to win over the people of East Bengal by adopting some very provocative and communal postures.</a:t>
            </a:r>
          </a:p>
          <a:p>
            <a:pPr algn="just">
              <a:buFont typeface="Wingdings" panose="05000000000000000000" pitchFamily="2" charset="2"/>
              <a:buChar char="§"/>
            </a:pPr>
            <a:r>
              <a:rPr lang="en-US" dirty="0"/>
              <a:t>The League warned that voting against it would be equivalent to supporting the enemies of Pakistan.</a:t>
            </a:r>
          </a:p>
          <a:p>
            <a:pPr algn="just">
              <a:buFont typeface="Wingdings" panose="05000000000000000000" pitchFamily="2" charset="2"/>
              <a:buChar char="§"/>
            </a:pPr>
            <a:r>
              <a:rPr lang="en-US" dirty="0"/>
              <a:t>Some of the West Pakistan based newspapers also supported the League raising religious and regional issues.</a:t>
            </a:r>
          </a:p>
          <a:p>
            <a:pPr algn="just">
              <a:buFont typeface="Wingdings" panose="05000000000000000000" pitchFamily="2" charset="2"/>
              <a:buChar char="§"/>
            </a:pPr>
            <a:r>
              <a:rPr lang="en-US" dirty="0"/>
              <a:t>The League was supported by West Pakistan based industrialists, landlords and business people.</a:t>
            </a:r>
          </a:p>
          <a:p>
            <a:pPr algn="just">
              <a:buFont typeface="Wingdings" panose="05000000000000000000" pitchFamily="2" charset="2"/>
              <a:buChar char="§"/>
            </a:pPr>
            <a:r>
              <a:rPr lang="en-US" dirty="0"/>
              <a:t>The election strategy of the United Front was to hammer upon the failure of the Muslim League administration in various fields specially on the language issue, economic mismanagement and food crisis. In this connection, they mentioned the negative roles played by </a:t>
            </a:r>
            <a:r>
              <a:rPr lang="en-US" dirty="0" err="1"/>
              <a:t>Kwaja</a:t>
            </a:r>
            <a:r>
              <a:rPr lang="en-US" dirty="0"/>
              <a:t> </a:t>
            </a:r>
            <a:r>
              <a:rPr lang="en-US" dirty="0" err="1"/>
              <a:t>Nazimuddin</a:t>
            </a:r>
            <a:r>
              <a:rPr lang="en-US" dirty="0"/>
              <a:t> and </a:t>
            </a:r>
            <a:r>
              <a:rPr lang="en-US" dirty="0" err="1"/>
              <a:t>Nurul</a:t>
            </a:r>
            <a:r>
              <a:rPr lang="en-US" dirty="0"/>
              <a:t> Amin.</a:t>
            </a:r>
          </a:p>
          <a:p>
            <a:pPr algn="just">
              <a:buFont typeface="Wingdings" panose="05000000000000000000" pitchFamily="2" charset="2"/>
              <a:buChar char="§"/>
            </a:pPr>
            <a:r>
              <a:rPr lang="en-US" dirty="0"/>
              <a:t>United Front’s vigorous election campaign was conducted by various factions of the </a:t>
            </a:r>
            <a:r>
              <a:rPr lang="en-US" i="1" dirty="0"/>
              <a:t>FRONT</a:t>
            </a:r>
            <a:r>
              <a:rPr lang="en-US" dirty="0"/>
              <a:t> who were more aggressive, persuasive and enthusiastic.</a:t>
            </a:r>
          </a:p>
          <a:p>
            <a:pPr algn="just">
              <a:buFont typeface="Wingdings" panose="05000000000000000000" pitchFamily="2" charset="2"/>
              <a:buChar char="§"/>
            </a:pPr>
            <a:r>
              <a:rPr lang="en-US" u="sng" dirty="0"/>
              <a:t>Front’s campaigning on the autonomy and language issue had great impact upon the voters</a:t>
            </a:r>
            <a:r>
              <a:rPr lang="en-US" dirty="0"/>
              <a:t>.</a:t>
            </a:r>
          </a:p>
          <a:p>
            <a:pPr>
              <a:buFont typeface="Wingdings" panose="05000000000000000000" pitchFamily="2" charset="2"/>
              <a:buChar char="q"/>
            </a:pPr>
            <a:endParaRPr lang="en-US" b="1" dirty="0"/>
          </a:p>
        </p:txBody>
      </p:sp>
    </p:spTree>
    <p:extLst>
      <p:ext uri="{BB962C8B-B14F-4D97-AF65-F5344CB8AC3E}">
        <p14:creationId xmlns:p14="http://schemas.microsoft.com/office/powerpoint/2010/main" val="516800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1347</TotalTime>
  <Words>2613</Words>
  <Application>Microsoft Office PowerPoint</Application>
  <PresentationFormat>Widescreen</PresentationFormat>
  <Paragraphs>163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HIS 103:Emergence of Bangladesh</vt:lpstr>
      <vt:lpstr>The Election of the United Front in 1954 </vt:lpstr>
      <vt:lpstr>The Election of the United Front in 1954 </vt:lpstr>
      <vt:lpstr>The Election of the United Front in 1954 </vt:lpstr>
      <vt:lpstr>The Election of the United Front in 1954 </vt:lpstr>
      <vt:lpstr>The Election of the United Front in 1954 </vt:lpstr>
      <vt:lpstr>Nomination at the United Front Elections, 1953</vt:lpstr>
      <vt:lpstr>Election Campaigns, 1954</vt:lpstr>
      <vt:lpstr>The Election of the United Front in 1954 </vt:lpstr>
      <vt:lpstr>The Election of the United Front in 1954 </vt:lpstr>
      <vt:lpstr>The Election of the United Front in 1954 </vt:lpstr>
      <vt:lpstr>The Election of the United Front in 1954</vt:lpstr>
      <vt:lpstr>The Election of the United Front in 1954</vt:lpstr>
      <vt:lpstr>The Election of the United Front in 1954</vt:lpstr>
      <vt:lpstr>Bangabandhu in the Fazlul Huq Cabinet</vt:lpstr>
      <vt:lpstr>The Election of the United Front in 1954</vt:lpstr>
      <vt:lpstr>The Election of the United Front in 1954</vt:lpstr>
      <vt:lpstr>The Election of the United Front in 1954</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 103:Emergence of Bangladesh</dc:title>
  <dc:creator>ismail - [2010]</dc:creator>
  <cp:lastModifiedBy>HP</cp:lastModifiedBy>
  <cp:revision>131</cp:revision>
  <dcterms:created xsi:type="dcterms:W3CDTF">2019-07-08T18:22:07Z</dcterms:created>
  <dcterms:modified xsi:type="dcterms:W3CDTF">2022-03-13T18:07:26Z</dcterms:modified>
</cp:coreProperties>
</file>