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0" r:id="rId3"/>
    <p:sldId id="258" r:id="rId4"/>
    <p:sldId id="259" r:id="rId5"/>
    <p:sldId id="260" r:id="rId6"/>
    <p:sldId id="261" r:id="rId7"/>
    <p:sldId id="262" r:id="rId8"/>
    <p:sldId id="263" r:id="rId9"/>
    <p:sldId id="271" r:id="rId10"/>
    <p:sldId id="272" r:id="rId11"/>
    <p:sldId id="273" r:id="rId12"/>
    <p:sldId id="274" r:id="rId13"/>
    <p:sldId id="264" r:id="rId14"/>
    <p:sldId id="265" r:id="rId15"/>
    <p:sldId id="266"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6" d="100"/>
          <a:sy n="66"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E1E815E-1DFB-4C82-9321-6082B3B54396}"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55F63-0D43-4F2C-B63B-35809F4EB3FA}" type="slidenum">
              <a:rPr lang="en-US" smtClean="0"/>
              <a:t>‹#›</a:t>
            </a:fld>
            <a:endParaRPr lang="en-US"/>
          </a:p>
        </p:txBody>
      </p:sp>
    </p:spTree>
    <p:extLst>
      <p:ext uri="{BB962C8B-B14F-4D97-AF65-F5344CB8AC3E}">
        <p14:creationId xmlns:p14="http://schemas.microsoft.com/office/powerpoint/2010/main" val="1389667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1E815E-1DFB-4C82-9321-6082B3B54396}"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55F63-0D43-4F2C-B63B-35809F4EB3FA}" type="slidenum">
              <a:rPr lang="en-US" smtClean="0"/>
              <a:t>‹#›</a:t>
            </a:fld>
            <a:endParaRPr lang="en-US"/>
          </a:p>
        </p:txBody>
      </p:sp>
    </p:spTree>
    <p:extLst>
      <p:ext uri="{BB962C8B-B14F-4D97-AF65-F5344CB8AC3E}">
        <p14:creationId xmlns:p14="http://schemas.microsoft.com/office/powerpoint/2010/main" val="33828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1E815E-1DFB-4C82-9321-6082B3B54396}"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55F63-0D43-4F2C-B63B-35809F4EB3FA}" type="slidenum">
              <a:rPr lang="en-US" smtClean="0"/>
              <a:t>‹#›</a:t>
            </a:fld>
            <a:endParaRPr lang="en-US"/>
          </a:p>
        </p:txBody>
      </p:sp>
    </p:spTree>
    <p:extLst>
      <p:ext uri="{BB962C8B-B14F-4D97-AF65-F5344CB8AC3E}">
        <p14:creationId xmlns:p14="http://schemas.microsoft.com/office/powerpoint/2010/main" val="902229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1E815E-1DFB-4C82-9321-6082B3B54396}"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55F63-0D43-4F2C-B63B-35809F4EB3FA}" type="slidenum">
              <a:rPr lang="en-US" smtClean="0"/>
              <a:t>‹#›</a:t>
            </a:fld>
            <a:endParaRPr lang="en-US"/>
          </a:p>
        </p:txBody>
      </p:sp>
    </p:spTree>
    <p:extLst>
      <p:ext uri="{BB962C8B-B14F-4D97-AF65-F5344CB8AC3E}">
        <p14:creationId xmlns:p14="http://schemas.microsoft.com/office/powerpoint/2010/main" val="3654026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1E815E-1DFB-4C82-9321-6082B3B54396}"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55F63-0D43-4F2C-B63B-35809F4EB3FA}" type="slidenum">
              <a:rPr lang="en-US" smtClean="0"/>
              <a:t>‹#›</a:t>
            </a:fld>
            <a:endParaRPr lang="en-US"/>
          </a:p>
        </p:txBody>
      </p:sp>
    </p:spTree>
    <p:extLst>
      <p:ext uri="{BB962C8B-B14F-4D97-AF65-F5344CB8AC3E}">
        <p14:creationId xmlns:p14="http://schemas.microsoft.com/office/powerpoint/2010/main" val="3597430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E1E815E-1DFB-4C82-9321-6082B3B54396}"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55F63-0D43-4F2C-B63B-35809F4EB3FA}" type="slidenum">
              <a:rPr lang="en-US" smtClean="0"/>
              <a:t>‹#›</a:t>
            </a:fld>
            <a:endParaRPr lang="en-US"/>
          </a:p>
        </p:txBody>
      </p:sp>
    </p:spTree>
    <p:extLst>
      <p:ext uri="{BB962C8B-B14F-4D97-AF65-F5344CB8AC3E}">
        <p14:creationId xmlns:p14="http://schemas.microsoft.com/office/powerpoint/2010/main" val="1920913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E1E815E-1DFB-4C82-9321-6082B3B54396}" type="datetimeFigureOut">
              <a:rPr lang="en-US" smtClean="0"/>
              <a:t>3/15/2022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F55F63-0D43-4F2C-B63B-35809F4EB3FA}" type="slidenum">
              <a:rPr lang="en-US" smtClean="0"/>
              <a:t>‹#›</a:t>
            </a:fld>
            <a:endParaRPr lang="en-US"/>
          </a:p>
        </p:txBody>
      </p:sp>
    </p:spTree>
    <p:extLst>
      <p:ext uri="{BB962C8B-B14F-4D97-AF65-F5344CB8AC3E}">
        <p14:creationId xmlns:p14="http://schemas.microsoft.com/office/powerpoint/2010/main" val="3334696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E1E815E-1DFB-4C82-9321-6082B3B54396}" type="datetimeFigureOut">
              <a:rPr lang="en-US" smtClean="0"/>
              <a:t>3/15/2022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F55F63-0D43-4F2C-B63B-35809F4EB3FA}" type="slidenum">
              <a:rPr lang="en-US" smtClean="0"/>
              <a:t>‹#›</a:t>
            </a:fld>
            <a:endParaRPr lang="en-US"/>
          </a:p>
        </p:txBody>
      </p:sp>
    </p:spTree>
    <p:extLst>
      <p:ext uri="{BB962C8B-B14F-4D97-AF65-F5344CB8AC3E}">
        <p14:creationId xmlns:p14="http://schemas.microsoft.com/office/powerpoint/2010/main" val="3008843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E815E-1DFB-4C82-9321-6082B3B54396}" type="datetimeFigureOut">
              <a:rPr lang="en-US" smtClean="0"/>
              <a:t>3/15/2022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55F63-0D43-4F2C-B63B-35809F4EB3FA}" type="slidenum">
              <a:rPr lang="en-US" smtClean="0"/>
              <a:t>‹#›</a:t>
            </a:fld>
            <a:endParaRPr lang="en-US"/>
          </a:p>
        </p:txBody>
      </p:sp>
    </p:spTree>
    <p:extLst>
      <p:ext uri="{BB962C8B-B14F-4D97-AF65-F5344CB8AC3E}">
        <p14:creationId xmlns:p14="http://schemas.microsoft.com/office/powerpoint/2010/main" val="1664597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1E815E-1DFB-4C82-9321-6082B3B54396}"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55F63-0D43-4F2C-B63B-35809F4EB3FA}" type="slidenum">
              <a:rPr lang="en-US" smtClean="0"/>
              <a:t>‹#›</a:t>
            </a:fld>
            <a:endParaRPr lang="en-US"/>
          </a:p>
        </p:txBody>
      </p:sp>
    </p:spTree>
    <p:extLst>
      <p:ext uri="{BB962C8B-B14F-4D97-AF65-F5344CB8AC3E}">
        <p14:creationId xmlns:p14="http://schemas.microsoft.com/office/powerpoint/2010/main" val="304420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1E815E-1DFB-4C82-9321-6082B3B54396}"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55F63-0D43-4F2C-B63B-35809F4EB3FA}" type="slidenum">
              <a:rPr lang="en-US" smtClean="0"/>
              <a:t>‹#›</a:t>
            </a:fld>
            <a:endParaRPr lang="en-US"/>
          </a:p>
        </p:txBody>
      </p:sp>
    </p:spTree>
    <p:extLst>
      <p:ext uri="{BB962C8B-B14F-4D97-AF65-F5344CB8AC3E}">
        <p14:creationId xmlns:p14="http://schemas.microsoft.com/office/powerpoint/2010/main" val="782778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E815E-1DFB-4C82-9321-6082B3B54396}" type="datetimeFigureOut">
              <a:rPr lang="en-US" smtClean="0"/>
              <a:t>3/15/2022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F55F63-0D43-4F2C-B63B-35809F4EB3FA}" type="slidenum">
              <a:rPr lang="en-US" smtClean="0"/>
              <a:t>‹#›</a:t>
            </a:fld>
            <a:endParaRPr lang="en-US"/>
          </a:p>
        </p:txBody>
      </p:sp>
    </p:spTree>
    <p:extLst>
      <p:ext uri="{BB962C8B-B14F-4D97-AF65-F5344CB8AC3E}">
        <p14:creationId xmlns:p14="http://schemas.microsoft.com/office/powerpoint/2010/main" val="3312367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HIS 103: Emergence of Bangladesh</a:t>
            </a:r>
          </a:p>
        </p:txBody>
      </p:sp>
      <p:sp>
        <p:nvSpPr>
          <p:cNvPr id="3" name="Content Placeholder 2"/>
          <p:cNvSpPr>
            <a:spLocks noGrp="1"/>
          </p:cNvSpPr>
          <p:nvPr>
            <p:ph idx="1"/>
          </p:nvPr>
        </p:nvSpPr>
        <p:spPr/>
        <p:txBody>
          <a:bodyPr>
            <a:normAutofit/>
          </a:bodyPr>
          <a:lstStyle/>
          <a:p>
            <a:pPr marL="0" indent="0" algn="ctr">
              <a:buNone/>
            </a:pPr>
            <a:endParaRPr lang="en-US" sz="4000" b="1" dirty="0"/>
          </a:p>
          <a:p>
            <a:pPr marL="0" indent="0" algn="ctr">
              <a:buNone/>
            </a:pPr>
            <a:r>
              <a:rPr lang="en-US" sz="4000" dirty="0">
                <a:highlight>
                  <a:srgbClr val="00FFFF"/>
                </a:highlight>
              </a:rPr>
              <a:t>The </a:t>
            </a:r>
            <a:r>
              <a:rPr lang="en-US" sz="4000" dirty="0" err="1">
                <a:highlight>
                  <a:srgbClr val="00FFFF"/>
                </a:highlight>
              </a:rPr>
              <a:t>Ayub</a:t>
            </a:r>
            <a:r>
              <a:rPr lang="en-US" sz="4000" dirty="0">
                <a:highlight>
                  <a:srgbClr val="00FFFF"/>
                </a:highlight>
              </a:rPr>
              <a:t> Regime (1958-1969</a:t>
            </a:r>
            <a:r>
              <a:rPr lang="en-US" sz="4000" dirty="0" smtClean="0">
                <a:highlight>
                  <a:srgbClr val="00FFFF"/>
                </a:highlight>
              </a:rPr>
              <a:t>)</a:t>
            </a:r>
          </a:p>
          <a:p>
            <a:pPr marL="0" indent="0" algn="ctr">
              <a:buNone/>
            </a:pPr>
            <a:r>
              <a:rPr lang="en-US" sz="4000" dirty="0" smtClean="0">
                <a:highlight>
                  <a:srgbClr val="00FFFF"/>
                </a:highlight>
              </a:rPr>
              <a:t>&amp;</a:t>
            </a:r>
          </a:p>
          <a:p>
            <a:pPr marL="0" indent="0" algn="ctr">
              <a:buNone/>
            </a:pPr>
            <a:r>
              <a:rPr lang="en-US" sz="4000" dirty="0" smtClean="0">
                <a:highlight>
                  <a:srgbClr val="00FFFF"/>
                </a:highlight>
              </a:rPr>
              <a:t>The Constitution of 1956-1962</a:t>
            </a:r>
            <a:endParaRPr lang="en-US" sz="4000" dirty="0">
              <a:highlight>
                <a:srgbClr val="00FFFF"/>
              </a:highlight>
            </a:endParaRPr>
          </a:p>
          <a:p>
            <a:pPr marL="0" indent="0" algn="ctr">
              <a:buNone/>
            </a:pPr>
            <a:endParaRPr lang="en-US" sz="3200" dirty="0" smtClean="0"/>
          </a:p>
          <a:p>
            <a:pPr marL="0" indent="0" algn="ctr">
              <a:buNone/>
            </a:pPr>
            <a:r>
              <a:rPr lang="en-US" sz="3200" dirty="0" smtClean="0"/>
              <a:t>March 15</a:t>
            </a:r>
            <a:r>
              <a:rPr lang="en-US" sz="3200" dirty="0" smtClean="0"/>
              <a:t>, 2022</a:t>
            </a:r>
            <a:endParaRPr lang="en-US" sz="3200" dirty="0"/>
          </a:p>
        </p:txBody>
      </p:sp>
    </p:spTree>
    <p:extLst>
      <p:ext uri="{BB962C8B-B14F-4D97-AF65-F5344CB8AC3E}">
        <p14:creationId xmlns:p14="http://schemas.microsoft.com/office/powerpoint/2010/main" val="128448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1956 Constitution</a:t>
            </a:r>
            <a:endParaRPr lang="en-AU"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q"/>
            </a:pPr>
            <a:r>
              <a:rPr lang="en-US" b="1" dirty="0"/>
              <a:t>Dominant Features:</a:t>
            </a:r>
          </a:p>
          <a:p>
            <a:pPr algn="just">
              <a:buFont typeface="Wingdings" panose="05000000000000000000" pitchFamily="2" charset="2"/>
              <a:buChar char="Ø"/>
            </a:pPr>
            <a:r>
              <a:rPr lang="en-US" u="sng" dirty="0">
                <a:highlight>
                  <a:srgbClr val="00FFFF"/>
                </a:highlight>
              </a:rPr>
              <a:t>Written Constitution </a:t>
            </a:r>
            <a:r>
              <a:rPr lang="en-US" dirty="0"/>
              <a:t>- This is a written and lengthy document. </a:t>
            </a:r>
          </a:p>
          <a:p>
            <a:pPr algn="just">
              <a:buFont typeface="Wingdings" panose="05000000000000000000" pitchFamily="2" charset="2"/>
              <a:buChar char="Ø"/>
            </a:pPr>
            <a:r>
              <a:rPr lang="en-US" u="sng" dirty="0">
                <a:highlight>
                  <a:srgbClr val="00FF00"/>
                </a:highlight>
              </a:rPr>
              <a:t>Rigid Constitution </a:t>
            </a:r>
            <a:r>
              <a:rPr lang="en-US" dirty="0"/>
              <a:t>- The constitution could only be amended through a process requiring the amendment to be passed by at least </a:t>
            </a:r>
            <a:r>
              <a:rPr lang="en-US" dirty="0">
                <a:highlight>
                  <a:srgbClr val="00FFFF"/>
                </a:highlight>
              </a:rPr>
              <a:t>a two-thirds majority of the parliament</a:t>
            </a:r>
            <a:r>
              <a:rPr lang="en-US" dirty="0"/>
              <a:t> and authentication by the President. </a:t>
            </a:r>
          </a:p>
          <a:p>
            <a:pPr algn="just">
              <a:buFont typeface="Wingdings" panose="05000000000000000000" pitchFamily="2" charset="2"/>
              <a:buChar char="Ø"/>
            </a:pPr>
            <a:r>
              <a:rPr lang="en-US" u="sng" dirty="0">
                <a:highlight>
                  <a:srgbClr val="FFFF00"/>
                </a:highlight>
              </a:rPr>
              <a:t>Islamic Republic of Pakistan </a:t>
            </a:r>
            <a:r>
              <a:rPr lang="en-US" dirty="0"/>
              <a:t>- The name of the country was adopted as the Islamic Republic of Pakistan. </a:t>
            </a:r>
          </a:p>
          <a:p>
            <a:pPr algn="just">
              <a:buFont typeface="Wingdings" panose="05000000000000000000" pitchFamily="2" charset="2"/>
              <a:buChar char="Ø"/>
            </a:pPr>
            <a:r>
              <a:rPr lang="en-US" u="sng" dirty="0">
                <a:highlight>
                  <a:srgbClr val="00FF00"/>
                </a:highlight>
              </a:rPr>
              <a:t>Islamic Law </a:t>
            </a:r>
            <a:r>
              <a:rPr lang="en-US" dirty="0"/>
              <a:t>- no law would be passed against the teachings of the Quran and </a:t>
            </a:r>
            <a:r>
              <a:rPr lang="en-US" dirty="0" err="1"/>
              <a:t>Sunnah</a:t>
            </a:r>
            <a:r>
              <a:rPr lang="en-US" dirty="0"/>
              <a:t>. </a:t>
            </a:r>
          </a:p>
          <a:p>
            <a:pPr algn="just">
              <a:buFont typeface="Wingdings" panose="05000000000000000000" pitchFamily="2" charset="2"/>
              <a:buChar char="Ø"/>
            </a:pPr>
            <a:r>
              <a:rPr lang="en-US" u="sng" dirty="0"/>
              <a:t>Objectives Resolution </a:t>
            </a:r>
            <a:r>
              <a:rPr lang="en-US" u="sng" dirty="0">
                <a:solidFill>
                  <a:srgbClr val="00B050"/>
                </a:solidFill>
              </a:rPr>
              <a:t>(March 12, 1949)</a:t>
            </a:r>
            <a:r>
              <a:rPr lang="en-US" dirty="0">
                <a:solidFill>
                  <a:srgbClr val="00B050"/>
                </a:solidFill>
              </a:rPr>
              <a:t>- </a:t>
            </a:r>
            <a:r>
              <a:rPr lang="en-US" dirty="0"/>
              <a:t>The objective resolution was included as </a:t>
            </a:r>
            <a:r>
              <a:rPr lang="en-US" dirty="0">
                <a:highlight>
                  <a:srgbClr val="00FFFF"/>
                </a:highlight>
              </a:rPr>
              <a:t>permeable by the constitution</a:t>
            </a:r>
            <a:r>
              <a:rPr lang="en-US" dirty="0"/>
              <a:t>. </a:t>
            </a:r>
          </a:p>
          <a:p>
            <a:pPr algn="just">
              <a:buFont typeface="Wingdings" panose="05000000000000000000" pitchFamily="2" charset="2"/>
              <a:buChar char="Ø"/>
            </a:pPr>
            <a:r>
              <a:rPr lang="en-US" u="sng" dirty="0">
                <a:highlight>
                  <a:srgbClr val="00FF00"/>
                </a:highlight>
              </a:rPr>
              <a:t>Federal System </a:t>
            </a:r>
            <a:r>
              <a:rPr lang="en-US" dirty="0"/>
              <a:t>- The constitution provides for a federal system in the country. </a:t>
            </a:r>
            <a:r>
              <a:rPr lang="en-US" u="sng" dirty="0"/>
              <a:t>Powers was divided between the </a:t>
            </a:r>
            <a:r>
              <a:rPr lang="en-US" u="sng" dirty="0" err="1"/>
              <a:t>centre</a:t>
            </a:r>
            <a:r>
              <a:rPr lang="en-US" u="sng" dirty="0"/>
              <a:t> and the provinces</a:t>
            </a:r>
            <a:r>
              <a:rPr lang="en-US" dirty="0"/>
              <a:t>. The subjects were divided into three lists; The Federal List, The Provincial List, and the Concurrent List.</a:t>
            </a:r>
          </a:p>
          <a:p>
            <a:endParaRPr lang="en-AU" dirty="0"/>
          </a:p>
        </p:txBody>
      </p:sp>
    </p:spTree>
    <p:extLst>
      <p:ext uri="{BB962C8B-B14F-4D97-AF65-F5344CB8AC3E}">
        <p14:creationId xmlns:p14="http://schemas.microsoft.com/office/powerpoint/2010/main" val="661800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1956 Constitution</a:t>
            </a:r>
            <a:endParaRPr lang="en-AU"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q"/>
            </a:pPr>
            <a:r>
              <a:rPr lang="en-US" b="1" dirty="0"/>
              <a:t>Dominant Features (Cont.):</a:t>
            </a:r>
          </a:p>
          <a:p>
            <a:pPr algn="just">
              <a:buFont typeface="Wingdings" pitchFamily="2" charset="2"/>
              <a:buChar char="§"/>
            </a:pPr>
            <a:r>
              <a:rPr lang="en-US" u="sng" dirty="0">
                <a:highlight>
                  <a:srgbClr val="00FFFF"/>
                </a:highlight>
              </a:rPr>
              <a:t>Unicameral Legislature </a:t>
            </a:r>
            <a:r>
              <a:rPr lang="en-US" dirty="0"/>
              <a:t>- The legislature would consist of a single house. Both the wings of the country were given representation in the National Assembly. The National Assembly consisted of 300 members. 150 members were drawn from each wing. </a:t>
            </a:r>
          </a:p>
          <a:p>
            <a:pPr algn="just">
              <a:buFont typeface="Wingdings" pitchFamily="2" charset="2"/>
              <a:buChar char="§"/>
            </a:pPr>
            <a:r>
              <a:rPr lang="en-US" u="sng" dirty="0">
                <a:highlight>
                  <a:srgbClr val="00FF00"/>
                </a:highlight>
              </a:rPr>
              <a:t>Parliamentary System </a:t>
            </a:r>
            <a:r>
              <a:rPr lang="en-US" dirty="0"/>
              <a:t>- a parliamentary system was adopted, according to it the </a:t>
            </a:r>
            <a:r>
              <a:rPr lang="en-US" dirty="0">
                <a:highlight>
                  <a:srgbClr val="00FFFF"/>
                </a:highlight>
              </a:rPr>
              <a:t>president was the head of state </a:t>
            </a:r>
            <a:r>
              <a:rPr lang="en-US" dirty="0"/>
              <a:t>and </a:t>
            </a:r>
            <a:r>
              <a:rPr lang="en-US" dirty="0">
                <a:highlight>
                  <a:srgbClr val="00FFFF"/>
                </a:highlight>
              </a:rPr>
              <a:t>the Prime Minister the head of government</a:t>
            </a:r>
            <a:r>
              <a:rPr lang="en-US" dirty="0"/>
              <a:t>. </a:t>
            </a:r>
          </a:p>
          <a:p>
            <a:pPr algn="just">
              <a:buFont typeface="Wingdings" pitchFamily="2" charset="2"/>
              <a:buChar char="§"/>
            </a:pPr>
            <a:r>
              <a:rPr lang="en-US" u="sng" dirty="0">
                <a:highlight>
                  <a:srgbClr val="FF00FF"/>
                </a:highlight>
              </a:rPr>
              <a:t>The Prime Minister </a:t>
            </a:r>
            <a:r>
              <a:rPr lang="en-US" dirty="0"/>
              <a:t>- He was to be the leader of the Parliamentary group and was thus </a:t>
            </a:r>
            <a:r>
              <a:rPr lang="en-US" dirty="0">
                <a:highlight>
                  <a:srgbClr val="00FFFF"/>
                </a:highlight>
              </a:rPr>
              <a:t>indirectly elected by the people</a:t>
            </a:r>
            <a:r>
              <a:rPr lang="en-US" dirty="0"/>
              <a:t>. He could choose his cabinet from the members of the National Assembly; the cabinet was answerable to the Assembly.</a:t>
            </a:r>
          </a:p>
          <a:p>
            <a:pPr algn="just">
              <a:buFont typeface="Wingdings" pitchFamily="2" charset="2"/>
              <a:buChar char="§"/>
            </a:pPr>
            <a:r>
              <a:rPr lang="en-US" u="sng" dirty="0">
                <a:highlight>
                  <a:srgbClr val="FFFF00"/>
                </a:highlight>
              </a:rPr>
              <a:t>The President </a:t>
            </a:r>
            <a:r>
              <a:rPr lang="en-US" dirty="0"/>
              <a:t>- required to be </a:t>
            </a:r>
            <a:r>
              <a:rPr lang="en-US" dirty="0">
                <a:highlight>
                  <a:srgbClr val="00FFFF"/>
                </a:highlight>
              </a:rPr>
              <a:t>a Muslim </a:t>
            </a:r>
            <a:r>
              <a:rPr lang="en-US" dirty="0"/>
              <a:t>of at least </a:t>
            </a:r>
            <a:r>
              <a:rPr lang="en-US" dirty="0">
                <a:highlight>
                  <a:srgbClr val="00FFFF"/>
                </a:highlight>
              </a:rPr>
              <a:t>forty years of age</a:t>
            </a:r>
            <a:r>
              <a:rPr lang="en-US" dirty="0"/>
              <a:t>. The tenure of his </a:t>
            </a:r>
            <a:r>
              <a:rPr lang="en-US" dirty="0">
                <a:highlight>
                  <a:srgbClr val="00FFFF"/>
                </a:highlight>
              </a:rPr>
              <a:t>office was five years</a:t>
            </a:r>
            <a:r>
              <a:rPr lang="en-US" dirty="0"/>
              <a:t>. In case of internal or external danger </a:t>
            </a:r>
            <a:r>
              <a:rPr lang="en-US" dirty="0">
                <a:highlight>
                  <a:srgbClr val="00FF00"/>
                </a:highlight>
              </a:rPr>
              <a:t>he could declare a state of emergency </a:t>
            </a:r>
            <a:r>
              <a:rPr lang="en-US" dirty="0"/>
              <a:t>in the country. He was authorized to appoint the Governors, the Judges of the Supreme Court, Auditor General and the Advocate General.</a:t>
            </a:r>
          </a:p>
          <a:p>
            <a:endParaRPr lang="en-AU" dirty="0"/>
          </a:p>
        </p:txBody>
      </p:sp>
    </p:spTree>
    <p:extLst>
      <p:ext uri="{BB962C8B-B14F-4D97-AF65-F5344CB8AC3E}">
        <p14:creationId xmlns:p14="http://schemas.microsoft.com/office/powerpoint/2010/main" val="2281252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1956 Constitution</a:t>
            </a:r>
            <a:endParaRPr lang="en-AU"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a:t>Dominant Features (Cont.):</a:t>
            </a:r>
            <a:endParaRPr lang="en-US" dirty="0"/>
          </a:p>
          <a:p>
            <a:pPr algn="just">
              <a:buFont typeface="Wingdings" panose="05000000000000000000" pitchFamily="2" charset="2"/>
              <a:buChar char="Ø"/>
            </a:pPr>
            <a:r>
              <a:rPr lang="en-US" u="sng" dirty="0">
                <a:highlight>
                  <a:srgbClr val="00FFFF"/>
                </a:highlight>
              </a:rPr>
              <a:t>Independence of Judiciary </a:t>
            </a:r>
            <a:r>
              <a:rPr lang="en-US" dirty="0"/>
              <a:t>- An independent judiciary in the country. A Supreme Court interpreted the constitution, advised the state whenever required, and decided the issues whenever required.</a:t>
            </a:r>
          </a:p>
          <a:p>
            <a:pPr algn="just">
              <a:buFont typeface="Wingdings" panose="05000000000000000000" pitchFamily="2" charset="2"/>
              <a:buChar char="Ø"/>
            </a:pPr>
            <a:r>
              <a:rPr lang="en-US" u="sng" dirty="0">
                <a:highlight>
                  <a:srgbClr val="FFFF00"/>
                </a:highlight>
              </a:rPr>
              <a:t>Fundamental Rights </a:t>
            </a:r>
            <a:r>
              <a:rPr lang="en-US" dirty="0"/>
              <a:t>- included freedom of movement, freedom of speech and expression, freedom to choose profession and freedom to profess religion. Right to life, liberty, and property. </a:t>
            </a:r>
          </a:p>
          <a:p>
            <a:pPr algn="just">
              <a:buFont typeface="Wingdings" panose="05000000000000000000" pitchFamily="2" charset="2"/>
              <a:buChar char="Ø"/>
            </a:pPr>
            <a:r>
              <a:rPr lang="en-US" u="sng" dirty="0">
                <a:solidFill>
                  <a:srgbClr val="FF0000"/>
                </a:solidFill>
                <a:highlight>
                  <a:srgbClr val="00FFFF"/>
                </a:highlight>
              </a:rPr>
              <a:t>Language</a:t>
            </a:r>
            <a:r>
              <a:rPr lang="en-US" dirty="0">
                <a:solidFill>
                  <a:srgbClr val="FF0000"/>
                </a:solidFill>
              </a:rPr>
              <a:t> - </a:t>
            </a:r>
            <a:r>
              <a:rPr lang="en-US" dirty="0"/>
              <a:t>Urdu &amp; Bengali were made national languages. </a:t>
            </a:r>
          </a:p>
          <a:p>
            <a:endParaRPr lang="en-AU" dirty="0"/>
          </a:p>
        </p:txBody>
      </p:sp>
    </p:spTree>
    <p:extLst>
      <p:ext uri="{BB962C8B-B14F-4D97-AF65-F5344CB8AC3E}">
        <p14:creationId xmlns:p14="http://schemas.microsoft.com/office/powerpoint/2010/main" val="1302525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1962 Constitution of Pakistan</a:t>
            </a:r>
          </a:p>
        </p:txBody>
      </p:sp>
      <p:sp>
        <p:nvSpPr>
          <p:cNvPr id="3" name="Content Placeholder 2"/>
          <p:cNvSpPr>
            <a:spLocks noGrp="1"/>
          </p:cNvSpPr>
          <p:nvPr>
            <p:ph idx="1"/>
          </p:nvPr>
        </p:nvSpPr>
        <p:spPr/>
        <p:txBody>
          <a:bodyPr>
            <a:normAutofit fontScale="62500" lnSpcReduction="20000"/>
          </a:bodyPr>
          <a:lstStyle/>
          <a:p>
            <a:pPr>
              <a:buFont typeface="Wingdings" panose="05000000000000000000" pitchFamily="2" charset="2"/>
              <a:buChar char="q"/>
            </a:pPr>
            <a:r>
              <a:rPr lang="en-US" sz="3800" b="1" dirty="0">
                <a:highlight>
                  <a:srgbClr val="00FFFF"/>
                </a:highlight>
              </a:rPr>
              <a:t>Background:</a:t>
            </a:r>
          </a:p>
          <a:p>
            <a:pPr algn="just">
              <a:buFont typeface="Wingdings" panose="05000000000000000000" pitchFamily="2" charset="2"/>
              <a:buChar char="§"/>
            </a:pPr>
            <a:r>
              <a:rPr lang="en-US" sz="3400" dirty="0">
                <a:solidFill>
                  <a:srgbClr val="FF0000"/>
                </a:solidFill>
              </a:rPr>
              <a:t>Since October 8, </a:t>
            </a:r>
            <a:r>
              <a:rPr lang="en-US" sz="3400" dirty="0"/>
              <a:t>1958 Pakistan experienced almost 44 months of Martial Law till June 1962.  </a:t>
            </a:r>
          </a:p>
          <a:p>
            <a:pPr algn="just">
              <a:buFont typeface="Wingdings" panose="05000000000000000000" pitchFamily="2" charset="2"/>
              <a:buChar char="§"/>
            </a:pPr>
            <a:r>
              <a:rPr lang="en-US" sz="3400" dirty="0"/>
              <a:t>In the mean time General </a:t>
            </a:r>
            <a:r>
              <a:rPr lang="en-US" sz="3400" dirty="0" err="1"/>
              <a:t>Ayub</a:t>
            </a:r>
            <a:r>
              <a:rPr lang="en-US" sz="3400" dirty="0"/>
              <a:t> Khan introduced “basic Democracies” Order in October 1959 with an aim to strengthen his own support base at the grass root level.</a:t>
            </a:r>
          </a:p>
          <a:p>
            <a:pPr algn="just">
              <a:buFont typeface="Wingdings" panose="05000000000000000000" pitchFamily="2" charset="2"/>
              <a:buChar char="§"/>
            </a:pPr>
            <a:r>
              <a:rPr lang="en-US" sz="3400" dirty="0" err="1">
                <a:highlight>
                  <a:srgbClr val="00FF00"/>
                </a:highlight>
              </a:rPr>
              <a:t>Ayub</a:t>
            </a:r>
            <a:r>
              <a:rPr lang="en-US" sz="3400" dirty="0">
                <a:highlight>
                  <a:srgbClr val="00FF00"/>
                </a:highlight>
              </a:rPr>
              <a:t> arranged </a:t>
            </a:r>
            <a:r>
              <a:rPr lang="en-US" sz="3400" dirty="0">
                <a:highlight>
                  <a:srgbClr val="00FFFF"/>
                </a:highlight>
              </a:rPr>
              <a:t>referendum</a:t>
            </a:r>
            <a:r>
              <a:rPr lang="en-US" sz="3400" dirty="0">
                <a:highlight>
                  <a:srgbClr val="00FF00"/>
                </a:highlight>
              </a:rPr>
              <a:t> on February 15, 1960 in which the 80,000 “Basic Democrats” casted their vote. Election turn out was unbelievably 95.6%. The referendum had its own subjectivity, </a:t>
            </a:r>
            <a:r>
              <a:rPr lang="en-US" sz="3400" dirty="0" err="1">
                <a:highlight>
                  <a:srgbClr val="00FF00"/>
                </a:highlight>
              </a:rPr>
              <a:t>i.e</a:t>
            </a:r>
            <a:r>
              <a:rPr lang="en-US" sz="3400" dirty="0">
                <a:highlight>
                  <a:srgbClr val="00FF00"/>
                </a:highlight>
              </a:rPr>
              <a:t>, to legalize </a:t>
            </a:r>
            <a:r>
              <a:rPr lang="en-US" sz="3400" dirty="0" err="1">
                <a:highlight>
                  <a:srgbClr val="00FF00"/>
                </a:highlight>
              </a:rPr>
              <a:t>Ayub’s</a:t>
            </a:r>
            <a:r>
              <a:rPr lang="en-US" sz="3400" dirty="0">
                <a:highlight>
                  <a:srgbClr val="00FF00"/>
                </a:highlight>
              </a:rPr>
              <a:t> tenure</a:t>
            </a:r>
            <a:r>
              <a:rPr lang="en-US" sz="3400" dirty="0"/>
              <a:t>.</a:t>
            </a:r>
          </a:p>
          <a:p>
            <a:pPr algn="just">
              <a:buFont typeface="Wingdings" panose="05000000000000000000" pitchFamily="2" charset="2"/>
              <a:buChar char="§"/>
            </a:pPr>
            <a:r>
              <a:rPr lang="en-US" sz="3400" dirty="0"/>
              <a:t>On </a:t>
            </a:r>
            <a:r>
              <a:rPr lang="en-US" sz="3400" u="sng" dirty="0"/>
              <a:t>February 1, 1960</a:t>
            </a:r>
            <a:r>
              <a:rPr lang="en-US" sz="3400" dirty="0"/>
              <a:t>, </a:t>
            </a:r>
            <a:r>
              <a:rPr lang="en-US" sz="3400" dirty="0" err="1"/>
              <a:t>Ayub</a:t>
            </a:r>
            <a:r>
              <a:rPr lang="en-US" sz="3400" dirty="0"/>
              <a:t> secured a </a:t>
            </a:r>
            <a:r>
              <a:rPr lang="en-US" sz="3400" i="1" dirty="0"/>
              <a:t>Mandate</a:t>
            </a:r>
            <a:r>
              <a:rPr lang="en-US" sz="3400" dirty="0"/>
              <a:t> from the </a:t>
            </a:r>
            <a:r>
              <a:rPr lang="en-US" sz="3400" b="1" i="1" dirty="0"/>
              <a:t>Basic Democrats</a:t>
            </a:r>
            <a:r>
              <a:rPr lang="en-US" sz="3400" dirty="0"/>
              <a:t> through a formal vote for enacting a new constitution for the country.</a:t>
            </a:r>
          </a:p>
          <a:p>
            <a:pPr algn="just">
              <a:buFont typeface="Wingdings" panose="05000000000000000000" pitchFamily="2" charset="2"/>
              <a:buChar char="§"/>
            </a:pPr>
            <a:r>
              <a:rPr lang="en-US" sz="3400" dirty="0">
                <a:highlight>
                  <a:srgbClr val="00FFFF"/>
                </a:highlight>
              </a:rPr>
              <a:t>In discharging that mandate he appointed a Constitution Commission (Justice </a:t>
            </a:r>
            <a:r>
              <a:rPr lang="en-US" sz="3400" dirty="0" err="1">
                <a:highlight>
                  <a:srgbClr val="00FFFF"/>
                </a:highlight>
              </a:rPr>
              <a:t>Shahabuddin</a:t>
            </a:r>
            <a:r>
              <a:rPr lang="en-US" sz="3400" dirty="0">
                <a:highlight>
                  <a:srgbClr val="00FFFF"/>
                </a:highlight>
              </a:rPr>
              <a:t> Commission) on </a:t>
            </a:r>
            <a:r>
              <a:rPr lang="en-US" sz="3400" u="sng" dirty="0">
                <a:solidFill>
                  <a:srgbClr val="FF0000"/>
                </a:solidFill>
                <a:highlight>
                  <a:srgbClr val="00FFFF"/>
                </a:highlight>
              </a:rPr>
              <a:t>February 17, 1960 </a:t>
            </a:r>
            <a:r>
              <a:rPr lang="en-US" sz="3400" dirty="0">
                <a:highlight>
                  <a:srgbClr val="00FFFF"/>
                </a:highlight>
              </a:rPr>
              <a:t>which submitted its report on </a:t>
            </a:r>
            <a:r>
              <a:rPr lang="en-US" sz="3400" u="sng" dirty="0">
                <a:highlight>
                  <a:srgbClr val="00FFFF"/>
                </a:highlight>
              </a:rPr>
              <a:t>May 6, 1961</a:t>
            </a:r>
            <a:r>
              <a:rPr lang="en-US" sz="3400" dirty="0">
                <a:highlight>
                  <a:srgbClr val="00FFFF"/>
                </a:highlight>
              </a:rPr>
              <a:t>.</a:t>
            </a:r>
          </a:p>
          <a:p>
            <a:pPr algn="just">
              <a:buFont typeface="Wingdings" panose="05000000000000000000" pitchFamily="2" charset="2"/>
              <a:buChar char="§"/>
            </a:pPr>
            <a:r>
              <a:rPr lang="en-US" sz="3400" dirty="0">
                <a:solidFill>
                  <a:srgbClr val="FF0000"/>
                </a:solidFill>
                <a:highlight>
                  <a:srgbClr val="FFFF00"/>
                </a:highlight>
              </a:rPr>
              <a:t>General </a:t>
            </a:r>
            <a:r>
              <a:rPr lang="en-US" sz="3400" dirty="0" err="1">
                <a:solidFill>
                  <a:srgbClr val="FF0000"/>
                </a:solidFill>
                <a:highlight>
                  <a:srgbClr val="FFFF00"/>
                </a:highlight>
              </a:rPr>
              <a:t>Ayub</a:t>
            </a:r>
            <a:r>
              <a:rPr lang="en-US" sz="3400" dirty="0">
                <a:solidFill>
                  <a:srgbClr val="FF0000"/>
                </a:solidFill>
                <a:highlight>
                  <a:srgbClr val="FFFF00"/>
                </a:highlight>
              </a:rPr>
              <a:t> Khan announced the new constitution on </a:t>
            </a:r>
            <a:r>
              <a:rPr lang="en-US" sz="3400" u="sng" dirty="0">
                <a:highlight>
                  <a:srgbClr val="FFFF00"/>
                </a:highlight>
              </a:rPr>
              <a:t>March 1, 1962 </a:t>
            </a:r>
            <a:r>
              <a:rPr lang="en-US" sz="3400" dirty="0"/>
              <a:t>based on the report </a:t>
            </a:r>
            <a:r>
              <a:rPr lang="en-US" sz="3400" u="sng" dirty="0">
                <a:solidFill>
                  <a:srgbClr val="FF0000"/>
                </a:solidFill>
                <a:highlight>
                  <a:srgbClr val="FFFF00"/>
                </a:highlight>
              </a:rPr>
              <a:t>which came into force on </a:t>
            </a:r>
            <a:r>
              <a:rPr lang="en-US" sz="3400" u="sng" dirty="0">
                <a:highlight>
                  <a:srgbClr val="FFFF00"/>
                </a:highlight>
              </a:rPr>
              <a:t>June 8, 1962</a:t>
            </a:r>
            <a:r>
              <a:rPr lang="en-US" sz="3400" dirty="0">
                <a:highlight>
                  <a:srgbClr val="FFFF00"/>
                </a:highlight>
              </a:rPr>
              <a:t>.</a:t>
            </a:r>
          </a:p>
          <a:p>
            <a:pPr marL="0" indent="0" algn="just">
              <a:buNone/>
            </a:pPr>
            <a:endParaRPr lang="en-US" dirty="0"/>
          </a:p>
        </p:txBody>
      </p:sp>
    </p:spTree>
    <p:extLst>
      <p:ext uri="{BB962C8B-B14F-4D97-AF65-F5344CB8AC3E}">
        <p14:creationId xmlns:p14="http://schemas.microsoft.com/office/powerpoint/2010/main" val="2810546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1962 Constitution of Pakistan</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q"/>
            </a:pPr>
            <a:r>
              <a:rPr lang="en-US" sz="3300" b="1" dirty="0">
                <a:highlight>
                  <a:srgbClr val="FFFF00"/>
                </a:highlight>
              </a:rPr>
              <a:t>Salient Features of the 1962 Constitution</a:t>
            </a:r>
            <a:r>
              <a:rPr lang="en-US" sz="3300" dirty="0">
                <a:highlight>
                  <a:srgbClr val="FFFF00"/>
                </a:highlight>
              </a:rPr>
              <a:t>:</a:t>
            </a:r>
          </a:p>
          <a:p>
            <a:pPr algn="just">
              <a:buFont typeface="Wingdings" panose="05000000000000000000" pitchFamily="2" charset="2"/>
              <a:buChar char="Ø"/>
            </a:pPr>
            <a:r>
              <a:rPr lang="en-US" b="1" i="1" dirty="0">
                <a:highlight>
                  <a:srgbClr val="00FFFF"/>
                </a:highlight>
              </a:rPr>
              <a:t>Form of Government: </a:t>
            </a:r>
          </a:p>
          <a:p>
            <a:pPr algn="just">
              <a:buFont typeface="Wingdings" panose="05000000000000000000" pitchFamily="2" charset="2"/>
              <a:buChar char="§"/>
            </a:pPr>
            <a:r>
              <a:rPr lang="en-US" dirty="0"/>
              <a:t>Instead of the Federal System, </a:t>
            </a:r>
            <a:r>
              <a:rPr lang="en-US" dirty="0">
                <a:solidFill>
                  <a:srgbClr val="FF0000"/>
                </a:solidFill>
                <a:highlight>
                  <a:srgbClr val="00FFFF"/>
                </a:highlight>
              </a:rPr>
              <a:t>Presidential Form of Government </a:t>
            </a:r>
            <a:r>
              <a:rPr lang="en-US" dirty="0"/>
              <a:t>was introduced for the first time through the 1962 Constitution in which </a:t>
            </a:r>
            <a:r>
              <a:rPr lang="en-US" b="1" u="sng" dirty="0"/>
              <a:t>the President</a:t>
            </a:r>
            <a:r>
              <a:rPr lang="en-US" b="1" dirty="0"/>
              <a:t> </a:t>
            </a:r>
            <a:r>
              <a:rPr lang="en-US" dirty="0"/>
              <a:t>was the real executive and </a:t>
            </a:r>
            <a:r>
              <a:rPr lang="en-US" u="sng" dirty="0"/>
              <a:t>was independent of the legislature and judiciary.</a:t>
            </a:r>
          </a:p>
          <a:p>
            <a:pPr algn="just">
              <a:buFont typeface="Wingdings" panose="05000000000000000000" pitchFamily="2" charset="2"/>
              <a:buChar char="§"/>
            </a:pPr>
            <a:r>
              <a:rPr lang="en-US" dirty="0">
                <a:highlight>
                  <a:srgbClr val="FFFF00"/>
                </a:highlight>
              </a:rPr>
              <a:t>The president would be elected indirectly by the Basic Democrats/ electoral college. </a:t>
            </a:r>
          </a:p>
          <a:p>
            <a:pPr algn="just">
              <a:buFont typeface="Wingdings" panose="05000000000000000000" pitchFamily="2" charset="2"/>
              <a:buChar char="§"/>
            </a:pPr>
            <a:r>
              <a:rPr lang="en-US" dirty="0"/>
              <a:t>President would hold office for fixed term of five years, and could not be removed from office by an inverse vote, </a:t>
            </a:r>
            <a:r>
              <a:rPr lang="en-US" dirty="0">
                <a:solidFill>
                  <a:srgbClr val="00B050"/>
                </a:solidFill>
              </a:rPr>
              <a:t>but by a special process of impeachment</a:t>
            </a:r>
          </a:p>
          <a:p>
            <a:pPr algn="just">
              <a:buFont typeface="Wingdings" panose="05000000000000000000" pitchFamily="2" charset="2"/>
              <a:buChar char="§"/>
            </a:pPr>
            <a:r>
              <a:rPr lang="en-US" dirty="0"/>
              <a:t>The President would nominate his Cabinet and Provincial Governors who would be responsible only to him.</a:t>
            </a:r>
          </a:p>
          <a:p>
            <a:pPr algn="just">
              <a:buFont typeface="Wingdings" panose="05000000000000000000" pitchFamily="2" charset="2"/>
              <a:buChar char="§"/>
            </a:pPr>
            <a:r>
              <a:rPr lang="en-US" dirty="0"/>
              <a:t>Thus, </a:t>
            </a:r>
            <a:r>
              <a:rPr lang="en-US" dirty="0">
                <a:highlight>
                  <a:srgbClr val="00FFFF"/>
                </a:highlight>
              </a:rPr>
              <a:t>the </a:t>
            </a:r>
            <a:r>
              <a:rPr lang="en-US" b="1" dirty="0">
                <a:highlight>
                  <a:srgbClr val="FFFF00"/>
                </a:highlight>
              </a:rPr>
              <a:t>dominance of the executive branch </a:t>
            </a:r>
            <a:r>
              <a:rPr lang="en-US" dirty="0">
                <a:highlight>
                  <a:srgbClr val="00FFFF"/>
                </a:highlight>
              </a:rPr>
              <a:t>vested in the President was the underlying principle of the 1962 constitution of Pakistan.</a:t>
            </a:r>
          </a:p>
          <a:p>
            <a:pPr algn="just">
              <a:buFont typeface="Wingdings" panose="05000000000000000000" pitchFamily="2" charset="2"/>
              <a:buChar char="§"/>
            </a:pPr>
            <a:r>
              <a:rPr lang="en-US" dirty="0">
                <a:highlight>
                  <a:srgbClr val="FF00FF"/>
                </a:highlight>
              </a:rPr>
              <a:t>1962 Constitution arranged a ‘</a:t>
            </a:r>
            <a:r>
              <a:rPr lang="en-US" i="1" u="sng" dirty="0">
                <a:highlight>
                  <a:srgbClr val="FF00FF"/>
                </a:highlight>
              </a:rPr>
              <a:t>government of the President, by the President and for the President</a:t>
            </a:r>
            <a:r>
              <a:rPr lang="en-US" dirty="0">
                <a:highlight>
                  <a:srgbClr val="FF00FF"/>
                </a:highlight>
              </a:rPr>
              <a:t>’ </a:t>
            </a:r>
            <a:r>
              <a:rPr lang="en-US" b="1" dirty="0">
                <a:highlight>
                  <a:srgbClr val="FFFF00"/>
                </a:highlight>
              </a:rPr>
              <a:t>(K B Sayeed, 1963) </a:t>
            </a:r>
            <a:r>
              <a:rPr lang="en-US" dirty="0">
                <a:highlight>
                  <a:srgbClr val="FF00FF"/>
                </a:highlight>
              </a:rPr>
              <a:t>in Pakistan in which the President was the “Corner-Stone”.</a:t>
            </a:r>
          </a:p>
          <a:p>
            <a:pPr algn="just">
              <a:buFont typeface="Wingdings" panose="05000000000000000000" pitchFamily="2" charset="2"/>
              <a:buChar char="§"/>
            </a:pPr>
            <a:endParaRPr lang="en-US" dirty="0"/>
          </a:p>
        </p:txBody>
      </p:sp>
    </p:spTree>
    <p:extLst>
      <p:ext uri="{BB962C8B-B14F-4D97-AF65-F5344CB8AC3E}">
        <p14:creationId xmlns:p14="http://schemas.microsoft.com/office/powerpoint/2010/main" val="1870869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1962 Constitution of Pakistan</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b="1" i="1" dirty="0">
                <a:highlight>
                  <a:srgbClr val="FF00FF"/>
                </a:highlight>
              </a:rPr>
              <a:t>Islamic Republic:</a:t>
            </a:r>
          </a:p>
          <a:p>
            <a:pPr algn="just">
              <a:buFont typeface="Wingdings" panose="05000000000000000000" pitchFamily="2" charset="2"/>
              <a:buChar char="§"/>
            </a:pPr>
            <a:r>
              <a:rPr lang="en-US" dirty="0"/>
              <a:t>The constitution of 1962 declared Pakistan as the “Islamic Republic of Pakistan”.</a:t>
            </a:r>
          </a:p>
          <a:p>
            <a:pPr algn="just">
              <a:buFont typeface="Wingdings" panose="05000000000000000000" pitchFamily="2" charset="2"/>
              <a:buChar char="§"/>
            </a:pPr>
            <a:r>
              <a:rPr lang="en-US" dirty="0" err="1">
                <a:highlight>
                  <a:srgbClr val="FFFF00"/>
                </a:highlight>
              </a:rPr>
              <a:t>Ayub</a:t>
            </a:r>
            <a:r>
              <a:rPr lang="en-US" dirty="0">
                <a:highlight>
                  <a:srgbClr val="FFFF00"/>
                </a:highlight>
              </a:rPr>
              <a:t> considered “Islam” the only weapon (ideology) to ensure the unity and integration </a:t>
            </a:r>
            <a:r>
              <a:rPr lang="en-US" dirty="0">
                <a:highlight>
                  <a:srgbClr val="00FF00"/>
                </a:highlight>
              </a:rPr>
              <a:t>of physically fragmented wings of Pakistan.</a:t>
            </a:r>
          </a:p>
          <a:p>
            <a:pPr algn="just">
              <a:buFont typeface="Wingdings" panose="05000000000000000000" pitchFamily="2" charset="2"/>
              <a:buChar char="§"/>
            </a:pPr>
            <a:r>
              <a:rPr lang="en-US" dirty="0"/>
              <a:t> No law or legislation would be passed which was against the spirit of the Quran and Sunnah. </a:t>
            </a:r>
            <a:r>
              <a:rPr lang="en-US" dirty="0">
                <a:highlight>
                  <a:srgbClr val="00FF00"/>
                </a:highlight>
              </a:rPr>
              <a:t>An advisory council of Islamic scholars </a:t>
            </a:r>
            <a:r>
              <a:rPr lang="en-US" dirty="0"/>
              <a:t>would be formed to help legislatures to frame laws in accordance with the teachings of Islam. </a:t>
            </a:r>
          </a:p>
          <a:p>
            <a:pPr algn="just">
              <a:buFont typeface="Wingdings" panose="05000000000000000000" pitchFamily="2" charset="2"/>
              <a:buChar char="Ø"/>
            </a:pPr>
            <a:r>
              <a:rPr lang="en-US" sz="2400" b="1" i="1" dirty="0">
                <a:highlight>
                  <a:srgbClr val="FF00FF"/>
                </a:highlight>
              </a:rPr>
              <a:t>Basic Democracies: </a:t>
            </a:r>
          </a:p>
          <a:p>
            <a:pPr algn="just">
              <a:buFont typeface="Wingdings" panose="05000000000000000000" pitchFamily="2" charset="2"/>
              <a:buChar char="§"/>
            </a:pPr>
            <a:r>
              <a:rPr lang="en-US" dirty="0"/>
              <a:t>In the 1962 Constitution a new system of basic democracies was introduce  (mentioned previously). </a:t>
            </a:r>
          </a:p>
          <a:p>
            <a:pPr algn="just">
              <a:buFont typeface="Wingdings" panose="05000000000000000000" pitchFamily="2" charset="2"/>
              <a:buChar char="§"/>
            </a:pPr>
            <a:r>
              <a:rPr lang="en-US" dirty="0">
                <a:highlight>
                  <a:srgbClr val="FFFF00"/>
                </a:highlight>
              </a:rPr>
              <a:t>The elected Basic Democrats would constitute an “Electoral College” which would elect the President and MPs. Thus, the indirect election system was adopted in 1962 Constitution. </a:t>
            </a:r>
          </a:p>
          <a:p>
            <a:pPr algn="just">
              <a:buFont typeface="Wingdings" panose="05000000000000000000" pitchFamily="2" charset="2"/>
              <a:buChar char="§"/>
            </a:pPr>
            <a:endParaRPr lang="en-US" dirty="0"/>
          </a:p>
        </p:txBody>
      </p:sp>
    </p:spTree>
    <p:extLst>
      <p:ext uri="{BB962C8B-B14F-4D97-AF65-F5344CB8AC3E}">
        <p14:creationId xmlns:p14="http://schemas.microsoft.com/office/powerpoint/2010/main" val="3175764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1962 Constitution of Pakistan</a:t>
            </a:r>
            <a:endParaRPr lang="en-US" dirty="0"/>
          </a:p>
        </p:txBody>
      </p:sp>
      <p:sp>
        <p:nvSpPr>
          <p:cNvPr id="3" name="Content Placeholder 2"/>
          <p:cNvSpPr>
            <a:spLocks noGrp="1"/>
          </p:cNvSpPr>
          <p:nvPr>
            <p:ph idx="1"/>
          </p:nvPr>
        </p:nvSpPr>
        <p:spPr/>
        <p:txBody>
          <a:bodyPr>
            <a:normAutofit fontScale="70000" lnSpcReduction="20000"/>
          </a:bodyPr>
          <a:lstStyle/>
          <a:p>
            <a:pPr algn="just">
              <a:buFont typeface="Wingdings" panose="05000000000000000000" pitchFamily="2" charset="2"/>
              <a:buChar char="Ø"/>
            </a:pPr>
            <a:r>
              <a:rPr lang="en-US" sz="3100" b="1" i="1" dirty="0">
                <a:highlight>
                  <a:srgbClr val="FFFF00"/>
                </a:highlight>
              </a:rPr>
              <a:t>Independence of Judiciary was diminished: </a:t>
            </a:r>
          </a:p>
          <a:p>
            <a:pPr algn="just">
              <a:buFont typeface="Wingdings" panose="05000000000000000000" pitchFamily="2" charset="2"/>
              <a:buChar char="§"/>
            </a:pPr>
            <a:r>
              <a:rPr lang="en-US" dirty="0"/>
              <a:t>Unlike the 1956 Constitution, the 1962 Constitution diminished the independence of the judiciary. Under the 1962 Constitution, the authority of appointment and transfer of judges rested in the President. Moreover, the judiciary could not declare any law/provision unconstitutional at its own.</a:t>
            </a:r>
          </a:p>
          <a:p>
            <a:pPr algn="just">
              <a:buFont typeface="Wingdings" panose="05000000000000000000" pitchFamily="2" charset="2"/>
              <a:buChar char="§"/>
            </a:pPr>
            <a:r>
              <a:rPr lang="en-US" dirty="0"/>
              <a:t>Moreover, both the Supreme Court and the High Courts could not start proceedings of a case on their own. The administration of the subordinate courts was only partially under their control.</a:t>
            </a:r>
          </a:p>
          <a:p>
            <a:pPr algn="just">
              <a:buFont typeface="Wingdings" panose="05000000000000000000" pitchFamily="2" charset="2"/>
              <a:buChar char="Ø"/>
            </a:pPr>
            <a:r>
              <a:rPr lang="en-US" sz="3400" b="1" i="1" dirty="0">
                <a:highlight>
                  <a:srgbClr val="FFFF00"/>
                </a:highlight>
              </a:rPr>
              <a:t>Unicameral Legislature: </a:t>
            </a:r>
          </a:p>
          <a:p>
            <a:pPr algn="just">
              <a:buFont typeface="Wingdings" panose="05000000000000000000" pitchFamily="2" charset="2"/>
              <a:buChar char="§"/>
            </a:pPr>
            <a:r>
              <a:rPr lang="en-US" dirty="0"/>
              <a:t>Like 1956 Constitution, the 1962 Constitution adopted single House Parliament (unicameral legislature) both at the Center and the Provinces. The central legislature was called the </a:t>
            </a:r>
            <a:r>
              <a:rPr lang="en-US" i="1" dirty="0"/>
              <a:t>National Assembly</a:t>
            </a:r>
            <a:r>
              <a:rPr lang="en-US" dirty="0"/>
              <a:t> which had </a:t>
            </a:r>
            <a:r>
              <a:rPr lang="en-US" dirty="0">
                <a:highlight>
                  <a:srgbClr val="00FF00"/>
                </a:highlight>
              </a:rPr>
              <a:t>156 members (6 of which was reserved for women) </a:t>
            </a:r>
            <a:r>
              <a:rPr lang="en-US" dirty="0"/>
              <a:t>equally drawn from the two wings of Pakistan. The tenure of the Assembly was five years.</a:t>
            </a:r>
          </a:p>
          <a:p>
            <a:pPr algn="just">
              <a:buFont typeface="Wingdings" panose="05000000000000000000" pitchFamily="2" charset="2"/>
              <a:buChar char="§"/>
            </a:pPr>
            <a:r>
              <a:rPr lang="en-US" dirty="0">
                <a:solidFill>
                  <a:srgbClr val="00B050"/>
                </a:solidFill>
              </a:rPr>
              <a:t>Unlike the 1956 Constitution, </a:t>
            </a:r>
            <a:r>
              <a:rPr lang="en-US" b="1" dirty="0">
                <a:solidFill>
                  <a:srgbClr val="00B050"/>
                </a:solidFill>
              </a:rPr>
              <a:t>the provision of </a:t>
            </a:r>
            <a:r>
              <a:rPr lang="en-US" b="1" i="1" dirty="0">
                <a:highlight>
                  <a:srgbClr val="FFFF00"/>
                </a:highlight>
              </a:rPr>
              <a:t>provincial autonomy </a:t>
            </a:r>
            <a:r>
              <a:rPr lang="en-US" b="1" dirty="0">
                <a:highlight>
                  <a:srgbClr val="FFFF00"/>
                </a:highlight>
              </a:rPr>
              <a:t>was denied </a:t>
            </a:r>
            <a:r>
              <a:rPr lang="en-US" b="1" dirty="0">
                <a:solidFill>
                  <a:srgbClr val="00B050"/>
                </a:solidFill>
              </a:rPr>
              <a:t>in the 1962 Constitution.</a:t>
            </a:r>
            <a:r>
              <a:rPr lang="en-US" dirty="0">
                <a:solidFill>
                  <a:srgbClr val="00B050"/>
                </a:solidFill>
              </a:rPr>
              <a:t> The National Assembly under the leadership of the President could legislate any law it deemed necessary</a:t>
            </a:r>
            <a:r>
              <a:rPr lang="en-US" dirty="0"/>
              <a:t>.</a:t>
            </a:r>
          </a:p>
        </p:txBody>
      </p:sp>
    </p:spTree>
    <p:extLst>
      <p:ext uri="{BB962C8B-B14F-4D97-AF65-F5344CB8AC3E}">
        <p14:creationId xmlns:p14="http://schemas.microsoft.com/office/powerpoint/2010/main" val="202938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1962 Constitution of Pakistan</a:t>
            </a:r>
            <a:endParaRPr lang="en-US" dirty="0"/>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Ø"/>
            </a:pPr>
            <a:r>
              <a:rPr lang="en-US" dirty="0"/>
              <a:t>The 1962 Constitution originally did not provide any list of </a:t>
            </a:r>
            <a:r>
              <a:rPr lang="en-US" dirty="0">
                <a:highlight>
                  <a:srgbClr val="FFFF00"/>
                </a:highlight>
              </a:rPr>
              <a:t>fundamental rights </a:t>
            </a:r>
            <a:r>
              <a:rPr lang="en-US" dirty="0"/>
              <a:t>which was later enlisted  through the First Amendment Act of 1963- almost similar to that of the 1956 Constitution.</a:t>
            </a:r>
          </a:p>
          <a:p>
            <a:pPr algn="just">
              <a:buFont typeface="Wingdings" panose="05000000000000000000" pitchFamily="2" charset="2"/>
              <a:buChar char="Ø"/>
            </a:pPr>
            <a:r>
              <a:rPr lang="en-US" dirty="0">
                <a:highlight>
                  <a:srgbClr val="FF00FF"/>
                </a:highlight>
              </a:rPr>
              <a:t>It kept the provision that </a:t>
            </a:r>
            <a:r>
              <a:rPr lang="en-US" b="1" dirty="0">
                <a:highlight>
                  <a:srgbClr val="FF00FF"/>
                </a:highlight>
              </a:rPr>
              <a:t>if the President was from West Pakistan, the Speaker would be from East Pakistan</a:t>
            </a:r>
            <a:r>
              <a:rPr lang="en-US" b="1" dirty="0"/>
              <a:t> </a:t>
            </a:r>
            <a:r>
              <a:rPr lang="en-US" dirty="0"/>
              <a:t>(ref. F. Q. Chowdhury).</a:t>
            </a:r>
          </a:p>
          <a:p>
            <a:pPr algn="just">
              <a:buFont typeface="Wingdings" panose="05000000000000000000" pitchFamily="2" charset="2"/>
              <a:buChar char="Ø"/>
            </a:pPr>
            <a:r>
              <a:rPr lang="en-US" dirty="0">
                <a:highlight>
                  <a:srgbClr val="00FF00"/>
                </a:highlight>
              </a:rPr>
              <a:t>Only three candidates would be allowed to contest the presidential race!</a:t>
            </a:r>
          </a:p>
          <a:p>
            <a:pPr algn="just">
              <a:buFont typeface="Wingdings" panose="05000000000000000000" pitchFamily="2" charset="2"/>
              <a:buChar char="Ø"/>
            </a:pPr>
            <a:r>
              <a:rPr lang="en-US" dirty="0"/>
              <a:t>The state language of Pakistan would be Bengali and Urdu but English might be used for official and other purposes until arrangements for its replacement are made.</a:t>
            </a:r>
          </a:p>
        </p:txBody>
      </p:sp>
    </p:spTree>
    <p:extLst>
      <p:ext uri="{BB962C8B-B14F-4D97-AF65-F5344CB8AC3E}">
        <p14:creationId xmlns:p14="http://schemas.microsoft.com/office/powerpoint/2010/main" val="3543367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Ayub</a:t>
            </a:r>
            <a:r>
              <a:rPr lang="en-US" b="1" dirty="0"/>
              <a:t> Regime</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q"/>
            </a:pPr>
            <a:r>
              <a:rPr lang="en-US" b="1" dirty="0"/>
              <a:t>Subsequent Political Developments:</a:t>
            </a:r>
          </a:p>
          <a:p>
            <a:pPr>
              <a:buFont typeface="Wingdings" panose="05000000000000000000" pitchFamily="2" charset="2"/>
              <a:buChar char="Ø"/>
            </a:pPr>
            <a:r>
              <a:rPr lang="en-US" u="sng" dirty="0"/>
              <a:t>Issues: </a:t>
            </a:r>
            <a:endParaRPr lang="en-US" dirty="0"/>
          </a:p>
          <a:p>
            <a:pPr>
              <a:buFont typeface="Wingdings" panose="05000000000000000000" pitchFamily="2" charset="2"/>
              <a:buChar char="§"/>
            </a:pPr>
            <a:r>
              <a:rPr lang="en-US" dirty="0"/>
              <a:t>1962 Education Movement; </a:t>
            </a:r>
          </a:p>
          <a:p>
            <a:pPr>
              <a:buFont typeface="Wingdings" panose="05000000000000000000" pitchFamily="2" charset="2"/>
              <a:buChar char="§"/>
            </a:pPr>
            <a:r>
              <a:rPr lang="en-US" dirty="0">
                <a:highlight>
                  <a:srgbClr val="FFFF00"/>
                </a:highlight>
              </a:rPr>
              <a:t>The 1965 Presidential Elections </a:t>
            </a:r>
            <a:r>
              <a:rPr lang="en-US" dirty="0"/>
              <a:t>( January 2, 1965; two candidates, </a:t>
            </a:r>
            <a:r>
              <a:rPr lang="en-US" dirty="0" err="1"/>
              <a:t>Ayub</a:t>
            </a:r>
            <a:r>
              <a:rPr lang="en-US" dirty="0"/>
              <a:t> and Fatima Jinnah; </a:t>
            </a:r>
            <a:r>
              <a:rPr lang="en-US" dirty="0" err="1"/>
              <a:t>Ayub</a:t>
            </a:r>
            <a:r>
              <a:rPr lang="en-US" dirty="0"/>
              <a:t> won in a very competitive election);</a:t>
            </a:r>
          </a:p>
          <a:p>
            <a:pPr>
              <a:buFont typeface="Wingdings" panose="05000000000000000000" pitchFamily="2" charset="2"/>
              <a:buChar char="§"/>
            </a:pPr>
            <a:r>
              <a:rPr lang="en-US" dirty="0">
                <a:highlight>
                  <a:srgbClr val="FFFF00"/>
                </a:highlight>
              </a:rPr>
              <a:t>Indo-Pak War of 1965 </a:t>
            </a:r>
            <a:r>
              <a:rPr lang="en-US" sz="2000" dirty="0"/>
              <a:t>(September 6, 1965 which lasted for 17 days only; issue- Kashmir, hidden issue-regain the image of </a:t>
            </a:r>
            <a:r>
              <a:rPr lang="en-US" sz="2000" dirty="0" err="1"/>
              <a:t>Ayub</a:t>
            </a:r>
            <a:r>
              <a:rPr lang="en-US" sz="2000" dirty="0"/>
              <a:t> </a:t>
            </a:r>
            <a:r>
              <a:rPr lang="en-US" sz="2000" dirty="0" err="1"/>
              <a:t>againt</a:t>
            </a:r>
            <a:r>
              <a:rPr lang="en-US" sz="2000" dirty="0"/>
              <a:t> Fatima Jinnah, his competitor in the Presidential poll);</a:t>
            </a:r>
            <a:endParaRPr lang="en-US" dirty="0"/>
          </a:p>
          <a:p>
            <a:pPr>
              <a:buFont typeface="Wingdings" panose="05000000000000000000" pitchFamily="2" charset="2"/>
              <a:buChar char="§"/>
            </a:pPr>
            <a:r>
              <a:rPr lang="en-US" dirty="0">
                <a:highlight>
                  <a:srgbClr val="00FFFF"/>
                </a:highlight>
              </a:rPr>
              <a:t>Widened  Economic Disparity between the two wings of Pakistan</a:t>
            </a:r>
            <a:r>
              <a:rPr lang="en-US" dirty="0"/>
              <a:t>;</a:t>
            </a:r>
          </a:p>
          <a:p>
            <a:pPr>
              <a:buFont typeface="Wingdings" panose="05000000000000000000" pitchFamily="2" charset="2"/>
              <a:buChar char="§"/>
            </a:pPr>
            <a:r>
              <a:rPr lang="en-US" dirty="0">
                <a:highlight>
                  <a:srgbClr val="FFFF00"/>
                </a:highlight>
              </a:rPr>
              <a:t>Six-Point Program of Bangabandhu </a:t>
            </a:r>
            <a:r>
              <a:rPr lang="en-US" dirty="0"/>
              <a:t>(1966);</a:t>
            </a:r>
          </a:p>
          <a:p>
            <a:pPr>
              <a:buFont typeface="Wingdings" panose="05000000000000000000" pitchFamily="2" charset="2"/>
              <a:buChar char="§"/>
            </a:pPr>
            <a:r>
              <a:rPr lang="en-US" dirty="0">
                <a:highlight>
                  <a:srgbClr val="FFFF00"/>
                </a:highlight>
              </a:rPr>
              <a:t>Agartala Conspiracy Case</a:t>
            </a:r>
            <a:r>
              <a:rPr lang="en-US" dirty="0"/>
              <a:t>, 1968;</a:t>
            </a:r>
          </a:p>
          <a:p>
            <a:pPr>
              <a:buFont typeface="Wingdings" panose="05000000000000000000" pitchFamily="2" charset="2"/>
              <a:buChar char="§"/>
            </a:pPr>
            <a:r>
              <a:rPr lang="en-US" dirty="0">
                <a:highlight>
                  <a:srgbClr val="FFFF00"/>
                </a:highlight>
              </a:rPr>
              <a:t>Mass </a:t>
            </a:r>
            <a:r>
              <a:rPr lang="en-US" dirty="0" err="1">
                <a:highlight>
                  <a:srgbClr val="FFFF00"/>
                </a:highlight>
              </a:rPr>
              <a:t>Upsarge</a:t>
            </a:r>
            <a:r>
              <a:rPr lang="en-US" dirty="0">
                <a:highlight>
                  <a:srgbClr val="FFFF00"/>
                </a:highlight>
              </a:rPr>
              <a:t>, 1969 </a:t>
            </a:r>
            <a:r>
              <a:rPr lang="en-US" dirty="0"/>
              <a:t>and </a:t>
            </a:r>
            <a:r>
              <a:rPr lang="en-US" dirty="0">
                <a:highlight>
                  <a:srgbClr val="FFFF00"/>
                </a:highlight>
              </a:rPr>
              <a:t>the fall of </a:t>
            </a:r>
            <a:r>
              <a:rPr lang="en-US" dirty="0" err="1">
                <a:highlight>
                  <a:srgbClr val="FFFF00"/>
                </a:highlight>
              </a:rPr>
              <a:t>Ayub</a:t>
            </a:r>
            <a:r>
              <a:rPr lang="en-US" dirty="0">
                <a:highlight>
                  <a:srgbClr val="FFFF00"/>
                </a:highlight>
              </a:rPr>
              <a:t> Regime</a:t>
            </a:r>
            <a:r>
              <a:rPr lang="en-US" dirty="0"/>
              <a:t>.</a:t>
            </a:r>
          </a:p>
        </p:txBody>
      </p:sp>
    </p:spTree>
    <p:extLst>
      <p:ext uri="{BB962C8B-B14F-4D97-AF65-F5344CB8AC3E}">
        <p14:creationId xmlns:p14="http://schemas.microsoft.com/office/powerpoint/2010/main" val="1029276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a:t>
            </a:r>
            <a:r>
              <a:rPr lang="en-US" b="1" dirty="0" err="1"/>
              <a:t>Ayub</a:t>
            </a:r>
            <a:r>
              <a:rPr lang="en-US" b="1" dirty="0"/>
              <a:t> Regime</a:t>
            </a:r>
            <a:endParaRPr lang="en-US" dirty="0"/>
          </a:p>
        </p:txBody>
      </p:sp>
      <p:sp>
        <p:nvSpPr>
          <p:cNvPr id="3" name="Content Placeholder 2"/>
          <p:cNvSpPr>
            <a:spLocks noGrp="1"/>
          </p:cNvSpPr>
          <p:nvPr>
            <p:ph idx="1"/>
          </p:nvPr>
        </p:nvSpPr>
        <p:spPr/>
        <p:txBody>
          <a:bodyPr>
            <a:normAutofit fontScale="85000" lnSpcReduction="20000"/>
          </a:bodyPr>
          <a:lstStyle/>
          <a:p>
            <a:pPr algn="just">
              <a:buFont typeface="Wingdings" panose="05000000000000000000" pitchFamily="2" charset="2"/>
              <a:buChar char="q"/>
            </a:pPr>
            <a:r>
              <a:rPr lang="en-US" b="1" dirty="0"/>
              <a:t>Background:</a:t>
            </a:r>
          </a:p>
          <a:p>
            <a:pPr algn="just">
              <a:buFont typeface="Wingdings" panose="05000000000000000000" pitchFamily="2" charset="2"/>
              <a:buChar char="Ø"/>
            </a:pPr>
            <a:r>
              <a:rPr lang="en-US" dirty="0">
                <a:solidFill>
                  <a:srgbClr val="FF0000"/>
                </a:solidFill>
                <a:highlight>
                  <a:srgbClr val="FFFF00"/>
                </a:highlight>
              </a:rPr>
              <a:t>Iskandar Mirza</a:t>
            </a:r>
            <a:r>
              <a:rPr lang="en-US" dirty="0"/>
              <a:t>’s</a:t>
            </a:r>
            <a:r>
              <a:rPr lang="en-US" dirty="0">
                <a:solidFill>
                  <a:srgbClr val="FF0000"/>
                </a:solidFill>
              </a:rPr>
              <a:t> </a:t>
            </a:r>
            <a:r>
              <a:rPr lang="en-US" dirty="0"/>
              <a:t>intention to prolong his power made him </a:t>
            </a:r>
            <a:r>
              <a:rPr lang="en-US" dirty="0">
                <a:solidFill>
                  <a:srgbClr val="FF0000"/>
                </a:solidFill>
                <a:highlight>
                  <a:srgbClr val="FFFF00"/>
                </a:highlight>
              </a:rPr>
              <a:t>proclaim Martial Law throughout Pakistan on </a:t>
            </a:r>
            <a:r>
              <a:rPr lang="en-US" b="1" dirty="0">
                <a:highlight>
                  <a:srgbClr val="00FFFF"/>
                </a:highlight>
              </a:rPr>
              <a:t>October 8, 1958</a:t>
            </a:r>
            <a:r>
              <a:rPr lang="en-US" b="1" dirty="0"/>
              <a:t>. </a:t>
            </a:r>
            <a:r>
              <a:rPr lang="en-US" dirty="0"/>
              <a:t>This helped </a:t>
            </a:r>
            <a:r>
              <a:rPr lang="en-US" dirty="0" err="1">
                <a:highlight>
                  <a:srgbClr val="FF00FF"/>
                </a:highlight>
              </a:rPr>
              <a:t>Ayub</a:t>
            </a:r>
            <a:r>
              <a:rPr lang="en-US" dirty="0">
                <a:highlight>
                  <a:srgbClr val="FF00FF"/>
                </a:highlight>
              </a:rPr>
              <a:t> Khan, the army chief</a:t>
            </a:r>
            <a:r>
              <a:rPr lang="en-US" dirty="0"/>
              <a:t>, to capture power.</a:t>
            </a:r>
          </a:p>
          <a:p>
            <a:pPr algn="just">
              <a:buFont typeface="Wingdings" panose="05000000000000000000" pitchFamily="2" charset="2"/>
              <a:buChar char="Ø"/>
            </a:pPr>
            <a:r>
              <a:rPr lang="en-US" dirty="0"/>
              <a:t>On </a:t>
            </a:r>
            <a:r>
              <a:rPr lang="en-US" b="1" dirty="0">
                <a:highlight>
                  <a:srgbClr val="00FFFF"/>
                </a:highlight>
              </a:rPr>
              <a:t>October 28, 1958,</a:t>
            </a:r>
            <a:r>
              <a:rPr lang="en-US" b="1" dirty="0">
                <a:solidFill>
                  <a:srgbClr val="FF0000"/>
                </a:solidFill>
                <a:highlight>
                  <a:srgbClr val="00FFFF"/>
                </a:highlight>
              </a:rPr>
              <a:t> General </a:t>
            </a:r>
            <a:r>
              <a:rPr lang="en-US" b="1" dirty="0" err="1">
                <a:solidFill>
                  <a:srgbClr val="FF0000"/>
                </a:solidFill>
                <a:highlight>
                  <a:srgbClr val="00FFFF"/>
                </a:highlight>
              </a:rPr>
              <a:t>Ayub</a:t>
            </a:r>
            <a:r>
              <a:rPr lang="en-US" b="1" dirty="0">
                <a:solidFill>
                  <a:srgbClr val="FF0000"/>
                </a:solidFill>
                <a:highlight>
                  <a:srgbClr val="00FFFF"/>
                </a:highlight>
              </a:rPr>
              <a:t> Khan</a:t>
            </a:r>
            <a:r>
              <a:rPr lang="en-US" dirty="0">
                <a:highlight>
                  <a:srgbClr val="00FFFF"/>
                </a:highlight>
              </a:rPr>
              <a:t> assumed the office of the President </a:t>
            </a:r>
            <a:r>
              <a:rPr lang="en-US" dirty="0"/>
              <a:t>ousting Iskandar Mirza, and took over the charge of administration of the country.</a:t>
            </a:r>
          </a:p>
          <a:p>
            <a:pPr algn="just">
              <a:buFont typeface="Wingdings" panose="05000000000000000000" pitchFamily="2" charset="2"/>
              <a:buChar char="Ø"/>
            </a:pPr>
            <a:r>
              <a:rPr lang="en-US" dirty="0"/>
              <a:t>To consolidate his authority </a:t>
            </a:r>
            <a:r>
              <a:rPr lang="en-US" dirty="0" err="1"/>
              <a:t>Ayub</a:t>
            </a:r>
            <a:r>
              <a:rPr lang="en-US" dirty="0"/>
              <a:t> Khan secured a Mandate from the </a:t>
            </a:r>
            <a:r>
              <a:rPr lang="en-US" b="1" i="1" dirty="0">
                <a:solidFill>
                  <a:srgbClr val="00B050"/>
                </a:solidFill>
              </a:rPr>
              <a:t>Basic Democrats</a:t>
            </a:r>
            <a:r>
              <a:rPr lang="en-US" b="1" i="1" dirty="0">
                <a:solidFill>
                  <a:srgbClr val="FF0000"/>
                </a:solidFill>
              </a:rPr>
              <a:t> </a:t>
            </a:r>
            <a:r>
              <a:rPr lang="en-US" dirty="0"/>
              <a:t>through a formal vote for enacting </a:t>
            </a:r>
            <a:r>
              <a:rPr lang="en-US" b="1" dirty="0">
                <a:solidFill>
                  <a:srgbClr val="FF0000"/>
                </a:solidFill>
              </a:rPr>
              <a:t>a new constitution </a:t>
            </a:r>
            <a:r>
              <a:rPr lang="en-US" dirty="0"/>
              <a:t>for the country.</a:t>
            </a:r>
            <a:endParaRPr lang="en-US" i="1" dirty="0"/>
          </a:p>
          <a:p>
            <a:pPr algn="just">
              <a:buFont typeface="Wingdings" panose="05000000000000000000" pitchFamily="2" charset="2"/>
              <a:buChar char="Ø"/>
            </a:pPr>
            <a:r>
              <a:rPr lang="en-US" dirty="0">
                <a:highlight>
                  <a:srgbClr val="00FFFF"/>
                </a:highlight>
              </a:rPr>
              <a:t>In discharging that mandate </a:t>
            </a:r>
            <a:r>
              <a:rPr lang="en-US" dirty="0">
                <a:solidFill>
                  <a:srgbClr val="FF0000"/>
                </a:solidFill>
                <a:highlight>
                  <a:srgbClr val="00FFFF"/>
                </a:highlight>
              </a:rPr>
              <a:t>he appointed a </a:t>
            </a:r>
            <a:r>
              <a:rPr lang="en-US" i="1" dirty="0">
                <a:solidFill>
                  <a:srgbClr val="FF0000"/>
                </a:solidFill>
                <a:highlight>
                  <a:srgbClr val="00FFFF"/>
                </a:highlight>
              </a:rPr>
              <a:t>Constitution Commission</a:t>
            </a:r>
            <a:r>
              <a:rPr lang="en-US" dirty="0">
                <a:solidFill>
                  <a:srgbClr val="FF0000"/>
                </a:solidFill>
                <a:highlight>
                  <a:srgbClr val="00FFFF"/>
                </a:highlight>
              </a:rPr>
              <a:t> on February 17, 1960</a:t>
            </a:r>
            <a:r>
              <a:rPr lang="en-US" dirty="0">
                <a:highlight>
                  <a:srgbClr val="00FFFF"/>
                </a:highlight>
              </a:rPr>
              <a:t> which concluded that parliamentary system of government proved to be a failure in Pakistan, and it </a:t>
            </a:r>
            <a:r>
              <a:rPr lang="en-US" dirty="0">
                <a:solidFill>
                  <a:srgbClr val="FF0000"/>
                </a:solidFill>
                <a:highlight>
                  <a:srgbClr val="00FFFF"/>
                </a:highlight>
              </a:rPr>
              <a:t>recommended a presidential form of government under the following grounds</a:t>
            </a:r>
            <a:r>
              <a:rPr lang="en-US" dirty="0">
                <a:highlight>
                  <a:srgbClr val="00FFFF"/>
                </a:highlight>
              </a:rPr>
              <a:t>:</a:t>
            </a:r>
          </a:p>
          <a:p>
            <a:pPr algn="just">
              <a:buFont typeface="Wingdings" panose="05000000000000000000" pitchFamily="2" charset="2"/>
              <a:buChar char="Ø"/>
            </a:pPr>
            <a:endParaRPr lang="en-US" dirty="0"/>
          </a:p>
          <a:p>
            <a:endParaRPr lang="en-US" dirty="0"/>
          </a:p>
        </p:txBody>
      </p:sp>
    </p:spTree>
    <p:extLst>
      <p:ext uri="{BB962C8B-B14F-4D97-AF65-F5344CB8AC3E}">
        <p14:creationId xmlns:p14="http://schemas.microsoft.com/office/powerpoint/2010/main" val="847176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a:t>
            </a:r>
            <a:r>
              <a:rPr lang="en-US" b="1" dirty="0" err="1"/>
              <a:t>Ayub</a:t>
            </a:r>
            <a:r>
              <a:rPr lang="en-US" b="1" dirty="0"/>
              <a:t> Regime</a:t>
            </a:r>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n-US" dirty="0"/>
              <a:t>Presidential system ensures only one person as the head of affairs (unlike the previous system), thus, a clash of personalities can be avoided;</a:t>
            </a:r>
          </a:p>
          <a:p>
            <a:pPr algn="just">
              <a:buFont typeface="Wingdings" panose="05000000000000000000" pitchFamily="2" charset="2"/>
              <a:buChar char="§"/>
            </a:pPr>
            <a:r>
              <a:rPr lang="en-US" dirty="0"/>
              <a:t>Presidential system restricts legislators exploit his/her position to his advantage unlike the parliamentary form of government;</a:t>
            </a:r>
          </a:p>
          <a:p>
            <a:pPr algn="just">
              <a:buFont typeface="Wingdings" panose="05000000000000000000" pitchFamily="2" charset="2"/>
              <a:buChar char="§"/>
            </a:pPr>
            <a:r>
              <a:rPr lang="en-US" dirty="0"/>
              <a:t>Presidential system ensures greater stability (which is our prime need);</a:t>
            </a:r>
          </a:p>
          <a:p>
            <a:pPr algn="just">
              <a:buFont typeface="Wingdings" panose="05000000000000000000" pitchFamily="2" charset="2"/>
              <a:buChar char="§"/>
            </a:pPr>
            <a:r>
              <a:rPr lang="en-US" dirty="0"/>
              <a:t>In presidential system, administrators are appointed from amongst the ablest of men available, and not necessary from among the members of parliament.</a:t>
            </a:r>
          </a:p>
          <a:p>
            <a:pPr algn="just">
              <a:buFont typeface="Wingdings" panose="05000000000000000000" pitchFamily="2" charset="2"/>
              <a:buChar char="§"/>
            </a:pPr>
            <a:endParaRPr lang="en-US" dirty="0"/>
          </a:p>
        </p:txBody>
      </p:sp>
    </p:spTree>
    <p:extLst>
      <p:ext uri="{BB962C8B-B14F-4D97-AF65-F5344CB8AC3E}">
        <p14:creationId xmlns:p14="http://schemas.microsoft.com/office/powerpoint/2010/main" val="2223952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a:t>
            </a:r>
            <a:r>
              <a:rPr lang="en-US" b="1" dirty="0" err="1"/>
              <a:t>Ayub</a:t>
            </a:r>
            <a:r>
              <a:rPr lang="en-US" b="1" dirty="0"/>
              <a:t> Regime</a:t>
            </a:r>
          </a:p>
        </p:txBody>
      </p:sp>
      <p:sp>
        <p:nvSpPr>
          <p:cNvPr id="3" name="Content Placeholder 2"/>
          <p:cNvSpPr>
            <a:spLocks noGrp="1"/>
          </p:cNvSpPr>
          <p:nvPr>
            <p:ph idx="1"/>
          </p:nvPr>
        </p:nvSpPr>
        <p:spPr/>
        <p:txBody>
          <a:bodyPr>
            <a:normAutofit fontScale="70000" lnSpcReduction="20000"/>
          </a:bodyPr>
          <a:lstStyle/>
          <a:p>
            <a:pPr algn="just">
              <a:buFont typeface="Wingdings" panose="05000000000000000000" pitchFamily="2" charset="2"/>
              <a:buChar char="q"/>
            </a:pPr>
            <a:r>
              <a:rPr lang="en-US" b="1" dirty="0">
                <a:solidFill>
                  <a:srgbClr val="FF0000"/>
                </a:solidFill>
                <a:highlight>
                  <a:srgbClr val="FFFF00"/>
                </a:highlight>
              </a:rPr>
              <a:t>Basic Democracies:</a:t>
            </a:r>
          </a:p>
          <a:p>
            <a:pPr algn="just">
              <a:buFont typeface="Wingdings" panose="05000000000000000000" pitchFamily="2" charset="2"/>
              <a:buChar char="Ø"/>
            </a:pPr>
            <a:r>
              <a:rPr lang="en-US" dirty="0">
                <a:highlight>
                  <a:srgbClr val="00FFFF"/>
                </a:highlight>
              </a:rPr>
              <a:t>Basic Democracies was a local government system introduced during the </a:t>
            </a:r>
            <a:r>
              <a:rPr lang="en-US" dirty="0" err="1">
                <a:highlight>
                  <a:srgbClr val="00FFFF"/>
                </a:highlight>
              </a:rPr>
              <a:t>Ayub</a:t>
            </a:r>
            <a:r>
              <a:rPr lang="en-US" dirty="0">
                <a:highlight>
                  <a:srgbClr val="00FFFF"/>
                </a:highlight>
              </a:rPr>
              <a:t> regime in the early 1960s (This is also dubbed as ‘Primary democracy’ or “</a:t>
            </a:r>
            <a:r>
              <a:rPr lang="en-US" i="1" dirty="0" err="1">
                <a:highlight>
                  <a:srgbClr val="00FFFF"/>
                </a:highlight>
              </a:rPr>
              <a:t>buniyadi</a:t>
            </a:r>
            <a:r>
              <a:rPr lang="en-US" i="1" dirty="0">
                <a:highlight>
                  <a:srgbClr val="00FFFF"/>
                </a:highlight>
              </a:rPr>
              <a:t> </a:t>
            </a:r>
            <a:r>
              <a:rPr lang="en-US" i="1" dirty="0" err="1">
                <a:highlight>
                  <a:srgbClr val="00FFFF"/>
                </a:highlight>
              </a:rPr>
              <a:t>gonotantro</a:t>
            </a:r>
            <a:r>
              <a:rPr lang="en-US" dirty="0">
                <a:highlight>
                  <a:srgbClr val="00FFFF"/>
                </a:highlight>
              </a:rPr>
              <a:t>”).</a:t>
            </a:r>
          </a:p>
          <a:p>
            <a:pPr algn="just">
              <a:buFont typeface="Wingdings" panose="05000000000000000000" pitchFamily="2" charset="2"/>
              <a:buChar char="Ø"/>
            </a:pPr>
            <a:r>
              <a:rPr lang="en-US" dirty="0">
                <a:solidFill>
                  <a:srgbClr val="00B050"/>
                </a:solidFill>
              </a:rPr>
              <a:t>General </a:t>
            </a:r>
            <a:r>
              <a:rPr lang="en-US" dirty="0" err="1">
                <a:solidFill>
                  <a:srgbClr val="00B050"/>
                </a:solidFill>
              </a:rPr>
              <a:t>Ayub</a:t>
            </a:r>
            <a:r>
              <a:rPr lang="en-US" dirty="0">
                <a:solidFill>
                  <a:srgbClr val="00B050"/>
                </a:solidFill>
              </a:rPr>
              <a:t> khan, President of Pakistan, introduced the concept of basic democracy under the </a:t>
            </a:r>
            <a:r>
              <a:rPr lang="en-US" b="1" u="sng" dirty="0">
                <a:highlight>
                  <a:srgbClr val="00FFFF"/>
                </a:highlight>
              </a:rPr>
              <a:t>Basic Democracies Order, 1959</a:t>
            </a:r>
            <a:r>
              <a:rPr lang="en-US" b="1" dirty="0">
                <a:highlight>
                  <a:srgbClr val="00FFFF"/>
                </a:highlight>
              </a:rPr>
              <a:t> on October 26, 1959 </a:t>
            </a:r>
            <a:r>
              <a:rPr lang="en-US" dirty="0">
                <a:solidFill>
                  <a:srgbClr val="00B050"/>
                </a:solidFill>
              </a:rPr>
              <a:t>having made an attempt to initiate a grass-root level democratic system (support base for General </a:t>
            </a:r>
            <a:r>
              <a:rPr lang="en-US" dirty="0" err="1">
                <a:solidFill>
                  <a:srgbClr val="00B050"/>
                </a:solidFill>
              </a:rPr>
              <a:t>Ayub</a:t>
            </a:r>
            <a:r>
              <a:rPr lang="en-US" dirty="0">
                <a:solidFill>
                  <a:srgbClr val="00B050"/>
                </a:solidFill>
              </a:rPr>
              <a:t> Khan). </a:t>
            </a:r>
          </a:p>
          <a:p>
            <a:pPr algn="just">
              <a:buFont typeface="Wingdings" panose="05000000000000000000" pitchFamily="2" charset="2"/>
              <a:buChar char="Ø"/>
            </a:pPr>
            <a:r>
              <a:rPr lang="en-US" dirty="0"/>
              <a:t>Of course, most of the political parties of East Pakistan had different ideas about his scheme, and considered it a bid to seize power in the hands of </a:t>
            </a:r>
            <a:r>
              <a:rPr lang="en-US" dirty="0" err="1"/>
              <a:t>Ayub</a:t>
            </a:r>
            <a:r>
              <a:rPr lang="en-US" dirty="0"/>
              <a:t> Khan and other vested groups. </a:t>
            </a:r>
          </a:p>
          <a:p>
            <a:pPr algn="just">
              <a:buFont typeface="Wingdings" panose="05000000000000000000" pitchFamily="2" charset="2"/>
              <a:buChar char="Ø"/>
            </a:pPr>
            <a:r>
              <a:rPr lang="en-US" dirty="0"/>
              <a:t>When </a:t>
            </a:r>
            <a:r>
              <a:rPr lang="en-US" dirty="0" err="1"/>
              <a:t>Ayub</a:t>
            </a:r>
            <a:r>
              <a:rPr lang="en-US" dirty="0"/>
              <a:t> Khan introduced basic democracy after trashing a truly democratic constitution through martial law, he had only one objective: </a:t>
            </a:r>
            <a:r>
              <a:rPr lang="en-US" u="sng" dirty="0"/>
              <a:t>To institute a system that could be guided at the will of the rulers.</a:t>
            </a:r>
          </a:p>
          <a:p>
            <a:pPr algn="just">
              <a:buFont typeface="Wingdings" panose="05000000000000000000" pitchFamily="2" charset="2"/>
              <a:buChar char="Ø"/>
            </a:pPr>
            <a:r>
              <a:rPr lang="en-US" b="1" dirty="0">
                <a:solidFill>
                  <a:srgbClr val="0070C0"/>
                </a:solidFill>
                <a:highlight>
                  <a:srgbClr val="FFFF00"/>
                </a:highlight>
              </a:rPr>
              <a:t>The system of </a:t>
            </a:r>
            <a:r>
              <a:rPr lang="en-US" b="1" u="sng" dirty="0">
                <a:solidFill>
                  <a:srgbClr val="0070C0"/>
                </a:solidFill>
                <a:highlight>
                  <a:srgbClr val="FFFF00"/>
                </a:highlight>
              </a:rPr>
              <a:t>Basic Democracies was initially </a:t>
            </a:r>
            <a:r>
              <a:rPr lang="en-US" b="1" u="sng" dirty="0">
                <a:highlight>
                  <a:srgbClr val="FFFF00"/>
                </a:highlight>
              </a:rPr>
              <a:t>a five-tier arrangement</a:t>
            </a:r>
            <a:r>
              <a:rPr lang="en-US" b="1" dirty="0">
                <a:solidFill>
                  <a:srgbClr val="0070C0"/>
                </a:solidFill>
                <a:highlight>
                  <a:srgbClr val="FFFF00"/>
                </a:highlight>
              </a:rPr>
              <a:t>. They were: (</a:t>
            </a:r>
            <a:r>
              <a:rPr lang="en-US" b="1" dirty="0" err="1">
                <a:solidFill>
                  <a:srgbClr val="0070C0"/>
                </a:solidFill>
                <a:highlight>
                  <a:srgbClr val="FFFF00"/>
                </a:highlight>
              </a:rPr>
              <a:t>i</a:t>
            </a:r>
            <a:r>
              <a:rPr lang="en-US" b="1" dirty="0">
                <a:solidFill>
                  <a:srgbClr val="0070C0"/>
                </a:solidFill>
                <a:highlight>
                  <a:srgbClr val="FFFF00"/>
                </a:highlight>
              </a:rPr>
              <a:t>) </a:t>
            </a:r>
            <a:r>
              <a:rPr lang="en-US" b="1" dirty="0">
                <a:solidFill>
                  <a:srgbClr val="FF0000"/>
                </a:solidFill>
                <a:highlight>
                  <a:srgbClr val="FFFF00"/>
                </a:highlight>
              </a:rPr>
              <a:t>union councils (rural areas), town committees (urban areas); </a:t>
            </a:r>
            <a:r>
              <a:rPr lang="en-US" b="1" dirty="0">
                <a:solidFill>
                  <a:srgbClr val="0070C0"/>
                </a:solidFill>
                <a:highlight>
                  <a:srgbClr val="FFFF00"/>
                </a:highlight>
              </a:rPr>
              <a:t>(ii) </a:t>
            </a:r>
            <a:r>
              <a:rPr lang="en-US" b="1" dirty="0" err="1">
                <a:solidFill>
                  <a:srgbClr val="0070C0"/>
                </a:solidFill>
                <a:highlight>
                  <a:srgbClr val="FFFF00"/>
                </a:highlight>
              </a:rPr>
              <a:t>thana</a:t>
            </a:r>
            <a:r>
              <a:rPr lang="en-US" b="1" dirty="0">
                <a:solidFill>
                  <a:srgbClr val="0070C0"/>
                </a:solidFill>
                <a:highlight>
                  <a:srgbClr val="FFFF00"/>
                </a:highlight>
              </a:rPr>
              <a:t> councils (East Pakistan), tehsil councils (West Pakistan); (iii) </a:t>
            </a:r>
            <a:r>
              <a:rPr lang="en-US" b="1" dirty="0">
                <a:solidFill>
                  <a:srgbClr val="FF0000"/>
                </a:solidFill>
                <a:highlight>
                  <a:srgbClr val="FFFF00"/>
                </a:highlight>
              </a:rPr>
              <a:t>district councils</a:t>
            </a:r>
            <a:r>
              <a:rPr lang="en-US" b="1" dirty="0">
                <a:solidFill>
                  <a:srgbClr val="0070C0"/>
                </a:solidFill>
                <a:highlight>
                  <a:srgbClr val="FFFF00"/>
                </a:highlight>
              </a:rPr>
              <a:t>; (iv) divisional councils; (v) provincial development advisory council. </a:t>
            </a:r>
          </a:p>
        </p:txBody>
      </p:sp>
    </p:spTree>
    <p:extLst>
      <p:ext uri="{BB962C8B-B14F-4D97-AF65-F5344CB8AC3E}">
        <p14:creationId xmlns:p14="http://schemas.microsoft.com/office/powerpoint/2010/main" val="2992559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Basic Democracies of </a:t>
            </a:r>
            <a:r>
              <a:rPr lang="en-US" b="1" dirty="0" err="1"/>
              <a:t>Ayub</a:t>
            </a:r>
            <a:r>
              <a:rPr lang="en-US" b="1" dirty="0"/>
              <a:t> Khan</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lgn="just">
              <a:buFont typeface="Wingdings" panose="05000000000000000000" pitchFamily="2" charset="2"/>
              <a:buChar char="Ø"/>
            </a:pPr>
            <a:r>
              <a:rPr lang="en-US" b="1" dirty="0"/>
              <a:t>Of the five councils </a:t>
            </a:r>
            <a:r>
              <a:rPr lang="en-US" dirty="0"/>
              <a:t>created by the Basic Democracies Order </a:t>
            </a:r>
            <a:r>
              <a:rPr lang="en-US" b="1" dirty="0">
                <a:highlight>
                  <a:srgbClr val="FFFF00"/>
                </a:highlight>
              </a:rPr>
              <a:t>only </a:t>
            </a:r>
            <a:r>
              <a:rPr lang="en-US" b="1" u="sng" dirty="0">
                <a:highlight>
                  <a:srgbClr val="FFFF00"/>
                </a:highlight>
              </a:rPr>
              <a:t>the union and district councils had been given specific functions</a:t>
            </a:r>
            <a:r>
              <a:rPr lang="en-US" dirty="0"/>
              <a:t>. </a:t>
            </a:r>
          </a:p>
          <a:p>
            <a:pPr algn="just">
              <a:buFont typeface="Wingdings" panose="05000000000000000000" pitchFamily="2" charset="2"/>
              <a:buChar char="§"/>
            </a:pPr>
            <a:r>
              <a:rPr lang="en-US" b="1" i="1" dirty="0">
                <a:highlight>
                  <a:srgbClr val="FFFF00"/>
                </a:highlight>
              </a:rPr>
              <a:t>The union council </a:t>
            </a:r>
            <a:r>
              <a:rPr lang="en-US" dirty="0">
                <a:highlight>
                  <a:srgbClr val="00FFFF"/>
                </a:highlight>
              </a:rPr>
              <a:t>had been entrusted with a variety of functions such as agriculture, small industry, community development and increased food production in the union. </a:t>
            </a:r>
          </a:p>
          <a:p>
            <a:pPr algn="just">
              <a:buFont typeface="Wingdings" panose="05000000000000000000" pitchFamily="2" charset="2"/>
              <a:buChar char="§"/>
            </a:pPr>
            <a:r>
              <a:rPr lang="en-US" dirty="0">
                <a:highlight>
                  <a:srgbClr val="00FFFF"/>
                </a:highlight>
              </a:rPr>
              <a:t>It maintained law and order through the rural police and had been given judicial powers to try minor civil and criminal cases through its conciliation courts. </a:t>
            </a:r>
          </a:p>
          <a:p>
            <a:pPr algn="just">
              <a:buFont typeface="Wingdings" panose="05000000000000000000" pitchFamily="2" charset="2"/>
              <a:buChar char="§"/>
            </a:pPr>
            <a:r>
              <a:rPr lang="en-US" dirty="0">
                <a:highlight>
                  <a:srgbClr val="00FFFF"/>
                </a:highlight>
              </a:rPr>
              <a:t>The union councils were given the responsibility of planning and implementing rural public works programs for construction of roads, bridges and culverts, irrigation channels and embankments. </a:t>
            </a:r>
          </a:p>
          <a:p>
            <a:pPr algn="just">
              <a:buFont typeface="Wingdings" panose="05000000000000000000" pitchFamily="2" charset="2"/>
              <a:buChar char="§"/>
            </a:pPr>
            <a:r>
              <a:rPr lang="en-US" dirty="0">
                <a:highlight>
                  <a:srgbClr val="00FFFF"/>
                </a:highlight>
              </a:rPr>
              <a:t>The union council was empowered to levy taxes, impose rates, tolls and fees. </a:t>
            </a:r>
          </a:p>
          <a:p>
            <a:pPr algn="just">
              <a:buFont typeface="Wingdings" panose="05000000000000000000" pitchFamily="2" charset="2"/>
              <a:buChar char="§"/>
            </a:pPr>
            <a:r>
              <a:rPr lang="en-US" dirty="0">
                <a:highlight>
                  <a:srgbClr val="FF00FF"/>
                </a:highlight>
              </a:rPr>
              <a:t>The most important feature of the basic democracy system was that </a:t>
            </a:r>
            <a:r>
              <a:rPr lang="en-US" u="sng" dirty="0">
                <a:highlight>
                  <a:srgbClr val="FF00FF"/>
                </a:highlight>
              </a:rPr>
              <a:t>it formed the </a:t>
            </a:r>
            <a:r>
              <a:rPr lang="en-US" b="1" u="sng" dirty="0">
                <a:highlight>
                  <a:srgbClr val="FFFF00"/>
                </a:highlight>
              </a:rPr>
              <a:t>national</a:t>
            </a:r>
            <a:r>
              <a:rPr lang="en-US" u="sng" dirty="0">
                <a:highlight>
                  <a:srgbClr val="FFFF00"/>
                </a:highlight>
              </a:rPr>
              <a:t> </a:t>
            </a:r>
            <a:r>
              <a:rPr lang="en-US" b="1" u="sng" dirty="0">
                <a:highlight>
                  <a:srgbClr val="FFFF00"/>
                </a:highlight>
              </a:rPr>
              <a:t>electoral college </a:t>
            </a:r>
            <a:r>
              <a:rPr lang="en-US" dirty="0">
                <a:highlight>
                  <a:srgbClr val="FF00FF"/>
                </a:highlight>
              </a:rPr>
              <a:t>consisting of </a:t>
            </a:r>
            <a:r>
              <a:rPr lang="en-US" dirty="0">
                <a:highlight>
                  <a:srgbClr val="FFFF00"/>
                </a:highlight>
              </a:rPr>
              <a:t>80,000 members </a:t>
            </a:r>
            <a:r>
              <a:rPr lang="en-US" dirty="0">
                <a:highlight>
                  <a:srgbClr val="FF00FF"/>
                </a:highlight>
              </a:rPr>
              <a:t>from East and West Pakistan </a:t>
            </a:r>
            <a:r>
              <a:rPr lang="en-US" dirty="0"/>
              <a:t>(</a:t>
            </a:r>
            <a:r>
              <a:rPr lang="en-US" dirty="0">
                <a:highlight>
                  <a:srgbClr val="FFFF00"/>
                </a:highlight>
              </a:rPr>
              <a:t>40,000 from each wing</a:t>
            </a:r>
            <a:r>
              <a:rPr lang="en-US" dirty="0"/>
              <a:t>) </a:t>
            </a:r>
            <a:r>
              <a:rPr lang="en-US" dirty="0">
                <a:highlight>
                  <a:srgbClr val="00FF00"/>
                </a:highlight>
              </a:rPr>
              <a:t>for the elections of President, members of national assembly and of the provincial assemblies</a:t>
            </a:r>
            <a:r>
              <a:rPr lang="en-US" dirty="0"/>
              <a:t>. </a:t>
            </a:r>
            <a:r>
              <a:rPr lang="en-US" b="1" dirty="0">
                <a:highlight>
                  <a:srgbClr val="FFFF00"/>
                </a:highlight>
              </a:rPr>
              <a:t>(Basic Democrats)</a:t>
            </a:r>
          </a:p>
        </p:txBody>
      </p:sp>
    </p:spTree>
    <p:extLst>
      <p:ext uri="{BB962C8B-B14F-4D97-AF65-F5344CB8AC3E}">
        <p14:creationId xmlns:p14="http://schemas.microsoft.com/office/powerpoint/2010/main" val="3618725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Basic Democracies of </a:t>
            </a:r>
            <a:r>
              <a:rPr lang="en-US" b="1" dirty="0" err="1"/>
              <a:t>Ayub</a:t>
            </a:r>
            <a:r>
              <a:rPr lang="en-US" b="1" dirty="0"/>
              <a:t> Khan</a:t>
            </a:r>
            <a:endParaRPr lang="en-US" dirty="0"/>
          </a:p>
        </p:txBody>
      </p:sp>
      <p:sp>
        <p:nvSpPr>
          <p:cNvPr id="3" name="Content Placeholder 2"/>
          <p:cNvSpPr>
            <a:spLocks noGrp="1"/>
          </p:cNvSpPr>
          <p:nvPr>
            <p:ph idx="1"/>
          </p:nvPr>
        </p:nvSpPr>
        <p:spPr/>
        <p:txBody>
          <a:bodyPr>
            <a:normAutofit fontScale="92500" lnSpcReduction="20000"/>
          </a:bodyPr>
          <a:lstStyle/>
          <a:p>
            <a:pPr algn="just">
              <a:buFont typeface="Wingdings" panose="05000000000000000000" pitchFamily="2" charset="2"/>
              <a:buChar char="Ø"/>
            </a:pPr>
            <a:r>
              <a:rPr lang="en-US" b="1" dirty="0"/>
              <a:t>The </a:t>
            </a:r>
            <a:r>
              <a:rPr lang="en-US" b="1" dirty="0" err="1"/>
              <a:t>thana</a:t>
            </a:r>
            <a:r>
              <a:rPr lang="en-US" b="1" dirty="0"/>
              <a:t>/tehsil council</a:t>
            </a:r>
            <a:r>
              <a:rPr lang="en-US" dirty="0"/>
              <a:t> was mostly a coordinative and supervisory body. All the activities of union councils and town committees falling within its jurisdiction were coordinated by it. All development plans prepared by the union councils and town committees were coordinated by the </a:t>
            </a:r>
            <a:r>
              <a:rPr lang="en-US" dirty="0" err="1"/>
              <a:t>thana</a:t>
            </a:r>
            <a:r>
              <a:rPr lang="en-US" dirty="0"/>
              <a:t> council including supervision of on-going schemes. It followed the directions of the district council and remained responsible to it. </a:t>
            </a:r>
          </a:p>
          <a:p>
            <a:pPr algn="just">
              <a:buFont typeface="Wingdings" panose="05000000000000000000" pitchFamily="2" charset="2"/>
              <a:buChar char="Ø"/>
            </a:pPr>
            <a:r>
              <a:rPr lang="en-US" b="1" dirty="0">
                <a:solidFill>
                  <a:srgbClr val="FF0000"/>
                </a:solidFill>
                <a:highlight>
                  <a:srgbClr val="FFFF00"/>
                </a:highlight>
              </a:rPr>
              <a:t>The district council </a:t>
            </a:r>
            <a:r>
              <a:rPr lang="en-US" b="1" dirty="0">
                <a:solidFill>
                  <a:srgbClr val="00B050"/>
                </a:solidFill>
                <a:highlight>
                  <a:srgbClr val="FFFF00"/>
                </a:highlight>
              </a:rPr>
              <a:t>had been entrusted with </a:t>
            </a:r>
            <a:r>
              <a:rPr lang="en-US" b="1" dirty="0">
                <a:solidFill>
                  <a:srgbClr val="00B050"/>
                </a:solidFill>
                <a:highlight>
                  <a:srgbClr val="00FFFF"/>
                </a:highlight>
              </a:rPr>
              <a:t>three types of functions</a:t>
            </a:r>
            <a:r>
              <a:rPr lang="en-US" dirty="0">
                <a:highlight>
                  <a:srgbClr val="FFFF00"/>
                </a:highlight>
              </a:rPr>
              <a:t>: </a:t>
            </a:r>
            <a:r>
              <a:rPr lang="en-US" u="sng" dirty="0">
                <a:highlight>
                  <a:srgbClr val="00FFFF"/>
                </a:highlight>
              </a:rPr>
              <a:t>compulsory</a:t>
            </a:r>
            <a:r>
              <a:rPr lang="en-US" dirty="0">
                <a:highlight>
                  <a:srgbClr val="FFFF00"/>
                </a:highlight>
              </a:rPr>
              <a:t> (construction of public roads, culverts, bridges, maintenance of primary schools, plantation and preservation of trees, regulation of public ferries, and improvement of public health), </a:t>
            </a:r>
            <a:r>
              <a:rPr lang="en-US" u="sng" dirty="0">
                <a:highlight>
                  <a:srgbClr val="00FFFF"/>
                </a:highlight>
              </a:rPr>
              <a:t>optional</a:t>
            </a:r>
            <a:r>
              <a:rPr lang="en-US" dirty="0">
                <a:highlight>
                  <a:srgbClr val="FFFF00"/>
                </a:highlight>
              </a:rPr>
              <a:t> (education, culture, socio-economic welfare) and </a:t>
            </a:r>
            <a:r>
              <a:rPr lang="en-US" u="sng" dirty="0">
                <a:highlight>
                  <a:srgbClr val="00FFFF"/>
                </a:highlight>
              </a:rPr>
              <a:t>coordinating</a:t>
            </a:r>
            <a:r>
              <a:rPr lang="en-US" dirty="0">
                <a:highlight>
                  <a:srgbClr val="FFFF00"/>
                </a:highlight>
              </a:rPr>
              <a:t>.</a:t>
            </a:r>
          </a:p>
          <a:p>
            <a:pPr algn="just">
              <a:buFont typeface="Wingdings" panose="05000000000000000000" pitchFamily="2" charset="2"/>
              <a:buChar char="Ø"/>
            </a:pPr>
            <a:r>
              <a:rPr lang="en-US" dirty="0"/>
              <a:t>The fourth tier, </a:t>
            </a:r>
            <a:r>
              <a:rPr lang="en-US" b="1" dirty="0"/>
              <a:t>the divisional council</a:t>
            </a:r>
            <a:r>
              <a:rPr lang="en-US" dirty="0"/>
              <a:t>, was least important functionally. It was simply an advisory body at that level.</a:t>
            </a:r>
          </a:p>
        </p:txBody>
      </p:sp>
    </p:spTree>
    <p:extLst>
      <p:ext uri="{BB962C8B-B14F-4D97-AF65-F5344CB8AC3E}">
        <p14:creationId xmlns:p14="http://schemas.microsoft.com/office/powerpoint/2010/main" val="4160613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Basic Democracies of </a:t>
            </a:r>
            <a:r>
              <a:rPr lang="en-US" b="1" dirty="0" err="1"/>
              <a:t>Ayub</a:t>
            </a:r>
            <a:r>
              <a:rPr lang="en-US" b="1" dirty="0"/>
              <a:t> Khan</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q"/>
            </a:pPr>
            <a:r>
              <a:rPr lang="en-US" b="1" dirty="0">
                <a:solidFill>
                  <a:srgbClr val="00B050"/>
                </a:solidFill>
              </a:rPr>
              <a:t>Evaluation:</a:t>
            </a:r>
          </a:p>
          <a:p>
            <a:pPr algn="just">
              <a:buFont typeface="Wingdings" panose="05000000000000000000" pitchFamily="2" charset="2"/>
              <a:buChar char="Ø"/>
            </a:pPr>
            <a:r>
              <a:rPr lang="en-US" dirty="0"/>
              <a:t>Apart from being the agent of local government, the basic democracies also performed political and electoral functions to legitimize the government through popular support and participation.</a:t>
            </a:r>
          </a:p>
          <a:p>
            <a:pPr algn="just">
              <a:buFont typeface="Wingdings" panose="05000000000000000000" pitchFamily="2" charset="2"/>
              <a:buChar char="§"/>
            </a:pPr>
            <a:r>
              <a:rPr lang="en-US" dirty="0"/>
              <a:t> In the referendum for presidential elections held on 14 February 1960 the basic democrats voted for </a:t>
            </a:r>
            <a:r>
              <a:rPr lang="en-US" dirty="0" err="1"/>
              <a:t>Ayub</a:t>
            </a:r>
            <a:r>
              <a:rPr lang="en-US" dirty="0"/>
              <a:t> Khan. </a:t>
            </a:r>
          </a:p>
          <a:p>
            <a:pPr algn="just">
              <a:buFont typeface="Wingdings" panose="05000000000000000000" pitchFamily="2" charset="2"/>
              <a:buChar char="§"/>
            </a:pPr>
            <a:r>
              <a:rPr lang="en-US" dirty="0"/>
              <a:t>The only beneficiaries of the system were big landlords, industrialists, and the civil service whose powers were greatly augmented in that period.</a:t>
            </a:r>
          </a:p>
          <a:p>
            <a:pPr algn="just">
              <a:buFont typeface="Wingdings" panose="05000000000000000000" pitchFamily="2" charset="2"/>
              <a:buChar char="§"/>
            </a:pPr>
            <a:r>
              <a:rPr lang="en-US" dirty="0">
                <a:solidFill>
                  <a:srgbClr val="FF0000"/>
                </a:solidFill>
              </a:rPr>
              <a:t>The monopolization of electoral rights by the basic democrats </a:t>
            </a:r>
            <a:r>
              <a:rPr lang="en-US" dirty="0"/>
              <a:t>was strongly hated by the vast rural and urban masses, which led to mass upheaval against </a:t>
            </a:r>
            <a:r>
              <a:rPr lang="en-US" dirty="0" err="1"/>
              <a:t>Ayub</a:t>
            </a:r>
            <a:r>
              <a:rPr lang="en-US" dirty="0"/>
              <a:t> in 1969.</a:t>
            </a:r>
          </a:p>
          <a:p>
            <a:pPr marL="0" indent="0" algn="just">
              <a:buNone/>
            </a:pPr>
            <a:endParaRPr lang="en-US" dirty="0"/>
          </a:p>
        </p:txBody>
      </p:sp>
    </p:spTree>
    <p:extLst>
      <p:ext uri="{BB962C8B-B14F-4D97-AF65-F5344CB8AC3E}">
        <p14:creationId xmlns:p14="http://schemas.microsoft.com/office/powerpoint/2010/main" val="260452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Basic Democracies of </a:t>
            </a:r>
            <a:r>
              <a:rPr lang="en-US" b="1" dirty="0" err="1"/>
              <a:t>Ayub</a:t>
            </a:r>
            <a:r>
              <a:rPr lang="en-US" b="1" dirty="0"/>
              <a:t> Khan</a:t>
            </a:r>
            <a:endParaRPr lang="en-US" dirty="0"/>
          </a:p>
        </p:txBody>
      </p:sp>
      <p:sp>
        <p:nvSpPr>
          <p:cNvPr id="3" name="Content Placeholder 2"/>
          <p:cNvSpPr>
            <a:spLocks noGrp="1"/>
          </p:cNvSpPr>
          <p:nvPr>
            <p:ph idx="1"/>
          </p:nvPr>
        </p:nvSpPr>
        <p:spPr/>
        <p:txBody>
          <a:bodyPr>
            <a:normAutofit lnSpcReduction="10000"/>
          </a:bodyPr>
          <a:lstStyle/>
          <a:p>
            <a:pPr algn="just">
              <a:buFont typeface="Wingdings" panose="05000000000000000000" pitchFamily="2" charset="2"/>
              <a:buChar char="§"/>
            </a:pPr>
            <a:r>
              <a:rPr lang="en-US" dirty="0"/>
              <a:t>The real purpose of basic democracy would be revealed, however, in the 1962 constitution introduced by </a:t>
            </a:r>
            <a:r>
              <a:rPr lang="en-US" dirty="0" err="1"/>
              <a:t>Ayub</a:t>
            </a:r>
            <a:r>
              <a:rPr lang="en-US" dirty="0"/>
              <a:t> Khan. Under the 1962 constitution, the democrats elected at union level formed an electoral college to elect the president, the National Assembly, and the provincial assemblies.</a:t>
            </a:r>
          </a:p>
          <a:p>
            <a:pPr algn="just">
              <a:buFont typeface="Wingdings" panose="05000000000000000000" pitchFamily="2" charset="2"/>
              <a:buChar char="§"/>
            </a:pPr>
            <a:r>
              <a:rPr lang="en-US" dirty="0"/>
              <a:t>Since then, this electoral college of basic democrats became the darling of the regime who formed the core group of support for the government and its rulers. The lofty ideals of grass-root democracy with a coterie of supporters did not last long.</a:t>
            </a:r>
          </a:p>
          <a:p>
            <a:pPr algn="just">
              <a:buFont typeface="Wingdings" panose="05000000000000000000" pitchFamily="2" charset="2"/>
              <a:buChar char="Ø"/>
            </a:pPr>
            <a:r>
              <a:rPr lang="en-US" dirty="0"/>
              <a:t>As a political institution it not only failed to legitimize the regime, but also lost its legitimacy after the fall of General </a:t>
            </a:r>
            <a:r>
              <a:rPr lang="en-US" dirty="0" err="1"/>
              <a:t>Ayub</a:t>
            </a:r>
            <a:r>
              <a:rPr lang="en-US" dirty="0"/>
              <a:t> in 1969.</a:t>
            </a:r>
          </a:p>
        </p:txBody>
      </p:sp>
    </p:spTree>
    <p:extLst>
      <p:ext uri="{BB962C8B-B14F-4D97-AF65-F5344CB8AC3E}">
        <p14:creationId xmlns:p14="http://schemas.microsoft.com/office/powerpoint/2010/main" val="266737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1956 Constitution: A Bird’s Eye View</a:t>
            </a:r>
            <a:endParaRPr lang="en-AU" b="1" dirty="0"/>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Ø"/>
            </a:pPr>
            <a:r>
              <a:rPr lang="en-US" dirty="0"/>
              <a:t>Since there was very little progress during </a:t>
            </a:r>
            <a:r>
              <a:rPr lang="en-US" dirty="0" err="1"/>
              <a:t>Suhrawardy's</a:t>
            </a:r>
            <a:r>
              <a:rPr lang="en-US" dirty="0"/>
              <a:t> </a:t>
            </a:r>
            <a:r>
              <a:rPr lang="en-US" dirty="0" err="1"/>
              <a:t>ministership</a:t>
            </a:r>
            <a:r>
              <a:rPr lang="en-US" dirty="0"/>
              <a:t> in the Mohammad Ali (</a:t>
            </a:r>
            <a:r>
              <a:rPr lang="en-US" dirty="0" err="1"/>
              <a:t>Bogra</a:t>
            </a:r>
            <a:r>
              <a:rPr lang="en-US" dirty="0"/>
              <a:t>) Cabinet, in Constitutional matters the responsibility fell on </a:t>
            </a:r>
            <a:r>
              <a:rPr lang="en-US" b="1" dirty="0"/>
              <a:t>Chowdhury Mohammad Ali </a:t>
            </a:r>
            <a:r>
              <a:rPr lang="en-US" dirty="0"/>
              <a:t>after he replaced Mohammad Ali (</a:t>
            </a:r>
            <a:r>
              <a:rPr lang="en-US" dirty="0" err="1"/>
              <a:t>Bogra</a:t>
            </a:r>
            <a:r>
              <a:rPr lang="en-US" dirty="0"/>
              <a:t>) as the Prime Minister.</a:t>
            </a:r>
          </a:p>
          <a:p>
            <a:pPr algn="just">
              <a:buFont typeface="Wingdings" panose="05000000000000000000" pitchFamily="2" charset="2"/>
              <a:buChar char="Ø"/>
            </a:pPr>
            <a:r>
              <a:rPr lang="en-US" dirty="0">
                <a:highlight>
                  <a:srgbClr val="FFFF00"/>
                </a:highlight>
              </a:rPr>
              <a:t>Ismail Ibrahim </a:t>
            </a:r>
            <a:r>
              <a:rPr lang="en-US" dirty="0" err="1">
                <a:highlight>
                  <a:srgbClr val="FFFF00"/>
                </a:highlight>
              </a:rPr>
              <a:t>Chundrigar</a:t>
            </a:r>
            <a:r>
              <a:rPr lang="en-US" dirty="0">
                <a:highlight>
                  <a:srgbClr val="00FFFF"/>
                </a:highlight>
              </a:rPr>
              <a:t>, Minister for Law in the Chowdhury Mohammad Ali cabinet, presented </a:t>
            </a:r>
            <a:r>
              <a:rPr lang="en-US" u="sng" dirty="0">
                <a:highlight>
                  <a:srgbClr val="00FFFF"/>
                </a:highlight>
              </a:rPr>
              <a:t>the fourth draft constitution on </a:t>
            </a:r>
            <a:r>
              <a:rPr lang="en-US" b="1" u="sng" dirty="0">
                <a:solidFill>
                  <a:srgbClr val="00B050"/>
                </a:solidFill>
                <a:highlight>
                  <a:srgbClr val="FFFF00"/>
                </a:highlight>
              </a:rPr>
              <a:t>9 January 1956</a:t>
            </a:r>
            <a:r>
              <a:rPr lang="en-US" dirty="0">
                <a:highlight>
                  <a:srgbClr val="FFFF00"/>
                </a:highlight>
              </a:rPr>
              <a:t>, before the </a:t>
            </a:r>
            <a:r>
              <a:rPr lang="en-US" b="1" dirty="0">
                <a:highlight>
                  <a:srgbClr val="FFFF00"/>
                </a:highlight>
              </a:rPr>
              <a:t>Constituent Assembly</a:t>
            </a:r>
            <a:r>
              <a:rPr lang="en-US" dirty="0">
                <a:highlight>
                  <a:srgbClr val="FFFF00"/>
                </a:highlight>
              </a:rPr>
              <a:t>.</a:t>
            </a:r>
            <a:endParaRPr lang="en-US" b="1" dirty="0">
              <a:highlight>
                <a:srgbClr val="FFFF00"/>
              </a:highlight>
            </a:endParaRPr>
          </a:p>
          <a:p>
            <a:pPr algn="just">
              <a:buFont typeface="Wingdings" panose="05000000000000000000" pitchFamily="2" charset="2"/>
              <a:buChar char="Ø"/>
            </a:pPr>
            <a:r>
              <a:rPr lang="en-US" dirty="0"/>
              <a:t> After nine long years of efforts, Pakistan was finally successful in framing a proper Constitution.</a:t>
            </a:r>
          </a:p>
          <a:p>
            <a:pPr algn="just">
              <a:buFont typeface="Wingdings" panose="05000000000000000000" pitchFamily="2" charset="2"/>
              <a:buChar char="Ø"/>
            </a:pPr>
            <a:r>
              <a:rPr lang="en-US" b="1" u="sng" dirty="0">
                <a:solidFill>
                  <a:srgbClr val="FF0000"/>
                </a:solidFill>
                <a:highlight>
                  <a:srgbClr val="FFFF00"/>
                </a:highlight>
              </a:rPr>
              <a:t>It was adopted by the Constituent Assembly on </a:t>
            </a:r>
            <a:r>
              <a:rPr lang="en-US" b="1" u="sng" dirty="0">
                <a:solidFill>
                  <a:srgbClr val="00B050"/>
                </a:solidFill>
                <a:highlight>
                  <a:srgbClr val="FFFF00"/>
                </a:highlight>
              </a:rPr>
              <a:t>29th February, 1956</a:t>
            </a:r>
            <a:r>
              <a:rPr lang="en-US" b="1" u="sng" dirty="0">
                <a:solidFill>
                  <a:srgbClr val="FF0000"/>
                </a:solidFill>
                <a:highlight>
                  <a:srgbClr val="FFFF00"/>
                </a:highlight>
              </a:rPr>
              <a:t>, and it was enforced upon the state  on </a:t>
            </a:r>
            <a:r>
              <a:rPr lang="en-US" b="1" u="sng" dirty="0">
                <a:solidFill>
                  <a:srgbClr val="00B050"/>
                </a:solidFill>
                <a:highlight>
                  <a:srgbClr val="FFFF00"/>
                </a:highlight>
              </a:rPr>
              <a:t>23rd March, 1956</a:t>
            </a:r>
            <a:r>
              <a:rPr lang="en-US" b="1" u="sng" dirty="0">
                <a:solidFill>
                  <a:srgbClr val="FF0000"/>
                </a:solidFill>
                <a:highlight>
                  <a:srgbClr val="FFFF00"/>
                </a:highlight>
              </a:rPr>
              <a:t>, proclaiming Pakistan to be an Islamic republic.</a:t>
            </a:r>
          </a:p>
          <a:p>
            <a:endParaRPr lang="en-AU" dirty="0"/>
          </a:p>
        </p:txBody>
      </p:sp>
    </p:spTree>
    <p:extLst>
      <p:ext uri="{BB962C8B-B14F-4D97-AF65-F5344CB8AC3E}">
        <p14:creationId xmlns:p14="http://schemas.microsoft.com/office/powerpoint/2010/main" val="1112823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1717</TotalTime>
  <Words>2462</Words>
  <Application>Microsoft Office PowerPoint</Application>
  <PresentationFormat>Widescreen</PresentationFormat>
  <Paragraphs>117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HIS 103: Emergence of Bangladesh</vt:lpstr>
      <vt:lpstr>The Ayub Regime</vt:lpstr>
      <vt:lpstr>The Ayub Regime</vt:lpstr>
      <vt:lpstr>The Ayub Regime</vt:lpstr>
      <vt:lpstr>Basic Democracies of Ayub Khan </vt:lpstr>
      <vt:lpstr>Basic Democracies of Ayub Khan</vt:lpstr>
      <vt:lpstr>Basic Democracies of Ayub Khan</vt:lpstr>
      <vt:lpstr>Basic Democracies of Ayub Khan</vt:lpstr>
      <vt:lpstr>1956 Constitution: A Bird’s Eye View</vt:lpstr>
      <vt:lpstr>1956 Constitution</vt:lpstr>
      <vt:lpstr>1956 Constitution</vt:lpstr>
      <vt:lpstr>1956 Constitution</vt:lpstr>
      <vt:lpstr>1962 Constitution of Pakistan</vt:lpstr>
      <vt:lpstr>1962 Constitution of Pakistan</vt:lpstr>
      <vt:lpstr>1962 Constitution of Pakistan</vt:lpstr>
      <vt:lpstr>1962 Constitution of Pakistan</vt:lpstr>
      <vt:lpstr>1962 Constitution of Pakistan</vt:lpstr>
      <vt:lpstr>Ayub Regime</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Military Rule of Ayub Khan</dc:title>
  <dc:creator>ismail - [2010]</dc:creator>
  <cp:lastModifiedBy>HP</cp:lastModifiedBy>
  <cp:revision>160</cp:revision>
  <dcterms:created xsi:type="dcterms:W3CDTF">2019-07-21T08:32:27Z</dcterms:created>
  <dcterms:modified xsi:type="dcterms:W3CDTF">2022-03-15T15:17:36Z</dcterms:modified>
</cp:coreProperties>
</file>