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7D1EA55-28FE-40EC-B090-DE464CBC4482}"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2A35E-8B36-43EE-BAE7-53DFC7A41B5D}" type="slidenum">
              <a:rPr lang="en-US" smtClean="0"/>
              <a:t>‹#›</a:t>
            </a:fld>
            <a:endParaRPr lang="en-US"/>
          </a:p>
        </p:txBody>
      </p:sp>
    </p:spTree>
    <p:extLst>
      <p:ext uri="{BB962C8B-B14F-4D97-AF65-F5344CB8AC3E}">
        <p14:creationId xmlns:p14="http://schemas.microsoft.com/office/powerpoint/2010/main" val="21534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D1EA55-28FE-40EC-B090-DE464CBC4482}"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2A35E-8B36-43EE-BAE7-53DFC7A41B5D}" type="slidenum">
              <a:rPr lang="en-US" smtClean="0"/>
              <a:t>‹#›</a:t>
            </a:fld>
            <a:endParaRPr lang="en-US"/>
          </a:p>
        </p:txBody>
      </p:sp>
    </p:spTree>
    <p:extLst>
      <p:ext uri="{BB962C8B-B14F-4D97-AF65-F5344CB8AC3E}">
        <p14:creationId xmlns:p14="http://schemas.microsoft.com/office/powerpoint/2010/main" val="214809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D1EA55-28FE-40EC-B090-DE464CBC4482}"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2A35E-8B36-43EE-BAE7-53DFC7A41B5D}" type="slidenum">
              <a:rPr lang="en-US" smtClean="0"/>
              <a:t>‹#›</a:t>
            </a:fld>
            <a:endParaRPr lang="en-US"/>
          </a:p>
        </p:txBody>
      </p:sp>
    </p:spTree>
    <p:extLst>
      <p:ext uri="{BB962C8B-B14F-4D97-AF65-F5344CB8AC3E}">
        <p14:creationId xmlns:p14="http://schemas.microsoft.com/office/powerpoint/2010/main" val="333934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D1EA55-28FE-40EC-B090-DE464CBC4482}"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2A35E-8B36-43EE-BAE7-53DFC7A41B5D}" type="slidenum">
              <a:rPr lang="en-US" smtClean="0"/>
              <a:t>‹#›</a:t>
            </a:fld>
            <a:endParaRPr lang="en-US"/>
          </a:p>
        </p:txBody>
      </p:sp>
    </p:spTree>
    <p:extLst>
      <p:ext uri="{BB962C8B-B14F-4D97-AF65-F5344CB8AC3E}">
        <p14:creationId xmlns:p14="http://schemas.microsoft.com/office/powerpoint/2010/main" val="275089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D1EA55-28FE-40EC-B090-DE464CBC4482}"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2A35E-8B36-43EE-BAE7-53DFC7A41B5D}" type="slidenum">
              <a:rPr lang="en-US" smtClean="0"/>
              <a:t>‹#›</a:t>
            </a:fld>
            <a:endParaRPr lang="en-US"/>
          </a:p>
        </p:txBody>
      </p:sp>
    </p:spTree>
    <p:extLst>
      <p:ext uri="{BB962C8B-B14F-4D97-AF65-F5344CB8AC3E}">
        <p14:creationId xmlns:p14="http://schemas.microsoft.com/office/powerpoint/2010/main" val="415612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D1EA55-28FE-40EC-B090-DE464CBC4482}"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2A35E-8B36-43EE-BAE7-53DFC7A41B5D}" type="slidenum">
              <a:rPr lang="en-US" smtClean="0"/>
              <a:t>‹#›</a:t>
            </a:fld>
            <a:endParaRPr lang="en-US"/>
          </a:p>
        </p:txBody>
      </p:sp>
    </p:spTree>
    <p:extLst>
      <p:ext uri="{BB962C8B-B14F-4D97-AF65-F5344CB8AC3E}">
        <p14:creationId xmlns:p14="http://schemas.microsoft.com/office/powerpoint/2010/main" val="61610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D1EA55-28FE-40EC-B090-DE464CBC4482}" type="datetimeFigureOut">
              <a:rPr lang="en-US" smtClean="0"/>
              <a:t>3/20/2022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2A35E-8B36-43EE-BAE7-53DFC7A41B5D}" type="slidenum">
              <a:rPr lang="en-US" smtClean="0"/>
              <a:t>‹#›</a:t>
            </a:fld>
            <a:endParaRPr lang="en-US"/>
          </a:p>
        </p:txBody>
      </p:sp>
    </p:spTree>
    <p:extLst>
      <p:ext uri="{BB962C8B-B14F-4D97-AF65-F5344CB8AC3E}">
        <p14:creationId xmlns:p14="http://schemas.microsoft.com/office/powerpoint/2010/main" val="331895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D1EA55-28FE-40EC-B090-DE464CBC4482}" type="datetimeFigureOut">
              <a:rPr lang="en-US" smtClean="0"/>
              <a:t>3/20/2022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2A35E-8B36-43EE-BAE7-53DFC7A41B5D}" type="slidenum">
              <a:rPr lang="en-US" smtClean="0"/>
              <a:t>‹#›</a:t>
            </a:fld>
            <a:endParaRPr lang="en-US"/>
          </a:p>
        </p:txBody>
      </p:sp>
    </p:spTree>
    <p:extLst>
      <p:ext uri="{BB962C8B-B14F-4D97-AF65-F5344CB8AC3E}">
        <p14:creationId xmlns:p14="http://schemas.microsoft.com/office/powerpoint/2010/main" val="54370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1EA55-28FE-40EC-B090-DE464CBC4482}" type="datetimeFigureOut">
              <a:rPr lang="en-US" smtClean="0"/>
              <a:t>3/20/2022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2A35E-8B36-43EE-BAE7-53DFC7A41B5D}" type="slidenum">
              <a:rPr lang="en-US" smtClean="0"/>
              <a:t>‹#›</a:t>
            </a:fld>
            <a:endParaRPr lang="en-US"/>
          </a:p>
        </p:txBody>
      </p:sp>
    </p:spTree>
    <p:extLst>
      <p:ext uri="{BB962C8B-B14F-4D97-AF65-F5344CB8AC3E}">
        <p14:creationId xmlns:p14="http://schemas.microsoft.com/office/powerpoint/2010/main" val="112984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D1EA55-28FE-40EC-B090-DE464CBC4482}"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2A35E-8B36-43EE-BAE7-53DFC7A41B5D}" type="slidenum">
              <a:rPr lang="en-US" smtClean="0"/>
              <a:t>‹#›</a:t>
            </a:fld>
            <a:endParaRPr lang="en-US"/>
          </a:p>
        </p:txBody>
      </p:sp>
    </p:spTree>
    <p:extLst>
      <p:ext uri="{BB962C8B-B14F-4D97-AF65-F5344CB8AC3E}">
        <p14:creationId xmlns:p14="http://schemas.microsoft.com/office/powerpoint/2010/main" val="259438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D1EA55-28FE-40EC-B090-DE464CBC4482}"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2A35E-8B36-43EE-BAE7-53DFC7A41B5D}" type="slidenum">
              <a:rPr lang="en-US" smtClean="0"/>
              <a:t>‹#›</a:t>
            </a:fld>
            <a:endParaRPr lang="en-US"/>
          </a:p>
        </p:txBody>
      </p:sp>
    </p:spTree>
    <p:extLst>
      <p:ext uri="{BB962C8B-B14F-4D97-AF65-F5344CB8AC3E}">
        <p14:creationId xmlns:p14="http://schemas.microsoft.com/office/powerpoint/2010/main" val="44912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1EA55-28FE-40EC-B090-DE464CBC4482}" type="datetimeFigureOut">
              <a:rPr lang="en-US" smtClean="0"/>
              <a:t>3/20/2022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2A35E-8B36-43EE-BAE7-53DFC7A41B5D}" type="slidenum">
              <a:rPr lang="en-US" smtClean="0"/>
              <a:t>‹#›</a:t>
            </a:fld>
            <a:endParaRPr lang="en-US"/>
          </a:p>
        </p:txBody>
      </p:sp>
    </p:spTree>
    <p:extLst>
      <p:ext uri="{BB962C8B-B14F-4D97-AF65-F5344CB8AC3E}">
        <p14:creationId xmlns:p14="http://schemas.microsoft.com/office/powerpoint/2010/main" val="3679499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i="1" dirty="0"/>
              <a:t>HIS 103: Emergence of Bangladesh</a:t>
            </a:r>
          </a:p>
        </p:txBody>
      </p:sp>
      <p:sp>
        <p:nvSpPr>
          <p:cNvPr id="3" name="Content Placeholder 2"/>
          <p:cNvSpPr>
            <a:spLocks noGrp="1"/>
          </p:cNvSpPr>
          <p:nvPr>
            <p:ph idx="1"/>
          </p:nvPr>
        </p:nvSpPr>
        <p:spPr/>
        <p:txBody>
          <a:bodyPr>
            <a:normAutofit/>
          </a:bodyPr>
          <a:lstStyle/>
          <a:p>
            <a:pPr marL="0" indent="0" algn="just">
              <a:buNone/>
            </a:pPr>
            <a:endParaRPr lang="en-US" altLang="en-US" dirty="0">
              <a:cs typeface="Times New Roman" panose="02020603050405020304" pitchFamily="18" charset="0"/>
            </a:endParaRPr>
          </a:p>
          <a:p>
            <a:pPr marL="0" indent="0" algn="ctr">
              <a:buNone/>
            </a:pPr>
            <a:r>
              <a:rPr lang="en-US" sz="3600" b="1" dirty="0"/>
              <a:t>Six-Point Program of Bangabandhu, 1966: </a:t>
            </a:r>
            <a:br>
              <a:rPr lang="en-US" sz="3600" b="1" dirty="0"/>
            </a:br>
            <a:r>
              <a:rPr lang="en-US" sz="3200" i="1" dirty="0">
                <a:highlight>
                  <a:srgbClr val="00FFFF"/>
                </a:highlight>
              </a:rPr>
              <a:t>Magna Carta for the Bengalis </a:t>
            </a:r>
          </a:p>
          <a:p>
            <a:pPr marL="0" indent="0" algn="ctr">
              <a:buNone/>
            </a:pPr>
            <a:r>
              <a:rPr lang="en-US" sz="3200" dirty="0" smtClean="0"/>
              <a:t>March 20</a:t>
            </a:r>
            <a:r>
              <a:rPr lang="en-US" sz="3200" dirty="0" smtClean="0"/>
              <a:t>, 2022</a:t>
            </a:r>
            <a:endParaRPr lang="en-US" sz="3200" dirty="0"/>
          </a:p>
        </p:txBody>
      </p:sp>
    </p:spTree>
    <p:extLst>
      <p:ext uri="{BB962C8B-B14F-4D97-AF65-F5344CB8AC3E}">
        <p14:creationId xmlns:p14="http://schemas.microsoft.com/office/powerpoint/2010/main" val="299836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Six-Point Programme, 1966</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b="1" dirty="0"/>
              <a:t>Professor </a:t>
            </a:r>
            <a:r>
              <a:rPr lang="en-US" b="1" dirty="0" err="1"/>
              <a:t>Rounaq</a:t>
            </a:r>
            <a:r>
              <a:rPr lang="en-US" b="1" dirty="0"/>
              <a:t> Jahan </a:t>
            </a:r>
            <a:r>
              <a:rPr lang="en-US" dirty="0"/>
              <a:t>in her famous book </a:t>
            </a:r>
            <a:r>
              <a:rPr lang="en-US" altLang="en-US" i="1" dirty="0">
                <a:solidFill>
                  <a:srgbClr val="FF0000"/>
                </a:solidFill>
                <a:highlight>
                  <a:srgbClr val="00FF00"/>
                </a:highlight>
              </a:rPr>
              <a:t>Pakistan: failure in national integration (1972)</a:t>
            </a:r>
            <a:r>
              <a:rPr lang="en-US" i="1" dirty="0">
                <a:solidFill>
                  <a:srgbClr val="FF0000"/>
                </a:solidFill>
              </a:rPr>
              <a:t> </a:t>
            </a:r>
            <a:r>
              <a:rPr lang="en-US" dirty="0"/>
              <a:t>nicely </a:t>
            </a:r>
            <a:r>
              <a:rPr lang="en-US" altLang="en-US" dirty="0"/>
              <a:t>summarized the hostile reactions of other political parties to the six-point formula:</a:t>
            </a:r>
          </a:p>
          <a:p>
            <a:pPr marL="0" indent="0" algn="just">
              <a:buNone/>
            </a:pPr>
            <a:r>
              <a:rPr lang="en-US" sz="2400" i="1" dirty="0"/>
              <a:t>"The six-point demand not only split the Awami League but also made it difficult for the East Pakistan wing to form an alliance with any other West Pakistan-based party. The CML (Council of Muslim League) descried the six points as a demand for confederation, not federation; the </a:t>
            </a:r>
            <a:r>
              <a:rPr lang="en-US" sz="2400" i="1" dirty="0" err="1"/>
              <a:t>Jama'at-i-Islami</a:t>
            </a:r>
            <a:r>
              <a:rPr lang="en-US" sz="2400" i="1" dirty="0"/>
              <a:t> branded it as a separatist design; the Nizam-</a:t>
            </a:r>
            <a:r>
              <a:rPr lang="en-US" sz="2400" i="1" dirty="0" err="1"/>
              <a:t>i</a:t>
            </a:r>
            <a:r>
              <a:rPr lang="en-US" sz="2400" i="1" dirty="0"/>
              <a:t>-Islam rejected it as a unilateral, dictatorial move on Mujib's part; and the NAP (National Awami Party) dismissed it on the grounds that it was parochial and did not include any measures to free East Pakistan from imperialists agents."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530404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Six-Point Programme, 1966</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b="1" dirty="0"/>
              <a:t>Consequences:</a:t>
            </a:r>
          </a:p>
          <a:p>
            <a:pPr algn="just">
              <a:buFont typeface="Wingdings" panose="05000000000000000000" pitchFamily="2" charset="2"/>
              <a:buChar char="§"/>
            </a:pPr>
            <a:r>
              <a:rPr lang="en-US" altLang="en-US" dirty="0"/>
              <a:t>The Awami League, sensing the mood of the Bengalis, decide to propagate the Six Points Programme amongst the people, and travelled around the country, explaining the points in detail. This inspired a mass movement to grow in its support.</a:t>
            </a:r>
          </a:p>
          <a:p>
            <a:pPr algn="just">
              <a:buFont typeface="Wingdings" panose="05000000000000000000" pitchFamily="2" charset="2"/>
              <a:buChar char="§"/>
            </a:pPr>
            <a:r>
              <a:rPr lang="en-US" altLang="en-US" dirty="0"/>
              <a:t>On 18 April 1966, Sheikh Mujibur Rahman was arrested, and placed in detention (He was arrested </a:t>
            </a:r>
            <a:r>
              <a:rPr lang="en-US" altLang="en-US" dirty="0">
                <a:highlight>
                  <a:srgbClr val="FF00FF"/>
                </a:highlight>
              </a:rPr>
              <a:t>eight times in the first three months of the declaration of the Six-Point Formula). </a:t>
            </a:r>
          </a:p>
          <a:p>
            <a:pPr algn="just">
              <a:buFont typeface="Wingdings" panose="05000000000000000000" pitchFamily="2" charset="2"/>
              <a:buChar char="§"/>
            </a:pPr>
            <a:r>
              <a:rPr lang="en-US" altLang="en-US" dirty="0"/>
              <a:t>On 7 June 1966, a special protest day was observed in support of the Six Points movement. </a:t>
            </a:r>
            <a:r>
              <a:rPr lang="en-US" altLang="en-US" dirty="0" err="1"/>
              <a:t>Ayub’s</a:t>
            </a:r>
            <a:r>
              <a:rPr lang="en-US" altLang="en-US" dirty="0"/>
              <a:t> government moved to suppress it with force.</a:t>
            </a:r>
          </a:p>
          <a:p>
            <a:pPr algn="just">
              <a:buFont typeface="Wingdings" panose="05000000000000000000" pitchFamily="2" charset="2"/>
              <a:buChar char="§"/>
            </a:pPr>
            <a:r>
              <a:rPr lang="en-US" altLang="en-US" dirty="0"/>
              <a:t>The demonstrations in Dhaka, </a:t>
            </a:r>
            <a:r>
              <a:rPr lang="en-US" altLang="en-US" dirty="0" err="1"/>
              <a:t>Tongi</a:t>
            </a:r>
            <a:r>
              <a:rPr lang="en-US" altLang="en-US" dirty="0"/>
              <a:t> and </a:t>
            </a:r>
            <a:r>
              <a:rPr lang="en-US" altLang="en-US" dirty="0" err="1"/>
              <a:t>Narayangonj</a:t>
            </a:r>
            <a:r>
              <a:rPr lang="en-US" altLang="en-US" dirty="0"/>
              <a:t> were fired upon, claiming 13 lives.</a:t>
            </a:r>
          </a:p>
          <a:p>
            <a:pPr algn="just">
              <a:buFont typeface="Wingdings" panose="05000000000000000000" pitchFamily="2" charset="2"/>
              <a:buChar char="§"/>
            </a:pPr>
            <a:r>
              <a:rPr lang="en-US" altLang="en-US" dirty="0"/>
              <a:t>Large-scale arrests followed and the daily </a:t>
            </a:r>
            <a:r>
              <a:rPr lang="en-US" altLang="en-US" i="1" dirty="0" err="1"/>
              <a:t>Ittefaq</a:t>
            </a:r>
            <a:r>
              <a:rPr lang="en-US" altLang="en-US" dirty="0"/>
              <a:t>, the newspaper was then the main voice of the Bengalis, was closed down, its editor arrested, and its press forfeited.</a:t>
            </a:r>
          </a:p>
          <a:p>
            <a:pPr marL="0" indent="0" algn="just">
              <a:buNone/>
            </a:pPr>
            <a:endParaRPr lang="en-US" altLang="en-US" dirty="0"/>
          </a:p>
          <a:p>
            <a:pPr algn="ctr">
              <a:buFont typeface="Wingdings" panose="05000000000000000000" pitchFamily="2" charset="2"/>
              <a:buChar char="v"/>
            </a:pPr>
            <a:r>
              <a:rPr lang="en-US" sz="3100" b="1" u="sng" dirty="0">
                <a:solidFill>
                  <a:srgbClr val="00B050"/>
                </a:solidFill>
              </a:rPr>
              <a:t>Six-Point Formula was the ‘Birth Certificate of Bangladesh Written in Advance.’</a:t>
            </a:r>
          </a:p>
        </p:txBody>
      </p:sp>
    </p:spTree>
    <p:extLst>
      <p:ext uri="{BB962C8B-B14F-4D97-AF65-F5344CB8AC3E}">
        <p14:creationId xmlns:p14="http://schemas.microsoft.com/office/powerpoint/2010/main" val="22443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Six-Point Programme, 1966</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sz="3200" b="1" dirty="0"/>
              <a:t>Background:</a:t>
            </a:r>
          </a:p>
          <a:p>
            <a:pPr algn="just">
              <a:buFont typeface="Wingdings" panose="05000000000000000000" pitchFamily="2" charset="2"/>
              <a:buChar char="§"/>
            </a:pPr>
            <a:r>
              <a:rPr lang="en-US" altLang="en-US" dirty="0">
                <a:cs typeface="Times New Roman" panose="02020603050405020304" pitchFamily="18" charset="0"/>
              </a:rPr>
              <a:t>The historic Six-Point Programme (movement) or the Six-Point Formula has been widely credited as the </a:t>
            </a:r>
            <a:r>
              <a:rPr lang="en-US" altLang="en-US" b="1" dirty="0">
                <a:highlight>
                  <a:srgbClr val="00FFFF"/>
                </a:highlight>
                <a:cs typeface="Times New Roman" panose="02020603050405020304" pitchFamily="18" charset="0"/>
              </a:rPr>
              <a:t>“</a:t>
            </a:r>
            <a:r>
              <a:rPr lang="en-US" altLang="en-US" b="1" u="sng" dirty="0">
                <a:highlight>
                  <a:srgbClr val="00FFFF"/>
                </a:highlight>
                <a:cs typeface="Times New Roman" panose="02020603050405020304" pitchFamily="18" charset="0"/>
              </a:rPr>
              <a:t>Charter of Freedom</a:t>
            </a:r>
            <a:r>
              <a:rPr lang="en-US" altLang="en-US" b="1" dirty="0">
                <a:highlight>
                  <a:srgbClr val="00FFFF"/>
                </a:highlight>
                <a:cs typeface="Times New Roman" panose="02020603050405020304" pitchFamily="18" charset="0"/>
              </a:rPr>
              <a:t>" (</a:t>
            </a:r>
            <a:r>
              <a:rPr lang="en-US" altLang="en-US" b="1" i="1" dirty="0">
                <a:highlight>
                  <a:srgbClr val="00FFFF"/>
                </a:highlight>
                <a:cs typeface="Times New Roman" panose="02020603050405020304" pitchFamily="18" charset="0"/>
              </a:rPr>
              <a:t>Magna Carta</a:t>
            </a:r>
            <a:r>
              <a:rPr lang="en-US" altLang="en-US" b="1" dirty="0">
                <a:cs typeface="Times New Roman" panose="02020603050405020304" pitchFamily="18" charset="0"/>
              </a:rPr>
              <a:t>) </a:t>
            </a:r>
            <a:r>
              <a:rPr lang="en-US" altLang="en-US" dirty="0">
                <a:cs typeface="Times New Roman" panose="02020603050405020304" pitchFamily="18" charset="0"/>
              </a:rPr>
              <a:t>in Bangladesh's struggle for self-determination from West Pakistan's domination.</a:t>
            </a:r>
          </a:p>
          <a:p>
            <a:pPr algn="just">
              <a:buFont typeface="Wingdings" panose="05000000000000000000" pitchFamily="2" charset="2"/>
              <a:buChar char="§"/>
            </a:pPr>
            <a:r>
              <a:rPr lang="en-US" altLang="en-US" dirty="0">
                <a:cs typeface="Times New Roman" panose="02020603050405020304" pitchFamily="18" charset="0"/>
              </a:rPr>
              <a:t>Indeed, the six-point movement in 1966 was the turning point in our quest for independence.</a:t>
            </a:r>
          </a:p>
          <a:p>
            <a:pPr algn="just">
              <a:buFont typeface="Wingdings" panose="05000000000000000000" pitchFamily="2" charset="2"/>
              <a:buChar char="§"/>
            </a:pPr>
            <a:r>
              <a:rPr lang="en-US" altLang="en-US" dirty="0">
                <a:highlight>
                  <a:srgbClr val="00FFFF"/>
                </a:highlight>
                <a:cs typeface="Times New Roman" panose="02020603050405020304" pitchFamily="18" charset="0"/>
              </a:rPr>
              <a:t>The Awami League Council meeting (6</a:t>
            </a:r>
            <a:r>
              <a:rPr lang="en-US" altLang="en-US" baseline="30000" dirty="0">
                <a:highlight>
                  <a:srgbClr val="00FFFF"/>
                </a:highlight>
                <a:cs typeface="Times New Roman" panose="02020603050405020304" pitchFamily="18" charset="0"/>
              </a:rPr>
              <a:t>th</a:t>
            </a:r>
            <a:r>
              <a:rPr lang="en-US" altLang="en-US" dirty="0">
                <a:highlight>
                  <a:srgbClr val="00FFFF"/>
                </a:highlight>
                <a:cs typeface="Times New Roman" panose="02020603050405020304" pitchFamily="18" charset="0"/>
              </a:rPr>
              <a:t> Council) at Dhaka in February, 1966 proved to be a famous platform where </a:t>
            </a:r>
            <a:r>
              <a:rPr lang="en-US" altLang="en-US" u="sng" dirty="0">
                <a:highlight>
                  <a:srgbClr val="00FFFF"/>
                </a:highlight>
                <a:cs typeface="Times New Roman" panose="02020603050405020304" pitchFamily="18" charset="0"/>
              </a:rPr>
              <a:t>Six Point Formula for autonomy of East Pakistan </a:t>
            </a:r>
            <a:r>
              <a:rPr lang="en-US" altLang="en-US" dirty="0">
                <a:highlight>
                  <a:srgbClr val="00FFFF"/>
                </a:highlight>
                <a:cs typeface="Times New Roman" panose="02020603050405020304" pitchFamily="18" charset="0"/>
              </a:rPr>
              <a:t>was adopted.</a:t>
            </a:r>
          </a:p>
          <a:p>
            <a:pPr algn="just">
              <a:buFont typeface="Wingdings" panose="05000000000000000000" pitchFamily="2" charset="2"/>
              <a:buChar char="§"/>
            </a:pPr>
            <a:r>
              <a:rPr lang="en-US" altLang="en-US" dirty="0">
                <a:cs typeface="Times New Roman" panose="02020603050405020304" pitchFamily="18" charset="0"/>
              </a:rPr>
              <a:t>In the same meeting, Sheikh </a:t>
            </a:r>
            <a:r>
              <a:rPr lang="en-US" altLang="en-US" dirty="0" err="1">
                <a:cs typeface="Times New Roman" panose="02020603050405020304" pitchFamily="18" charset="0"/>
              </a:rPr>
              <a:t>Mujib</a:t>
            </a:r>
            <a:r>
              <a:rPr lang="en-US" altLang="en-US" dirty="0">
                <a:cs typeface="Times New Roman" panose="02020603050405020304" pitchFamily="18" charset="0"/>
              </a:rPr>
              <a:t> was also elected as the President of the Awami League. </a:t>
            </a:r>
            <a:r>
              <a:rPr lang="en-US" altLang="en-US" dirty="0">
                <a:highlight>
                  <a:srgbClr val="FFFF00"/>
                </a:highlight>
                <a:cs typeface="Times New Roman" panose="02020603050405020304" pitchFamily="18" charset="0"/>
              </a:rPr>
              <a:t>It was presented publically in </a:t>
            </a:r>
            <a:r>
              <a:rPr lang="en-US" altLang="en-US" dirty="0">
                <a:highlight>
                  <a:srgbClr val="FF0000"/>
                </a:highlight>
                <a:cs typeface="Times New Roman" panose="02020603050405020304" pitchFamily="18" charset="0"/>
              </a:rPr>
              <a:t>February 5-6, 1966 in Lahore </a:t>
            </a:r>
            <a:r>
              <a:rPr lang="en-US" altLang="en-US" dirty="0">
                <a:highlight>
                  <a:srgbClr val="FFFF00"/>
                </a:highlight>
                <a:cs typeface="Times New Roman" panose="02020603050405020304" pitchFamily="18" charset="0"/>
              </a:rPr>
              <a:t>before an all political parties (opposition) meeting.</a:t>
            </a:r>
          </a:p>
          <a:p>
            <a:pPr algn="just">
              <a:buFont typeface="Wingdings" panose="05000000000000000000" pitchFamily="2" charset="2"/>
              <a:buChar char="§"/>
            </a:pPr>
            <a:r>
              <a:rPr lang="en-US" altLang="en-US" dirty="0">
                <a:highlight>
                  <a:srgbClr val="00FFFF"/>
                </a:highlight>
                <a:cs typeface="Times New Roman" panose="02020603050405020304" pitchFamily="18" charset="0"/>
              </a:rPr>
              <a:t>The main proponent of the Six Point Formula was Sheikh Mujibur Rahman, (and he was assisted by Tajuddin Ahmed). </a:t>
            </a:r>
          </a:p>
        </p:txBody>
      </p:sp>
    </p:spTree>
    <p:extLst>
      <p:ext uri="{BB962C8B-B14F-4D97-AF65-F5344CB8AC3E}">
        <p14:creationId xmlns:p14="http://schemas.microsoft.com/office/powerpoint/2010/main" val="169920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Six-Point Programme, 1966</a:t>
            </a:r>
            <a:endParaRPr lang="en-US"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US" sz="2200" b="1" dirty="0"/>
              <a:t>Background (cont.):</a:t>
            </a:r>
          </a:p>
          <a:p>
            <a:pPr algn="just">
              <a:buFont typeface="Wingdings" panose="05000000000000000000" pitchFamily="2" charset="2"/>
              <a:buChar char="§"/>
            </a:pPr>
            <a:r>
              <a:rPr lang="en-US" sz="2400" dirty="0">
                <a:highlight>
                  <a:srgbClr val="00FFFF"/>
                </a:highlight>
              </a:rPr>
              <a:t>A segment of the people are of the view that</a:t>
            </a:r>
            <a:r>
              <a:rPr lang="en-US" sz="2400" dirty="0">
                <a:highlight>
                  <a:srgbClr val="00FFFF"/>
                </a:highlight>
                <a:cs typeface="Times New Roman" panose="02020603050405020304" pitchFamily="18" charset="0"/>
              </a:rPr>
              <a:t> </a:t>
            </a:r>
            <a:r>
              <a:rPr lang="en-US" sz="2400" dirty="0">
                <a:highlight>
                  <a:srgbClr val="00FFFF"/>
                </a:highlight>
              </a:rPr>
              <a:t>the six points were the joint production of intellectuals including the economics professors of Dhaka University with the help of some </a:t>
            </a:r>
            <a:r>
              <a:rPr lang="en-US" sz="2400" dirty="0">
                <a:highlight>
                  <a:srgbClr val="FFFF00"/>
                </a:highlight>
              </a:rPr>
              <a:t>Bengali CSP officers – </a:t>
            </a:r>
            <a:r>
              <a:rPr lang="en-US" sz="2400" dirty="0" err="1">
                <a:highlight>
                  <a:srgbClr val="FFFF00"/>
                </a:highlight>
              </a:rPr>
              <a:t>Ruhul</a:t>
            </a:r>
            <a:r>
              <a:rPr lang="en-US" sz="2400" dirty="0">
                <a:highlight>
                  <a:srgbClr val="FFFF00"/>
                </a:highlight>
              </a:rPr>
              <a:t> </a:t>
            </a:r>
            <a:r>
              <a:rPr lang="en-US" sz="2400" dirty="0" err="1">
                <a:highlight>
                  <a:srgbClr val="FFFF00"/>
                </a:highlight>
              </a:rPr>
              <a:t>Quddus</a:t>
            </a:r>
            <a:r>
              <a:rPr lang="en-US" sz="2400" dirty="0">
                <a:highlight>
                  <a:srgbClr val="FFFF00"/>
                </a:highlight>
              </a:rPr>
              <a:t>, </a:t>
            </a:r>
            <a:r>
              <a:rPr lang="en-US" sz="2400" dirty="0" err="1">
                <a:highlight>
                  <a:srgbClr val="FFFF00"/>
                </a:highlight>
              </a:rPr>
              <a:t>Shamsur</a:t>
            </a:r>
            <a:r>
              <a:rPr lang="en-US" sz="2400" dirty="0">
                <a:highlight>
                  <a:srgbClr val="FFFF00"/>
                </a:highlight>
              </a:rPr>
              <a:t> Rahman Khan, Ahmed Fazlur Rahman. </a:t>
            </a:r>
            <a:endParaRPr lang="en-US" sz="2200" dirty="0">
              <a:highlight>
                <a:srgbClr val="FFFF00"/>
              </a:highlight>
            </a:endParaRPr>
          </a:p>
          <a:p>
            <a:pPr algn="just">
              <a:buFont typeface="Wingdings" panose="05000000000000000000" pitchFamily="2" charset="2"/>
              <a:buChar char="§"/>
            </a:pPr>
            <a:r>
              <a:rPr lang="en-US" sz="2200" dirty="0">
                <a:highlight>
                  <a:srgbClr val="FF00FF"/>
                </a:highlight>
              </a:rPr>
              <a:t>The government-controlled press, initially somewhat surprisingly, provided prominent coverage to the Six Points Programme. The government was quick to appreciate and exploit the situation.</a:t>
            </a:r>
          </a:p>
          <a:p>
            <a:pPr algn="just">
              <a:buFont typeface="Wingdings" panose="05000000000000000000" pitchFamily="2" charset="2"/>
              <a:buChar char="§"/>
            </a:pPr>
            <a:r>
              <a:rPr lang="en-US" sz="2200" dirty="0"/>
              <a:t>By highlighting that a strong nationalist trend represented by Sheikh Mujib through his Six Points Programme had emerged among the Bengalis, the government sought not only to discredit the Punjabi opposition leaders as much for their failure to forge a united East-West opposition front as for ‘betraying’ the Punjabi interest by associating with Sheikh Mujib, whose Six Points presented a great threat to that interest.</a:t>
            </a:r>
          </a:p>
        </p:txBody>
      </p:sp>
    </p:spTree>
    <p:extLst>
      <p:ext uri="{BB962C8B-B14F-4D97-AF65-F5344CB8AC3E}">
        <p14:creationId xmlns:p14="http://schemas.microsoft.com/office/powerpoint/2010/main" val="386145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Six-Point Programme, 1966</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000" b="1" dirty="0"/>
              <a:t>Background (cont.):</a:t>
            </a:r>
            <a:endParaRPr lang="en-US" sz="2000" dirty="0"/>
          </a:p>
          <a:p>
            <a:pPr algn="just">
              <a:buFont typeface="Wingdings" panose="05000000000000000000" pitchFamily="2" charset="2"/>
              <a:buChar char="§"/>
            </a:pPr>
            <a:r>
              <a:rPr lang="en-US" sz="2000" dirty="0"/>
              <a:t>The government in this way aimed once again to restore unity among the ‘western’ and Punjabi minority elite, which had become divided, and a section of which was seeking to secure its interest through an opposition role. </a:t>
            </a:r>
          </a:p>
          <a:p>
            <a:pPr algn="just">
              <a:buFont typeface="Wingdings" panose="05000000000000000000" pitchFamily="2" charset="2"/>
              <a:buChar char="§"/>
            </a:pPr>
            <a:r>
              <a:rPr lang="en-US" sz="2000" dirty="0"/>
              <a:t>The Six Points formula for regional autonomy was set out in a written statement, which was to be placed before the Lahore conference.</a:t>
            </a:r>
          </a:p>
          <a:p>
            <a:pPr algn="just">
              <a:buFont typeface="Wingdings" panose="05000000000000000000" pitchFamily="2" charset="2"/>
              <a:buChar char="§"/>
            </a:pPr>
            <a:r>
              <a:rPr lang="en-US" sz="2000" dirty="0"/>
              <a:t>It was published under the title ‘</a:t>
            </a:r>
            <a:r>
              <a:rPr lang="en-US" sz="2000" b="1" dirty="0">
                <a:highlight>
                  <a:srgbClr val="FF00FF"/>
                </a:highlight>
              </a:rPr>
              <a:t>Six Points Formula – Our Right to Live</a:t>
            </a:r>
            <a:r>
              <a:rPr lang="en-US" sz="2000" dirty="0"/>
              <a:t>’ on 23 March 1966.</a:t>
            </a:r>
          </a:p>
          <a:p>
            <a:pPr algn="just">
              <a:buFont typeface="Wingdings" panose="05000000000000000000" pitchFamily="2" charset="2"/>
              <a:buChar char="§"/>
            </a:pPr>
            <a:r>
              <a:rPr lang="en-US" sz="2000" dirty="0"/>
              <a:t>It was presented as a statement of ‘</a:t>
            </a:r>
            <a:r>
              <a:rPr lang="en-US" sz="2000" u="sng" dirty="0">
                <a:highlight>
                  <a:srgbClr val="00FF00"/>
                </a:highlight>
              </a:rPr>
              <a:t>basic principles for a firm solution of the country’s inter-wing political and economic problems</a:t>
            </a:r>
            <a:r>
              <a:rPr lang="en-US" sz="2000" dirty="0">
                <a:highlight>
                  <a:srgbClr val="00FF00"/>
                </a:highlight>
              </a:rPr>
              <a:t>’.</a:t>
            </a:r>
          </a:p>
          <a:p>
            <a:pPr algn="just">
              <a:buFont typeface="Wingdings" panose="05000000000000000000" pitchFamily="2" charset="2"/>
              <a:buChar char="§"/>
            </a:pPr>
            <a:r>
              <a:rPr lang="en-US" sz="2000" dirty="0">
                <a:highlight>
                  <a:srgbClr val="00FFFF"/>
                </a:highlight>
              </a:rPr>
              <a:t>It was emphasized by Bangabandhu that these demands are </a:t>
            </a:r>
            <a:r>
              <a:rPr lang="en-US" sz="2000" b="1" dirty="0">
                <a:highlight>
                  <a:srgbClr val="00FFFF"/>
                </a:highlight>
              </a:rPr>
              <a:t>‘no new points invented afresh by me or any individual, but are in reality long-standing demands of the people</a:t>
            </a:r>
            <a:r>
              <a:rPr lang="en-US" sz="2000" dirty="0">
                <a:highlight>
                  <a:srgbClr val="00FFFF"/>
                </a:highlight>
              </a:rPr>
              <a:t>.’</a:t>
            </a:r>
          </a:p>
        </p:txBody>
      </p:sp>
    </p:spTree>
    <p:extLst>
      <p:ext uri="{BB962C8B-B14F-4D97-AF65-F5344CB8AC3E}">
        <p14:creationId xmlns:p14="http://schemas.microsoft.com/office/powerpoint/2010/main" val="50701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Six-Point Programme, 1966</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b="1" dirty="0"/>
              <a:t>Point 1:</a:t>
            </a:r>
          </a:p>
          <a:p>
            <a:pPr marL="0" indent="0" algn="just">
              <a:buNone/>
            </a:pPr>
            <a:r>
              <a:rPr lang="en-US" dirty="0"/>
              <a:t>The Constitution should provide for </a:t>
            </a:r>
            <a:r>
              <a:rPr lang="en-US" dirty="0">
                <a:solidFill>
                  <a:srgbClr val="FF0000"/>
                </a:solidFill>
                <a:highlight>
                  <a:srgbClr val="FFFF00"/>
                </a:highlight>
              </a:rPr>
              <a:t>a federation of Pakistan</a:t>
            </a:r>
            <a:r>
              <a:rPr lang="en-US" dirty="0"/>
              <a:t>, in its true sense, on the basis of the Lahore Resolution, and </a:t>
            </a:r>
            <a:r>
              <a:rPr lang="en-US" dirty="0">
                <a:solidFill>
                  <a:srgbClr val="FF0000"/>
                </a:solidFill>
                <a:highlight>
                  <a:srgbClr val="FFFF00"/>
                </a:highlight>
              </a:rPr>
              <a:t>a parliamentary form of government</a:t>
            </a:r>
            <a:r>
              <a:rPr lang="en-US" dirty="0"/>
              <a:t> with the supremacy of legislature which would be directly elected </a:t>
            </a:r>
            <a:r>
              <a:rPr lang="en-US" dirty="0">
                <a:solidFill>
                  <a:srgbClr val="FF0000"/>
                </a:solidFill>
                <a:highlight>
                  <a:srgbClr val="FFFF00"/>
                </a:highlight>
              </a:rPr>
              <a:t>on the basis of universal adult franchise</a:t>
            </a:r>
            <a:r>
              <a:rPr lang="en-US" dirty="0"/>
              <a:t>.</a:t>
            </a:r>
          </a:p>
          <a:p>
            <a:pPr algn="just">
              <a:buFont typeface="Wingdings" panose="05000000000000000000" pitchFamily="2" charset="2"/>
              <a:buChar char="q"/>
            </a:pPr>
            <a:r>
              <a:rPr lang="en-US" b="1" dirty="0"/>
              <a:t>Point 2:</a:t>
            </a:r>
          </a:p>
          <a:p>
            <a:pPr marL="0" indent="0" algn="just">
              <a:buNone/>
            </a:pPr>
            <a:r>
              <a:rPr lang="en-US" b="1" dirty="0">
                <a:solidFill>
                  <a:srgbClr val="FF0000"/>
                </a:solidFill>
              </a:rPr>
              <a:t>Federal government </a:t>
            </a:r>
            <a:r>
              <a:rPr lang="en-US" dirty="0">
                <a:highlight>
                  <a:srgbClr val="00FFFF"/>
                </a:highlight>
              </a:rPr>
              <a:t>(central govt.) </a:t>
            </a:r>
            <a:r>
              <a:rPr lang="en-US" dirty="0"/>
              <a:t>shall deal with only two subjects, </a:t>
            </a:r>
            <a:r>
              <a:rPr lang="en-US" u="sng" dirty="0" err="1">
                <a:highlight>
                  <a:srgbClr val="FFFF00"/>
                </a:highlight>
              </a:rPr>
              <a:t>Defence</a:t>
            </a:r>
            <a:r>
              <a:rPr lang="en-US" u="sng" dirty="0">
                <a:highlight>
                  <a:srgbClr val="FFFF00"/>
                </a:highlight>
              </a:rPr>
              <a:t> and Foreign Affairs</a:t>
            </a:r>
            <a:r>
              <a:rPr lang="en-US" dirty="0"/>
              <a:t>, and </a:t>
            </a:r>
            <a:r>
              <a:rPr lang="en-US" dirty="0">
                <a:highlight>
                  <a:srgbClr val="00FF00"/>
                </a:highlight>
              </a:rPr>
              <a:t>all other subjects </a:t>
            </a:r>
            <a:r>
              <a:rPr lang="en-US" dirty="0"/>
              <a:t>shall vest in the </a:t>
            </a:r>
            <a:r>
              <a:rPr lang="en-US" b="1" dirty="0">
                <a:solidFill>
                  <a:srgbClr val="FF0000"/>
                </a:solidFill>
              </a:rPr>
              <a:t>federating states </a:t>
            </a:r>
            <a:r>
              <a:rPr lang="en-US" dirty="0">
                <a:highlight>
                  <a:srgbClr val="00FFFF"/>
                </a:highlight>
              </a:rPr>
              <a:t>(provinces).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74530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Six-Point Programme, 1966</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b="1" dirty="0"/>
              <a:t>Point 3:</a:t>
            </a:r>
          </a:p>
          <a:p>
            <a:pPr marL="0" indent="0" algn="just">
              <a:buNone/>
            </a:pPr>
            <a:r>
              <a:rPr lang="en-US" dirty="0">
                <a:highlight>
                  <a:srgbClr val="FFFF00"/>
                </a:highlight>
              </a:rPr>
              <a:t>Either of the two</a:t>
            </a:r>
            <a:r>
              <a:rPr lang="en-US" dirty="0"/>
              <a:t> following </a:t>
            </a:r>
            <a:r>
              <a:rPr lang="en-US" dirty="0">
                <a:highlight>
                  <a:srgbClr val="FFFF00"/>
                </a:highlight>
              </a:rPr>
              <a:t>measures</a:t>
            </a:r>
            <a:r>
              <a:rPr lang="en-US" dirty="0"/>
              <a:t> (should be adopted) </a:t>
            </a:r>
            <a:r>
              <a:rPr lang="en-US" dirty="0">
                <a:highlight>
                  <a:srgbClr val="FF00FF"/>
                </a:highlight>
              </a:rPr>
              <a:t>with regard to currency</a:t>
            </a:r>
            <a:r>
              <a:rPr lang="en-US" dirty="0"/>
              <a:t>:</a:t>
            </a:r>
          </a:p>
          <a:p>
            <a:pPr marL="749300" indent="-514350" algn="just">
              <a:buFont typeface="+mj-lt"/>
              <a:buAutoNum type="alphaUcPeriod"/>
            </a:pPr>
            <a:r>
              <a:rPr lang="en-US" dirty="0">
                <a:solidFill>
                  <a:srgbClr val="FF0000"/>
                </a:solidFill>
                <a:highlight>
                  <a:srgbClr val="00FFFF"/>
                </a:highlight>
              </a:rPr>
              <a:t>Two Separate but freely convertible currencies for the two wings of Pakistan </a:t>
            </a:r>
            <a:r>
              <a:rPr lang="en-US" dirty="0">
                <a:highlight>
                  <a:srgbClr val="00FFFF"/>
                </a:highlight>
              </a:rPr>
              <a:t>may be introduced </a:t>
            </a:r>
            <a:r>
              <a:rPr lang="en-US" dirty="0"/>
              <a:t>, or</a:t>
            </a:r>
          </a:p>
          <a:p>
            <a:pPr marL="749300" indent="-514350" algn="just">
              <a:buFont typeface="+mj-lt"/>
              <a:buAutoNum type="alphaUcPeriod"/>
            </a:pPr>
            <a:r>
              <a:rPr lang="en-US" dirty="0">
                <a:solidFill>
                  <a:srgbClr val="FF0000"/>
                </a:solidFill>
                <a:highlight>
                  <a:srgbClr val="00FFFF"/>
                </a:highlight>
              </a:rPr>
              <a:t>One currency </a:t>
            </a:r>
            <a:r>
              <a:rPr lang="en-US" dirty="0">
                <a:highlight>
                  <a:srgbClr val="00FFFF"/>
                </a:highlight>
              </a:rPr>
              <a:t>for the whole country may be maintained.</a:t>
            </a:r>
            <a:r>
              <a:rPr lang="en-US" dirty="0"/>
              <a:t> </a:t>
            </a:r>
            <a:r>
              <a:rPr lang="en-US" b="1" dirty="0"/>
              <a:t>In this case</a:t>
            </a:r>
            <a:r>
              <a:rPr lang="en-US" dirty="0"/>
              <a:t>, effective constitutional provisions are to be made </a:t>
            </a:r>
            <a:r>
              <a:rPr lang="en-US" dirty="0">
                <a:solidFill>
                  <a:srgbClr val="FF0000"/>
                </a:solidFill>
              </a:rPr>
              <a:t>to stop flight of capital from East to West Pakistan. </a:t>
            </a:r>
          </a:p>
          <a:p>
            <a:pPr marL="692150" indent="-457200" algn="just"/>
            <a:r>
              <a:rPr lang="en-US" dirty="0">
                <a:highlight>
                  <a:srgbClr val="FFFF00"/>
                </a:highlight>
              </a:rPr>
              <a:t>A separate fiscal and monetary policy to be adopted for East Pakistan </a:t>
            </a:r>
            <a:r>
              <a:rPr lang="en-US" dirty="0">
                <a:highlight>
                  <a:srgbClr val="FF00FF"/>
                </a:highlight>
              </a:rPr>
              <a:t>(Two economy thesis).</a:t>
            </a:r>
            <a:endParaRPr lang="en-US" b="1" dirty="0">
              <a:highlight>
                <a:srgbClr val="FF00FF"/>
              </a:highlight>
            </a:endParaRPr>
          </a:p>
          <a:p>
            <a:pPr>
              <a:buFont typeface="Wingdings" panose="05000000000000000000" pitchFamily="2" charset="2"/>
              <a:buChar char="q"/>
            </a:pPr>
            <a:r>
              <a:rPr lang="en-US" b="1" dirty="0"/>
              <a:t>Point 4:</a:t>
            </a:r>
          </a:p>
          <a:p>
            <a:pPr marL="0" indent="0" algn="just">
              <a:buNone/>
            </a:pPr>
            <a:r>
              <a:rPr lang="en-US" b="1" dirty="0"/>
              <a:t>Power of taxation and revenue collection shall vest in </a:t>
            </a:r>
            <a:r>
              <a:rPr lang="en-US" b="1" dirty="0">
                <a:solidFill>
                  <a:srgbClr val="FF0000"/>
                </a:solidFill>
              </a:rPr>
              <a:t>the federating units (provinces)</a:t>
            </a:r>
            <a:r>
              <a:rPr lang="en-US" b="1" dirty="0"/>
              <a:t>  </a:t>
            </a:r>
            <a:r>
              <a:rPr lang="en-US" dirty="0"/>
              <a:t>and federal center shall have no such power. </a:t>
            </a:r>
            <a:r>
              <a:rPr lang="en-US" dirty="0">
                <a:highlight>
                  <a:srgbClr val="00FF00"/>
                </a:highlight>
              </a:rPr>
              <a:t>The federation (central government) shall have a share in the state taxes for meeting their required expenditure. </a:t>
            </a:r>
          </a:p>
        </p:txBody>
      </p:sp>
    </p:spTree>
    <p:extLst>
      <p:ext uri="{BB962C8B-B14F-4D97-AF65-F5344CB8AC3E}">
        <p14:creationId xmlns:p14="http://schemas.microsoft.com/office/powerpoint/2010/main" val="213554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Six-Point Programme, 1966</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b="1" dirty="0"/>
              <a:t>Point 5:</a:t>
            </a:r>
          </a:p>
          <a:p>
            <a:pPr marL="514350" indent="-514350" algn="just">
              <a:buFont typeface="+mj-lt"/>
              <a:buAutoNum type="arabicParenR"/>
            </a:pPr>
            <a:r>
              <a:rPr lang="en-US" dirty="0">
                <a:highlight>
                  <a:srgbClr val="00FFFF"/>
                </a:highlight>
              </a:rPr>
              <a:t>There shall be </a:t>
            </a:r>
            <a:r>
              <a:rPr lang="en-US" dirty="0">
                <a:highlight>
                  <a:srgbClr val="FF00FF"/>
                </a:highlight>
              </a:rPr>
              <a:t>two separate accounts </a:t>
            </a:r>
            <a:r>
              <a:rPr lang="en-US" dirty="0">
                <a:highlight>
                  <a:srgbClr val="00FFFF"/>
                </a:highlight>
              </a:rPr>
              <a:t>for the </a:t>
            </a:r>
            <a:r>
              <a:rPr lang="en-US" dirty="0">
                <a:highlight>
                  <a:srgbClr val="FF00FF"/>
                </a:highlight>
              </a:rPr>
              <a:t>foreign exchange earnings </a:t>
            </a:r>
            <a:r>
              <a:rPr lang="en-US" dirty="0">
                <a:highlight>
                  <a:srgbClr val="00FFFF"/>
                </a:highlight>
              </a:rPr>
              <a:t>of the two wings;</a:t>
            </a:r>
          </a:p>
          <a:p>
            <a:pPr marL="514350" indent="-514350" algn="just">
              <a:buFont typeface="+mj-lt"/>
              <a:buAutoNum type="arabicParenR"/>
            </a:pPr>
            <a:r>
              <a:rPr lang="en-US" dirty="0"/>
              <a:t>The earnings of East Pakistan shall be under the control of East Pakistan government, and that of West Pakistan under the control of the West Pakistan government.</a:t>
            </a:r>
          </a:p>
          <a:p>
            <a:pPr marL="514350" indent="-514350" algn="just">
              <a:buFont typeface="+mj-lt"/>
              <a:buAutoNum type="arabicParenR"/>
            </a:pPr>
            <a:r>
              <a:rPr lang="en-US" dirty="0">
                <a:highlight>
                  <a:srgbClr val="00FF00"/>
                </a:highlight>
              </a:rPr>
              <a:t>The foreign exchange requirement of the federal government (central govt.) shall be met by the two wings either equally or in a ration to be fixed;</a:t>
            </a:r>
          </a:p>
          <a:p>
            <a:pPr marL="514350" indent="-514350" algn="just">
              <a:buFont typeface="+mj-lt"/>
              <a:buAutoNum type="arabicParenR"/>
            </a:pPr>
            <a:r>
              <a:rPr lang="en-US" dirty="0"/>
              <a:t>Indigenous products shall move free of duty between the two wings;</a:t>
            </a:r>
          </a:p>
          <a:p>
            <a:pPr marL="514350" indent="-514350" algn="just">
              <a:buFont typeface="+mj-lt"/>
              <a:buAutoNum type="arabicParenR"/>
            </a:pPr>
            <a:r>
              <a:rPr lang="en-US" dirty="0">
                <a:highlight>
                  <a:srgbClr val="00FFFF"/>
                </a:highlight>
              </a:rPr>
              <a:t>The Constitution shall empower the unit governments (provinces) to establish trade and commercial relations and set up trade missions in, and enter into, agreements with foreign countries.</a:t>
            </a:r>
          </a:p>
          <a:p>
            <a:pPr marL="0" indent="0">
              <a:buNone/>
            </a:pPr>
            <a:endParaRPr lang="en-US" dirty="0"/>
          </a:p>
        </p:txBody>
      </p:sp>
    </p:spTree>
    <p:extLst>
      <p:ext uri="{BB962C8B-B14F-4D97-AF65-F5344CB8AC3E}">
        <p14:creationId xmlns:p14="http://schemas.microsoft.com/office/powerpoint/2010/main" val="292432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Six-Point Programme, 1966</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b="1" dirty="0">
                <a:highlight>
                  <a:srgbClr val="FFFF00"/>
                </a:highlight>
              </a:rPr>
              <a:t>Point 6:</a:t>
            </a:r>
          </a:p>
          <a:p>
            <a:pPr algn="just"/>
            <a:r>
              <a:rPr lang="en-US" altLang="en-US" dirty="0"/>
              <a:t>The federating provinces (provincial government) shall be able to </a:t>
            </a:r>
            <a:r>
              <a:rPr lang="en-US" altLang="en-US" b="1" dirty="0"/>
              <a:t>raise para-militia</a:t>
            </a:r>
            <a:r>
              <a:rPr lang="en-US" altLang="en-US" dirty="0"/>
              <a:t> or </a:t>
            </a:r>
            <a:r>
              <a:rPr lang="en-US" altLang="en-US" b="1" dirty="0"/>
              <a:t>para-military forces </a:t>
            </a:r>
            <a:r>
              <a:rPr lang="en-US" altLang="en-US" dirty="0"/>
              <a:t>for their own defenses </a:t>
            </a:r>
            <a:r>
              <a:rPr lang="en-US" altLang="en-US" dirty="0">
                <a:highlight>
                  <a:srgbClr val="FFFF00"/>
                </a:highlight>
              </a:rPr>
              <a:t>(ref. 1965 Indo-Pak War).  </a:t>
            </a:r>
          </a:p>
          <a:p>
            <a:pPr algn="just"/>
            <a:r>
              <a:rPr lang="en-US" altLang="en-US" b="1" dirty="0"/>
              <a:t>Ammunition manufacturing </a:t>
            </a:r>
            <a:r>
              <a:rPr lang="en-US" altLang="en-US" dirty="0"/>
              <a:t>units as well as the </a:t>
            </a:r>
            <a:r>
              <a:rPr lang="en-US" altLang="en-US" b="1" dirty="0"/>
              <a:t>Naval headquarter </a:t>
            </a:r>
            <a:r>
              <a:rPr lang="en-US" altLang="en-US" dirty="0"/>
              <a:t>should be located in East Pakistan. </a:t>
            </a:r>
          </a:p>
          <a:p>
            <a:pPr algn="just">
              <a:buFont typeface="Wingdings" panose="05000000000000000000" pitchFamily="2" charset="2"/>
              <a:buChar char="v"/>
            </a:pPr>
            <a:r>
              <a:rPr lang="en-US" b="1" dirty="0" err="1">
                <a:highlight>
                  <a:srgbClr val="FF00FF"/>
                </a:highlight>
              </a:rPr>
              <a:t>Ayub’s</a:t>
            </a:r>
            <a:r>
              <a:rPr lang="en-US" b="1" dirty="0">
                <a:highlight>
                  <a:srgbClr val="FF00FF"/>
                </a:highlight>
              </a:rPr>
              <a:t> Reaction: </a:t>
            </a:r>
          </a:p>
          <a:p>
            <a:pPr algn="just">
              <a:buFont typeface="Wingdings" panose="05000000000000000000" pitchFamily="2" charset="2"/>
              <a:buChar char="§"/>
            </a:pPr>
            <a:r>
              <a:rPr lang="en-US" altLang="en-US" dirty="0"/>
              <a:t>General </a:t>
            </a:r>
            <a:r>
              <a:rPr lang="en-US" altLang="en-US" dirty="0" err="1"/>
              <a:t>Ayub’s</a:t>
            </a:r>
            <a:r>
              <a:rPr lang="en-US" altLang="en-US" dirty="0"/>
              <a:t> reaction to the Six Points Programme was to threaten repression with the use of force. </a:t>
            </a:r>
            <a:r>
              <a:rPr lang="en-US" altLang="en-US" dirty="0">
                <a:highlight>
                  <a:srgbClr val="FFFF00"/>
                </a:highlight>
              </a:rPr>
              <a:t>He labelled Bangabandhu, the sole proponent of the Formula as the ‘</a:t>
            </a:r>
            <a:r>
              <a:rPr lang="en-US" altLang="en-US" i="1" dirty="0">
                <a:highlight>
                  <a:srgbClr val="FFFF00"/>
                </a:highlight>
              </a:rPr>
              <a:t>Number One Enemy of Pakistan</a:t>
            </a:r>
            <a:r>
              <a:rPr lang="en-US" altLang="en-US" dirty="0">
                <a:highlight>
                  <a:srgbClr val="FFFF00"/>
                </a:highlight>
              </a:rPr>
              <a:t>.’</a:t>
            </a:r>
          </a:p>
          <a:p>
            <a:pPr algn="just">
              <a:buFont typeface="Wingdings" panose="05000000000000000000" pitchFamily="2" charset="2"/>
              <a:buChar char="§"/>
            </a:pPr>
            <a:r>
              <a:rPr lang="en-US" altLang="en-US" dirty="0"/>
              <a:t>He labelled the Programme a scheme for secession and declared that </a:t>
            </a:r>
            <a:r>
              <a:rPr lang="en-US" altLang="en-US" dirty="0">
                <a:highlight>
                  <a:srgbClr val="FFFF00"/>
                </a:highlight>
              </a:rPr>
              <a:t>he would respond to it ‘with the language of weapons’.</a:t>
            </a:r>
          </a:p>
          <a:p>
            <a:pPr marL="0" indent="0">
              <a:buNone/>
            </a:pPr>
            <a:endParaRPr lang="en-US" dirty="0"/>
          </a:p>
        </p:txBody>
      </p:sp>
    </p:spTree>
    <p:extLst>
      <p:ext uri="{BB962C8B-B14F-4D97-AF65-F5344CB8AC3E}">
        <p14:creationId xmlns:p14="http://schemas.microsoft.com/office/powerpoint/2010/main" val="103624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Six-Point Programme, 1966</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b="1" dirty="0">
                <a:highlight>
                  <a:srgbClr val="00FFFF"/>
                </a:highlight>
              </a:rPr>
              <a:t>Reaction of the Opposition Parties other than Awami League:</a:t>
            </a:r>
          </a:p>
          <a:p>
            <a:pPr algn="just">
              <a:buFont typeface="Wingdings" panose="05000000000000000000" pitchFamily="2" charset="2"/>
              <a:buChar char="§"/>
            </a:pPr>
            <a:r>
              <a:rPr lang="en-US" altLang="en-US" dirty="0">
                <a:highlight>
                  <a:srgbClr val="00FF00"/>
                </a:highlight>
              </a:rPr>
              <a:t>The mainstream opposition parties in Pakistan were not even willing to discuss the merits or demerits of the proposed six-point demand for ensuring greater provincial autonomy for the eastern province of Pakistan.</a:t>
            </a:r>
          </a:p>
          <a:p>
            <a:pPr algn="just">
              <a:buFont typeface="Wingdings" panose="05000000000000000000" pitchFamily="2" charset="2"/>
              <a:buChar char="§"/>
            </a:pPr>
            <a:r>
              <a:rPr lang="en-US" altLang="en-US" dirty="0">
                <a:highlight>
                  <a:srgbClr val="00FF00"/>
                </a:highlight>
              </a:rPr>
              <a:t> It was, however, really awful to recall that the non-Awami League delegates from the then East Pakistan did not endorse the six-point demand initially.</a:t>
            </a:r>
          </a:p>
          <a:p>
            <a:pPr algn="just">
              <a:buFont typeface="Wingdings" panose="05000000000000000000" pitchFamily="2" charset="2"/>
              <a:buChar char="§"/>
            </a:pPr>
            <a:r>
              <a:rPr lang="en-US" altLang="en-US" dirty="0"/>
              <a:t>Instead of endorsing or discussing the six-point formula, the self-declared champions of restoration of democracy in the then Pakistan had deliberately launched a hateful propaganda campaign against Sheikh Mujibur Rahman, the chief sponsor and proponent of the six-point formula.</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085194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1361</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HIS 103: Emergence of Bangladesh</vt:lpstr>
      <vt:lpstr>Six-Point Programme, 1966</vt:lpstr>
      <vt:lpstr>Six-Point Programme, 1966</vt:lpstr>
      <vt:lpstr>Six-Point Programme, 1966</vt:lpstr>
      <vt:lpstr>Six-Point Programme, 1966</vt:lpstr>
      <vt:lpstr>Six-Point Programme, 1966</vt:lpstr>
      <vt:lpstr>Six-Point Programme, 1966</vt:lpstr>
      <vt:lpstr>Six-Point Programme, 1966</vt:lpstr>
      <vt:lpstr>Six-Point Programme, 1966</vt:lpstr>
      <vt:lpstr>Six-Point Programme, 1966</vt:lpstr>
      <vt:lpstr>Six-Point Programme, 1966</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HP</cp:lastModifiedBy>
  <cp:revision>94</cp:revision>
  <dcterms:created xsi:type="dcterms:W3CDTF">2019-07-26T19:24:37Z</dcterms:created>
  <dcterms:modified xsi:type="dcterms:W3CDTF">2022-03-20T16:58:30Z</dcterms:modified>
</cp:coreProperties>
</file>