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guide orient="horz" pos="4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18FB07-EFA4-47AA-83F8-7B4F11B33ED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202413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8FB07-EFA4-47AA-83F8-7B4F11B33ED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77896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8FB07-EFA4-47AA-83F8-7B4F11B33ED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34657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18FB07-EFA4-47AA-83F8-7B4F11B33ED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152498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18FB07-EFA4-47AA-83F8-7B4F11B33ED4}" type="datetimeFigureOut">
              <a:rPr lang="en-US" smtClean="0"/>
              <a:pPr/>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51267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18FB07-EFA4-47AA-83F8-7B4F11B33ED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368283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8FB07-EFA4-47AA-83F8-7B4F11B33ED4}" type="datetimeFigureOut">
              <a:rPr lang="en-US" smtClean="0"/>
              <a:pPr/>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250550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18FB07-EFA4-47AA-83F8-7B4F11B33ED4}" type="datetimeFigureOut">
              <a:rPr lang="en-US" smtClean="0"/>
              <a:pPr/>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391962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8FB07-EFA4-47AA-83F8-7B4F11B33ED4}" type="datetimeFigureOut">
              <a:rPr lang="en-US" smtClean="0"/>
              <a:pPr/>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5781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18FB07-EFA4-47AA-83F8-7B4F11B33ED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103274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18FB07-EFA4-47AA-83F8-7B4F11B33ED4}" type="datetimeFigureOut">
              <a:rPr lang="en-US" smtClean="0"/>
              <a:pPr/>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09BD1-1243-451B-9002-C512E1035C76}" type="slidenum">
              <a:rPr lang="en-US" smtClean="0"/>
              <a:pPr/>
              <a:t>‹#›</a:t>
            </a:fld>
            <a:endParaRPr lang="en-US"/>
          </a:p>
        </p:txBody>
      </p:sp>
    </p:spTree>
    <p:extLst>
      <p:ext uri="{BB962C8B-B14F-4D97-AF65-F5344CB8AC3E}">
        <p14:creationId xmlns:p14="http://schemas.microsoft.com/office/powerpoint/2010/main" val="3375103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8FB07-EFA4-47AA-83F8-7B4F11B33ED4}" type="datetimeFigureOut">
              <a:rPr lang="en-US" smtClean="0"/>
              <a:pPr/>
              <a:t>3/31/2022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09BD1-1243-451B-9002-C512E1035C76}" type="slidenum">
              <a:rPr lang="en-US" smtClean="0"/>
              <a:pPr/>
              <a:t>‹#›</a:t>
            </a:fld>
            <a:endParaRPr lang="en-US"/>
          </a:p>
        </p:txBody>
      </p:sp>
    </p:spTree>
    <p:extLst>
      <p:ext uri="{BB962C8B-B14F-4D97-AF65-F5344CB8AC3E}">
        <p14:creationId xmlns:p14="http://schemas.microsoft.com/office/powerpoint/2010/main" val="1645004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 103: Emergence of Bangladesh</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sz="3600" b="1" dirty="0"/>
              <a:t>The Agartala Conspiracy Case and the Fall of the </a:t>
            </a:r>
            <a:r>
              <a:rPr lang="en-US" sz="3600" b="1" dirty="0" err="1"/>
              <a:t>Ayub</a:t>
            </a:r>
            <a:r>
              <a:rPr lang="en-US" sz="3600" b="1" dirty="0"/>
              <a:t> Regime</a:t>
            </a:r>
          </a:p>
          <a:p>
            <a:pPr marL="0" indent="0" algn="ctr">
              <a:buNone/>
            </a:pPr>
            <a:endParaRPr lang="en-US" b="1" dirty="0"/>
          </a:p>
          <a:p>
            <a:pPr marL="0" indent="0" algn="ctr">
              <a:buNone/>
            </a:pPr>
            <a:r>
              <a:rPr lang="en-US" sz="3600" dirty="0" smtClean="0"/>
              <a:t>March 31, 2022</a:t>
            </a:r>
            <a:endParaRPr lang="en-US" sz="3600" dirty="0"/>
          </a:p>
        </p:txBody>
      </p:sp>
    </p:spTree>
    <p:extLst>
      <p:ext uri="{BB962C8B-B14F-4D97-AF65-F5344CB8AC3E}">
        <p14:creationId xmlns:p14="http://schemas.microsoft.com/office/powerpoint/2010/main" val="17127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Point Movement of the Students</a:t>
            </a:r>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q"/>
            </a:pPr>
            <a:r>
              <a:rPr lang="en-US" sz="3600" b="1" dirty="0"/>
              <a:t>Reactions:</a:t>
            </a:r>
          </a:p>
          <a:p>
            <a:pPr marL="514350" indent="-514350" algn="just">
              <a:buFont typeface="Wingdings" pitchFamily="2" charset="2"/>
              <a:buChar char="§"/>
            </a:pPr>
            <a:r>
              <a:rPr lang="en-US" dirty="0"/>
              <a:t>The demands relating to the interest of the Bengali middle class peasants and workers were also included in the Eleven Points Demand. Consequently, the Eleven Points Movement addressed wide public support in East Pakistan, </a:t>
            </a:r>
            <a:r>
              <a:rPr lang="en-US" dirty="0">
                <a:highlight>
                  <a:srgbClr val="FFFF00"/>
                </a:highlight>
              </a:rPr>
              <a:t>and the leadership of the anti-</a:t>
            </a:r>
            <a:r>
              <a:rPr lang="en-US" dirty="0" err="1">
                <a:highlight>
                  <a:srgbClr val="FFFF00"/>
                </a:highlight>
              </a:rPr>
              <a:t>Ayub</a:t>
            </a:r>
            <a:r>
              <a:rPr lang="en-US" dirty="0">
                <a:highlight>
                  <a:srgbClr val="FFFF00"/>
                </a:highlight>
              </a:rPr>
              <a:t> movement virtually came within the grip of the student leaders.</a:t>
            </a:r>
          </a:p>
          <a:p>
            <a:pPr marL="514350" indent="-514350" algn="just">
              <a:buFont typeface="Wingdings" pitchFamily="2" charset="2"/>
              <a:buChar char="§"/>
            </a:pPr>
            <a:r>
              <a:rPr lang="en-US" dirty="0">
                <a:highlight>
                  <a:srgbClr val="00FFFF"/>
                </a:highlight>
              </a:rPr>
              <a:t>The student movement was initiated in October 1968, reached its climax in January 1969, and by mid January culminated into a mass movement. Historically the event was called </a:t>
            </a:r>
            <a:r>
              <a:rPr lang="en-US" b="1" i="1" dirty="0">
                <a:highlight>
                  <a:srgbClr val="00FFFF"/>
                </a:highlight>
              </a:rPr>
              <a:t>Mass Upsurge of 1969</a:t>
            </a:r>
            <a:r>
              <a:rPr lang="en-US" i="1" dirty="0">
                <a:highlight>
                  <a:srgbClr val="00FFFF"/>
                </a:highlight>
              </a:rPr>
              <a:t>.</a:t>
            </a:r>
          </a:p>
          <a:p>
            <a:pPr marL="514350" indent="-514350" algn="just">
              <a:buFont typeface="Wingdings" pitchFamily="2" charset="2"/>
              <a:buChar char="§"/>
            </a:pPr>
            <a:r>
              <a:rPr lang="en-US" dirty="0"/>
              <a:t>Against the mass-upsurge, the Pakistani rulers ordered shooting in different places. Law and order situation worsened to such an extent that the </a:t>
            </a:r>
            <a:r>
              <a:rPr lang="en-US" u="sng" dirty="0"/>
              <a:t>rebellious mob </a:t>
            </a:r>
            <a:r>
              <a:rPr lang="en-US" dirty="0"/>
              <a:t>took control of all important points in the Dhaka city.</a:t>
            </a:r>
          </a:p>
          <a:p>
            <a:pPr marL="514350" indent="-514350" algn="just">
              <a:buFont typeface="Wingdings" pitchFamily="2" charset="2"/>
              <a:buChar char="§"/>
            </a:pPr>
            <a:r>
              <a:rPr lang="en-US" dirty="0"/>
              <a:t>During this movement, a number of people were killed: </a:t>
            </a:r>
            <a:r>
              <a:rPr lang="en-US" dirty="0" err="1"/>
              <a:t>Asad</a:t>
            </a:r>
            <a:r>
              <a:rPr lang="en-US" dirty="0"/>
              <a:t>, a student leader of Dhaka University, Dr. </a:t>
            </a:r>
            <a:r>
              <a:rPr lang="en-US" dirty="0" err="1"/>
              <a:t>Shamsuzzoha</a:t>
            </a:r>
            <a:r>
              <a:rPr lang="en-US" dirty="0"/>
              <a:t>, a teacher of </a:t>
            </a:r>
            <a:r>
              <a:rPr lang="en-US" dirty="0" err="1"/>
              <a:t>Rajshahi</a:t>
            </a:r>
            <a:r>
              <a:rPr lang="en-US" dirty="0"/>
              <a:t> University and </a:t>
            </a:r>
            <a:r>
              <a:rPr lang="en-US" dirty="0" err="1"/>
              <a:t>Matiur</a:t>
            </a:r>
            <a:r>
              <a:rPr lang="en-US" dirty="0"/>
              <a:t>, a school student of Dhaka and </a:t>
            </a:r>
            <a:r>
              <a:rPr lang="en-US" dirty="0">
                <a:highlight>
                  <a:srgbClr val="00FF00"/>
                </a:highlight>
              </a:rPr>
              <a:t>Sergeant </a:t>
            </a:r>
            <a:r>
              <a:rPr lang="en-US" dirty="0" err="1">
                <a:highlight>
                  <a:srgbClr val="00FF00"/>
                </a:highlight>
              </a:rPr>
              <a:t>Zahurul</a:t>
            </a:r>
            <a:r>
              <a:rPr lang="en-US" dirty="0">
                <a:highlight>
                  <a:srgbClr val="00FF00"/>
                </a:highlight>
              </a:rPr>
              <a:t> </a:t>
            </a:r>
            <a:r>
              <a:rPr lang="en-US" dirty="0" err="1">
                <a:highlight>
                  <a:srgbClr val="00FF00"/>
                </a:highlight>
              </a:rPr>
              <a:t>Huq</a:t>
            </a:r>
            <a:r>
              <a:rPr lang="en-US" dirty="0"/>
              <a:t>, an accused of the </a:t>
            </a:r>
            <a:r>
              <a:rPr lang="en-US" dirty="0" err="1"/>
              <a:t>Agartala</a:t>
            </a:r>
            <a:r>
              <a:rPr lang="en-US" dirty="0"/>
              <a:t> Conspiracy Case were among them. </a:t>
            </a:r>
          </a:p>
          <a:p>
            <a:endParaRPr lang="en-US" dirty="0"/>
          </a:p>
        </p:txBody>
      </p:sp>
    </p:spTree>
    <p:extLst>
      <p:ext uri="{BB962C8B-B14F-4D97-AF65-F5344CB8AC3E}">
        <p14:creationId xmlns:p14="http://schemas.microsoft.com/office/powerpoint/2010/main" val="208251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Point Movement of the Students</a:t>
            </a: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b="1" dirty="0"/>
              <a:t>Reactions:</a:t>
            </a:r>
          </a:p>
          <a:p>
            <a:pPr marL="514350" indent="-514350" algn="just">
              <a:buFont typeface="Wingdings" pitchFamily="2" charset="2"/>
              <a:buChar char="§"/>
            </a:pPr>
            <a:r>
              <a:rPr lang="en-US" dirty="0">
                <a:highlight>
                  <a:srgbClr val="00FFFF"/>
                </a:highlight>
              </a:rPr>
              <a:t>On 21 February, 1969 </a:t>
            </a:r>
            <a:r>
              <a:rPr lang="en-US" dirty="0" err="1">
                <a:highlight>
                  <a:srgbClr val="FFFF00"/>
                </a:highlight>
              </a:rPr>
              <a:t>Ayub</a:t>
            </a:r>
            <a:r>
              <a:rPr lang="en-US" dirty="0">
                <a:highlight>
                  <a:srgbClr val="FFFF00"/>
                </a:highlight>
              </a:rPr>
              <a:t> Khan announced that he would not stand for re-election as the President. </a:t>
            </a:r>
            <a:r>
              <a:rPr lang="en-US" dirty="0"/>
              <a:t>He said </a:t>
            </a:r>
            <a:r>
              <a:rPr lang="en-US" altLang="en-US" dirty="0"/>
              <a:t>“</a:t>
            </a:r>
            <a:r>
              <a:rPr lang="en-US" dirty="0"/>
              <a:t>People want direct elections on the basis of adult franchise. People in East Pakistan feel that in the present system they are not equal partners and also that they do not have full control over the affairs of their Province.</a:t>
            </a:r>
            <a:r>
              <a:rPr lang="en-US" altLang="en-US" dirty="0"/>
              <a:t>”</a:t>
            </a:r>
          </a:p>
          <a:p>
            <a:pPr marL="514350" indent="-514350" algn="just">
              <a:buFont typeface="Wingdings" pitchFamily="2" charset="2"/>
              <a:buChar char="§"/>
            </a:pPr>
            <a:r>
              <a:rPr lang="en-US" dirty="0">
                <a:highlight>
                  <a:srgbClr val="00FFFF"/>
                </a:highlight>
              </a:rPr>
              <a:t>The next day (February 22)</a:t>
            </a:r>
            <a:r>
              <a:rPr lang="en-US" dirty="0"/>
              <a:t>, from a huge rally of the </a:t>
            </a:r>
            <a:r>
              <a:rPr lang="en-US" i="1" dirty="0" err="1"/>
              <a:t>Chhatro</a:t>
            </a:r>
            <a:r>
              <a:rPr lang="en-US" i="1" dirty="0"/>
              <a:t> Sangram </a:t>
            </a:r>
            <a:r>
              <a:rPr lang="en-US" i="1" dirty="0" err="1"/>
              <a:t>Parishod</a:t>
            </a:r>
            <a:r>
              <a:rPr lang="en-US" i="1" dirty="0"/>
              <a:t> </a:t>
            </a:r>
            <a:r>
              <a:rPr lang="en-US" dirty="0"/>
              <a:t>gave an ultimatum to the </a:t>
            </a:r>
            <a:r>
              <a:rPr lang="en-US" i="1" dirty="0"/>
              <a:t>National Assembly Members </a:t>
            </a:r>
            <a:r>
              <a:rPr lang="en-US" dirty="0"/>
              <a:t>and the </a:t>
            </a:r>
            <a:r>
              <a:rPr lang="en-US" i="1" dirty="0"/>
              <a:t>Basic Democrats </a:t>
            </a:r>
            <a:r>
              <a:rPr lang="en-US" dirty="0"/>
              <a:t>to resign </a:t>
            </a:r>
            <a:r>
              <a:rPr lang="en-US" dirty="0">
                <a:highlight>
                  <a:srgbClr val="00FF00"/>
                </a:highlight>
              </a:rPr>
              <a:t>by 3 March, 1969 </a:t>
            </a:r>
            <a:r>
              <a:rPr lang="en-US" dirty="0"/>
              <a:t>or </a:t>
            </a:r>
            <a:r>
              <a:rPr lang="en-US" altLang="en-US" dirty="0"/>
              <a:t>“</a:t>
            </a:r>
            <a:r>
              <a:rPr lang="en-US" altLang="ja-JP" dirty="0"/>
              <a:t>Face the Consequences</a:t>
            </a:r>
            <a:r>
              <a:rPr lang="en-US" altLang="en-US" dirty="0"/>
              <a:t>”</a:t>
            </a:r>
            <a:r>
              <a:rPr lang="en-US" altLang="ja-JP" dirty="0"/>
              <a:t>.</a:t>
            </a:r>
          </a:p>
          <a:p>
            <a:pPr marL="514350" indent="-514350" algn="just">
              <a:buFont typeface="Wingdings" pitchFamily="2" charset="2"/>
              <a:buChar char="§"/>
            </a:pPr>
            <a:r>
              <a:rPr lang="en-US" dirty="0"/>
              <a:t>In the face of the mass movement, the </a:t>
            </a:r>
            <a:r>
              <a:rPr lang="en-US" dirty="0" err="1"/>
              <a:t>Ayub</a:t>
            </a:r>
            <a:r>
              <a:rPr lang="en-US" dirty="0"/>
              <a:t> government was ultimately compelled to </a:t>
            </a:r>
            <a:r>
              <a:rPr lang="en-US" dirty="0">
                <a:highlight>
                  <a:srgbClr val="00FFFF"/>
                </a:highlight>
              </a:rPr>
              <a:t>withdraw the </a:t>
            </a:r>
            <a:r>
              <a:rPr lang="en-US" dirty="0" err="1">
                <a:highlight>
                  <a:srgbClr val="00FFFF"/>
                </a:highlight>
              </a:rPr>
              <a:t>Agartala</a:t>
            </a:r>
            <a:r>
              <a:rPr lang="en-US" dirty="0">
                <a:highlight>
                  <a:srgbClr val="00FFFF"/>
                </a:highlight>
              </a:rPr>
              <a:t> Conspiracy Case on 22 February 1969</a:t>
            </a:r>
            <a:r>
              <a:rPr lang="en-US" dirty="0"/>
              <a:t>. All the accused, including Sheikh Mujibur Rahman, were released unconditionally. On the following day </a:t>
            </a:r>
            <a:r>
              <a:rPr lang="en-US" dirty="0">
                <a:highlight>
                  <a:srgbClr val="00FFFF"/>
                </a:highlight>
              </a:rPr>
              <a:t>(23 February</a:t>
            </a:r>
            <a:r>
              <a:rPr lang="en-US" dirty="0"/>
              <a:t>), a grand public reception was accorded to the accused at </a:t>
            </a:r>
            <a:r>
              <a:rPr lang="en-US" i="1" dirty="0" err="1"/>
              <a:t>Paltan</a:t>
            </a:r>
            <a:r>
              <a:rPr lang="en-US" i="1" dirty="0"/>
              <a:t> </a:t>
            </a:r>
            <a:r>
              <a:rPr lang="en-US" i="1" dirty="0" err="1"/>
              <a:t>Maidan</a:t>
            </a:r>
            <a:r>
              <a:rPr lang="en-US" i="1" dirty="0"/>
              <a:t> </a:t>
            </a:r>
            <a:r>
              <a:rPr lang="en-US" dirty="0"/>
              <a:t>in Dhaka where Sheikh Mujibur Rahman was conferred with the appellation of '</a:t>
            </a:r>
            <a:r>
              <a:rPr lang="en-US" i="1" dirty="0"/>
              <a:t>Bangabandhu</a:t>
            </a:r>
            <a:r>
              <a:rPr lang="en-US" dirty="0"/>
              <a:t>'.</a:t>
            </a:r>
          </a:p>
          <a:p>
            <a:pPr algn="just"/>
            <a:endParaRPr lang="en-US" dirty="0"/>
          </a:p>
        </p:txBody>
      </p:sp>
    </p:spTree>
    <p:extLst>
      <p:ext uri="{BB962C8B-B14F-4D97-AF65-F5344CB8AC3E}">
        <p14:creationId xmlns:p14="http://schemas.microsoft.com/office/powerpoint/2010/main" val="90407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Fall of the </a:t>
            </a:r>
            <a:r>
              <a:rPr lang="en-US" dirty="0" err="1"/>
              <a:t>Ayub</a:t>
            </a:r>
            <a:r>
              <a:rPr lang="en-US" dirty="0"/>
              <a:t> Regime</a:t>
            </a:r>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q"/>
            </a:pPr>
            <a:r>
              <a:rPr lang="en-US" dirty="0"/>
              <a:t>The impact of East Pakistan even reached to West Pakistan as well where Pakistan Peoples Party (PPP) under the leadership Zulfiqar Ali Bhutto also challenged the </a:t>
            </a:r>
            <a:r>
              <a:rPr lang="en-US" dirty="0" err="1"/>
              <a:t>Ayub</a:t>
            </a:r>
            <a:r>
              <a:rPr lang="en-US" dirty="0"/>
              <a:t> Regime.</a:t>
            </a:r>
          </a:p>
          <a:p>
            <a:pPr algn="just">
              <a:buFont typeface="Wingdings" panose="05000000000000000000" pitchFamily="2" charset="2"/>
              <a:buChar char="Ø"/>
            </a:pPr>
            <a:r>
              <a:rPr lang="en-US" u="sng" dirty="0">
                <a:highlight>
                  <a:srgbClr val="00FF00"/>
                </a:highlight>
              </a:rPr>
              <a:t>On 24 March, 1969 </a:t>
            </a:r>
            <a:r>
              <a:rPr lang="en-US" u="sng" dirty="0" err="1">
                <a:highlight>
                  <a:srgbClr val="00FF00"/>
                </a:highlight>
              </a:rPr>
              <a:t>Ayub</a:t>
            </a:r>
            <a:r>
              <a:rPr lang="en-US" u="sng" dirty="0">
                <a:highlight>
                  <a:srgbClr val="00FF00"/>
                </a:highlight>
              </a:rPr>
              <a:t> Khan announced his resignation </a:t>
            </a:r>
            <a:r>
              <a:rPr lang="en-US" u="sng" dirty="0">
                <a:highlight>
                  <a:srgbClr val="00FFFF"/>
                </a:highlight>
              </a:rPr>
              <a:t>and handed over power to Army Commander-in-Chief, Yahya Khan.</a:t>
            </a:r>
          </a:p>
          <a:p>
            <a:pPr algn="just">
              <a:buFont typeface="Wingdings" panose="05000000000000000000" pitchFamily="2" charset="2"/>
              <a:buChar char="Ø"/>
            </a:pPr>
            <a:r>
              <a:rPr lang="en-US" dirty="0"/>
              <a:t>Declaring that he would </a:t>
            </a:r>
            <a:r>
              <a:rPr lang="en-US" altLang="en-US" dirty="0"/>
              <a:t>“</a:t>
            </a:r>
            <a:r>
              <a:rPr lang="en-US" dirty="0"/>
              <a:t>not tolerate disorder</a:t>
            </a:r>
            <a:r>
              <a:rPr lang="en-US" altLang="en-US" dirty="0"/>
              <a:t>”</a:t>
            </a:r>
            <a:r>
              <a:rPr lang="en-US" altLang="ja-JP" dirty="0"/>
              <a:t>, Yahya Khan imposed martial law and decreed that military tribunals would impose prison sentences of up to </a:t>
            </a:r>
            <a:r>
              <a:rPr lang="en-US" altLang="ja-JP" dirty="0">
                <a:highlight>
                  <a:srgbClr val="00FFFF"/>
                </a:highlight>
              </a:rPr>
              <a:t>ten years </a:t>
            </a:r>
            <a:r>
              <a:rPr lang="en-US" altLang="ja-JP" dirty="0"/>
              <a:t>for criticizing the martial law regime, up to </a:t>
            </a:r>
            <a:r>
              <a:rPr lang="en-US" altLang="ja-JP" dirty="0">
                <a:highlight>
                  <a:srgbClr val="00FFFF"/>
                </a:highlight>
              </a:rPr>
              <a:t>14 years </a:t>
            </a:r>
            <a:r>
              <a:rPr lang="en-US" altLang="ja-JP" dirty="0"/>
              <a:t>for going on strike or nurturing </a:t>
            </a:r>
            <a:r>
              <a:rPr lang="en-US" altLang="en-US" dirty="0"/>
              <a:t>“</a:t>
            </a:r>
            <a:r>
              <a:rPr lang="en-US" altLang="ja-JP" dirty="0"/>
              <a:t>dissatisfaction toward the armed forces</a:t>
            </a:r>
            <a:r>
              <a:rPr lang="en-US" altLang="en-US" dirty="0"/>
              <a:t>”</a:t>
            </a:r>
            <a:r>
              <a:rPr lang="en-US" altLang="ja-JP" dirty="0"/>
              <a:t>, and </a:t>
            </a:r>
            <a:r>
              <a:rPr lang="en-US" altLang="ja-JP" dirty="0">
                <a:highlight>
                  <a:srgbClr val="00FFFF"/>
                </a:highlight>
              </a:rPr>
              <a:t>death penalty </a:t>
            </a:r>
            <a:r>
              <a:rPr lang="en-US" altLang="ja-JP" dirty="0"/>
              <a:t>for damaging public property or giving assistance to </a:t>
            </a:r>
            <a:r>
              <a:rPr lang="en-US" altLang="en-US" dirty="0"/>
              <a:t>“</a:t>
            </a:r>
            <a:r>
              <a:rPr lang="en-US" altLang="ja-JP" dirty="0"/>
              <a:t>rebels or rioters</a:t>
            </a:r>
            <a:r>
              <a:rPr lang="en-US" altLang="en-US" dirty="0"/>
              <a:t>”</a:t>
            </a:r>
            <a:r>
              <a:rPr lang="en-US" altLang="ja-JP" dirty="0"/>
              <a:t>. </a:t>
            </a:r>
            <a:endParaRPr lang="en-US" dirty="0"/>
          </a:p>
          <a:p>
            <a:pPr algn="just">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7034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Yahya in Office</a:t>
            </a:r>
          </a:p>
        </p:txBody>
      </p:sp>
      <p:sp>
        <p:nvSpPr>
          <p:cNvPr id="3" name="Content Placeholder 2"/>
          <p:cNvSpPr>
            <a:spLocks noGrp="1"/>
          </p:cNvSpPr>
          <p:nvPr>
            <p:ph idx="1"/>
          </p:nvPr>
        </p:nvSpPr>
        <p:spPr/>
        <p:txBody>
          <a:bodyPr>
            <a:normAutofit fontScale="55000" lnSpcReduction="20000"/>
          </a:bodyPr>
          <a:lstStyle/>
          <a:p>
            <a:pPr algn="just">
              <a:buFont typeface="Wingdings" panose="05000000000000000000" pitchFamily="2" charset="2"/>
              <a:buChar char="Ø"/>
            </a:pPr>
            <a:r>
              <a:rPr lang="en-US" sz="5100" b="1" dirty="0">
                <a:solidFill>
                  <a:srgbClr val="00B050"/>
                </a:solidFill>
              </a:rPr>
              <a:t>Yahya in Office:</a:t>
            </a:r>
          </a:p>
          <a:p>
            <a:pPr marL="0" indent="0" algn="just">
              <a:buNone/>
            </a:pPr>
            <a:endParaRPr lang="en-US" sz="3800" dirty="0"/>
          </a:p>
          <a:p>
            <a:pPr algn="just">
              <a:buFont typeface="Wingdings" panose="05000000000000000000" pitchFamily="2" charset="2"/>
              <a:buChar char="§"/>
            </a:pPr>
            <a:r>
              <a:rPr lang="en-US" sz="3800" dirty="0"/>
              <a:t>The announcement of resignation by the </a:t>
            </a:r>
            <a:r>
              <a:rPr lang="en-US" sz="3800" dirty="0" err="1"/>
              <a:t>Ayub</a:t>
            </a:r>
            <a:r>
              <a:rPr lang="en-US" sz="3800" dirty="0"/>
              <a:t> Khan was followed by a proclamation issued by General Yahya Khan in which he declared Martial Law and assumed the powers of the Chief Martial Law Administrator.</a:t>
            </a:r>
          </a:p>
          <a:p>
            <a:pPr algn="just">
              <a:buFont typeface="Wingdings" panose="05000000000000000000" pitchFamily="2" charset="2"/>
              <a:buChar char="§"/>
            </a:pPr>
            <a:r>
              <a:rPr lang="en-US" sz="3800" dirty="0">
                <a:highlight>
                  <a:srgbClr val="00FFFF"/>
                </a:highlight>
              </a:rPr>
              <a:t>He started the office of President on 31</a:t>
            </a:r>
            <a:r>
              <a:rPr lang="en-US" sz="3800" baseline="30000" dirty="0">
                <a:highlight>
                  <a:srgbClr val="00FFFF"/>
                </a:highlight>
              </a:rPr>
              <a:t>st</a:t>
            </a:r>
            <a:r>
              <a:rPr lang="en-US" sz="3800" dirty="0">
                <a:highlight>
                  <a:srgbClr val="00FFFF"/>
                </a:highlight>
              </a:rPr>
              <a:t> march, 1969. After coming to the power, he abrogated the Constitution, dissolved both the National and Provincial assemblies, ceased the power of President, the Central and provincial ministers and the Governors offices.</a:t>
            </a:r>
          </a:p>
          <a:p>
            <a:pPr algn="just">
              <a:buFont typeface="Wingdings" panose="05000000000000000000" pitchFamily="2" charset="2"/>
              <a:buChar char="§"/>
            </a:pPr>
            <a:r>
              <a:rPr lang="en-US" sz="3800" dirty="0"/>
              <a:t>He announced that no courts would have any power to call in question any Martial Law regulation or any judgment of a military court, or to issue any writ or order against the Chief Martial Law Administration or any person acting under his authority. He appointed Major General </a:t>
            </a:r>
            <a:r>
              <a:rPr lang="en-US" sz="3800" dirty="0" err="1"/>
              <a:t>Muzaffaruddin</a:t>
            </a:r>
            <a:r>
              <a:rPr lang="en-US" sz="3800" dirty="0"/>
              <a:t> as the Martial Law administrator in charge of East Pakistan.</a:t>
            </a:r>
          </a:p>
          <a:p>
            <a:pPr algn="just">
              <a:buFont typeface="Wingdings" panose="05000000000000000000" pitchFamily="2" charset="2"/>
              <a:buChar char="§"/>
            </a:pPr>
            <a:r>
              <a:rPr lang="en-US" sz="3800" dirty="0">
                <a:highlight>
                  <a:srgbClr val="00FF00"/>
                </a:highlight>
              </a:rPr>
              <a:t>However, he did not ban political parties</a:t>
            </a:r>
            <a:r>
              <a:rPr lang="en-US" altLang="en-US" sz="3800" dirty="0">
                <a:highlight>
                  <a:srgbClr val="00FF00"/>
                </a:highlight>
              </a:rPr>
              <a:t>’</a:t>
            </a:r>
            <a:r>
              <a:rPr lang="en-US" sz="3800" dirty="0">
                <a:highlight>
                  <a:srgbClr val="00FF00"/>
                </a:highlight>
              </a:rPr>
              <a:t> activity rather restricted their programs. </a:t>
            </a:r>
          </a:p>
        </p:txBody>
      </p:sp>
    </p:spTree>
    <p:extLst>
      <p:ext uri="{BB962C8B-B14F-4D97-AF65-F5344CB8AC3E}">
        <p14:creationId xmlns:p14="http://schemas.microsoft.com/office/powerpoint/2010/main" val="185794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Yahya in Office</a:t>
            </a: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Ø"/>
            </a:pPr>
            <a:r>
              <a:rPr lang="en-US" b="1" dirty="0">
                <a:solidFill>
                  <a:srgbClr val="00B0F0"/>
                </a:solidFill>
              </a:rPr>
              <a:t>Yahya in Office</a:t>
            </a:r>
            <a:r>
              <a:rPr lang="en-US" b="1" dirty="0"/>
              <a:t>:</a:t>
            </a:r>
          </a:p>
          <a:p>
            <a:pPr algn="just">
              <a:buFont typeface="Wingdings" panose="05000000000000000000" pitchFamily="2" charset="2"/>
              <a:buChar char="§"/>
            </a:pPr>
            <a:r>
              <a:rPr lang="en-US" u="sng" dirty="0"/>
              <a:t>In his first address to the nation Yahya gave the impression that his regime was transitory in character and the aim of his government was to establish a constitutional government and to ensure smooth transfer of power to the representatives of the people elected freely and impartially on the basis of universal adult franchise, i.e., one-man-one-vote.</a:t>
            </a:r>
          </a:p>
          <a:p>
            <a:pPr algn="just">
              <a:buFont typeface="Wingdings" panose="05000000000000000000" pitchFamily="2" charset="2"/>
              <a:buChar char="§"/>
            </a:pPr>
            <a:r>
              <a:rPr lang="en-US" dirty="0"/>
              <a:t>Yahya promised a </a:t>
            </a:r>
            <a:r>
              <a:rPr lang="en-US" altLang="en-US" dirty="0"/>
              <a:t>“</a:t>
            </a:r>
            <a:r>
              <a:rPr lang="en-US" dirty="0"/>
              <a:t>smooth transfer of power to the representatives of the people elected freely and impartially on the basis of adult franchise</a:t>
            </a:r>
            <a:r>
              <a:rPr lang="en-US" altLang="en-US" dirty="0"/>
              <a:t>”</a:t>
            </a:r>
            <a:r>
              <a:rPr lang="en-US" altLang="ja-JP" dirty="0"/>
              <a:t>, who would then </a:t>
            </a:r>
            <a:r>
              <a:rPr lang="en-US" altLang="en-US" dirty="0"/>
              <a:t>“</a:t>
            </a:r>
            <a:r>
              <a:rPr lang="en-US" altLang="ja-JP" dirty="0"/>
              <a:t>give the country a workable Constitution</a:t>
            </a:r>
            <a:r>
              <a:rPr lang="en-US" altLang="en-US" dirty="0"/>
              <a:t>”</a:t>
            </a:r>
            <a:r>
              <a:rPr lang="en-US" altLang="ja-JP" dirty="0"/>
              <a:t>. He also promised to arrange a free and fair election by 1970.</a:t>
            </a:r>
          </a:p>
          <a:p>
            <a:pPr algn="just">
              <a:buFont typeface="Wingdings" panose="05000000000000000000" pitchFamily="2" charset="2"/>
              <a:buChar char="§"/>
            </a:pPr>
            <a:r>
              <a:rPr lang="en-US" dirty="0"/>
              <a:t>The mass movement in both East and West </a:t>
            </a:r>
            <a:r>
              <a:rPr lang="en-US" u="sng" dirty="0"/>
              <a:t>Pakistan came to a sudden halt</a:t>
            </a:r>
            <a:r>
              <a:rPr lang="en-US" dirty="0"/>
              <a:t>. There were no protest demonstrations anywhere against the take-over. Students returned to their classes. Most of the mills and factories that had been on strike promptly resumed production. </a:t>
            </a:r>
          </a:p>
          <a:p>
            <a:pPr algn="just">
              <a:buFont typeface="Wingdings" panose="05000000000000000000" pitchFamily="2" charset="2"/>
              <a:buChar char="§"/>
            </a:pPr>
            <a:endParaRPr lang="en-US" altLang="ja-JP"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10765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Yahya in Office</a:t>
            </a:r>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
            </a:pPr>
            <a:r>
              <a:rPr lang="en-US" dirty="0"/>
              <a:t>In East Pakistan, government offices reopened. At police stations across the country, people lined up to turn in their firearms. It was reported that in Karachi alone, 16,000 rifles, revolvers and shotguns were surrendered. </a:t>
            </a:r>
          </a:p>
          <a:p>
            <a:pPr algn="just">
              <a:buFont typeface="Wingdings" panose="05000000000000000000" pitchFamily="2" charset="2"/>
              <a:buChar char="§"/>
            </a:pPr>
            <a:r>
              <a:rPr lang="en-US" dirty="0"/>
              <a:t>The uprising that stroke Pakistani politics in 1968 came to an end by the transition of power from one military dictator to another one.</a:t>
            </a:r>
          </a:p>
          <a:p>
            <a:pPr algn="just">
              <a:buFont typeface="Wingdings" panose="05000000000000000000" pitchFamily="2" charset="2"/>
              <a:buChar char="§"/>
            </a:pPr>
            <a:r>
              <a:rPr lang="en-US" u="sng" dirty="0">
                <a:highlight>
                  <a:srgbClr val="00FF00"/>
                </a:highlight>
              </a:rPr>
              <a:t>On July 28, 1969 Yahya Khan formed a new Election Commission under the leadership of a Bengali Supreme Court Judge, Justice Abdus Sattar  and on August 5, 1969 he appointed a civilian Cabinet.</a:t>
            </a:r>
          </a:p>
          <a:p>
            <a:pPr algn="just">
              <a:buFont typeface="Wingdings" panose="05000000000000000000" pitchFamily="2" charset="2"/>
              <a:buChar char="§"/>
            </a:pPr>
            <a:r>
              <a:rPr lang="en-US" u="sng" dirty="0">
                <a:highlight>
                  <a:srgbClr val="00FFFF"/>
                </a:highlight>
              </a:rPr>
              <a:t>On 28</a:t>
            </a:r>
            <a:r>
              <a:rPr lang="en-US" u="sng" baseline="30000" dirty="0">
                <a:highlight>
                  <a:srgbClr val="00FFFF"/>
                </a:highlight>
              </a:rPr>
              <a:t>th</a:t>
            </a:r>
            <a:r>
              <a:rPr lang="en-US" u="sng" dirty="0">
                <a:highlight>
                  <a:srgbClr val="00FFFF"/>
                </a:highlight>
              </a:rPr>
              <a:t> November, 1969 Yahya Khan announced that the elections would be held on 5 October, 1970.</a:t>
            </a:r>
          </a:p>
          <a:p>
            <a:pPr algn="just">
              <a:buFont typeface="Wingdings" panose="05000000000000000000" pitchFamily="2" charset="2"/>
              <a:buChar char="§"/>
            </a:pPr>
            <a:r>
              <a:rPr lang="en-US" u="sng" dirty="0"/>
              <a:t>This election was to be the first ever general election on the basis of adult franchise in the country to elect the members of the National and Provincial Assemblies. </a:t>
            </a:r>
          </a:p>
          <a:p>
            <a:endParaRPr lang="en-US" dirty="0"/>
          </a:p>
        </p:txBody>
      </p:sp>
    </p:spTree>
    <p:extLst>
      <p:ext uri="{BB962C8B-B14F-4D97-AF65-F5344CB8AC3E}">
        <p14:creationId xmlns:p14="http://schemas.microsoft.com/office/powerpoint/2010/main" val="34336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Agartala</a:t>
            </a:r>
            <a:r>
              <a:rPr lang="en-US" dirty="0"/>
              <a:t> Conspiracy Case</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Background:</a:t>
            </a:r>
          </a:p>
          <a:p>
            <a:pPr algn="just">
              <a:buFont typeface="Wingdings" panose="05000000000000000000" pitchFamily="2" charset="2"/>
              <a:buChar char="§"/>
            </a:pPr>
            <a:r>
              <a:rPr lang="en-US" dirty="0"/>
              <a:t>In late March 1966 </a:t>
            </a:r>
            <a:r>
              <a:rPr lang="en-US" dirty="0" err="1">
                <a:highlight>
                  <a:srgbClr val="00FF00"/>
                </a:highlight>
              </a:rPr>
              <a:t>Ayub</a:t>
            </a:r>
            <a:r>
              <a:rPr lang="en-US" dirty="0">
                <a:highlight>
                  <a:srgbClr val="00FF00"/>
                </a:highlight>
              </a:rPr>
              <a:t> Khan </a:t>
            </a:r>
            <a:r>
              <a:rPr lang="en-US" dirty="0"/>
              <a:t>visited East Pakistan and ruthlessly criticized the Six-Point Program. </a:t>
            </a:r>
            <a:r>
              <a:rPr lang="en-US" altLang="ja-JP" dirty="0"/>
              <a:t>He </a:t>
            </a:r>
            <a:r>
              <a:rPr lang="en-US" altLang="ja-JP" dirty="0">
                <a:highlight>
                  <a:srgbClr val="00FF00"/>
                </a:highlight>
              </a:rPr>
              <a:t>denounced the program stating that it aimed towards the unification of East Pakistan and West Bengal as an independent state </a:t>
            </a:r>
            <a:r>
              <a:rPr lang="en-US" altLang="ja-JP" dirty="0"/>
              <a:t>and added that the country would accept the challenge of a civil war if one were forced upon it.</a:t>
            </a:r>
          </a:p>
          <a:p>
            <a:pPr algn="just">
              <a:buFont typeface="Wingdings" panose="05000000000000000000" pitchFamily="2" charset="2"/>
              <a:buChar char="§"/>
            </a:pPr>
            <a:r>
              <a:rPr lang="en-US" dirty="0"/>
              <a:t>In the meantime, Sheikh </a:t>
            </a:r>
            <a:r>
              <a:rPr lang="en-US" dirty="0" err="1"/>
              <a:t>Mujib</a:t>
            </a:r>
            <a:r>
              <a:rPr lang="en-US" dirty="0"/>
              <a:t> successfully managed to create a public support on his six-point program in East Pakistan. Due to his rising popularity, the Pakistan government </a:t>
            </a:r>
            <a:r>
              <a:rPr lang="en-US" b="1" dirty="0"/>
              <a:t>arrested him on </a:t>
            </a:r>
            <a:r>
              <a:rPr lang="en-US" b="1" dirty="0">
                <a:highlight>
                  <a:srgbClr val="00FFFF"/>
                </a:highlight>
              </a:rPr>
              <a:t>9 May, 1966 </a:t>
            </a:r>
            <a:r>
              <a:rPr lang="en-US" b="1" dirty="0"/>
              <a:t>under the </a:t>
            </a:r>
            <a:r>
              <a:rPr lang="en-US" b="1" dirty="0">
                <a:highlight>
                  <a:srgbClr val="00FFFF"/>
                </a:highlight>
              </a:rPr>
              <a:t>Public Safety Act</a:t>
            </a:r>
            <a:r>
              <a:rPr lang="en-US" dirty="0"/>
              <a:t>.</a:t>
            </a:r>
          </a:p>
          <a:p>
            <a:pPr algn="just">
              <a:buFont typeface="Wingdings" panose="05000000000000000000" pitchFamily="2" charset="2"/>
              <a:buChar char="§"/>
            </a:pPr>
            <a:r>
              <a:rPr lang="en-US" dirty="0"/>
              <a:t>A general strike erupted in the main cities of East Pakistan when police firing killed 10 people and a large number of Awami activists were injured. In June, the government banned the leading Bengali newspaper the </a:t>
            </a:r>
            <a:r>
              <a:rPr lang="en-US" i="1" dirty="0">
                <a:highlight>
                  <a:srgbClr val="00FFFF"/>
                </a:highlight>
              </a:rPr>
              <a:t>Daily </a:t>
            </a:r>
            <a:r>
              <a:rPr lang="en-US" i="1" dirty="0" err="1">
                <a:highlight>
                  <a:srgbClr val="00FFFF"/>
                </a:highlight>
              </a:rPr>
              <a:t>Ittefaq</a:t>
            </a:r>
            <a:r>
              <a:rPr lang="en-US" i="1" dirty="0">
                <a:highlight>
                  <a:srgbClr val="00FFFF"/>
                </a:highlight>
              </a:rPr>
              <a:t> </a:t>
            </a:r>
            <a:r>
              <a:rPr lang="en-US" dirty="0"/>
              <a:t>and arrested its editor, </a:t>
            </a:r>
            <a:r>
              <a:rPr lang="en-US" dirty="0" err="1">
                <a:highlight>
                  <a:srgbClr val="00FFFF"/>
                </a:highlight>
              </a:rPr>
              <a:t>Tafazzel</a:t>
            </a:r>
            <a:r>
              <a:rPr lang="en-US" dirty="0">
                <a:highlight>
                  <a:srgbClr val="00FFFF"/>
                </a:highlight>
              </a:rPr>
              <a:t> Hossain (</a:t>
            </a:r>
            <a:r>
              <a:rPr lang="en-US" i="1" dirty="0" err="1">
                <a:highlight>
                  <a:srgbClr val="00FFFF"/>
                </a:highlight>
              </a:rPr>
              <a:t>Manik</a:t>
            </a:r>
            <a:r>
              <a:rPr lang="en-US" i="1" dirty="0">
                <a:highlight>
                  <a:srgbClr val="00FFFF"/>
                </a:highlight>
              </a:rPr>
              <a:t> Mia</a:t>
            </a:r>
            <a:r>
              <a:rPr lang="en-US" dirty="0">
                <a:highlight>
                  <a:srgbClr val="00FFFF"/>
                </a:highlight>
              </a:rPr>
              <a:t>)</a:t>
            </a:r>
            <a:r>
              <a:rPr lang="en-US" dirty="0"/>
              <a:t>. The government also forfeited the property of the paper. </a:t>
            </a:r>
          </a:p>
          <a:p>
            <a:pPr marL="0" indent="0">
              <a:buNone/>
            </a:pPr>
            <a:endParaRPr lang="en-US" dirty="0"/>
          </a:p>
        </p:txBody>
      </p:sp>
    </p:spTree>
    <p:extLst>
      <p:ext uri="{BB962C8B-B14F-4D97-AF65-F5344CB8AC3E}">
        <p14:creationId xmlns:p14="http://schemas.microsoft.com/office/powerpoint/2010/main" val="388452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Agartala</a:t>
            </a:r>
            <a:r>
              <a:rPr lang="en-US" dirty="0"/>
              <a:t> Conspiracy Case</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t>Background:</a:t>
            </a:r>
            <a:endParaRPr lang="en-US" dirty="0"/>
          </a:p>
          <a:p>
            <a:pPr algn="just">
              <a:buFont typeface="Wingdings" panose="05000000000000000000" pitchFamily="2" charset="2"/>
              <a:buChar char="§"/>
            </a:pPr>
            <a:r>
              <a:rPr lang="en-US" sz="2600" dirty="0">
                <a:highlight>
                  <a:srgbClr val="00FFFF"/>
                </a:highlight>
              </a:rPr>
              <a:t>By the end of 1967, </a:t>
            </a:r>
            <a:r>
              <a:rPr lang="en-US" sz="2600" dirty="0" err="1">
                <a:highlight>
                  <a:srgbClr val="00FFFF"/>
                </a:highlight>
              </a:rPr>
              <a:t>Ayub</a:t>
            </a:r>
            <a:r>
              <a:rPr lang="en-US" sz="2600" dirty="0">
                <a:highlight>
                  <a:srgbClr val="00FFFF"/>
                </a:highlight>
              </a:rPr>
              <a:t> Khan became seriously ill and became incapable to run his administration as before</a:t>
            </a:r>
            <a:r>
              <a:rPr lang="en-US" sz="2600" dirty="0"/>
              <a:t>.</a:t>
            </a:r>
          </a:p>
          <a:p>
            <a:pPr algn="just">
              <a:buFont typeface="Wingdings" panose="05000000000000000000" pitchFamily="2" charset="2"/>
              <a:buChar char="§"/>
            </a:pPr>
            <a:r>
              <a:rPr lang="en-US" sz="2600" dirty="0"/>
              <a:t>At this stage the anti-</a:t>
            </a:r>
            <a:r>
              <a:rPr lang="en-US" sz="2600" dirty="0" err="1"/>
              <a:t>Ayub</a:t>
            </a:r>
            <a:r>
              <a:rPr lang="en-US" sz="2600" dirty="0"/>
              <a:t> movement became stronger and in 1968, agitation against the </a:t>
            </a:r>
            <a:r>
              <a:rPr lang="en-US" sz="2600" dirty="0" err="1"/>
              <a:t>Ayub</a:t>
            </a:r>
            <a:r>
              <a:rPr lang="en-US" sz="2600" dirty="0"/>
              <a:t> regime started in West Pakistan too and soon spread in East Pakistan.</a:t>
            </a:r>
          </a:p>
          <a:p>
            <a:pPr algn="just">
              <a:buFont typeface="Wingdings" panose="05000000000000000000" pitchFamily="2" charset="2"/>
              <a:buChar char="§"/>
            </a:pPr>
            <a:r>
              <a:rPr lang="en-US" sz="2600" dirty="0"/>
              <a:t>In the mean time, </a:t>
            </a:r>
            <a:r>
              <a:rPr lang="en-US" sz="2600" dirty="0">
                <a:highlight>
                  <a:srgbClr val="FFFF00"/>
                </a:highlight>
              </a:rPr>
              <a:t>Sheikh Mujibur </a:t>
            </a:r>
            <a:r>
              <a:rPr lang="en-US" sz="2600" dirty="0" err="1">
                <a:highlight>
                  <a:srgbClr val="FFFF00"/>
                </a:highlight>
              </a:rPr>
              <a:t>Rahman</a:t>
            </a:r>
            <a:r>
              <a:rPr lang="en-US" sz="2600" dirty="0">
                <a:highlight>
                  <a:srgbClr val="FFFF00"/>
                </a:highlight>
              </a:rPr>
              <a:t> was released by the Court on </a:t>
            </a:r>
            <a:r>
              <a:rPr lang="en-US" sz="2600" dirty="0">
                <a:highlight>
                  <a:srgbClr val="00FFFF"/>
                </a:highlight>
              </a:rPr>
              <a:t>18</a:t>
            </a:r>
            <a:r>
              <a:rPr lang="en-US" sz="2600" baseline="30000" dirty="0">
                <a:highlight>
                  <a:srgbClr val="00FFFF"/>
                </a:highlight>
              </a:rPr>
              <a:t>th</a:t>
            </a:r>
            <a:r>
              <a:rPr lang="en-US" sz="2600" dirty="0">
                <a:highlight>
                  <a:srgbClr val="00FFFF"/>
                </a:highlight>
              </a:rPr>
              <a:t> January, 1968</a:t>
            </a:r>
            <a:r>
              <a:rPr lang="en-US" sz="2600" dirty="0">
                <a:highlight>
                  <a:srgbClr val="FFFF00"/>
                </a:highlight>
              </a:rPr>
              <a:t> but the military took him forcibly from the jail gate and confined him in Dhaka Cantonment.</a:t>
            </a:r>
          </a:p>
          <a:p>
            <a:pPr algn="just">
              <a:buFont typeface="Wingdings" panose="05000000000000000000" pitchFamily="2" charset="2"/>
              <a:buChar char="§"/>
            </a:pPr>
            <a:r>
              <a:rPr lang="en-US" sz="2600" dirty="0">
                <a:highlight>
                  <a:srgbClr val="00FF00"/>
                </a:highlight>
              </a:rPr>
              <a:t>He was accused by the government as a national traitor and charged for an alleged conspiracy case (</a:t>
            </a:r>
            <a:r>
              <a:rPr lang="en-US" sz="2400" dirty="0">
                <a:highlight>
                  <a:srgbClr val="00FF00"/>
                </a:highlight>
              </a:rPr>
              <a:t>the so-called </a:t>
            </a:r>
            <a:r>
              <a:rPr lang="en-US" sz="2400" dirty="0" err="1">
                <a:highlight>
                  <a:srgbClr val="00FF00"/>
                </a:highlight>
              </a:rPr>
              <a:t>Agartala</a:t>
            </a:r>
            <a:r>
              <a:rPr lang="en-US" sz="2400" dirty="0">
                <a:highlight>
                  <a:srgbClr val="00FF00"/>
                </a:highlight>
              </a:rPr>
              <a:t> Conspiracy Case)</a:t>
            </a:r>
            <a:r>
              <a:rPr lang="en-US" sz="2600" dirty="0">
                <a:highlight>
                  <a:srgbClr val="00FF00"/>
                </a:highlight>
              </a:rPr>
              <a:t> to split East Pakistan from the West with the help of Indian government. </a:t>
            </a:r>
          </a:p>
          <a:p>
            <a:pPr algn="just"/>
            <a:endParaRPr lang="en-US" sz="2600" dirty="0"/>
          </a:p>
        </p:txBody>
      </p:sp>
    </p:spTree>
    <p:extLst>
      <p:ext uri="{BB962C8B-B14F-4D97-AF65-F5344CB8AC3E}">
        <p14:creationId xmlns:p14="http://schemas.microsoft.com/office/powerpoint/2010/main" val="256512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Agartala</a:t>
            </a:r>
            <a:r>
              <a:rPr lang="en-US" dirty="0"/>
              <a:t> Conspiracy Case</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The So-called </a:t>
            </a:r>
            <a:r>
              <a:rPr lang="en-US" b="1" dirty="0" err="1"/>
              <a:t>Agartala</a:t>
            </a:r>
            <a:r>
              <a:rPr lang="en-US" b="1" dirty="0"/>
              <a:t> Conspiracy:</a:t>
            </a:r>
          </a:p>
          <a:p>
            <a:pPr algn="just">
              <a:buFont typeface="Wingdings" panose="05000000000000000000" pitchFamily="2" charset="2"/>
              <a:buChar char="§"/>
            </a:pPr>
            <a:r>
              <a:rPr lang="en-US" u="sng" dirty="0">
                <a:highlight>
                  <a:srgbClr val="00FFFF"/>
                </a:highlight>
              </a:rPr>
              <a:t>On January 6, 1968</a:t>
            </a:r>
            <a:r>
              <a:rPr lang="en-US" dirty="0">
                <a:highlight>
                  <a:srgbClr val="00FF00"/>
                </a:highlight>
              </a:rPr>
              <a:t>, the </a:t>
            </a:r>
            <a:r>
              <a:rPr lang="en-US" dirty="0" err="1">
                <a:highlight>
                  <a:srgbClr val="00FF00"/>
                </a:highlight>
              </a:rPr>
              <a:t>Ayub</a:t>
            </a:r>
            <a:r>
              <a:rPr lang="en-US" dirty="0">
                <a:highlight>
                  <a:srgbClr val="00FF00"/>
                </a:highlight>
              </a:rPr>
              <a:t> regime threw a political weapon when they issued a statement that 28 people were arrested including a naval officer, three senior civil servants and a number of junior military personnel who were engaged in conspiracy with </a:t>
            </a:r>
            <a:r>
              <a:rPr lang="en-US" i="1" dirty="0">
                <a:highlight>
                  <a:srgbClr val="00FF00"/>
                </a:highlight>
              </a:rPr>
              <a:t>Mr. P. N. </a:t>
            </a:r>
            <a:r>
              <a:rPr lang="en-US" i="1" dirty="0" err="1">
                <a:highlight>
                  <a:srgbClr val="00FF00"/>
                </a:highlight>
              </a:rPr>
              <a:t>Ojha</a:t>
            </a:r>
            <a:r>
              <a:rPr lang="en-US" i="1" dirty="0">
                <a:highlight>
                  <a:srgbClr val="00FF00"/>
                </a:highlight>
              </a:rPr>
              <a:t> </a:t>
            </a:r>
            <a:r>
              <a:rPr lang="en-US" dirty="0">
                <a:highlight>
                  <a:srgbClr val="00FF00"/>
                </a:highlight>
              </a:rPr>
              <a:t>(First Secretary of the Indian High Commission in Dhaka), and visited </a:t>
            </a:r>
            <a:r>
              <a:rPr lang="en-US" dirty="0" err="1">
                <a:highlight>
                  <a:srgbClr val="00FF00"/>
                </a:highlight>
              </a:rPr>
              <a:t>Agartala</a:t>
            </a:r>
            <a:r>
              <a:rPr lang="en-US" dirty="0">
                <a:highlight>
                  <a:srgbClr val="00FF00"/>
                </a:highlight>
              </a:rPr>
              <a:t> in India to discuss their secret plans with two Indian officers </a:t>
            </a:r>
            <a:r>
              <a:rPr lang="en-US" dirty="0"/>
              <a:t>. </a:t>
            </a:r>
          </a:p>
          <a:p>
            <a:pPr algn="just">
              <a:buFont typeface="Wingdings" panose="05000000000000000000" pitchFamily="2" charset="2"/>
              <a:buChar char="§"/>
            </a:pPr>
            <a:r>
              <a:rPr lang="en-US" b="1" u="sng" dirty="0">
                <a:highlight>
                  <a:srgbClr val="00FFFF"/>
                </a:highlight>
              </a:rPr>
              <a:t>On January 18, 1968 </a:t>
            </a:r>
            <a:r>
              <a:rPr lang="en-US" dirty="0"/>
              <a:t>the </a:t>
            </a:r>
            <a:r>
              <a:rPr lang="en-US" dirty="0" err="1"/>
              <a:t>Ayub</a:t>
            </a:r>
            <a:r>
              <a:rPr lang="en-US" dirty="0"/>
              <a:t> government initiated the </a:t>
            </a:r>
            <a:r>
              <a:rPr lang="en-US" i="1" dirty="0" err="1"/>
              <a:t>Agartala</a:t>
            </a:r>
            <a:r>
              <a:rPr lang="en-US" i="1" dirty="0"/>
              <a:t> Conspiracy Case </a:t>
            </a:r>
            <a:r>
              <a:rPr lang="en-US" dirty="0"/>
              <a:t>against 35 persons, which included  Sheikh Mujibur Rahman to bring about the secession of East Pakistan with the help of India.</a:t>
            </a:r>
          </a:p>
          <a:p>
            <a:pPr algn="just">
              <a:buFont typeface="Wingdings" panose="05000000000000000000" pitchFamily="2" charset="2"/>
              <a:buChar char="§"/>
            </a:pPr>
            <a:r>
              <a:rPr lang="en-US" b="1" dirty="0"/>
              <a:t>Sheikh Mujibur Rahman was made the </a:t>
            </a:r>
            <a:r>
              <a:rPr lang="en-US" b="1" dirty="0">
                <a:highlight>
                  <a:srgbClr val="FF00FF"/>
                </a:highlight>
              </a:rPr>
              <a:t>principal accused </a:t>
            </a:r>
            <a:r>
              <a:rPr lang="en-US" b="1" dirty="0"/>
              <a:t>and the case itself was officially styled, </a:t>
            </a:r>
            <a:r>
              <a:rPr lang="en-US" altLang="en-US" b="1" dirty="0"/>
              <a:t>“</a:t>
            </a:r>
            <a:r>
              <a:rPr lang="en-US" b="1" u="sng" dirty="0">
                <a:highlight>
                  <a:srgbClr val="FF00FF"/>
                </a:highlight>
              </a:rPr>
              <a:t>State versus Sheikh Mujibur Rahman and Others</a:t>
            </a:r>
            <a:r>
              <a:rPr lang="en-US" b="1" dirty="0"/>
              <a:t>.</a:t>
            </a:r>
            <a:r>
              <a:rPr lang="en-US" altLang="en-US" b="1" dirty="0"/>
              <a:t>”</a:t>
            </a:r>
            <a:r>
              <a:rPr lang="en-US" b="1" dirty="0"/>
              <a:t> </a:t>
            </a:r>
          </a:p>
          <a:p>
            <a:pPr algn="just">
              <a:buFont typeface="Wingdings" panose="05000000000000000000" pitchFamily="2" charset="2"/>
              <a:buChar char="§"/>
            </a:pPr>
            <a:r>
              <a:rPr lang="en-US" dirty="0">
                <a:highlight>
                  <a:srgbClr val="00FFFF"/>
                </a:highlight>
              </a:rPr>
              <a:t>The trial started </a:t>
            </a:r>
            <a:r>
              <a:rPr lang="en-US" dirty="0">
                <a:highlight>
                  <a:srgbClr val="FF0000"/>
                </a:highlight>
              </a:rPr>
              <a:t>on </a:t>
            </a:r>
            <a:r>
              <a:rPr lang="en-US" b="1" dirty="0">
                <a:highlight>
                  <a:srgbClr val="FF0000"/>
                </a:highlight>
              </a:rPr>
              <a:t>19 June, 1968 </a:t>
            </a:r>
            <a:r>
              <a:rPr lang="en-US" b="1" dirty="0">
                <a:highlight>
                  <a:srgbClr val="00FFFF"/>
                </a:highlight>
              </a:rPr>
              <a:t>under </a:t>
            </a:r>
            <a:r>
              <a:rPr lang="en-US" b="1" dirty="0">
                <a:highlight>
                  <a:srgbClr val="00FF00"/>
                </a:highlight>
              </a:rPr>
              <a:t>a Special Tribunal inside the Dhaka cantonmen</a:t>
            </a:r>
            <a:r>
              <a:rPr lang="en-US" dirty="0">
                <a:highlight>
                  <a:srgbClr val="00FF00"/>
                </a:highlight>
              </a:rPr>
              <a:t>t </a:t>
            </a:r>
            <a:r>
              <a:rPr lang="en-US" dirty="0">
                <a:highlight>
                  <a:srgbClr val="00FFFF"/>
                </a:highlight>
              </a:rPr>
              <a:t>and kept it open to the press.</a:t>
            </a:r>
          </a:p>
          <a:p>
            <a:pPr marL="0" indent="0" algn="just">
              <a:buNone/>
            </a:pPr>
            <a:endParaRPr lang="en-US" b="1" dirty="0">
              <a:highlight>
                <a:srgbClr val="FF00FF"/>
              </a:highlight>
            </a:endParaRPr>
          </a:p>
          <a:p>
            <a:pPr marL="0" indent="0">
              <a:buNone/>
            </a:pPr>
            <a:endParaRPr lang="en-US" b="1" dirty="0"/>
          </a:p>
        </p:txBody>
      </p:sp>
    </p:spTree>
    <p:extLst>
      <p:ext uri="{BB962C8B-B14F-4D97-AF65-F5344CB8AC3E}">
        <p14:creationId xmlns:p14="http://schemas.microsoft.com/office/powerpoint/2010/main" val="163930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Agartala</a:t>
            </a:r>
            <a:r>
              <a:rPr lang="en-US" dirty="0"/>
              <a:t> Conspiracy Case</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q"/>
            </a:pPr>
            <a:r>
              <a:rPr lang="en-US" sz="2400" b="1" dirty="0"/>
              <a:t>The Conspiracy Case:</a:t>
            </a:r>
          </a:p>
          <a:p>
            <a:pPr algn="just">
              <a:buFont typeface="Wingdings" panose="05000000000000000000" pitchFamily="2" charset="2"/>
              <a:buChar char="§"/>
            </a:pPr>
            <a:r>
              <a:rPr lang="en-US" sz="2400" dirty="0"/>
              <a:t>The tribunal consisted of </a:t>
            </a:r>
            <a:r>
              <a:rPr lang="en-US" sz="2400" dirty="0">
                <a:highlight>
                  <a:srgbClr val="00FFFF"/>
                </a:highlight>
              </a:rPr>
              <a:t>Justice S.A. Rahman (former Chief Justice of Pakistan), Justice M.R. Khan and Justice </a:t>
            </a:r>
            <a:r>
              <a:rPr lang="en-US" sz="2400" dirty="0" err="1">
                <a:highlight>
                  <a:srgbClr val="00FFFF"/>
                </a:highlight>
              </a:rPr>
              <a:t>Masumul</a:t>
            </a:r>
            <a:r>
              <a:rPr lang="en-US" sz="2400" dirty="0">
                <a:highlight>
                  <a:srgbClr val="00FFFF"/>
                </a:highlight>
              </a:rPr>
              <a:t> Hakim</a:t>
            </a:r>
            <a:r>
              <a:rPr lang="en-US" sz="2400" dirty="0"/>
              <a:t>, with former foreign minister and eminent lawyer </a:t>
            </a:r>
            <a:r>
              <a:rPr lang="en-US" sz="2400" dirty="0" err="1">
                <a:highlight>
                  <a:srgbClr val="00FF00"/>
                </a:highlight>
              </a:rPr>
              <a:t>Manzur</a:t>
            </a:r>
            <a:r>
              <a:rPr lang="en-US" sz="2400" dirty="0">
                <a:highlight>
                  <a:srgbClr val="00FF00"/>
                </a:highlight>
              </a:rPr>
              <a:t> </a:t>
            </a:r>
            <a:r>
              <a:rPr lang="en-US" sz="2400" dirty="0" err="1">
                <a:highlight>
                  <a:srgbClr val="00FF00"/>
                </a:highlight>
              </a:rPr>
              <a:t>Qadir</a:t>
            </a:r>
            <a:r>
              <a:rPr lang="en-US" sz="2400" dirty="0">
                <a:highlight>
                  <a:srgbClr val="00FF00"/>
                </a:highlight>
              </a:rPr>
              <a:t> </a:t>
            </a:r>
            <a:r>
              <a:rPr lang="en-US" sz="2400" dirty="0"/>
              <a:t>as the </a:t>
            </a:r>
            <a:r>
              <a:rPr lang="en-US" sz="2400" dirty="0">
                <a:highlight>
                  <a:srgbClr val="00FF00"/>
                </a:highlight>
              </a:rPr>
              <a:t>Public Prosecutor</a:t>
            </a:r>
            <a:r>
              <a:rPr lang="en-US" sz="2400" dirty="0"/>
              <a:t> to fight for the state cause.</a:t>
            </a:r>
          </a:p>
          <a:p>
            <a:pPr algn="just">
              <a:buFont typeface="Wingdings" panose="05000000000000000000" pitchFamily="2" charset="2"/>
              <a:buChar char="§"/>
            </a:pPr>
            <a:r>
              <a:rPr lang="en-US" sz="2400" dirty="0"/>
              <a:t>On the other hand, the supporters of Awami League hired renowned Queen</a:t>
            </a:r>
            <a:r>
              <a:rPr lang="en-US" altLang="en-US" sz="2400" dirty="0"/>
              <a:t>’</a:t>
            </a:r>
            <a:r>
              <a:rPr lang="en-US" sz="2400" dirty="0"/>
              <a:t>s Counsel of the English Bar, </a:t>
            </a:r>
            <a:r>
              <a:rPr lang="en-US" sz="2400" i="1" dirty="0"/>
              <a:t>Thomas William </a:t>
            </a:r>
            <a:r>
              <a:rPr lang="en-US" sz="2400" dirty="0"/>
              <a:t>to defend Sheikh Mujibur Rahman.</a:t>
            </a:r>
          </a:p>
          <a:p>
            <a:pPr algn="just">
              <a:buFont typeface="Wingdings" panose="05000000000000000000" pitchFamily="2" charset="2"/>
              <a:buChar char="§"/>
            </a:pPr>
            <a:r>
              <a:rPr lang="en-US" sz="2400" u="sng" dirty="0"/>
              <a:t>The Case caused a great turbulence in East Pakistan. </a:t>
            </a:r>
            <a:r>
              <a:rPr lang="en-US" sz="2400" u="sng" dirty="0">
                <a:highlight>
                  <a:srgbClr val="00FF00"/>
                </a:highlight>
              </a:rPr>
              <a:t>The student community started a united movement against the </a:t>
            </a:r>
            <a:r>
              <a:rPr lang="en-US" sz="2400" u="sng" dirty="0" err="1">
                <a:highlight>
                  <a:srgbClr val="00FF00"/>
                </a:highlight>
              </a:rPr>
              <a:t>Ayub</a:t>
            </a:r>
            <a:r>
              <a:rPr lang="en-US" sz="2400" u="sng" dirty="0">
                <a:highlight>
                  <a:srgbClr val="00FF00"/>
                </a:highlight>
              </a:rPr>
              <a:t> regime</a:t>
            </a:r>
            <a:r>
              <a:rPr lang="en-US" sz="2400" u="sng" dirty="0"/>
              <a:t>. They challenged the section 144 imposed by the police, broke the barricades put by the East Pakistan Rifles and came out to the streets in thousands. They chanted the slogans - </a:t>
            </a:r>
            <a:r>
              <a:rPr lang="en-US" altLang="en-US" sz="2400" u="sng" dirty="0">
                <a:highlight>
                  <a:srgbClr val="00FFFF"/>
                </a:highlight>
              </a:rPr>
              <a:t>“</a:t>
            </a:r>
            <a:r>
              <a:rPr lang="en-US" altLang="en-US" sz="2400" i="1" u="sng" dirty="0" err="1">
                <a:highlight>
                  <a:srgbClr val="00FFFF"/>
                </a:highlight>
              </a:rPr>
              <a:t>Jeler</a:t>
            </a:r>
            <a:r>
              <a:rPr lang="en-US" altLang="en-US" sz="2400" i="1" u="sng" dirty="0">
                <a:highlight>
                  <a:srgbClr val="00FFFF"/>
                </a:highlight>
              </a:rPr>
              <a:t> Tala </a:t>
            </a:r>
            <a:r>
              <a:rPr lang="en-US" altLang="en-US" sz="2400" i="1" u="sng" dirty="0" err="1">
                <a:highlight>
                  <a:srgbClr val="00FFFF"/>
                </a:highlight>
              </a:rPr>
              <a:t>Vangbo</a:t>
            </a:r>
            <a:r>
              <a:rPr lang="en-US" altLang="en-US" sz="2400" i="1" u="sng" dirty="0">
                <a:highlight>
                  <a:srgbClr val="00FFFF"/>
                </a:highlight>
              </a:rPr>
              <a:t>, </a:t>
            </a:r>
            <a:r>
              <a:rPr lang="en-US" sz="2400" i="1" u="sng" dirty="0">
                <a:highlight>
                  <a:srgbClr val="00FFFF"/>
                </a:highlight>
              </a:rPr>
              <a:t>Sheikh </a:t>
            </a:r>
            <a:r>
              <a:rPr lang="en-US" sz="2400" i="1" u="sng" dirty="0" err="1">
                <a:highlight>
                  <a:srgbClr val="00FFFF"/>
                </a:highlight>
              </a:rPr>
              <a:t>Mujib</a:t>
            </a:r>
            <a:r>
              <a:rPr lang="en-US" sz="2400" i="1" u="sng" dirty="0">
                <a:highlight>
                  <a:srgbClr val="00FFFF"/>
                </a:highlight>
              </a:rPr>
              <a:t> k </a:t>
            </a:r>
            <a:r>
              <a:rPr lang="en-US" sz="2400" i="1" u="sng" dirty="0" err="1">
                <a:highlight>
                  <a:srgbClr val="00FFFF"/>
                </a:highlight>
              </a:rPr>
              <a:t>Anbo</a:t>
            </a:r>
            <a:r>
              <a:rPr lang="en-US" altLang="en-US" sz="2400" u="sng" dirty="0">
                <a:highlight>
                  <a:srgbClr val="00FFFF"/>
                </a:highlight>
              </a:rPr>
              <a:t>”</a:t>
            </a:r>
            <a:r>
              <a:rPr lang="en-US" altLang="ja-JP" sz="2400" u="sng" dirty="0">
                <a:highlight>
                  <a:srgbClr val="00FFFF"/>
                </a:highlight>
              </a:rPr>
              <a:t>, </a:t>
            </a:r>
            <a:r>
              <a:rPr lang="en-US" altLang="en-US" sz="2400" u="sng" dirty="0">
                <a:highlight>
                  <a:srgbClr val="00FFFF"/>
                </a:highlight>
              </a:rPr>
              <a:t>“</a:t>
            </a:r>
            <a:r>
              <a:rPr lang="en-US" altLang="en-US" sz="2400" i="1" u="sng" dirty="0" err="1">
                <a:highlight>
                  <a:srgbClr val="00FFFF"/>
                </a:highlight>
              </a:rPr>
              <a:t>Tomar</a:t>
            </a:r>
            <a:r>
              <a:rPr lang="en-US" altLang="en-US" sz="2400" i="1" u="sng" dirty="0">
                <a:highlight>
                  <a:srgbClr val="00FFFF"/>
                </a:highlight>
              </a:rPr>
              <a:t> </a:t>
            </a:r>
            <a:r>
              <a:rPr lang="en-US" altLang="en-US" sz="2400" i="1" u="sng" dirty="0" err="1">
                <a:highlight>
                  <a:srgbClr val="00FFFF"/>
                </a:highlight>
              </a:rPr>
              <a:t>Neta</a:t>
            </a:r>
            <a:r>
              <a:rPr lang="en-US" altLang="en-US" sz="2400" i="1" u="sng" dirty="0">
                <a:highlight>
                  <a:srgbClr val="00FFFF"/>
                </a:highlight>
              </a:rPr>
              <a:t>, Amar </a:t>
            </a:r>
            <a:r>
              <a:rPr lang="en-US" altLang="en-US" sz="2400" i="1" u="sng" dirty="0" err="1">
                <a:highlight>
                  <a:srgbClr val="00FFFF"/>
                </a:highlight>
              </a:rPr>
              <a:t>Neta</a:t>
            </a:r>
            <a:r>
              <a:rPr lang="en-US" altLang="ja-JP" sz="2400" i="1" u="sng" dirty="0">
                <a:highlight>
                  <a:srgbClr val="00FFFF"/>
                </a:highlight>
              </a:rPr>
              <a:t>, Sheikh </a:t>
            </a:r>
            <a:r>
              <a:rPr lang="en-US" altLang="ja-JP" sz="2400" i="1" u="sng" dirty="0" err="1">
                <a:highlight>
                  <a:srgbClr val="00FFFF"/>
                </a:highlight>
              </a:rPr>
              <a:t>Mujib</a:t>
            </a:r>
            <a:r>
              <a:rPr lang="en-US" altLang="ja-JP" sz="2400" i="1" u="sng" dirty="0">
                <a:highlight>
                  <a:srgbClr val="00FFFF"/>
                </a:highlight>
              </a:rPr>
              <a:t>, Sheikh </a:t>
            </a:r>
            <a:r>
              <a:rPr lang="en-US" altLang="ja-JP" sz="2400" i="1" u="sng" dirty="0" err="1">
                <a:highlight>
                  <a:srgbClr val="00FFFF"/>
                </a:highlight>
              </a:rPr>
              <a:t>Mujib</a:t>
            </a:r>
            <a:r>
              <a:rPr lang="en-US" altLang="en-US" sz="2400" u="sng" dirty="0">
                <a:highlight>
                  <a:srgbClr val="00FFFF"/>
                </a:highlight>
              </a:rPr>
              <a:t>”</a:t>
            </a:r>
            <a:r>
              <a:rPr lang="en-US" altLang="ja-JP" sz="2400" u="sng" dirty="0">
                <a:highlight>
                  <a:srgbClr val="00FFFF"/>
                </a:highlight>
              </a:rPr>
              <a:t>, </a:t>
            </a:r>
            <a:r>
              <a:rPr lang="en-US" altLang="ja-JP" sz="2400" u="sng" dirty="0" err="1">
                <a:highlight>
                  <a:srgbClr val="00FFFF"/>
                </a:highlight>
              </a:rPr>
              <a:t>etc</a:t>
            </a:r>
            <a:endParaRPr lang="en-US" sz="2400" u="sng" dirty="0">
              <a:highlight>
                <a:srgbClr val="00FFFF"/>
              </a:highlight>
            </a:endParaRPr>
          </a:p>
        </p:txBody>
      </p:sp>
    </p:spTree>
    <p:extLst>
      <p:ext uri="{BB962C8B-B14F-4D97-AF65-F5344CB8AC3E}">
        <p14:creationId xmlns:p14="http://schemas.microsoft.com/office/powerpoint/2010/main" val="384261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a:t>
            </a:r>
            <a:r>
              <a:rPr lang="en-US" dirty="0" err="1"/>
              <a:t>Agartala</a:t>
            </a:r>
            <a:r>
              <a:rPr lang="en-US" dirty="0"/>
              <a:t> Conspiracy Case</a:t>
            </a:r>
          </a:p>
        </p:txBody>
      </p:sp>
      <p:sp>
        <p:nvSpPr>
          <p:cNvPr id="3" name="Content Placeholder 2"/>
          <p:cNvSpPr>
            <a:spLocks noGrp="1"/>
          </p:cNvSpPr>
          <p:nvPr>
            <p:ph idx="1"/>
          </p:nvPr>
        </p:nvSpPr>
        <p:spPr>
          <a:xfrm>
            <a:off x="838200" y="1839273"/>
            <a:ext cx="10515600" cy="4351338"/>
          </a:xfrm>
        </p:spPr>
        <p:txBody>
          <a:bodyPr>
            <a:normAutofit fontScale="92500" lnSpcReduction="20000"/>
          </a:bodyPr>
          <a:lstStyle/>
          <a:p>
            <a:pPr>
              <a:buFont typeface="Wingdings" panose="05000000000000000000" pitchFamily="2" charset="2"/>
              <a:buChar char="q"/>
            </a:pPr>
            <a:r>
              <a:rPr lang="en-US" dirty="0"/>
              <a:t> </a:t>
            </a:r>
            <a:r>
              <a:rPr lang="en-US" b="1" dirty="0"/>
              <a:t>11 Point Movement of the Students:</a:t>
            </a:r>
          </a:p>
          <a:p>
            <a:pPr algn="just">
              <a:buFont typeface="Wingdings" panose="05000000000000000000" pitchFamily="2" charset="2"/>
              <a:buChar char="§"/>
            </a:pPr>
            <a:r>
              <a:rPr lang="en-US" sz="2400" dirty="0"/>
              <a:t>The agitation against the </a:t>
            </a:r>
            <a:r>
              <a:rPr lang="en-US" sz="2400" dirty="0" err="1"/>
              <a:t>Agartala</a:t>
            </a:r>
            <a:r>
              <a:rPr lang="en-US" sz="2400" dirty="0"/>
              <a:t> Conspiracy case was very severe. On 10 August 1968, a strike was called throughout East Pakistan against the recommendations of the Education Commission Report on Education.</a:t>
            </a:r>
          </a:p>
          <a:p>
            <a:pPr algn="just">
              <a:buFont typeface="Wingdings" panose="05000000000000000000" pitchFamily="2" charset="2"/>
              <a:buChar char="§"/>
            </a:pPr>
            <a:r>
              <a:rPr lang="en-US" sz="2400" dirty="0"/>
              <a:t>Students of Dhaka University challenged the new proposed education policy and called for day long student strike. This agitation later intensified and created the birth of </a:t>
            </a:r>
            <a:r>
              <a:rPr lang="en-US" sz="2400" u="sng" dirty="0">
                <a:highlight>
                  <a:srgbClr val="00FFFF"/>
                </a:highlight>
              </a:rPr>
              <a:t>all party student alliance </a:t>
            </a:r>
            <a:r>
              <a:rPr lang="en-US" sz="2400" u="sng" dirty="0"/>
              <a:t>which produced the famous 11 point movement.</a:t>
            </a:r>
          </a:p>
          <a:p>
            <a:pPr algn="just">
              <a:buFont typeface="Wingdings" panose="05000000000000000000" pitchFamily="2" charset="2"/>
              <a:buChar char="§"/>
            </a:pPr>
            <a:r>
              <a:rPr lang="en-US" sz="2400" dirty="0">
                <a:highlight>
                  <a:srgbClr val="00FFFF"/>
                </a:highlight>
              </a:rPr>
              <a:t>The student movement entered a more militant phase on December 26, 1968 when Dhaka University was re-opened.</a:t>
            </a:r>
            <a:r>
              <a:rPr lang="en-US" sz="2400" dirty="0"/>
              <a:t> In early December 1968, two leading student organization, the </a:t>
            </a:r>
            <a:r>
              <a:rPr lang="en-US" sz="2400" dirty="0">
                <a:highlight>
                  <a:srgbClr val="FFFF00"/>
                </a:highlight>
              </a:rPr>
              <a:t>East Pakistan Student’s League (EPSL</a:t>
            </a:r>
            <a:r>
              <a:rPr lang="en-US" sz="2400" dirty="0"/>
              <a:t>-aligned with the AL) and the </a:t>
            </a:r>
            <a:r>
              <a:rPr lang="en-US" sz="2400" dirty="0">
                <a:highlight>
                  <a:srgbClr val="FFFF00"/>
                </a:highlight>
              </a:rPr>
              <a:t>East Pakistan Student’s Union (EPSU</a:t>
            </a:r>
            <a:r>
              <a:rPr lang="en-US" sz="2400" dirty="0"/>
              <a:t>-aligned with the NAP) formed the </a:t>
            </a:r>
            <a:r>
              <a:rPr lang="en-US" sz="2400" dirty="0">
                <a:highlight>
                  <a:srgbClr val="FFFF00"/>
                </a:highlight>
              </a:rPr>
              <a:t>All-Party </a:t>
            </a:r>
            <a:r>
              <a:rPr lang="en-US" sz="2400" u="sng" dirty="0">
                <a:highlight>
                  <a:srgbClr val="FFFF00"/>
                </a:highlight>
              </a:rPr>
              <a:t>Students Committee of Action (SCA</a:t>
            </a:r>
            <a:r>
              <a:rPr lang="en-US" sz="2400" dirty="0">
                <a:highlight>
                  <a:srgbClr val="FFFF00"/>
                </a:highlight>
              </a:rPr>
              <a:t>) with </a:t>
            </a:r>
            <a:r>
              <a:rPr lang="en-US" sz="2400" i="1" dirty="0" err="1">
                <a:highlight>
                  <a:srgbClr val="FFFF00"/>
                </a:highlight>
              </a:rPr>
              <a:t>Tofael</a:t>
            </a:r>
            <a:r>
              <a:rPr lang="en-US" sz="2400" i="1" dirty="0">
                <a:highlight>
                  <a:srgbClr val="FFFF00"/>
                </a:highlight>
              </a:rPr>
              <a:t> Ahmed</a:t>
            </a:r>
            <a:r>
              <a:rPr lang="en-US" sz="2400" dirty="0"/>
              <a:t>, the then Vice-President (VP) of the Dhaka University Central Students Union (DUCSU) </a:t>
            </a:r>
            <a:r>
              <a:rPr lang="en-US" sz="2400" dirty="0">
                <a:highlight>
                  <a:srgbClr val="FFFF00"/>
                </a:highlight>
              </a:rPr>
              <a:t>as Chairman</a:t>
            </a:r>
            <a:r>
              <a:rPr lang="en-US" sz="2400" dirty="0"/>
              <a:t>. Under his leadership the SCA drew up an 11-Point Program and launched a vigorous movement against the </a:t>
            </a:r>
            <a:r>
              <a:rPr lang="en-US" sz="2400" dirty="0" err="1"/>
              <a:t>Ayub</a:t>
            </a:r>
            <a:r>
              <a:rPr lang="en-US" sz="2400" dirty="0"/>
              <a:t> regime.</a:t>
            </a:r>
          </a:p>
          <a:p>
            <a:pPr algn="just">
              <a:buFont typeface="Wingdings" panose="05000000000000000000" pitchFamily="2" charset="2"/>
              <a:buChar char="§"/>
            </a:pPr>
            <a:endParaRPr lang="en-US" sz="2400" dirty="0"/>
          </a:p>
          <a:p>
            <a:pPr algn="just">
              <a:buFont typeface="Wingdings" panose="05000000000000000000" pitchFamily="2" charset="2"/>
              <a:buChar char="q"/>
            </a:pPr>
            <a:endParaRPr lang="en-US" sz="2400" dirty="0"/>
          </a:p>
        </p:txBody>
      </p:sp>
    </p:spTree>
    <p:extLst>
      <p:ext uri="{BB962C8B-B14F-4D97-AF65-F5344CB8AC3E}">
        <p14:creationId xmlns:p14="http://schemas.microsoft.com/office/powerpoint/2010/main" val="299267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Point Movement of the Students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b="1" dirty="0"/>
              <a:t>Point 1:</a:t>
            </a:r>
          </a:p>
          <a:p>
            <a:pPr marL="457200" indent="-457200">
              <a:buFont typeface="+mj-lt"/>
              <a:buAutoNum type="alphaLcParenR"/>
            </a:pPr>
            <a:r>
              <a:rPr lang="en-US" dirty="0">
                <a:highlight>
                  <a:srgbClr val="00FF00"/>
                </a:highlight>
              </a:rPr>
              <a:t>Restoration of provincial colleges to their original status.</a:t>
            </a:r>
          </a:p>
          <a:p>
            <a:pPr marL="457200" indent="-457200">
              <a:buFont typeface="+mj-lt"/>
              <a:buAutoNum type="alphaLcParenR"/>
            </a:pPr>
            <a:r>
              <a:rPr lang="en-US" dirty="0">
                <a:highlight>
                  <a:srgbClr val="00FF00"/>
                </a:highlight>
              </a:rPr>
              <a:t>Extension in number of schools and colleges.</a:t>
            </a:r>
          </a:p>
          <a:p>
            <a:pPr marL="457200" indent="-457200">
              <a:buFont typeface="+mj-lt"/>
              <a:buAutoNum type="alphaLcParenR"/>
            </a:pPr>
            <a:r>
              <a:rPr lang="en-US" dirty="0">
                <a:highlight>
                  <a:srgbClr val="00FF00"/>
                </a:highlight>
              </a:rPr>
              <a:t>Night-shift arrangements in provincial colleges.</a:t>
            </a:r>
          </a:p>
          <a:p>
            <a:pPr marL="457200" indent="-457200">
              <a:buFont typeface="+mj-lt"/>
              <a:buAutoNum type="alphaLcParenR"/>
            </a:pPr>
            <a:r>
              <a:rPr lang="en-US" dirty="0">
                <a:highlight>
                  <a:srgbClr val="00FF00"/>
                </a:highlight>
              </a:rPr>
              <a:t>50 percent reduction in tuition fees.</a:t>
            </a:r>
          </a:p>
          <a:p>
            <a:pPr marL="457200" indent="-457200">
              <a:buFont typeface="+mj-lt"/>
              <a:buAutoNum type="alphaLcParenR"/>
            </a:pPr>
            <a:r>
              <a:rPr lang="en-US" dirty="0">
                <a:highlight>
                  <a:srgbClr val="00FF00"/>
                </a:highlight>
              </a:rPr>
              <a:t>Bengali as medium of instruction in academic institutions and in all offices.</a:t>
            </a:r>
          </a:p>
          <a:p>
            <a:pPr marL="457200" indent="-457200">
              <a:buFont typeface="+mj-lt"/>
              <a:buAutoNum type="alphaLcParenR"/>
            </a:pPr>
            <a:r>
              <a:rPr lang="en-US" dirty="0">
                <a:highlight>
                  <a:srgbClr val="00FF00"/>
                </a:highlight>
              </a:rPr>
              <a:t>Hostel charges to be subsidized by 50 percent.</a:t>
            </a:r>
          </a:p>
          <a:p>
            <a:pPr marL="457200" indent="-457200">
              <a:buFont typeface="+mj-lt"/>
              <a:buAutoNum type="alphaLcParenR"/>
            </a:pPr>
            <a:r>
              <a:rPr lang="en-US" dirty="0">
                <a:highlight>
                  <a:srgbClr val="00FF00"/>
                </a:highlight>
              </a:rPr>
              <a:t>Increase in salaries of teachers.</a:t>
            </a:r>
          </a:p>
          <a:p>
            <a:pPr marL="457200" indent="-457200">
              <a:buFont typeface="+mj-lt"/>
              <a:buAutoNum type="alphaLcParenR"/>
            </a:pPr>
            <a:r>
              <a:rPr lang="en-US" dirty="0">
                <a:highlight>
                  <a:srgbClr val="00FF00"/>
                </a:highlight>
              </a:rPr>
              <a:t>Free and compulsory education up to Class VIII.</a:t>
            </a:r>
          </a:p>
          <a:p>
            <a:pPr marL="457200" indent="-457200">
              <a:buFont typeface="+mj-lt"/>
              <a:buAutoNum type="alphaLcParenR"/>
            </a:pPr>
            <a:r>
              <a:rPr lang="en-US" dirty="0">
                <a:highlight>
                  <a:srgbClr val="00FF00"/>
                </a:highlight>
              </a:rPr>
              <a:t>Medical University to be set up and Medical Council Ordinance to be withdrawn.</a:t>
            </a:r>
          </a:p>
          <a:p>
            <a:pPr marL="457200" indent="-457200">
              <a:buFont typeface="+mj-lt"/>
              <a:buAutoNum type="alphaLcParenR"/>
            </a:pPr>
            <a:r>
              <a:rPr lang="en-US" dirty="0">
                <a:highlight>
                  <a:srgbClr val="00FF00"/>
                </a:highlight>
              </a:rPr>
              <a:t>Facilities for condensed course for polytechnic students.</a:t>
            </a:r>
          </a:p>
          <a:p>
            <a:pPr marL="457200" indent="-457200">
              <a:buFont typeface="+mj-lt"/>
              <a:buAutoNum type="alphaLcParenR"/>
            </a:pPr>
            <a:r>
              <a:rPr lang="en-US" dirty="0">
                <a:highlight>
                  <a:srgbClr val="00FF00"/>
                </a:highlight>
              </a:rPr>
              <a:t>Train and bus concessions.</a:t>
            </a:r>
          </a:p>
          <a:p>
            <a:pPr marL="457200" indent="-457200">
              <a:buFont typeface="+mj-lt"/>
              <a:buAutoNum type="alphaLcParenR"/>
            </a:pPr>
            <a:r>
              <a:rPr lang="en-US" dirty="0">
                <a:highlight>
                  <a:srgbClr val="00FF00"/>
                </a:highlight>
              </a:rPr>
              <a:t>Job opportunity guarantee.</a:t>
            </a:r>
          </a:p>
          <a:p>
            <a:pPr marL="457200" indent="-457200">
              <a:buFont typeface="+mj-lt"/>
              <a:buAutoNum type="alphaLcParenR"/>
            </a:pPr>
            <a:r>
              <a:rPr lang="en-US" dirty="0">
                <a:highlight>
                  <a:srgbClr val="00FF00"/>
                </a:highlight>
              </a:rPr>
              <a:t>Repeal of University Ordinance and full autonomy for Universities.</a:t>
            </a:r>
          </a:p>
          <a:p>
            <a:pPr marL="457200" indent="-457200">
              <a:buFont typeface="+mj-lt"/>
              <a:buAutoNum type="alphaLcParenR"/>
            </a:pPr>
            <a:r>
              <a:rPr lang="en-US" dirty="0">
                <a:highlight>
                  <a:srgbClr val="00FF00"/>
                </a:highlight>
              </a:rPr>
              <a:t>Repeal of National Education Committee and </a:t>
            </a:r>
            <a:r>
              <a:rPr lang="en-US" dirty="0" err="1">
                <a:highlight>
                  <a:srgbClr val="00FF00"/>
                </a:highlight>
              </a:rPr>
              <a:t>Hamoodur</a:t>
            </a:r>
            <a:r>
              <a:rPr lang="en-US" dirty="0">
                <a:highlight>
                  <a:srgbClr val="00FF00"/>
                </a:highlight>
              </a:rPr>
              <a:t> Rahman Reports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9769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 Point Movement of the Students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Point 2-8:</a:t>
            </a:r>
          </a:p>
          <a:p>
            <a:pPr marL="514350" lvl="0" indent="-514350" algn="just">
              <a:buFont typeface="+mj-lt"/>
              <a:buAutoNum type="arabicParenR" startAt="2"/>
            </a:pPr>
            <a:r>
              <a:rPr lang="en-US" dirty="0">
                <a:highlight>
                  <a:srgbClr val="00FF00"/>
                </a:highlight>
              </a:rPr>
              <a:t>Parliamentary democracy </a:t>
            </a:r>
            <a:r>
              <a:rPr lang="en-US" dirty="0"/>
              <a:t>on the basis of universal franchise.</a:t>
            </a:r>
          </a:p>
          <a:p>
            <a:pPr marL="514350" lvl="0" indent="-514350" algn="just">
              <a:buFont typeface="+mj-lt"/>
              <a:buAutoNum type="arabicParenR" startAt="2"/>
            </a:pPr>
            <a:r>
              <a:rPr lang="en-US" dirty="0"/>
              <a:t>(a) </a:t>
            </a:r>
            <a:r>
              <a:rPr lang="en-US" dirty="0">
                <a:highlight>
                  <a:srgbClr val="00FF00"/>
                </a:highlight>
              </a:rPr>
              <a:t>Federal form of government </a:t>
            </a:r>
            <a:r>
              <a:rPr lang="en-US" dirty="0"/>
              <a:t>and sovereign Legislature.</a:t>
            </a:r>
          </a:p>
          <a:p>
            <a:pPr marL="514350" lvl="0" indent="-514350" algn="just">
              <a:buNone/>
            </a:pPr>
            <a:r>
              <a:rPr lang="en-US" dirty="0"/>
              <a:t>	(b) Federal government’s powers to be confined to defence, foreign policy, and currency.</a:t>
            </a:r>
          </a:p>
          <a:p>
            <a:pPr marL="514350" lvl="0" indent="-514350" algn="just">
              <a:buFont typeface="+mj-lt"/>
              <a:buAutoNum type="arabicParenR" startAt="4"/>
            </a:pPr>
            <a:r>
              <a:rPr lang="en-US" dirty="0"/>
              <a:t>Sub-federation of Baluchistan, North-West Frontier Province and Sind with regional autonomy for each unit.</a:t>
            </a:r>
          </a:p>
          <a:p>
            <a:pPr marL="514350" lvl="0" indent="-514350" algn="just">
              <a:buFont typeface="+mj-lt"/>
              <a:buAutoNum type="arabicParenR" startAt="4"/>
            </a:pPr>
            <a:r>
              <a:rPr lang="en-US" dirty="0"/>
              <a:t>Nationalization of banks, insurance companies and all big industries.</a:t>
            </a:r>
          </a:p>
          <a:p>
            <a:pPr marL="514350" lvl="0" indent="-514350" algn="just">
              <a:buFont typeface="+mj-lt"/>
              <a:buAutoNum type="arabicParenR" startAt="4"/>
            </a:pPr>
            <a:r>
              <a:rPr lang="en-US" dirty="0"/>
              <a:t>Reduction in rates of taxes and revenue on peasants.</a:t>
            </a:r>
          </a:p>
          <a:p>
            <a:pPr marL="514350" lvl="0" indent="-514350" algn="just">
              <a:buFont typeface="+mj-lt"/>
              <a:buAutoNum type="arabicParenR" startAt="4"/>
            </a:pPr>
            <a:r>
              <a:rPr lang="en-US" dirty="0"/>
              <a:t>Fair wages and bonus for workers.</a:t>
            </a:r>
          </a:p>
          <a:p>
            <a:pPr marL="514350" lvl="0" indent="-514350" algn="just">
              <a:buFont typeface="+mj-lt"/>
              <a:buAutoNum type="arabicParenR" startAt="4"/>
            </a:pPr>
            <a:r>
              <a:rPr lang="en-US" dirty="0"/>
              <a:t>Flood control measures for East Pakistan.</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2831607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26" y="378773"/>
            <a:ext cx="10515600" cy="1325563"/>
          </a:xfrm>
        </p:spPr>
        <p:txBody>
          <a:bodyPr/>
          <a:lstStyle/>
          <a:p>
            <a:pPr algn="ctr"/>
            <a:r>
              <a:rPr lang="en-US" dirty="0"/>
              <a:t>11 Point Movement of the Students</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Point 9-11:</a:t>
            </a:r>
          </a:p>
          <a:p>
            <a:pPr marL="514350" lvl="0" indent="-514350" algn="just">
              <a:buFont typeface="+mj-lt"/>
              <a:buAutoNum type="arabicParenR" startAt="9"/>
            </a:pPr>
            <a:r>
              <a:rPr lang="en-US" dirty="0">
                <a:highlight>
                  <a:srgbClr val="FFFF00"/>
                </a:highlight>
              </a:rPr>
              <a:t>Withdrawal of all emergency laws, security acts and other prohibitive orders.</a:t>
            </a:r>
          </a:p>
          <a:p>
            <a:pPr marL="514350" lvl="0" indent="-514350" algn="just">
              <a:buFont typeface="+mj-lt"/>
              <a:buAutoNum type="arabicParenR" startAt="9"/>
            </a:pPr>
            <a:r>
              <a:rPr lang="en-US" dirty="0">
                <a:highlight>
                  <a:srgbClr val="00FFFF"/>
                </a:highlight>
              </a:rPr>
              <a:t>Quit SEATO (1954), CENTO (Baghdad Pact, 1955) and Pakistan-US military pacts.</a:t>
            </a:r>
          </a:p>
          <a:p>
            <a:pPr marL="514350" lvl="0" indent="-514350" algn="just">
              <a:buFont typeface="+mj-lt"/>
              <a:buAutoNum type="arabicParenR" startAt="9"/>
            </a:pPr>
            <a:r>
              <a:rPr lang="en-US" dirty="0">
                <a:highlight>
                  <a:srgbClr val="00FF00"/>
                </a:highlight>
              </a:rPr>
              <a:t>Release all detainees and political prisoners including those of </a:t>
            </a:r>
            <a:r>
              <a:rPr lang="en-US" dirty="0" err="1">
                <a:highlight>
                  <a:srgbClr val="00FF00"/>
                </a:highlight>
              </a:rPr>
              <a:t>Agartala</a:t>
            </a:r>
            <a:r>
              <a:rPr lang="en-US" dirty="0">
                <a:highlight>
                  <a:srgbClr val="00FF00"/>
                </a:highlight>
              </a:rPr>
              <a:t> Conspiracy Case.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7558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1614</TotalTime>
  <Words>2025</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Calibri Light</vt:lpstr>
      <vt:lpstr>Wingdings</vt:lpstr>
      <vt:lpstr>Office Theme</vt:lpstr>
      <vt:lpstr>HIS 103: Emergence of Bangladesh</vt:lpstr>
      <vt:lpstr>The Agartala Conspiracy Case</vt:lpstr>
      <vt:lpstr>The Agartala Conspiracy Case</vt:lpstr>
      <vt:lpstr>The Agartala Conspiracy Case</vt:lpstr>
      <vt:lpstr>The Agartala Conspiracy Case</vt:lpstr>
      <vt:lpstr>The Agartala Conspiracy Case</vt:lpstr>
      <vt:lpstr>11 Point Movement of the Students </vt:lpstr>
      <vt:lpstr>11 Point Movement of the Students </vt:lpstr>
      <vt:lpstr>11 Point Movement of the Students </vt:lpstr>
      <vt:lpstr>11 Point Movement of the Students</vt:lpstr>
      <vt:lpstr>11 Point Movement of the Students</vt:lpstr>
      <vt:lpstr>Fall of the Ayub Regime</vt:lpstr>
      <vt:lpstr>Yahya in Office</vt:lpstr>
      <vt:lpstr>Yahya in Office</vt:lpstr>
      <vt:lpstr>Yahya in Office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 103: Emergence of Bangladesh</dc:title>
  <dc:creator>ismail - [2010]</dc:creator>
  <cp:lastModifiedBy>HP</cp:lastModifiedBy>
  <cp:revision>99</cp:revision>
  <dcterms:created xsi:type="dcterms:W3CDTF">2019-07-30T17:20:00Z</dcterms:created>
  <dcterms:modified xsi:type="dcterms:W3CDTF">2022-03-31T17:18:30Z</dcterms:modified>
</cp:coreProperties>
</file>