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60" r:id="rId6"/>
    <p:sldId id="261" r:id="rId7"/>
    <p:sldId id="262" r:id="rId8"/>
    <p:sldId id="263" r:id="rId9"/>
    <p:sldId id="264" r:id="rId10"/>
    <p:sldId id="272" r:id="rId11"/>
    <p:sldId id="270" r:id="rId12"/>
    <p:sldId id="271" r:id="rId13"/>
    <p:sldId id="265" r:id="rId14"/>
    <p:sldId id="266" r:id="rId15"/>
    <p:sldId id="267" r:id="rId16"/>
    <p:sldId id="268"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howGuides="1">
      <p:cViewPr varScale="1">
        <p:scale>
          <a:sx n="70" d="100"/>
          <a:sy n="70" d="100"/>
        </p:scale>
        <p:origin x="840" y="44"/>
      </p:cViewPr>
      <p:guideLst>
        <p:guide pos="76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F388E6-E618-4DF8-859A-505C8DB7551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381780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388E6-E618-4DF8-859A-505C8DB7551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229213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388E6-E618-4DF8-859A-505C8DB7551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390968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388E6-E618-4DF8-859A-505C8DB7551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145366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388E6-E618-4DF8-859A-505C8DB75516}"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342986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F388E6-E618-4DF8-859A-505C8DB75516}"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146632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F388E6-E618-4DF8-859A-505C8DB75516}"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75361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F388E6-E618-4DF8-859A-505C8DB75516}"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109117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388E6-E618-4DF8-859A-505C8DB75516}"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29371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388E6-E618-4DF8-859A-505C8DB75516}"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356343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388E6-E618-4DF8-859A-505C8DB75516}"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0A428-8548-4A62-9C79-1C62FFCE3A15}" type="slidenum">
              <a:rPr lang="en-US" smtClean="0"/>
              <a:pPr/>
              <a:t>‹#›</a:t>
            </a:fld>
            <a:endParaRPr lang="en-US"/>
          </a:p>
        </p:txBody>
      </p:sp>
    </p:spTree>
    <p:extLst>
      <p:ext uri="{BB962C8B-B14F-4D97-AF65-F5344CB8AC3E}">
        <p14:creationId xmlns:p14="http://schemas.microsoft.com/office/powerpoint/2010/main" val="247710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388E6-E618-4DF8-859A-505C8DB75516}" type="datetimeFigureOut">
              <a:rPr lang="en-US" smtClean="0"/>
              <a:pPr/>
              <a:t>4/1/2022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0A428-8548-4A62-9C79-1C62FFCE3A15}" type="slidenum">
              <a:rPr lang="en-US" smtClean="0"/>
              <a:pPr/>
              <a:t>‹#›</a:t>
            </a:fld>
            <a:endParaRPr lang="en-US"/>
          </a:p>
        </p:txBody>
      </p:sp>
    </p:spTree>
    <p:extLst>
      <p:ext uri="{BB962C8B-B14F-4D97-AF65-F5344CB8AC3E}">
        <p14:creationId xmlns:p14="http://schemas.microsoft.com/office/powerpoint/2010/main" val="183388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HIS103: Emergence of Bangladesh</a:t>
            </a:r>
          </a:p>
        </p:txBody>
      </p:sp>
      <p:sp>
        <p:nvSpPr>
          <p:cNvPr id="3" name="Content Placeholder 2"/>
          <p:cNvSpPr>
            <a:spLocks noGrp="1"/>
          </p:cNvSpPr>
          <p:nvPr>
            <p:ph idx="1"/>
          </p:nvPr>
        </p:nvSpPr>
        <p:spPr/>
        <p:txBody>
          <a:bodyPr>
            <a:normAutofit/>
          </a:bodyPr>
          <a:lstStyle/>
          <a:p>
            <a:pPr marL="0" indent="0" algn="ctr">
              <a:buNone/>
            </a:pPr>
            <a:endParaRPr lang="en-US" dirty="0"/>
          </a:p>
          <a:p>
            <a:pPr marL="0" indent="0" algn="ctr">
              <a:buNone/>
            </a:pPr>
            <a:r>
              <a:rPr lang="en-US" sz="4000" dirty="0">
                <a:latin typeface="Times New Roman" pitchFamily="18" charset="0"/>
                <a:cs typeface="Times New Roman" pitchFamily="18" charset="0"/>
              </a:rPr>
              <a:t> 1970 Elections in Pakistan: Background, Results and Consequences</a:t>
            </a:r>
          </a:p>
          <a:p>
            <a:pPr marL="0" indent="0" algn="ctr">
              <a:buNone/>
            </a:pPr>
            <a:endParaRPr lang="en-US" sz="4000" dirty="0">
              <a:latin typeface="Times New Roman" pitchFamily="18" charset="0"/>
              <a:cs typeface="Times New Roman" pitchFamily="18" charset="0"/>
            </a:endParaRPr>
          </a:p>
          <a:p>
            <a:pPr marL="0" indent="0" algn="ctr">
              <a:buNone/>
            </a:pPr>
            <a:r>
              <a:rPr lang="en-US" sz="4000" dirty="0" smtClean="0">
                <a:latin typeface="Times New Roman" pitchFamily="18" charset="0"/>
                <a:cs typeface="Times New Roman" pitchFamily="18" charset="0"/>
              </a:rPr>
              <a:t>April 01</a:t>
            </a:r>
            <a:r>
              <a:rPr lang="en-US" sz="40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2022</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59866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2DDC8-5114-4DB4-9CB1-5BB4CAE738CE}"/>
              </a:ext>
            </a:extLst>
          </p:cNvPr>
          <p:cNvSpPr>
            <a:spLocks noGrp="1"/>
          </p:cNvSpPr>
          <p:nvPr>
            <p:ph type="title"/>
          </p:nvPr>
        </p:nvSpPr>
        <p:spPr/>
        <p:txBody>
          <a:bodyPr>
            <a:normAutofit/>
          </a:bodyPr>
          <a:lstStyle/>
          <a:p>
            <a:r>
              <a:rPr lang="en-US" sz="4000" dirty="0"/>
              <a:t>Election Poster of </a:t>
            </a:r>
            <a:r>
              <a:rPr lang="en-US" sz="4000" dirty="0" err="1"/>
              <a:t>Awami</a:t>
            </a:r>
            <a:r>
              <a:rPr lang="en-US" sz="4000" dirty="0"/>
              <a:t> League, 1970 Elections</a:t>
            </a:r>
            <a:endParaRPr lang="en-AU" sz="4000" dirty="0"/>
          </a:p>
        </p:txBody>
      </p:sp>
      <p:pic>
        <p:nvPicPr>
          <p:cNvPr id="1026" name="Picture 2" descr="No photo description available.">
            <a:extLst>
              <a:ext uri="{FF2B5EF4-FFF2-40B4-BE49-F238E27FC236}">
                <a16:creationId xmlns:a16="http://schemas.microsoft.com/office/drawing/2014/main" xmlns="" id="{BD53CBCD-8FAB-4C85-8C6A-32AE49CE2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687" y="1690688"/>
            <a:ext cx="8429625" cy="472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4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a:t>Bangabandhu</a:t>
            </a:r>
            <a:r>
              <a:rPr lang="en-US" sz="2000" dirty="0"/>
              <a:t> addressing a meeting at </a:t>
            </a:r>
            <a:r>
              <a:rPr lang="en-US" sz="2000" dirty="0" err="1"/>
              <a:t>Tejgaon</a:t>
            </a:r>
            <a:r>
              <a:rPr lang="en-US" sz="2000" dirty="0"/>
              <a:t> during the election campaign 1970 </a:t>
            </a:r>
          </a:p>
        </p:txBody>
      </p:sp>
      <p:pic>
        <p:nvPicPr>
          <p:cNvPr id="1026" name="Picture 2" descr="C:\Users\user\Desktop\bangabandhu-addressing-a-meeting-at-tejgaon-during-the-election-campaign-1970-1584848113805.jpg"/>
          <p:cNvPicPr>
            <a:picLocks noGrp="1" noChangeAspect="1" noChangeArrowheads="1"/>
          </p:cNvPicPr>
          <p:nvPr>
            <p:ph idx="1"/>
          </p:nvPr>
        </p:nvPicPr>
        <p:blipFill>
          <a:blip r:embed="rId2"/>
          <a:srcRect/>
          <a:stretch>
            <a:fillRect/>
          </a:stretch>
        </p:blipFill>
        <p:spPr bwMode="auto">
          <a:xfrm>
            <a:off x="2668484" y="1825625"/>
            <a:ext cx="6855031" cy="435133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Bangabandhu</a:t>
            </a:r>
            <a:r>
              <a:rPr lang="en-US" sz="2800" dirty="0"/>
              <a:t> Sheikh </a:t>
            </a:r>
            <a:r>
              <a:rPr lang="en-US" sz="2800" dirty="0" err="1"/>
              <a:t>Mujibur</a:t>
            </a:r>
            <a:r>
              <a:rPr lang="en-US" sz="2800" dirty="0"/>
              <a:t> </a:t>
            </a:r>
            <a:r>
              <a:rPr lang="en-US" sz="2800" dirty="0" err="1"/>
              <a:t>Rahman</a:t>
            </a:r>
            <a:r>
              <a:rPr lang="en-US" sz="2800" dirty="0"/>
              <a:t> casting his vote in the historic elections on </a:t>
            </a:r>
            <a:r>
              <a:rPr lang="en-US" sz="2800" b="1" dirty="0"/>
              <a:t>December 7, 1970</a:t>
            </a:r>
          </a:p>
        </p:txBody>
      </p:sp>
      <p:pic>
        <p:nvPicPr>
          <p:cNvPr id="2050" name="Picture 2" descr="C:\Users\user\Desktop\bangabandhu-sheikh-mujibur-rahman-casting-his-vote-in-the-historic-elections-on-december-7-1970-1584848113792.jpg"/>
          <p:cNvPicPr>
            <a:picLocks noGrp="1" noChangeAspect="1" noChangeArrowheads="1"/>
          </p:cNvPicPr>
          <p:nvPr>
            <p:ph idx="1"/>
          </p:nvPr>
        </p:nvPicPr>
        <p:blipFill>
          <a:blip r:embed="rId2"/>
          <a:srcRect/>
          <a:stretch>
            <a:fillRect/>
          </a:stretch>
        </p:blipFill>
        <p:spPr bwMode="auto">
          <a:xfrm>
            <a:off x="3042429" y="1825625"/>
            <a:ext cx="6107141" cy="435133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t>Facts about the Elections:</a:t>
            </a:r>
          </a:p>
          <a:p>
            <a:pPr>
              <a:buFont typeface="Wingdings" panose="05000000000000000000" pitchFamily="2" charset="2"/>
              <a:buChar char="Ø"/>
            </a:pPr>
            <a:r>
              <a:rPr lang="en-US" u="sng" dirty="0"/>
              <a:t>Campaign of the PPP </a:t>
            </a:r>
            <a:r>
              <a:rPr lang="en-US" dirty="0"/>
              <a:t>focused on the Islamization of the Pakistani state, on democracy as the principle of the state, on socialism as the principle of the economy (Islamic Socialism!), and on continuous anti-India propaganda.</a:t>
            </a:r>
          </a:p>
          <a:p>
            <a:pPr>
              <a:buFont typeface="Wingdings" panose="05000000000000000000" pitchFamily="2" charset="2"/>
              <a:buChar char="Ø"/>
            </a:pPr>
            <a:r>
              <a:rPr lang="en-US" dirty="0"/>
              <a:t>In fact, the 1970 elections turned into a direct competition between the two wings of Pakistan.</a:t>
            </a:r>
            <a:endParaRPr lang="en-US" u="sng" dirty="0"/>
          </a:p>
          <a:p>
            <a:pPr algn="just">
              <a:buFont typeface="Wingdings" panose="05000000000000000000" pitchFamily="2" charset="2"/>
              <a:buChar char="Ø"/>
            </a:pPr>
            <a:r>
              <a:rPr lang="en-US" u="sng" dirty="0">
                <a:highlight>
                  <a:srgbClr val="00FFFF"/>
                </a:highlight>
              </a:rPr>
              <a:t>Dates of Election</a:t>
            </a:r>
            <a:r>
              <a:rPr lang="en-US" dirty="0">
                <a:highlight>
                  <a:srgbClr val="00FFFF"/>
                </a:highlight>
              </a:rPr>
              <a:t>: Originally the date of election was fixed for </a:t>
            </a:r>
            <a:r>
              <a:rPr lang="en-US" b="1" dirty="0"/>
              <a:t>5 October 1970. </a:t>
            </a:r>
            <a:r>
              <a:rPr lang="en-US" b="1" dirty="0">
                <a:highlight>
                  <a:srgbClr val="00FFFF"/>
                </a:highlight>
              </a:rPr>
              <a:t>But it was postponed to </a:t>
            </a:r>
            <a:r>
              <a:rPr lang="en-US" b="1" dirty="0">
                <a:solidFill>
                  <a:srgbClr val="FF0000"/>
                </a:solidFill>
                <a:highlight>
                  <a:srgbClr val="00FFFF"/>
                </a:highlight>
              </a:rPr>
              <a:t>7 December, 1970 </a:t>
            </a:r>
            <a:r>
              <a:rPr lang="en-US" b="1" dirty="0">
                <a:highlight>
                  <a:srgbClr val="00FFFF"/>
                </a:highlight>
              </a:rPr>
              <a:t>because of devastating floods in East Pakistan.   </a:t>
            </a:r>
          </a:p>
          <a:p>
            <a:pPr algn="just">
              <a:buFont typeface="Wingdings" panose="05000000000000000000" pitchFamily="2" charset="2"/>
              <a:buChar char="Ø"/>
            </a:pPr>
            <a:r>
              <a:rPr lang="en-US" u="sng" dirty="0" err="1"/>
              <a:t>Bhola</a:t>
            </a:r>
            <a:r>
              <a:rPr lang="en-US" u="sng" dirty="0"/>
              <a:t> Cyclone, Acid Test for the Government: </a:t>
            </a:r>
          </a:p>
          <a:p>
            <a:pPr algn="just">
              <a:buFont typeface="Wingdings" panose="05000000000000000000" pitchFamily="2" charset="2"/>
              <a:buChar char="§"/>
            </a:pPr>
            <a:r>
              <a:rPr lang="en-US" dirty="0"/>
              <a:t>On November 3, 1970</a:t>
            </a:r>
            <a:r>
              <a:rPr lang="en-US" dirty="0">
                <a:highlight>
                  <a:srgbClr val="FFFF00"/>
                </a:highlight>
              </a:rPr>
              <a:t>, there was a devastating cyclone in the coastal areas of East Pakistan </a:t>
            </a:r>
            <a:r>
              <a:rPr lang="en-US" dirty="0">
                <a:highlight>
                  <a:srgbClr val="00FFFF"/>
                </a:highlight>
              </a:rPr>
              <a:t>(Bhola) </a:t>
            </a:r>
            <a:r>
              <a:rPr lang="en-US" dirty="0">
                <a:highlight>
                  <a:srgbClr val="FFFF00"/>
                </a:highlight>
              </a:rPr>
              <a:t>killing thousands of people, cattle and destroying properties and houses which witnessed an utter negligence on the part of the government to help the affected people and provide relief.</a:t>
            </a:r>
          </a:p>
          <a:p>
            <a:pPr algn="just">
              <a:buFont typeface="Wingdings" panose="05000000000000000000" pitchFamily="2" charset="2"/>
              <a:buChar char="§"/>
            </a:pPr>
            <a:r>
              <a:rPr lang="en-US" dirty="0"/>
              <a:t>President </a:t>
            </a:r>
            <a:r>
              <a:rPr lang="en-US" dirty="0" err="1"/>
              <a:t>Yahya</a:t>
            </a:r>
            <a:r>
              <a:rPr lang="en-US" dirty="0"/>
              <a:t> was very casual about it and his government even did not respond properly when foreign governments and agencies extended their helping hands.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1609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b="1" dirty="0" err="1"/>
              <a:t>Bhola</a:t>
            </a:r>
            <a:r>
              <a:rPr lang="en-US" b="1" dirty="0"/>
              <a:t> Cyclone:</a:t>
            </a:r>
          </a:p>
          <a:p>
            <a:pPr algn="just">
              <a:buFont typeface="Wingdings" panose="05000000000000000000" pitchFamily="2" charset="2"/>
              <a:buChar char="§"/>
            </a:pPr>
            <a:r>
              <a:rPr lang="en-US" dirty="0"/>
              <a:t>The East Pakistan political parties and the public especially students did an exemplary work in helping the affected people. Awami League and its leaders won the hearts of the cyclone affected people by touring the areas and sending volunteers to provide relief to them.  </a:t>
            </a:r>
          </a:p>
          <a:p>
            <a:pPr algn="just">
              <a:buFont typeface="Wingdings" panose="05000000000000000000" pitchFamily="2" charset="2"/>
              <a:buChar char="§"/>
            </a:pPr>
            <a:r>
              <a:rPr lang="en-US" dirty="0"/>
              <a:t>In any case, the  political leaders and the general public became extremely unhappy and discontented by the attitude of the government and specially </a:t>
            </a:r>
            <a:r>
              <a:rPr lang="en-US" dirty="0" err="1"/>
              <a:t>Yahya</a:t>
            </a:r>
            <a:r>
              <a:rPr lang="en-US" dirty="0"/>
              <a:t> Khan and other military generals.</a:t>
            </a:r>
          </a:p>
          <a:p>
            <a:pPr algn="just">
              <a:buFont typeface="Wingdings" panose="05000000000000000000" pitchFamily="2" charset="2"/>
              <a:buChar char="§"/>
            </a:pPr>
            <a:r>
              <a:rPr lang="en-US" dirty="0"/>
              <a:t>On 13 November 1970, </a:t>
            </a:r>
            <a:r>
              <a:rPr lang="en-US" dirty="0" err="1"/>
              <a:t>Maulana</a:t>
            </a:r>
            <a:r>
              <a:rPr lang="en-US" dirty="0"/>
              <a:t> </a:t>
            </a:r>
            <a:r>
              <a:rPr lang="en-US" dirty="0" err="1"/>
              <a:t>Bhasani</a:t>
            </a:r>
            <a:r>
              <a:rPr lang="en-US" dirty="0"/>
              <a:t> called for an independent East Pakistan.</a:t>
            </a:r>
          </a:p>
          <a:p>
            <a:pPr algn="just">
              <a:buFont typeface="Wingdings" panose="05000000000000000000" pitchFamily="2" charset="2"/>
              <a:buChar char="§"/>
            </a:pPr>
            <a:r>
              <a:rPr lang="en-US" dirty="0"/>
              <a:t> It was feared that the military government taking advantage of the natural disaster might postpone the election for an indefinite period. However,  the government only postponed the election of </a:t>
            </a:r>
            <a:r>
              <a:rPr lang="en-US" dirty="0">
                <a:highlight>
                  <a:srgbClr val="00FFFF"/>
                </a:highlight>
              </a:rPr>
              <a:t>the cyclone affected areas involving only nine (9) seats.</a:t>
            </a:r>
          </a:p>
          <a:p>
            <a:pPr algn="just">
              <a:buFont typeface="Wingdings" panose="05000000000000000000" pitchFamily="2" charset="2"/>
              <a:buChar char="§"/>
            </a:pPr>
            <a:r>
              <a:rPr lang="en-US" dirty="0">
                <a:highlight>
                  <a:srgbClr val="00FFFF"/>
                </a:highlight>
              </a:rPr>
              <a:t>Elections in these seats were held </a:t>
            </a:r>
            <a:r>
              <a:rPr lang="en-US" dirty="0">
                <a:highlight>
                  <a:srgbClr val="FF00FF"/>
                </a:highlight>
              </a:rPr>
              <a:t>on 17th January 1971.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0661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The Election(s) and its Results:</a:t>
            </a:r>
          </a:p>
          <a:p>
            <a:pPr algn="just">
              <a:buFont typeface="Wingdings" panose="05000000000000000000" pitchFamily="2" charset="2"/>
              <a:buChar char="§"/>
            </a:pPr>
            <a:r>
              <a:rPr lang="en-US" dirty="0">
                <a:highlight>
                  <a:srgbClr val="00FFFF"/>
                </a:highlight>
              </a:rPr>
              <a:t>Finally the election was held on 7 December 1970 for the National Assembly of Pakistan in a very peaceful and organized manner. Awami League won a landslide victory in the election of the National Assembly securing </a:t>
            </a:r>
            <a:r>
              <a:rPr lang="en-US" dirty="0">
                <a:highlight>
                  <a:srgbClr val="FF00FF"/>
                </a:highlight>
              </a:rPr>
              <a:t>167 seats out of 169.</a:t>
            </a:r>
            <a:r>
              <a:rPr lang="en-US" dirty="0">
                <a:highlight>
                  <a:srgbClr val="00FFFF"/>
                </a:highlight>
              </a:rPr>
              <a:t> This was a great surprise for the politicians of West Pakistan especially the military junta!</a:t>
            </a:r>
          </a:p>
          <a:p>
            <a:pPr algn="just">
              <a:buFont typeface="Wingdings" panose="05000000000000000000" pitchFamily="2" charset="2"/>
              <a:buChar char="§"/>
            </a:pPr>
            <a:r>
              <a:rPr lang="en-US" dirty="0"/>
              <a:t>Awami League secured 82 percent of the votes cast in East Pakistan while in West Pakistan Bhutto’s People’s Party left others far behind. </a:t>
            </a:r>
            <a:r>
              <a:rPr lang="en-US" u="sng" dirty="0">
                <a:highlight>
                  <a:srgbClr val="FF00FF"/>
                </a:highlight>
              </a:rPr>
              <a:t>It alone secured 88 seats out of a total of 144 seats in WP</a:t>
            </a:r>
            <a:r>
              <a:rPr lang="en-US" dirty="0">
                <a:highlight>
                  <a:srgbClr val="FF00FF"/>
                </a:highlight>
              </a:rPr>
              <a:t>. </a:t>
            </a:r>
          </a:p>
          <a:p>
            <a:pPr algn="just">
              <a:buFont typeface="Wingdings" panose="05000000000000000000" pitchFamily="2" charset="2"/>
              <a:buChar char="§"/>
            </a:pPr>
            <a:r>
              <a:rPr lang="en-US" dirty="0">
                <a:highlight>
                  <a:srgbClr val="00FFFF"/>
                </a:highlight>
              </a:rPr>
              <a:t>Final Result: </a:t>
            </a:r>
            <a:r>
              <a:rPr lang="en-US" u="sng" dirty="0">
                <a:highlight>
                  <a:srgbClr val="00FFFF"/>
                </a:highlight>
              </a:rPr>
              <a:t>The Awami League in East Pakistan secured  </a:t>
            </a:r>
            <a:r>
              <a:rPr lang="en-US" u="sng" dirty="0">
                <a:highlight>
                  <a:srgbClr val="FFFF00"/>
                </a:highlight>
              </a:rPr>
              <a:t>167 (160+7) </a:t>
            </a:r>
            <a:r>
              <a:rPr lang="en-US" u="sng" dirty="0">
                <a:highlight>
                  <a:srgbClr val="00FFFF"/>
                </a:highlight>
              </a:rPr>
              <a:t>seats out of 169 in the National Assembly seats in East Pakistan</a:t>
            </a:r>
            <a:r>
              <a:rPr lang="en-US" dirty="0">
                <a:highlight>
                  <a:srgbClr val="00FFFF"/>
                </a:highlight>
              </a:rPr>
              <a:t>, and </a:t>
            </a:r>
            <a:r>
              <a:rPr lang="en-US" dirty="0">
                <a:highlight>
                  <a:srgbClr val="FF00FF"/>
                </a:highlight>
              </a:rPr>
              <a:t>298 seats out of 310 in the Provincial Assembly .</a:t>
            </a:r>
          </a:p>
          <a:p>
            <a:pPr algn="just">
              <a:buFont typeface="Wingdings" panose="05000000000000000000" pitchFamily="2" charset="2"/>
              <a:buChar char="§"/>
            </a:pPr>
            <a:r>
              <a:rPr lang="en-US" dirty="0"/>
              <a:t>In all Awami League secured 38.3 percent of the votes cast all over Pakistan while the PPP secured only 19.5 percent.</a:t>
            </a:r>
          </a:p>
          <a:p>
            <a:pPr algn="just">
              <a:buFont typeface="Wingdings" panose="05000000000000000000" pitchFamily="2" charset="2"/>
              <a:buChar char="§"/>
            </a:pPr>
            <a:r>
              <a:rPr lang="en-US" dirty="0">
                <a:highlight>
                  <a:srgbClr val="FF00FF"/>
                </a:highlight>
              </a:rPr>
              <a:t>The Awami League secured majority in the National Assembly of Pakistan as a single party (167 out of 313 seats).</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253946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Significance of the 1970 Elections:</a:t>
            </a:r>
          </a:p>
          <a:p>
            <a:pPr algn="just">
              <a:buFont typeface="Wingdings" panose="05000000000000000000" pitchFamily="2" charset="2"/>
              <a:buChar char="§"/>
            </a:pPr>
            <a:r>
              <a:rPr lang="en-US" dirty="0"/>
              <a:t>1970 General Elections in Pakistan was the first ever national election in the history of Pakistan since its inception in 1947.</a:t>
            </a:r>
          </a:p>
          <a:p>
            <a:pPr algn="just">
              <a:buFont typeface="Wingdings" panose="05000000000000000000" pitchFamily="2" charset="2"/>
              <a:buChar char="§"/>
            </a:pPr>
            <a:r>
              <a:rPr lang="en-US" dirty="0"/>
              <a:t>The Election was free, fair, credible, transparent and acceptable to all the stakeholders.</a:t>
            </a:r>
          </a:p>
          <a:p>
            <a:pPr algn="just">
              <a:buFont typeface="Wingdings" panose="05000000000000000000" pitchFamily="2" charset="2"/>
              <a:buChar char="§"/>
            </a:pPr>
            <a:r>
              <a:rPr lang="en-US" dirty="0"/>
              <a:t>Analysis of the election results shows that Awami League proved to be the single majority party securing 167 seats in the National Assembly, but it could not secure any seat in West Pakistan, similarly the PPP proved to be majority party in West Pakistan with no seat in East Pakistan.</a:t>
            </a:r>
          </a:p>
          <a:p>
            <a:pPr algn="just">
              <a:buFont typeface="Wingdings" panose="05000000000000000000" pitchFamily="2" charset="2"/>
              <a:buChar char="§"/>
            </a:pPr>
            <a:r>
              <a:rPr lang="en-US" dirty="0"/>
              <a:t>Therefore, the election results fueled confrontation between the two wings of Pakistan.</a:t>
            </a:r>
          </a:p>
          <a:p>
            <a:pPr algn="just">
              <a:buFont typeface="Wingdings" panose="05000000000000000000" pitchFamily="2" charset="2"/>
              <a:buChar char="§"/>
            </a:pPr>
            <a:r>
              <a:rPr lang="en-US" i="1" dirty="0">
                <a:highlight>
                  <a:srgbClr val="FF00FF"/>
                </a:highlight>
              </a:rPr>
              <a:t>The London Times</a:t>
            </a:r>
            <a:r>
              <a:rPr lang="en-US" dirty="0">
                <a:highlight>
                  <a:srgbClr val="FF00FF"/>
                </a:highlight>
              </a:rPr>
              <a:t> in its </a:t>
            </a:r>
            <a:r>
              <a:rPr lang="en-US" u="sng" dirty="0">
                <a:highlight>
                  <a:srgbClr val="FF00FF"/>
                </a:highlight>
              </a:rPr>
              <a:t>Editorial </a:t>
            </a:r>
            <a:r>
              <a:rPr lang="en-US" dirty="0">
                <a:highlight>
                  <a:srgbClr val="FF00FF"/>
                </a:highlight>
              </a:rPr>
              <a:t>on December 9, 1970  branded the 1970 General Elections in Pakistan as “</a:t>
            </a:r>
            <a:r>
              <a:rPr lang="en-US" i="1" dirty="0">
                <a:highlight>
                  <a:srgbClr val="FF00FF"/>
                </a:highlight>
              </a:rPr>
              <a:t>The first and perhaps last election</a:t>
            </a:r>
            <a:r>
              <a:rPr lang="en-US" dirty="0">
                <a:highlight>
                  <a:srgbClr val="FF00FF"/>
                </a:highlight>
              </a:rPr>
              <a:t>.” In reality, this was the first and last general election in united Pakistan.</a:t>
            </a:r>
          </a:p>
        </p:txBody>
      </p:sp>
    </p:spTree>
    <p:extLst>
      <p:ext uri="{BB962C8B-B14F-4D97-AF65-F5344CB8AC3E}">
        <p14:creationId xmlns:p14="http://schemas.microsoft.com/office/powerpoint/2010/main" val="3947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Post-1970 </a:t>
            </a:r>
            <a:r>
              <a:rPr lang="en-US" dirty="0"/>
              <a:t>E</a:t>
            </a:r>
            <a:r>
              <a:rPr lang="en-US" dirty="0" smtClean="0"/>
              <a:t>lections </a:t>
            </a:r>
            <a:r>
              <a:rPr lang="en-US" dirty="0" smtClean="0"/>
              <a:t>development</a:t>
            </a:r>
            <a:endParaRPr lang="en-AU" dirty="0"/>
          </a:p>
        </p:txBody>
      </p:sp>
      <p:sp>
        <p:nvSpPr>
          <p:cNvPr id="3" name="Content Placeholder 2"/>
          <p:cNvSpPr>
            <a:spLocks noGrp="1"/>
          </p:cNvSpPr>
          <p:nvPr>
            <p:ph idx="1"/>
          </p:nvPr>
        </p:nvSpPr>
        <p:spPr/>
        <p:txBody>
          <a:bodyPr/>
          <a:lstStyle/>
          <a:p>
            <a:r>
              <a:rPr lang="en-US" b="1" dirty="0"/>
              <a:t>Deadlock in the Pakistani politics</a:t>
            </a:r>
            <a:endParaRPr lang="en-US" dirty="0"/>
          </a:p>
          <a:p>
            <a:r>
              <a:rPr lang="en-US" b="1" dirty="0"/>
              <a:t>Agitations led by Dhaka University Student leaders</a:t>
            </a:r>
            <a:endParaRPr lang="en-US" dirty="0"/>
          </a:p>
          <a:p>
            <a:r>
              <a:rPr lang="en-US" b="1" dirty="0" err="1"/>
              <a:t>Bangabandhu’s</a:t>
            </a:r>
            <a:r>
              <a:rPr lang="en-US" b="1" dirty="0"/>
              <a:t> 7</a:t>
            </a:r>
            <a:r>
              <a:rPr lang="en-US" b="1" baseline="30000" dirty="0"/>
              <a:t>th</a:t>
            </a:r>
            <a:r>
              <a:rPr lang="en-US" b="1" dirty="0"/>
              <a:t> March Speech</a:t>
            </a:r>
            <a:endParaRPr lang="en-US" dirty="0"/>
          </a:p>
          <a:p>
            <a:r>
              <a:rPr lang="en-US" b="1" dirty="0"/>
              <a:t>Bhutto-Yahiya Settlement drama on 19</a:t>
            </a:r>
            <a:r>
              <a:rPr lang="en-US" b="1" baseline="30000" dirty="0"/>
              <a:t>th</a:t>
            </a:r>
            <a:r>
              <a:rPr lang="en-US" b="1" dirty="0"/>
              <a:t> March</a:t>
            </a:r>
            <a:endParaRPr lang="en-US" dirty="0"/>
          </a:p>
          <a:p>
            <a:r>
              <a:rPr lang="en-US" b="1" dirty="0"/>
              <a:t>Operation Searchlight on 25</a:t>
            </a:r>
            <a:r>
              <a:rPr lang="en-US" b="1" baseline="30000" dirty="0"/>
              <a:t>th</a:t>
            </a:r>
            <a:r>
              <a:rPr lang="en-US" b="1" dirty="0"/>
              <a:t> March</a:t>
            </a:r>
            <a:endParaRPr lang="en-US" dirty="0"/>
          </a:p>
          <a:p>
            <a:r>
              <a:rPr lang="en-US" b="1" dirty="0"/>
              <a:t>Declaration of Independence</a:t>
            </a:r>
            <a:endParaRPr lang="en-US" dirty="0"/>
          </a:p>
          <a:p>
            <a:r>
              <a:rPr lang="en-US" b="1" dirty="0"/>
              <a:t>Critical Overview</a:t>
            </a:r>
            <a:endParaRPr lang="en-US" dirty="0"/>
          </a:p>
          <a:p>
            <a:endParaRPr lang="en-AU" dirty="0"/>
          </a:p>
        </p:txBody>
      </p:sp>
    </p:spTree>
    <p:extLst>
      <p:ext uri="{BB962C8B-B14F-4D97-AF65-F5344CB8AC3E}">
        <p14:creationId xmlns:p14="http://schemas.microsoft.com/office/powerpoint/2010/main" val="178105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4000" b="1" dirty="0" err="1"/>
              <a:t>Yahya</a:t>
            </a:r>
            <a:r>
              <a:rPr lang="en-US" sz="4000" b="1" dirty="0"/>
              <a:t> in Office:</a:t>
            </a:r>
            <a:endParaRPr lang="en-US" dirty="0"/>
          </a:p>
          <a:p>
            <a:pPr algn="just">
              <a:buFont typeface="Wingdings" panose="05000000000000000000" pitchFamily="2" charset="2"/>
              <a:buChar char="§"/>
            </a:pPr>
            <a:r>
              <a:rPr lang="en-US" dirty="0"/>
              <a:t>The announcement of resignation by the </a:t>
            </a:r>
            <a:r>
              <a:rPr lang="en-US" dirty="0" err="1"/>
              <a:t>Ayub</a:t>
            </a:r>
            <a:r>
              <a:rPr lang="en-US" dirty="0"/>
              <a:t> Khan was followed by a proclamation issued by General </a:t>
            </a:r>
            <a:r>
              <a:rPr lang="en-US" dirty="0" err="1"/>
              <a:t>Yahya</a:t>
            </a:r>
            <a:r>
              <a:rPr lang="en-US" dirty="0"/>
              <a:t> Khan in which he declared Martial Law and assumed the powers of the Chief Martial Law Administrator.</a:t>
            </a:r>
          </a:p>
          <a:p>
            <a:pPr algn="just">
              <a:buFont typeface="Wingdings" panose="05000000000000000000" pitchFamily="2" charset="2"/>
              <a:buChar char="§"/>
            </a:pPr>
            <a:r>
              <a:rPr lang="en-US" dirty="0"/>
              <a:t>He started the office of President on </a:t>
            </a:r>
            <a:r>
              <a:rPr lang="en-US" dirty="0">
                <a:highlight>
                  <a:srgbClr val="FFFF00"/>
                </a:highlight>
              </a:rPr>
              <a:t>31</a:t>
            </a:r>
            <a:r>
              <a:rPr lang="en-US" baseline="30000" dirty="0">
                <a:highlight>
                  <a:srgbClr val="FFFF00"/>
                </a:highlight>
              </a:rPr>
              <a:t>st</a:t>
            </a:r>
            <a:r>
              <a:rPr lang="en-US" dirty="0">
                <a:highlight>
                  <a:srgbClr val="FFFF00"/>
                </a:highlight>
              </a:rPr>
              <a:t> March, 1969</a:t>
            </a:r>
            <a:r>
              <a:rPr lang="en-US" dirty="0"/>
              <a:t>. After coming to the power, he abrogated the Constitution of 1962, dissolved both the National and Provincial assemblies, ceased the power of President, the Central and provincial ministers and the Governors offices.</a:t>
            </a:r>
          </a:p>
          <a:p>
            <a:pPr algn="just">
              <a:buFont typeface="Wingdings" panose="05000000000000000000" pitchFamily="2" charset="2"/>
              <a:buChar char="§"/>
            </a:pPr>
            <a:r>
              <a:rPr lang="en-US" dirty="0"/>
              <a:t>He announced that no courts would have any power to call in question any Martial Law regulation or any judgment of a military court, or to issue any writ or order against the Chief Martial Law Administration or any person acting under his authority. He appointed Major General </a:t>
            </a:r>
            <a:r>
              <a:rPr lang="en-US" dirty="0" err="1"/>
              <a:t>Muzaffaruddin</a:t>
            </a:r>
            <a:r>
              <a:rPr lang="en-US" dirty="0"/>
              <a:t> as the Martial Law administrator in charge of East Pakistan.</a:t>
            </a:r>
          </a:p>
          <a:p>
            <a:pPr algn="just">
              <a:buFont typeface="Wingdings" panose="05000000000000000000" pitchFamily="2" charset="2"/>
              <a:buChar char="§"/>
            </a:pPr>
            <a:r>
              <a:rPr lang="en-US" dirty="0"/>
              <a:t>However, he did not ban political parties</a:t>
            </a:r>
            <a:r>
              <a:rPr lang="en-US" altLang="en-US" dirty="0"/>
              <a:t>’</a:t>
            </a:r>
            <a:r>
              <a:rPr lang="en-US" dirty="0"/>
              <a:t> activity rather restricted their programs.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55000" lnSpcReduction="20000"/>
          </a:bodyPr>
          <a:lstStyle/>
          <a:p>
            <a:pPr algn="just">
              <a:buFont typeface="Wingdings" panose="05000000000000000000" pitchFamily="2" charset="2"/>
              <a:buChar char="q"/>
            </a:pPr>
            <a:r>
              <a:rPr lang="en-US" sz="3400" b="1" dirty="0"/>
              <a:t>Yahya in Office:</a:t>
            </a:r>
          </a:p>
          <a:p>
            <a:pPr algn="just">
              <a:buFont typeface="Wingdings" panose="05000000000000000000" pitchFamily="2" charset="2"/>
              <a:buChar char="§"/>
            </a:pPr>
            <a:r>
              <a:rPr lang="en-US" sz="3800" dirty="0">
                <a:highlight>
                  <a:srgbClr val="FFFF00"/>
                </a:highlight>
              </a:rPr>
              <a:t>In his first address to the nation</a:t>
            </a:r>
            <a:r>
              <a:rPr lang="en-US" sz="3800" dirty="0"/>
              <a:t>, Yahya gave the impression that his regime was transitory in character and the aim of his government was to establish a constitutional government and to ensure smooth transfer of power to the representatives of the people elected freely and impartially </a:t>
            </a:r>
            <a:r>
              <a:rPr lang="en-US" sz="3800" dirty="0">
                <a:highlight>
                  <a:srgbClr val="FFFF00"/>
                </a:highlight>
              </a:rPr>
              <a:t>on the basis of universal adult franchise</a:t>
            </a:r>
            <a:r>
              <a:rPr lang="en-US" sz="3800" dirty="0"/>
              <a:t>, i.e., one-man-one-vote.</a:t>
            </a:r>
          </a:p>
          <a:p>
            <a:pPr algn="just">
              <a:buFont typeface="Wingdings" panose="05000000000000000000" pitchFamily="2" charset="2"/>
              <a:buChar char="§"/>
            </a:pPr>
            <a:r>
              <a:rPr lang="en-US" sz="3800" dirty="0" err="1"/>
              <a:t>Yahya</a:t>
            </a:r>
            <a:r>
              <a:rPr lang="en-US" sz="3800" dirty="0"/>
              <a:t> promised a </a:t>
            </a:r>
            <a:r>
              <a:rPr lang="en-US" altLang="en-US" sz="3800" dirty="0"/>
              <a:t>“</a:t>
            </a:r>
            <a:r>
              <a:rPr lang="en-US" sz="3800" dirty="0"/>
              <a:t>smooth transfer of power to the representatives of the people elected freely and impartially on the basis of adult franchise</a:t>
            </a:r>
            <a:r>
              <a:rPr lang="en-US" altLang="en-US" sz="3800" dirty="0"/>
              <a:t>”</a:t>
            </a:r>
            <a:r>
              <a:rPr lang="en-US" altLang="ja-JP" sz="3800" dirty="0"/>
              <a:t>, who would then </a:t>
            </a:r>
            <a:r>
              <a:rPr lang="en-US" altLang="en-US" sz="3800" dirty="0"/>
              <a:t>“</a:t>
            </a:r>
            <a:r>
              <a:rPr lang="en-US" altLang="ja-JP" sz="3800" dirty="0"/>
              <a:t>give the country a workable Constitution</a:t>
            </a:r>
            <a:r>
              <a:rPr lang="en-US" altLang="en-US" sz="3800" dirty="0"/>
              <a:t>”</a:t>
            </a:r>
            <a:r>
              <a:rPr lang="en-US" altLang="ja-JP" sz="3800" dirty="0"/>
              <a:t>. He also promised to arrange a free and fair election by 1970.</a:t>
            </a:r>
          </a:p>
          <a:p>
            <a:pPr algn="just">
              <a:buFont typeface="Wingdings" panose="05000000000000000000" pitchFamily="2" charset="2"/>
              <a:buChar char="§"/>
            </a:pPr>
            <a:r>
              <a:rPr lang="en-US" sz="3800" dirty="0"/>
              <a:t>The mass movement in both East and West Pakistan came to a sudden halt. There were no protest demonstrations anywhere against the take-over. Students returned to their classes. Most of the mills and factories that had been on strike promptly resumed production. </a:t>
            </a:r>
          </a:p>
          <a:p>
            <a:pPr algn="just">
              <a:buFont typeface="Wingdings" panose="05000000000000000000" pitchFamily="2" charset="2"/>
              <a:buChar char="§"/>
            </a:pPr>
            <a:r>
              <a:rPr lang="en-US" sz="3800" dirty="0"/>
              <a:t>In East Pakistan, government offices reopened. At police stations across the country, people lined up to turn in their firearms. </a:t>
            </a:r>
          </a:p>
          <a:p>
            <a:pPr algn="just">
              <a:buFont typeface="Wingdings" panose="05000000000000000000" pitchFamily="2" charset="2"/>
              <a:buChar char="§"/>
            </a:pPr>
            <a:r>
              <a:rPr lang="en-US" sz="3800" dirty="0">
                <a:highlight>
                  <a:srgbClr val="00FFFF"/>
                </a:highlight>
              </a:rPr>
              <a:t>The uprising that stroke Pakistani politics in 1968 came to an end by the transition of power from one military dictator to another one.</a:t>
            </a:r>
          </a:p>
          <a:p>
            <a:pPr marL="0" indent="0" algn="just">
              <a:buNone/>
            </a:pPr>
            <a:endParaRPr lang="en-US" altLang="ja-JP" dirty="0"/>
          </a:p>
          <a:p>
            <a:pPr algn="just">
              <a:buFont typeface="Wingdings" panose="05000000000000000000" pitchFamily="2" charset="2"/>
              <a:buChar char="§"/>
            </a:pPr>
            <a:endParaRPr lang="en-US" altLang="ja-JP" dirty="0"/>
          </a:p>
          <a:p>
            <a:endParaRPr lang="en-US" dirty="0"/>
          </a:p>
        </p:txBody>
      </p:sp>
    </p:spTree>
    <p:extLst>
      <p:ext uri="{BB962C8B-B14F-4D97-AF65-F5344CB8AC3E}">
        <p14:creationId xmlns:p14="http://schemas.microsoft.com/office/powerpoint/2010/main" val="258505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b="1" dirty="0"/>
              <a:t>Background of the Elections:</a:t>
            </a:r>
          </a:p>
          <a:p>
            <a:pPr algn="just">
              <a:buFont typeface="Wingdings" panose="05000000000000000000" pitchFamily="2" charset="2"/>
              <a:buChar char="§"/>
            </a:pPr>
            <a:r>
              <a:rPr lang="en-US" dirty="0">
                <a:highlight>
                  <a:srgbClr val="FFFF00"/>
                </a:highlight>
              </a:rPr>
              <a:t>On July 28, 1969 Yahya Khan formed a new Election Commission </a:t>
            </a:r>
            <a:r>
              <a:rPr lang="en-US" dirty="0"/>
              <a:t>under the leadership of a Bengali Supreme Court </a:t>
            </a:r>
            <a:r>
              <a:rPr lang="en-US" dirty="0">
                <a:highlight>
                  <a:srgbClr val="FFFF00"/>
                </a:highlight>
              </a:rPr>
              <a:t>Judge, Justice Abdus Sattar</a:t>
            </a:r>
            <a:r>
              <a:rPr lang="en-US" dirty="0"/>
              <a:t>  and </a:t>
            </a:r>
            <a:r>
              <a:rPr lang="en-US" dirty="0">
                <a:highlight>
                  <a:srgbClr val="FF00FF"/>
                </a:highlight>
              </a:rPr>
              <a:t>on August 5</a:t>
            </a:r>
            <a:r>
              <a:rPr lang="en-US" baseline="30000" dirty="0">
                <a:highlight>
                  <a:srgbClr val="FF00FF"/>
                </a:highlight>
              </a:rPr>
              <a:t>th, </a:t>
            </a:r>
            <a:r>
              <a:rPr lang="en-US" dirty="0">
                <a:highlight>
                  <a:srgbClr val="FF00FF"/>
                </a:highlight>
              </a:rPr>
              <a:t> 1969 he appointed a civilian Cabinet.</a:t>
            </a:r>
          </a:p>
          <a:p>
            <a:pPr algn="just">
              <a:buFont typeface="Wingdings" panose="05000000000000000000" pitchFamily="2" charset="2"/>
              <a:buChar char="§"/>
            </a:pPr>
            <a:r>
              <a:rPr lang="en-US" dirty="0">
                <a:highlight>
                  <a:srgbClr val="FFFF00"/>
                </a:highlight>
              </a:rPr>
              <a:t>On November 28, 1969 </a:t>
            </a:r>
            <a:r>
              <a:rPr lang="en-US" dirty="0" err="1"/>
              <a:t>Yahya</a:t>
            </a:r>
            <a:r>
              <a:rPr lang="en-US" dirty="0"/>
              <a:t> Khan made a broadcast where he said that he would evolve a </a:t>
            </a:r>
            <a:r>
              <a:rPr lang="en-US" u="sng" dirty="0"/>
              <a:t>general framework for elections </a:t>
            </a:r>
            <a:r>
              <a:rPr lang="en-US" dirty="0"/>
              <a:t>on the basis of a consensus among various groups and political leaders.</a:t>
            </a:r>
          </a:p>
          <a:p>
            <a:pPr algn="just">
              <a:buFont typeface="Wingdings" panose="05000000000000000000" pitchFamily="2" charset="2"/>
              <a:buChar char="§"/>
            </a:pPr>
            <a:r>
              <a:rPr lang="en-US" dirty="0"/>
              <a:t>He said that there were three issues before Pakistani people: One Unit; </a:t>
            </a:r>
            <a:r>
              <a:rPr lang="en-US" u="sng" dirty="0"/>
              <a:t>One-man-one-vote</a:t>
            </a:r>
            <a:r>
              <a:rPr lang="en-US" dirty="0"/>
              <a:t> versus parity, and relation between the Center and the Provinces.</a:t>
            </a:r>
          </a:p>
          <a:p>
            <a:pPr algn="just">
              <a:buFont typeface="Wingdings" panose="05000000000000000000" pitchFamily="2" charset="2"/>
              <a:buChar char="§"/>
            </a:pPr>
            <a:r>
              <a:rPr lang="en-US" dirty="0" err="1">
                <a:highlight>
                  <a:srgbClr val="FFFF00"/>
                </a:highlight>
              </a:rPr>
              <a:t>Yahya</a:t>
            </a:r>
            <a:r>
              <a:rPr lang="en-US" dirty="0">
                <a:highlight>
                  <a:srgbClr val="FFFF00"/>
                </a:highlight>
              </a:rPr>
              <a:t> maintained that the </a:t>
            </a:r>
            <a:r>
              <a:rPr lang="en-US" u="sng" dirty="0">
                <a:highlight>
                  <a:srgbClr val="FFFF00"/>
                </a:highlight>
              </a:rPr>
              <a:t>autonomy would be granted as far as it does not interfere with the idea of Pakistan</a:t>
            </a:r>
            <a:r>
              <a:rPr lang="en-US" dirty="0">
                <a:highlight>
                  <a:srgbClr val="FFFF00"/>
                </a:highlight>
              </a:rPr>
              <a:t>.</a:t>
            </a:r>
          </a:p>
          <a:p>
            <a:pPr algn="just">
              <a:buFont typeface="Wingdings" panose="05000000000000000000" pitchFamily="2" charset="2"/>
              <a:buChar char="§"/>
            </a:pPr>
            <a:r>
              <a:rPr lang="en-US" dirty="0">
                <a:highlight>
                  <a:srgbClr val="00FFFF"/>
                </a:highlight>
              </a:rPr>
              <a:t>He announced that the general election would be held on </a:t>
            </a:r>
            <a:r>
              <a:rPr lang="en-US" u="sng" dirty="0">
                <a:highlight>
                  <a:srgbClr val="FF00FF"/>
                </a:highlight>
              </a:rPr>
              <a:t>5 October 1970</a:t>
            </a:r>
            <a:r>
              <a:rPr lang="en-US" dirty="0">
                <a:highlight>
                  <a:srgbClr val="00FFFF"/>
                </a:highlight>
              </a:rPr>
              <a:t>. The martial law will remain in force till the power is handed over to the people’s representatives.</a:t>
            </a:r>
          </a:p>
          <a:p>
            <a:pPr algn="just">
              <a:buFont typeface="Wingdings" panose="05000000000000000000" pitchFamily="2" charset="2"/>
              <a:buChar char="§"/>
            </a:pPr>
            <a:r>
              <a:rPr lang="en-US" dirty="0">
                <a:highlight>
                  <a:srgbClr val="00FF00"/>
                </a:highlight>
              </a:rPr>
              <a:t>In order to give the practical transformation of his intentions, Yahya Khan promulgated  the </a:t>
            </a:r>
            <a:r>
              <a:rPr lang="en-US" u="sng" dirty="0">
                <a:highlight>
                  <a:srgbClr val="FFFF00"/>
                </a:highlight>
              </a:rPr>
              <a:t>Legal Framework Order (LFO)  on </a:t>
            </a:r>
            <a:r>
              <a:rPr lang="en-US" u="sng" dirty="0">
                <a:highlight>
                  <a:srgbClr val="FF00FF"/>
                </a:highlight>
              </a:rPr>
              <a:t>30 March 1970 </a:t>
            </a:r>
            <a:r>
              <a:rPr lang="en-US" u="sng" dirty="0">
                <a:highlight>
                  <a:srgbClr val="FFFF00"/>
                </a:highlight>
              </a:rPr>
              <a:t>.</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303919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b="1" dirty="0">
                <a:highlight>
                  <a:srgbClr val="FFFF00"/>
                </a:highlight>
              </a:rPr>
              <a:t>The Legal Framework Order (LFO):</a:t>
            </a:r>
          </a:p>
          <a:p>
            <a:pPr algn="just">
              <a:buFont typeface="Wingdings" panose="05000000000000000000" pitchFamily="2" charset="2"/>
              <a:buChar char="§"/>
            </a:pPr>
            <a:r>
              <a:rPr lang="en-US" dirty="0">
                <a:highlight>
                  <a:srgbClr val="FF00FF"/>
                </a:highlight>
              </a:rPr>
              <a:t>The LFO laid down the composition of the National Assembly and the Provincial Assemblies, principle of election, date of polling, rules of procedures and fundamental principles of the constitution.</a:t>
            </a:r>
          </a:p>
          <a:p>
            <a:pPr algn="just">
              <a:buFont typeface="Wingdings" panose="05000000000000000000" pitchFamily="2" charset="2"/>
              <a:buChar char="§"/>
            </a:pPr>
            <a:r>
              <a:rPr lang="en-US" dirty="0"/>
              <a:t>Pakistan would be a Federal Republic to be known as the </a:t>
            </a:r>
            <a:r>
              <a:rPr lang="en-US" i="1" dirty="0"/>
              <a:t>Islamic Republic of Pakistan [Section 20(A)]</a:t>
            </a:r>
            <a:r>
              <a:rPr lang="en-US" dirty="0"/>
              <a:t>.</a:t>
            </a:r>
          </a:p>
          <a:p>
            <a:pPr algn="just">
              <a:buFont typeface="Wingdings" panose="05000000000000000000" pitchFamily="2" charset="2"/>
              <a:buChar char="§"/>
            </a:pPr>
            <a:r>
              <a:rPr lang="en-US" dirty="0"/>
              <a:t>Islamic ideologies to be prevailed because ‘it was the basis for the creation of Pakistan’.</a:t>
            </a:r>
          </a:p>
          <a:p>
            <a:pPr algn="just">
              <a:buFont typeface="Wingdings" panose="05000000000000000000" pitchFamily="2" charset="2"/>
              <a:buChar char="§"/>
            </a:pPr>
            <a:r>
              <a:rPr lang="en-US" dirty="0"/>
              <a:t>Fundamental principles of democracy shall be ensured by providing direct and free periodical elections to the federal  and provincial legislatures on the basis of population and adult franchise.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61507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b="1" dirty="0"/>
              <a:t>The LFO:</a:t>
            </a:r>
          </a:p>
          <a:p>
            <a:pPr algn="just">
              <a:buFont typeface="Wingdings" panose="05000000000000000000" pitchFamily="2" charset="2"/>
              <a:buChar char="§"/>
            </a:pPr>
            <a:r>
              <a:rPr lang="en-US" dirty="0">
                <a:highlight>
                  <a:srgbClr val="FF00FF"/>
                </a:highlight>
              </a:rPr>
              <a:t>The Provinces shall have maximum autonomy </a:t>
            </a:r>
            <a:r>
              <a:rPr lang="en-US" dirty="0"/>
              <a:t>i.e. maximum legislative, administrative and financial powers but Federal Government shall also have adequate powers to discharge its responsibilities in relation to </a:t>
            </a:r>
            <a:r>
              <a:rPr lang="en-US" b="1" dirty="0"/>
              <a:t>external and internal affairs</a:t>
            </a:r>
            <a:r>
              <a:rPr lang="en-US" dirty="0"/>
              <a:t> </a:t>
            </a:r>
            <a:r>
              <a:rPr lang="en-US" b="1" dirty="0"/>
              <a:t>and to preserve the independence and territorial integrity of the country</a:t>
            </a:r>
            <a:r>
              <a:rPr lang="en-US" dirty="0"/>
              <a:t> (</a:t>
            </a:r>
            <a:r>
              <a:rPr lang="en-US" u="sng" dirty="0"/>
              <a:t>federation spirit</a:t>
            </a:r>
            <a:r>
              <a:rPr lang="en-US" dirty="0"/>
              <a:t>).</a:t>
            </a:r>
          </a:p>
          <a:p>
            <a:pPr algn="just">
              <a:buFont typeface="Wingdings" panose="05000000000000000000" pitchFamily="2" charset="2"/>
              <a:buChar char="§"/>
            </a:pPr>
            <a:r>
              <a:rPr lang="en-US" dirty="0">
                <a:highlight>
                  <a:srgbClr val="FF00FF"/>
                </a:highlight>
              </a:rPr>
              <a:t>The LFO stated that the </a:t>
            </a:r>
            <a:r>
              <a:rPr lang="en-US" u="sng" dirty="0">
                <a:highlight>
                  <a:srgbClr val="FF00FF"/>
                </a:highlight>
              </a:rPr>
              <a:t>National Assembly will consist of </a:t>
            </a:r>
            <a:r>
              <a:rPr lang="en-US" u="sng" dirty="0"/>
              <a:t>313 seats</a:t>
            </a:r>
            <a:r>
              <a:rPr lang="en-US" u="sng" dirty="0">
                <a:highlight>
                  <a:srgbClr val="FF00FF"/>
                </a:highlight>
              </a:rPr>
              <a:t>, of which</a:t>
            </a:r>
            <a:r>
              <a:rPr lang="en-US" u="sng" dirty="0"/>
              <a:t> 300 </a:t>
            </a:r>
            <a:r>
              <a:rPr lang="en-US" u="sng" dirty="0">
                <a:highlight>
                  <a:srgbClr val="FF00FF"/>
                </a:highlight>
              </a:rPr>
              <a:t>members would be directly elected and </a:t>
            </a:r>
            <a:r>
              <a:rPr lang="en-US" u="sng" dirty="0"/>
              <a:t>13 seats would be reserved for women</a:t>
            </a:r>
            <a:r>
              <a:rPr lang="en-US" dirty="0"/>
              <a:t>.</a:t>
            </a:r>
          </a:p>
          <a:p>
            <a:pPr algn="just">
              <a:buFont typeface="Wingdings" panose="05000000000000000000" pitchFamily="2" charset="2"/>
              <a:buChar char="§"/>
            </a:pPr>
            <a:r>
              <a:rPr lang="en-US" dirty="0">
                <a:highlight>
                  <a:srgbClr val="FF00FF"/>
                </a:highlight>
              </a:rPr>
              <a:t>The number of seats in the four provinces of West Pakistan would vary.</a:t>
            </a:r>
          </a:p>
          <a:p>
            <a:pPr algn="just">
              <a:buFont typeface="Wingdings" panose="05000000000000000000" pitchFamily="2" charset="2"/>
              <a:buChar char="§"/>
            </a:pPr>
            <a:r>
              <a:rPr lang="en-US" dirty="0">
                <a:highlight>
                  <a:srgbClr val="FF00FF"/>
                </a:highlight>
              </a:rPr>
              <a:t>The seats of the National and Provincial Assemblies were allocated on the basis of </a:t>
            </a:r>
            <a:r>
              <a:rPr lang="en-US" dirty="0"/>
              <a:t>the 1961 Census</a:t>
            </a:r>
            <a:r>
              <a:rPr lang="en-US" dirty="0">
                <a:highlight>
                  <a:srgbClr val="FF00FF"/>
                </a:highlight>
              </a:rPr>
              <a:t>. East Pakistan thus received </a:t>
            </a:r>
            <a:r>
              <a:rPr lang="en-US" u="sng" dirty="0"/>
              <a:t>169 seats </a:t>
            </a:r>
            <a:r>
              <a:rPr lang="en-US" u="sng" dirty="0">
                <a:highlight>
                  <a:srgbClr val="FF00FF"/>
                </a:highlight>
              </a:rPr>
              <a:t>out of 313 in the National Assembly </a:t>
            </a:r>
            <a:r>
              <a:rPr lang="en-US" dirty="0">
                <a:highlight>
                  <a:srgbClr val="FF00FF"/>
                </a:highlight>
              </a:rPr>
              <a:t>and the remaining </a:t>
            </a:r>
            <a:r>
              <a:rPr lang="en-US" u="sng" dirty="0"/>
              <a:t>144 seats </a:t>
            </a:r>
            <a:r>
              <a:rPr lang="en-US" dirty="0">
                <a:highlight>
                  <a:srgbClr val="FF00FF"/>
                </a:highlight>
              </a:rPr>
              <a:t>were distributed among the four provinces and the Tribal areas of West Pakistan as follows:</a:t>
            </a:r>
          </a:p>
          <a:p>
            <a:pPr algn="just">
              <a:buFont typeface="Wingdings" panose="05000000000000000000" pitchFamily="2" charset="2"/>
              <a:buChar char="ü"/>
            </a:pPr>
            <a:r>
              <a:rPr lang="en-US" dirty="0">
                <a:highlight>
                  <a:srgbClr val="FF00FF"/>
                </a:highlight>
              </a:rPr>
              <a:t>Punjab: 82+3=85; Sind: 27+1=28; NWFP:25+1=26; </a:t>
            </a:r>
            <a:r>
              <a:rPr lang="en-US" dirty="0" err="1">
                <a:highlight>
                  <a:srgbClr val="FF00FF"/>
                </a:highlight>
              </a:rPr>
              <a:t>Beluchistan</a:t>
            </a:r>
            <a:r>
              <a:rPr lang="en-US" dirty="0">
                <a:highlight>
                  <a:srgbClr val="FF00FF"/>
                </a:highlight>
              </a:rPr>
              <a:t>: 4+1=5</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9749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Ø"/>
            </a:pPr>
            <a:r>
              <a:rPr lang="en-US" b="1" dirty="0"/>
              <a:t>The LFO:</a:t>
            </a:r>
          </a:p>
          <a:p>
            <a:pPr algn="just">
              <a:buFont typeface="Wingdings" panose="05000000000000000000" pitchFamily="2" charset="2"/>
              <a:buChar char="§"/>
            </a:pPr>
            <a:r>
              <a:rPr lang="en-US" dirty="0"/>
              <a:t>The Constitution Bill shall be authenticated by the President (Section 25).</a:t>
            </a:r>
          </a:p>
          <a:p>
            <a:pPr algn="just">
              <a:buFont typeface="Wingdings" panose="05000000000000000000" pitchFamily="2" charset="2"/>
              <a:buChar char="§"/>
            </a:pPr>
            <a:r>
              <a:rPr lang="en-US" dirty="0">
                <a:highlight>
                  <a:srgbClr val="00FFFF"/>
                </a:highlight>
              </a:rPr>
              <a:t>The LFO cannot be contested in the Court.</a:t>
            </a:r>
          </a:p>
          <a:p>
            <a:pPr algn="just">
              <a:buFont typeface="Wingdings" pitchFamily="2" charset="2"/>
              <a:buChar char="q"/>
            </a:pPr>
            <a:r>
              <a:rPr lang="en-US" b="1" u="sng" dirty="0">
                <a:highlight>
                  <a:srgbClr val="FFFF00"/>
                </a:highlight>
              </a:rPr>
              <a:t>Reaction of Bangabandhu</a:t>
            </a:r>
            <a:r>
              <a:rPr lang="en-US" b="1" dirty="0">
                <a:highlight>
                  <a:srgbClr val="FFFF00"/>
                </a:highlight>
              </a:rPr>
              <a:t>: </a:t>
            </a:r>
          </a:p>
          <a:p>
            <a:pPr algn="just">
              <a:buFont typeface="Wingdings" panose="05000000000000000000" pitchFamily="2" charset="2"/>
              <a:buChar char="§"/>
            </a:pPr>
            <a:r>
              <a:rPr lang="en-US" dirty="0"/>
              <a:t>Bangabandhu thought that the ‘one-man-one- vote’ principle would give opportunities for East Pakistan securing 169 seats , and thus, a victory for his efforts was almost inevitable. </a:t>
            </a:r>
          </a:p>
          <a:p>
            <a:pPr algn="just">
              <a:buFont typeface="Wingdings" panose="05000000000000000000" pitchFamily="2" charset="2"/>
              <a:buChar char="§"/>
            </a:pPr>
            <a:r>
              <a:rPr lang="en-US" dirty="0"/>
              <a:t>Bangabandhu also thought that if his party secures the majority of the seats; the army which had no legal authority to hold power would not be able to do anything as </a:t>
            </a:r>
            <a:r>
              <a:rPr lang="en-US" dirty="0">
                <a:highlight>
                  <a:srgbClr val="FFFF00"/>
                </a:highlight>
              </a:rPr>
              <a:t>world sympathy would be with him</a:t>
            </a:r>
            <a:r>
              <a:rPr lang="en-US" dirty="0"/>
              <a:t>.’ </a:t>
            </a:r>
          </a:p>
          <a:p>
            <a:endParaRPr lang="en-US" dirty="0"/>
          </a:p>
        </p:txBody>
      </p:sp>
    </p:spTree>
    <p:extLst>
      <p:ext uri="{BB962C8B-B14F-4D97-AF65-F5344CB8AC3E}">
        <p14:creationId xmlns:p14="http://schemas.microsoft.com/office/powerpoint/2010/main" val="374823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b="1" dirty="0"/>
              <a:t>Important Facts about the Elections:</a:t>
            </a:r>
          </a:p>
          <a:p>
            <a:pPr algn="just">
              <a:buFont typeface="Wingdings" panose="05000000000000000000" pitchFamily="2" charset="2"/>
              <a:buChar char="§"/>
            </a:pPr>
            <a:r>
              <a:rPr lang="en-US" dirty="0"/>
              <a:t>There were </a:t>
            </a:r>
            <a:r>
              <a:rPr lang="en-US" dirty="0">
                <a:highlight>
                  <a:srgbClr val="FFFF00"/>
                </a:highlight>
              </a:rPr>
              <a:t>roughly twenty four political parties </a:t>
            </a:r>
            <a:r>
              <a:rPr lang="en-US" dirty="0"/>
              <a:t>who contested the 1970 Elections, among them </a:t>
            </a:r>
            <a:r>
              <a:rPr lang="en-US" u="sng" dirty="0"/>
              <a:t>the </a:t>
            </a:r>
            <a:r>
              <a:rPr lang="en-US" u="sng" dirty="0">
                <a:highlight>
                  <a:srgbClr val="00FFFF"/>
                </a:highlight>
              </a:rPr>
              <a:t>Awami League and the Pakistan People’s Party were the main actors </a:t>
            </a:r>
            <a:r>
              <a:rPr lang="en-US" u="sng" dirty="0"/>
              <a:t>in the electoral race</a:t>
            </a:r>
            <a:r>
              <a:rPr lang="en-US" dirty="0"/>
              <a:t>.</a:t>
            </a:r>
          </a:p>
          <a:p>
            <a:pPr algn="just">
              <a:buFont typeface="Wingdings" panose="05000000000000000000" pitchFamily="2" charset="2"/>
              <a:buChar char="§"/>
            </a:pPr>
            <a:r>
              <a:rPr lang="en-US" dirty="0"/>
              <a:t>Other contesting parties were the </a:t>
            </a:r>
            <a:r>
              <a:rPr lang="en-US" dirty="0">
                <a:highlight>
                  <a:srgbClr val="FFFF00"/>
                </a:highlight>
              </a:rPr>
              <a:t>National Awami Party (</a:t>
            </a:r>
            <a:r>
              <a:rPr lang="en-US" dirty="0" err="1">
                <a:highlight>
                  <a:srgbClr val="FFFF00"/>
                </a:highlight>
              </a:rPr>
              <a:t>Wali</a:t>
            </a:r>
            <a:r>
              <a:rPr lang="en-US" dirty="0">
                <a:highlight>
                  <a:srgbClr val="FFFF00"/>
                </a:highlight>
              </a:rPr>
              <a:t> Khan), </a:t>
            </a:r>
            <a:r>
              <a:rPr lang="en-US" u="sng" dirty="0"/>
              <a:t>different factions </a:t>
            </a:r>
            <a:r>
              <a:rPr lang="en-US" dirty="0"/>
              <a:t>of the Muslim League, </a:t>
            </a:r>
            <a:r>
              <a:rPr lang="en-US" dirty="0" err="1"/>
              <a:t>Jamat</a:t>
            </a:r>
            <a:r>
              <a:rPr lang="en-US" dirty="0"/>
              <a:t>-e-</a:t>
            </a:r>
            <a:r>
              <a:rPr lang="en-US" dirty="0" err="1"/>
              <a:t>Islami</a:t>
            </a:r>
            <a:r>
              <a:rPr lang="en-US" dirty="0"/>
              <a:t>, </a:t>
            </a:r>
            <a:r>
              <a:rPr lang="en-US" dirty="0" err="1"/>
              <a:t>Jamiat</a:t>
            </a:r>
            <a:r>
              <a:rPr lang="en-US" dirty="0"/>
              <a:t>-e </a:t>
            </a:r>
            <a:r>
              <a:rPr lang="en-US" dirty="0" err="1"/>
              <a:t>ulama</a:t>
            </a:r>
            <a:r>
              <a:rPr lang="en-US" dirty="0"/>
              <a:t>-e-Islam, </a:t>
            </a:r>
            <a:r>
              <a:rPr lang="en-US" dirty="0" err="1"/>
              <a:t>Jamiat</a:t>
            </a:r>
            <a:r>
              <a:rPr lang="en-US" dirty="0"/>
              <a:t>-e-</a:t>
            </a:r>
            <a:r>
              <a:rPr lang="en-US" dirty="0" err="1"/>
              <a:t>ulama</a:t>
            </a:r>
            <a:r>
              <a:rPr lang="en-US" dirty="0"/>
              <a:t>-e-Pakistan, </a:t>
            </a:r>
            <a:r>
              <a:rPr lang="en-US" dirty="0" err="1"/>
              <a:t>Nizam</a:t>
            </a:r>
            <a:r>
              <a:rPr lang="en-US" dirty="0"/>
              <a:t>-e-Islam, Pakistan Democratic Party (PDP) etc.</a:t>
            </a:r>
          </a:p>
          <a:p>
            <a:pPr algn="just">
              <a:buFont typeface="Wingdings" panose="05000000000000000000" pitchFamily="2" charset="2"/>
              <a:buChar char="§"/>
            </a:pPr>
            <a:r>
              <a:rPr lang="en-US" dirty="0">
                <a:highlight>
                  <a:srgbClr val="00FFFF"/>
                </a:highlight>
              </a:rPr>
              <a:t>East Pakistan’s once popular </a:t>
            </a:r>
            <a:r>
              <a:rPr lang="en-US" dirty="0">
                <a:highlight>
                  <a:srgbClr val="FFFF00"/>
                </a:highlight>
              </a:rPr>
              <a:t>National Awami Party </a:t>
            </a:r>
            <a:r>
              <a:rPr lang="en-US" dirty="0">
                <a:highlight>
                  <a:srgbClr val="FF00FF"/>
                </a:highlight>
              </a:rPr>
              <a:t>(NAP- </a:t>
            </a:r>
            <a:r>
              <a:rPr lang="en-US" dirty="0" err="1">
                <a:highlight>
                  <a:srgbClr val="FF00FF"/>
                </a:highlight>
              </a:rPr>
              <a:t>Bhasani</a:t>
            </a:r>
            <a:r>
              <a:rPr lang="en-US" dirty="0">
                <a:highlight>
                  <a:srgbClr val="FF00FF"/>
                </a:highlight>
              </a:rPr>
              <a:t>) </a:t>
            </a:r>
            <a:r>
              <a:rPr lang="en-US" dirty="0">
                <a:highlight>
                  <a:srgbClr val="00FFFF"/>
                </a:highlight>
              </a:rPr>
              <a:t>boycotted the elections </a:t>
            </a:r>
            <a:r>
              <a:rPr lang="en-US" dirty="0">
                <a:highlight>
                  <a:srgbClr val="FF00FF"/>
                </a:highlight>
              </a:rPr>
              <a:t>on the slogan that </a:t>
            </a:r>
            <a:r>
              <a:rPr lang="en-US" dirty="0"/>
              <a:t>‘</a:t>
            </a:r>
            <a:r>
              <a:rPr lang="en-US" i="1" dirty="0"/>
              <a:t>there would be no emancipation through election</a:t>
            </a:r>
            <a:r>
              <a:rPr lang="en-US" dirty="0"/>
              <a: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8428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Elections of 1970</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q"/>
            </a:pPr>
            <a:r>
              <a:rPr lang="en-US" b="1" dirty="0"/>
              <a:t>Facts about the Elections:</a:t>
            </a:r>
            <a:endParaRPr lang="en-US" u="sng" dirty="0"/>
          </a:p>
          <a:p>
            <a:pPr algn="just">
              <a:buFont typeface="Wingdings" panose="05000000000000000000" pitchFamily="2" charset="2"/>
              <a:buChar char="Ø"/>
            </a:pPr>
            <a:r>
              <a:rPr lang="en-US" u="sng" dirty="0">
                <a:highlight>
                  <a:srgbClr val="00FFFF"/>
                </a:highlight>
              </a:rPr>
              <a:t>Election Manifesto of the Awami League</a:t>
            </a:r>
            <a:r>
              <a:rPr lang="en-US" dirty="0"/>
              <a:t>: The Election manifesto of the Awami League was a composite and comprehensive document comprising the </a:t>
            </a:r>
            <a:r>
              <a:rPr lang="en-US" dirty="0">
                <a:highlight>
                  <a:srgbClr val="FFFF00"/>
                </a:highlight>
              </a:rPr>
              <a:t>six- points program</a:t>
            </a:r>
            <a:r>
              <a:rPr lang="en-US" dirty="0"/>
              <a:t>, the </a:t>
            </a:r>
            <a:r>
              <a:rPr lang="en-US" dirty="0">
                <a:highlight>
                  <a:srgbClr val="FFFF00"/>
                </a:highlight>
              </a:rPr>
              <a:t>11 points of the students </a:t>
            </a:r>
            <a:r>
              <a:rPr lang="en-US" dirty="0"/>
              <a:t>as well as some other issues not covered by these two programs.</a:t>
            </a:r>
          </a:p>
          <a:p>
            <a:pPr>
              <a:buFont typeface="Wingdings" panose="05000000000000000000" pitchFamily="2" charset="2"/>
              <a:buChar char="Ø"/>
            </a:pPr>
            <a:r>
              <a:rPr lang="en-US" u="sng" dirty="0">
                <a:highlight>
                  <a:srgbClr val="FFFF00"/>
                </a:highlight>
              </a:rPr>
              <a:t>Election Campaign of Awami League</a:t>
            </a:r>
            <a:r>
              <a:rPr lang="en-US" dirty="0">
                <a:highlight>
                  <a:srgbClr val="FFFF00"/>
                </a:highlight>
              </a:rPr>
              <a:t>: </a:t>
            </a:r>
          </a:p>
          <a:p>
            <a:pPr algn="just">
              <a:buFont typeface="Wingdings" panose="05000000000000000000" pitchFamily="2" charset="2"/>
              <a:buChar char="§"/>
            </a:pPr>
            <a:r>
              <a:rPr lang="en-US" dirty="0"/>
              <a:t>Soon after the election campaign started, Awami League officially launched its election campaign on the basis of the six- point program on 7 June 1970. During the campaign on October 28, 1970, Bangabandhu termed the general election “a referendum” on his six-point program, and warned the  people to be ready for any eventuality in the great struggle for their rights.</a:t>
            </a:r>
          </a:p>
          <a:p>
            <a:pPr algn="just">
              <a:buFont typeface="Wingdings" panose="05000000000000000000" pitchFamily="2" charset="2"/>
              <a:buChar char="§"/>
            </a:pPr>
            <a:r>
              <a:rPr lang="en-US" u="sng" dirty="0">
                <a:highlight>
                  <a:srgbClr val="FF00FF"/>
                </a:highlight>
              </a:rPr>
              <a:t>From March 1969 to December 1970</a:t>
            </a:r>
            <a:r>
              <a:rPr lang="en-US" dirty="0">
                <a:highlight>
                  <a:srgbClr val="FF00FF"/>
                </a:highlight>
              </a:rPr>
              <a:t>, </a:t>
            </a:r>
            <a:r>
              <a:rPr lang="en-US" dirty="0" err="1">
                <a:highlight>
                  <a:srgbClr val="FF00FF"/>
                </a:highlight>
              </a:rPr>
              <a:t>Bangabandhu</a:t>
            </a:r>
            <a:r>
              <a:rPr lang="en-US" dirty="0">
                <a:highlight>
                  <a:srgbClr val="FF00FF"/>
                </a:highlight>
              </a:rPr>
              <a:t> held meetings in 55 cities, all the districts and sub-divisions and 400 </a:t>
            </a:r>
            <a:r>
              <a:rPr lang="en-US" dirty="0" err="1">
                <a:highlight>
                  <a:srgbClr val="FF00FF"/>
                </a:highlight>
              </a:rPr>
              <a:t>thanas</a:t>
            </a:r>
            <a:r>
              <a:rPr lang="en-US" dirty="0">
                <a:highlight>
                  <a:srgbClr val="FF00FF"/>
                </a:highlight>
              </a:rPr>
              <a:t>.</a:t>
            </a:r>
          </a:p>
          <a:p>
            <a:pPr algn="just">
              <a:buFont typeface="Wingdings" panose="05000000000000000000" pitchFamily="2" charset="2"/>
              <a:buChar char="§"/>
            </a:pPr>
            <a:r>
              <a:rPr lang="en-US" dirty="0"/>
              <a:t>Awami League’s Election Poster "</a:t>
            </a:r>
            <a:r>
              <a:rPr lang="en-US" dirty="0">
                <a:highlight>
                  <a:srgbClr val="00FF00"/>
                </a:highlight>
              </a:rPr>
              <a:t>Why golden Bengal is deserted</a:t>
            </a:r>
            <a:r>
              <a:rPr lang="en-US" dirty="0"/>
              <a:t>" </a:t>
            </a:r>
            <a:r>
              <a:rPr lang="en-US" b="1" dirty="0">
                <a:highlight>
                  <a:srgbClr val="FFFF00"/>
                </a:highlight>
              </a:rPr>
              <a:t>(</a:t>
            </a:r>
            <a:r>
              <a:rPr lang="en-US" b="1" i="1" dirty="0">
                <a:highlight>
                  <a:srgbClr val="FFFF00"/>
                </a:highlight>
              </a:rPr>
              <a:t>Sonar Bangla </a:t>
            </a:r>
            <a:r>
              <a:rPr lang="en-US" b="1" i="1" dirty="0" err="1">
                <a:highlight>
                  <a:srgbClr val="FFFF00"/>
                </a:highlight>
              </a:rPr>
              <a:t>Soshan</a:t>
            </a:r>
            <a:r>
              <a:rPr lang="en-US" b="1" i="1" dirty="0">
                <a:highlight>
                  <a:srgbClr val="FFFF00"/>
                </a:highlight>
              </a:rPr>
              <a:t> Keno</a:t>
            </a:r>
            <a:r>
              <a:rPr lang="en-US" b="1" dirty="0">
                <a:highlight>
                  <a:srgbClr val="FFFF00"/>
                </a:highlight>
              </a:rPr>
              <a:t>)</a:t>
            </a:r>
            <a:r>
              <a:rPr lang="en-US" dirty="0"/>
              <a:t> attracted and touched people's mind.</a:t>
            </a:r>
          </a:p>
        </p:txBody>
      </p:sp>
    </p:spTree>
    <p:extLst>
      <p:ext uri="{BB962C8B-B14F-4D97-AF65-F5344CB8AC3E}">
        <p14:creationId xmlns:p14="http://schemas.microsoft.com/office/powerpoint/2010/main" val="259789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1984</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Calibri Light</vt:lpstr>
      <vt:lpstr>Times New Roman</vt:lpstr>
      <vt:lpstr>Wingdings</vt:lpstr>
      <vt:lpstr>Office Theme</vt:lpstr>
      <vt:lpstr>HIS103: Emergence of Bangladesh</vt:lpstr>
      <vt:lpstr>The Elections of 1970</vt:lpstr>
      <vt:lpstr>The Elections of 1970</vt:lpstr>
      <vt:lpstr>The Elections of 1970</vt:lpstr>
      <vt:lpstr>The Elections of 1970</vt:lpstr>
      <vt:lpstr>The Elections of 1970</vt:lpstr>
      <vt:lpstr>The Elections of 1970</vt:lpstr>
      <vt:lpstr>The Elections of 1970</vt:lpstr>
      <vt:lpstr>The Elections of 1970</vt:lpstr>
      <vt:lpstr>Election Poster of Awami League, 1970 Elections</vt:lpstr>
      <vt:lpstr>Bangabandhu addressing a meeting at Tejgaon during the election campaign 1970 </vt:lpstr>
      <vt:lpstr>Bangabandhu Sheikh Mujibur Rahman casting his vote in the historic elections on December 7, 1970</vt:lpstr>
      <vt:lpstr>The Elections of 1970</vt:lpstr>
      <vt:lpstr>The Elections of 1970</vt:lpstr>
      <vt:lpstr>The Elections of 1970</vt:lpstr>
      <vt:lpstr>The Elections of 1970</vt:lpstr>
      <vt:lpstr>Post-1970 Elections development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Elections of 1970</dc:title>
  <dc:creator>ismail - [2010]</dc:creator>
  <cp:lastModifiedBy>HP</cp:lastModifiedBy>
  <cp:revision>131</cp:revision>
  <dcterms:created xsi:type="dcterms:W3CDTF">2019-08-02T18:41:19Z</dcterms:created>
  <dcterms:modified xsi:type="dcterms:W3CDTF">2022-04-01T17:27:42Z</dcterms:modified>
</cp:coreProperties>
</file>