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1" r:id="rId7"/>
    <p:sldId id="262" r:id="rId8"/>
    <p:sldId id="263" r:id="rId9"/>
    <p:sldId id="264" r:id="rId10"/>
    <p:sldId id="265" r:id="rId11"/>
    <p:sldId id="266" r:id="rId12"/>
    <p:sldId id="271" r:id="rId13"/>
    <p:sldId id="269"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644" y="44"/>
      </p:cViewPr>
      <p:guideLst>
        <p:guide orient="horz" pos="43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18055F-0C75-4A15-980E-34FE9B374C6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356563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18055F-0C75-4A15-980E-34FE9B374C6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89002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18055F-0C75-4A15-980E-34FE9B374C6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389031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18055F-0C75-4A15-980E-34FE9B374C6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282786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8055F-0C75-4A15-980E-34FE9B374C6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335444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18055F-0C75-4A15-980E-34FE9B374C64}"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249498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18055F-0C75-4A15-980E-34FE9B374C64}" type="datetimeFigureOut">
              <a:rPr lang="en-US" smtClean="0"/>
              <a:pPr/>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183765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18055F-0C75-4A15-980E-34FE9B374C64}" type="datetimeFigureOut">
              <a:rPr lang="en-US" smtClean="0"/>
              <a:pPr/>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330286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8055F-0C75-4A15-980E-34FE9B374C64}" type="datetimeFigureOut">
              <a:rPr lang="en-US" smtClean="0"/>
              <a:pPr/>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39059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8055F-0C75-4A15-980E-34FE9B374C64}"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82797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8055F-0C75-4A15-980E-34FE9B374C64}"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178F3-3CCF-47C9-857B-7ED60D442E4A}" type="slidenum">
              <a:rPr lang="en-US" smtClean="0"/>
              <a:pPr/>
              <a:t>‹#›</a:t>
            </a:fld>
            <a:endParaRPr lang="en-US"/>
          </a:p>
        </p:txBody>
      </p:sp>
    </p:spTree>
    <p:extLst>
      <p:ext uri="{BB962C8B-B14F-4D97-AF65-F5344CB8AC3E}">
        <p14:creationId xmlns:p14="http://schemas.microsoft.com/office/powerpoint/2010/main" val="24179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8055F-0C75-4A15-980E-34FE9B374C64}" type="datetimeFigureOut">
              <a:rPr lang="en-US" smtClean="0"/>
              <a:pPr/>
              <a:t>4/6/2022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178F3-3CCF-47C9-857B-7ED60D442E4A}" type="slidenum">
              <a:rPr lang="en-US" smtClean="0"/>
              <a:pPr/>
              <a:t>‹#›</a:t>
            </a:fld>
            <a:endParaRPr lang="en-US"/>
          </a:p>
        </p:txBody>
      </p:sp>
    </p:spTree>
    <p:extLst>
      <p:ext uri="{BB962C8B-B14F-4D97-AF65-F5344CB8AC3E}">
        <p14:creationId xmlns:p14="http://schemas.microsoft.com/office/powerpoint/2010/main" val="1148181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bangladoot.se/information%20folder/articles%20on%20Bangabandhu%20by%20arefin%20siddique.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 103: Emergence of Bangladesh</a:t>
            </a:r>
          </a:p>
        </p:txBody>
      </p:sp>
      <p:sp>
        <p:nvSpPr>
          <p:cNvPr id="3" name="Content Placeholder 2"/>
          <p:cNvSpPr>
            <a:spLocks noGrp="1"/>
          </p:cNvSpPr>
          <p:nvPr>
            <p:ph idx="1"/>
          </p:nvPr>
        </p:nvSpPr>
        <p:spPr/>
        <p:txBody>
          <a:bodyPr>
            <a:normAutofit/>
          </a:bodyPr>
          <a:lstStyle/>
          <a:p>
            <a:pPr marL="0" indent="0">
              <a:buNone/>
            </a:pPr>
            <a:endParaRPr lang="en-US" b="1" dirty="0"/>
          </a:p>
          <a:p>
            <a:pPr marL="0" indent="0" algn="ctr">
              <a:buNone/>
            </a:pPr>
            <a:endParaRPr lang="en-US" b="1" dirty="0"/>
          </a:p>
          <a:p>
            <a:pPr marL="0" indent="0" algn="ctr">
              <a:buNone/>
            </a:pPr>
            <a:r>
              <a:rPr lang="en-US" sz="4000" b="1" dirty="0"/>
              <a:t>Bangabandhu’s 7 March Speech: </a:t>
            </a:r>
          </a:p>
          <a:p>
            <a:pPr marL="0" indent="0" algn="ctr">
              <a:buNone/>
            </a:pPr>
            <a:r>
              <a:rPr lang="en-US" b="1" dirty="0"/>
              <a:t>‘an everlasting source of inspiration for the Bengalis</a:t>
            </a:r>
            <a:r>
              <a:rPr lang="en-US" b="1" dirty="0" smtClean="0"/>
              <a:t>’</a:t>
            </a:r>
            <a:endParaRPr lang="en-US" dirty="0"/>
          </a:p>
          <a:p>
            <a:pPr marL="0" indent="0" algn="ctr">
              <a:buNone/>
            </a:pPr>
            <a:r>
              <a:rPr lang="en-US" dirty="0" smtClean="0"/>
              <a:t>April </a:t>
            </a:r>
            <a:r>
              <a:rPr lang="en-US" dirty="0"/>
              <a:t>5</a:t>
            </a:r>
            <a:r>
              <a:rPr lang="en-US" dirty="0" smtClean="0"/>
              <a:t>, 2022</a:t>
            </a:r>
            <a:endParaRPr lang="en-US" dirty="0"/>
          </a:p>
          <a:p>
            <a:pPr marL="0" indent="0" algn="ctr">
              <a:buNone/>
            </a:pPr>
            <a:endParaRPr lang="en-US" dirty="0"/>
          </a:p>
          <a:p>
            <a:pPr marL="0" indent="0" algn="just">
              <a:buNone/>
            </a:pPr>
            <a:endParaRPr lang="en-US" dirty="0"/>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2310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dirty="0"/>
              <a:t>The main job of a public speech is </a:t>
            </a:r>
            <a:r>
              <a:rPr lang="en-US" dirty="0">
                <a:highlight>
                  <a:srgbClr val="FFFF00"/>
                </a:highlight>
              </a:rPr>
              <a:t>setting an agenda</a:t>
            </a:r>
            <a:r>
              <a:rPr lang="en-US" dirty="0"/>
              <a:t>, which was repeatedly done by Bangabandhu’s speech. The following part of his address shows that there was no change in his </a:t>
            </a:r>
            <a:r>
              <a:rPr lang="en-US" dirty="0">
                <a:highlight>
                  <a:srgbClr val="00FF00"/>
                </a:highlight>
              </a:rPr>
              <a:t>humanitarian approach </a:t>
            </a:r>
            <a:r>
              <a:rPr lang="en-US" dirty="0"/>
              <a:t>even while announcing tough programs:</a:t>
            </a:r>
          </a:p>
          <a:p>
            <a:pPr algn="just">
              <a:buFont typeface="Wingdings" panose="05000000000000000000" pitchFamily="2" charset="2"/>
              <a:buChar char="§"/>
            </a:pPr>
            <a:r>
              <a:rPr lang="en-US" dirty="0">
                <a:solidFill>
                  <a:srgbClr val="0070C0"/>
                </a:solidFill>
              </a:rPr>
              <a:t>“</a:t>
            </a:r>
            <a:r>
              <a:rPr lang="en-US" sz="2400" i="1" dirty="0">
                <a:solidFill>
                  <a:srgbClr val="0070C0"/>
                </a:solidFill>
              </a:rPr>
              <a:t>I want to pronounce clearly that the courts, offices, criminal courts and educational institutions will remain closed from today indefinitely. Other items will remain outside the purview of the strike, </a:t>
            </a:r>
            <a:r>
              <a:rPr lang="en-US" sz="2400" i="1" dirty="0">
                <a:solidFill>
                  <a:srgbClr val="0070C0"/>
                </a:solidFill>
                <a:highlight>
                  <a:srgbClr val="FFFF00"/>
                </a:highlight>
              </a:rPr>
              <a:t>so that the poor don’t suffer and my people do not endure hardship</a:t>
            </a:r>
            <a:r>
              <a:rPr lang="en-US" sz="2400" i="1" dirty="0">
                <a:solidFill>
                  <a:srgbClr val="0070C0"/>
                </a:solidFill>
              </a:rPr>
              <a:t>. Rickshaws, horse-drawn carriages, trains and launches will run; only the Secretariat, Supreme Court, High Court, Judge Court, semi-government offices like WAPDA shall not operate.”</a:t>
            </a:r>
          </a:p>
          <a:p>
            <a:pPr algn="just">
              <a:buFont typeface="Wingdings" panose="05000000000000000000" pitchFamily="2" charset="2"/>
              <a:buChar char="§"/>
            </a:pPr>
            <a:r>
              <a:rPr lang="en-US" sz="2400" i="1" dirty="0">
                <a:solidFill>
                  <a:srgbClr val="0070C0"/>
                </a:solidFill>
              </a:rPr>
              <a:t>“And those laborer brothers who had joined this 7-day strike, industry owners will reach them their salary,” or, “And those people who were martyred or sustained injury, we shall try to help them as much as we can on behalf of the Awami League.”</a:t>
            </a:r>
          </a:p>
        </p:txBody>
      </p:sp>
    </p:spTree>
    <p:extLst>
      <p:ext uri="{BB962C8B-B14F-4D97-AF65-F5344CB8AC3E}">
        <p14:creationId xmlns:p14="http://schemas.microsoft.com/office/powerpoint/2010/main" val="342458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highlight>
                  <a:srgbClr val="FFFF00"/>
                </a:highlight>
              </a:rPr>
              <a:t>Towards the end of his speech Bangabandhu said</a:t>
            </a:r>
            <a:r>
              <a:rPr lang="en-US" dirty="0"/>
              <a:t>:</a:t>
            </a:r>
          </a:p>
          <a:p>
            <a:pPr algn="just">
              <a:buFont typeface="Wingdings" panose="05000000000000000000" pitchFamily="2" charset="2"/>
              <a:buChar char="§"/>
            </a:pPr>
            <a:r>
              <a:rPr lang="en-US" sz="2400" i="1" dirty="0">
                <a:solidFill>
                  <a:srgbClr val="0070C0"/>
                </a:solidFill>
              </a:rPr>
              <a:t>“Set up action committees under the leadership of Awami League in all villages and townships, and remain prepared with whatever you have. Remember, since we have learnt to give blood, we shall give more of it – we shall free the people of this land by the grace of Allah.”</a:t>
            </a:r>
          </a:p>
          <a:p>
            <a:pPr algn="just">
              <a:buFont typeface="Wingdings" panose="05000000000000000000" pitchFamily="2" charset="2"/>
              <a:buChar char="Ø"/>
            </a:pPr>
            <a:r>
              <a:rPr lang="en-US" sz="2400" dirty="0"/>
              <a:t>The modern communication theorists say that the decisive part of a speech should generally be pronounced towards the end. The last sentence of Bangabandhu’s 7 March speech:</a:t>
            </a:r>
          </a:p>
          <a:p>
            <a:pPr algn="just">
              <a:buFont typeface="Wingdings" panose="05000000000000000000" pitchFamily="2" charset="2"/>
              <a:buChar char="§"/>
            </a:pPr>
            <a:r>
              <a:rPr lang="en-US" sz="2400" i="1" dirty="0"/>
              <a:t> </a:t>
            </a:r>
            <a:r>
              <a:rPr lang="en-US" sz="2400" i="1" dirty="0">
                <a:solidFill>
                  <a:srgbClr val="0070C0"/>
                </a:solidFill>
              </a:rPr>
              <a:t>“The struggle this time is for emancipation! The struggle this time is for independence!” </a:t>
            </a:r>
            <a:r>
              <a:rPr lang="en-US" sz="2400" dirty="0"/>
              <a:t>was effectively a declaration of independence expressed with a firm resolve, which had in fact defined the speech.</a:t>
            </a:r>
            <a:endParaRPr lang="en-US" sz="2400" i="1" dirty="0"/>
          </a:p>
        </p:txBody>
      </p:sp>
    </p:spTree>
    <p:extLst>
      <p:ext uri="{BB962C8B-B14F-4D97-AF65-F5344CB8AC3E}">
        <p14:creationId xmlns:p14="http://schemas.microsoft.com/office/powerpoint/2010/main" val="193755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41A315-DA7A-4D5C-AEA4-1083A85190F7}"/>
              </a:ext>
            </a:extLst>
          </p:cNvPr>
          <p:cNvSpPr>
            <a:spLocks noGrp="1"/>
          </p:cNvSpPr>
          <p:nvPr>
            <p:ph type="title"/>
          </p:nvPr>
        </p:nvSpPr>
        <p:spPr/>
        <p:txBody>
          <a:bodyPr/>
          <a:lstStyle/>
          <a:p>
            <a:pPr algn="ctr"/>
            <a:r>
              <a:rPr lang="en-US" dirty="0"/>
              <a:t>Bangabandhu’s 7 March Speech</a:t>
            </a:r>
            <a:endParaRPr lang="en-AU" dirty="0"/>
          </a:p>
        </p:txBody>
      </p:sp>
      <p:sp>
        <p:nvSpPr>
          <p:cNvPr id="3" name="Content Placeholder 2">
            <a:extLst>
              <a:ext uri="{FF2B5EF4-FFF2-40B4-BE49-F238E27FC236}">
                <a16:creationId xmlns="" xmlns:a16="http://schemas.microsoft.com/office/drawing/2014/main" id="{7E26BFEF-0580-48B9-B295-475661F88BC4}"/>
              </a:ext>
            </a:extLst>
          </p:cNvPr>
          <p:cNvSpPr>
            <a:spLocks noGrp="1"/>
          </p:cNvSpPr>
          <p:nvPr>
            <p:ph idx="1"/>
          </p:nvPr>
        </p:nvSpPr>
        <p:spPr/>
        <p:txBody>
          <a:bodyPr>
            <a:normAutofit fontScale="70000" lnSpcReduction="20000"/>
          </a:bodyPr>
          <a:lstStyle/>
          <a:p>
            <a:pPr algn="just">
              <a:buFont typeface="Wingdings" panose="05000000000000000000" pitchFamily="2" charset="2"/>
              <a:buChar char="q"/>
            </a:pPr>
            <a:r>
              <a:rPr lang="en-US" sz="4000" b="1" dirty="0">
                <a:solidFill>
                  <a:srgbClr val="FF0000"/>
                </a:solidFill>
              </a:rPr>
              <a:t>‘Special’ of the 7 March Speech:</a:t>
            </a:r>
          </a:p>
          <a:p>
            <a:pPr marL="0" indent="0" algn="just">
              <a:buNone/>
            </a:pPr>
            <a:endParaRPr lang="en-US" sz="3600" b="1" dirty="0"/>
          </a:p>
          <a:p>
            <a:pPr algn="just">
              <a:buFont typeface="Wingdings" pitchFamily="2" charset="2"/>
              <a:buChar char="§"/>
            </a:pPr>
            <a:r>
              <a:rPr lang="en-US" sz="3100" dirty="0">
                <a:highlight>
                  <a:srgbClr val="FFFF00"/>
                </a:highlight>
              </a:rPr>
              <a:t>UNESCO has added Bangabandhu’s speech to the Memory of the World Register, recognizing its importance as part of </a:t>
            </a:r>
            <a:r>
              <a:rPr lang="en-US" sz="3100" u="sng" dirty="0">
                <a:highlight>
                  <a:srgbClr val="FFFF00"/>
                </a:highlight>
              </a:rPr>
              <a:t>the world’s ‘documentary heritage</a:t>
            </a:r>
            <a:r>
              <a:rPr lang="en-US" sz="3100" dirty="0">
                <a:highlight>
                  <a:srgbClr val="FFFF00"/>
                </a:highlight>
              </a:rPr>
              <a:t>’ (</a:t>
            </a:r>
            <a:r>
              <a:rPr lang="en-US" sz="3100" u="sng" dirty="0">
                <a:highlight>
                  <a:srgbClr val="FFFF00"/>
                </a:highlight>
              </a:rPr>
              <a:t>October 30, 2017</a:t>
            </a:r>
            <a:r>
              <a:rPr lang="en-US" sz="3100" dirty="0">
                <a:highlight>
                  <a:srgbClr val="FFFF00"/>
                </a:highlight>
              </a:rPr>
              <a:t>).</a:t>
            </a:r>
          </a:p>
          <a:p>
            <a:pPr algn="just">
              <a:buFont typeface="Wingdings" pitchFamily="2" charset="2"/>
              <a:buChar char="§"/>
            </a:pPr>
            <a:r>
              <a:rPr lang="en-US" sz="3100" dirty="0"/>
              <a:t>The historic speech was placed in the fifth schedule of Bangladesh Constitution through fifteenth amendment. Thus, it formally became a part of our Constitution. </a:t>
            </a:r>
          </a:p>
          <a:p>
            <a:pPr algn="just">
              <a:buFont typeface="Wingdings" pitchFamily="2" charset="2"/>
              <a:buChar char="§"/>
            </a:pPr>
            <a:r>
              <a:rPr lang="en-US" sz="3100" dirty="0"/>
              <a:t>The speech is a unique example of how an address aroused an entire nation to wage a war for gaining independence. This historic speech played a significant role as a guideline for our great War of Independence in the physical absence of </a:t>
            </a:r>
            <a:r>
              <a:rPr lang="en-US" sz="3100" dirty="0" err="1"/>
              <a:t>Banganabdhu</a:t>
            </a:r>
            <a:r>
              <a:rPr lang="en-US" sz="3100" dirty="0"/>
              <a:t>.</a:t>
            </a:r>
          </a:p>
          <a:p>
            <a:pPr algn="just">
              <a:buFont typeface="Wingdings" pitchFamily="2" charset="2"/>
              <a:buChar char="§"/>
            </a:pPr>
            <a:r>
              <a:rPr lang="en-US" sz="3100" dirty="0"/>
              <a:t>Bangabandhu completed this timeless speech in 18 minutes delivering 1105 word in total, &amp; uttering between 58 and 60 words per minute. There were no annoying repetitions, no unnecessary articulations – only the gist or core points. However, repetition at one or two places had reinforced the inner meaning of the speech. </a:t>
            </a:r>
          </a:p>
          <a:p>
            <a:endParaRPr lang="en-AU" dirty="0"/>
          </a:p>
        </p:txBody>
      </p:sp>
    </p:spTree>
    <p:extLst>
      <p:ext uri="{BB962C8B-B14F-4D97-AF65-F5344CB8AC3E}">
        <p14:creationId xmlns:p14="http://schemas.microsoft.com/office/powerpoint/2010/main" val="164228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b="1" dirty="0"/>
              <a:t>Political Significance of the 7 March Speech:</a:t>
            </a:r>
          </a:p>
          <a:p>
            <a:pPr algn="just">
              <a:buFont typeface="Wingdings" pitchFamily="2" charset="2"/>
              <a:buChar char="§"/>
            </a:pPr>
            <a:r>
              <a:rPr lang="en-US" dirty="0"/>
              <a:t>The 7 March speech properly addressed the political domination and economic inequality perpetuated by the Pakistani regime for 23 years. </a:t>
            </a:r>
          </a:p>
          <a:p>
            <a:pPr algn="just">
              <a:buFont typeface="Wingdings" pitchFamily="2" charset="2"/>
              <a:buChar char="§"/>
            </a:pPr>
            <a:r>
              <a:rPr lang="en-US" dirty="0"/>
              <a:t>The speech was immensely successful in giving Bengalis a clear goal of their struggle, the goal of independence. It inspired millions across East Pakistan to get engaged in the freedom struggle.</a:t>
            </a:r>
          </a:p>
          <a:p>
            <a:pPr algn="just">
              <a:buFont typeface="Wingdings" pitchFamily="2" charset="2"/>
              <a:buChar char="§"/>
            </a:pPr>
            <a:r>
              <a:rPr lang="en-US" dirty="0"/>
              <a:t>In this speech, Bangabandhu also articulated several directives to the nation as part of civil disobedience movement, and was a de facto declaration of Bangladesh's independence.</a:t>
            </a:r>
          </a:p>
          <a:p>
            <a:pPr algn="just">
              <a:buFont typeface="Wingdings" pitchFamily="2" charset="2"/>
              <a:buChar char="§"/>
            </a:pPr>
            <a:r>
              <a:rPr lang="en-US" dirty="0"/>
              <a:t> Still Bangabandhu kept the avenue of negotiation open mentioning a ‘4-point condition’ before joining the National Assembly meeting on 25 March.</a:t>
            </a:r>
          </a:p>
          <a:p>
            <a:pPr>
              <a:buFont typeface="Wingdings" pitchFamily="2" charset="2"/>
              <a:buChar char="§"/>
            </a:pPr>
            <a:endParaRPr lang="en-US" b="1" dirty="0"/>
          </a:p>
          <a:p>
            <a:pPr>
              <a:buNone/>
            </a:pP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a:xfrm>
            <a:off x="844062" y="1825625"/>
            <a:ext cx="10509738" cy="4351338"/>
          </a:xfrm>
        </p:spPr>
        <p:txBody>
          <a:bodyPr>
            <a:normAutofit fontScale="92500" lnSpcReduction="20000"/>
          </a:bodyPr>
          <a:lstStyle/>
          <a:p>
            <a:pPr algn="just">
              <a:buFont typeface="Wingdings" pitchFamily="2" charset="2"/>
              <a:buChar char="§"/>
            </a:pPr>
            <a:r>
              <a:rPr lang="en-US" sz="3600" dirty="0"/>
              <a:t> </a:t>
            </a:r>
            <a:r>
              <a:rPr lang="en-US" sz="3100" dirty="0"/>
              <a:t>The 7 March speech was a commitment to create a non-sectarian, democratic, and progressive state.</a:t>
            </a:r>
          </a:p>
          <a:p>
            <a:pPr algn="just">
              <a:buFont typeface="Wingdings" pitchFamily="2" charset="2"/>
              <a:buChar char="§"/>
            </a:pPr>
            <a:r>
              <a:rPr lang="en-US" sz="3100" dirty="0"/>
              <a:t>Lt. General </a:t>
            </a:r>
            <a:r>
              <a:rPr lang="en-US" sz="3100" dirty="0" err="1"/>
              <a:t>Ziaur</a:t>
            </a:r>
            <a:r>
              <a:rPr lang="en-US" sz="3100" dirty="0"/>
              <a:t> </a:t>
            </a:r>
            <a:r>
              <a:rPr lang="en-US" sz="3100" dirty="0" err="1"/>
              <a:t>Rahman’s</a:t>
            </a:r>
            <a:r>
              <a:rPr lang="en-US" sz="3100" dirty="0"/>
              <a:t> comments on 7 March speech: Bangabandhu Sheikh </a:t>
            </a:r>
            <a:r>
              <a:rPr lang="en-US" sz="3100" dirty="0" err="1"/>
              <a:t>Mujibur</a:t>
            </a:r>
            <a:r>
              <a:rPr lang="en-US" sz="3100" dirty="0"/>
              <a:t> </a:t>
            </a:r>
            <a:r>
              <a:rPr lang="en-US" sz="3100" dirty="0" err="1"/>
              <a:t>Rahman's</a:t>
            </a:r>
            <a:r>
              <a:rPr lang="en-US" sz="3100" dirty="0"/>
              <a:t> March 7 address was the inspiration behind his taking part in the 1971 liberation war (The Weekly </a:t>
            </a:r>
            <a:r>
              <a:rPr lang="en-US" sz="3100" dirty="0" err="1"/>
              <a:t>Bichittra</a:t>
            </a:r>
            <a:r>
              <a:rPr lang="en-US" sz="3100" dirty="0"/>
              <a:t>, March 26, 1974).</a:t>
            </a:r>
          </a:p>
          <a:p>
            <a:pPr algn="just">
              <a:buFont typeface="Wingdings" pitchFamily="2" charset="2"/>
              <a:buChar char="§"/>
            </a:pPr>
            <a:r>
              <a:rPr lang="en-US" sz="3100" dirty="0"/>
              <a:t>The speech has been recognized as one of the world famous speeches in the book "We Shall Fight on the Beaches: The Speeches That Inspired History" by Jacob F. Field (2013).</a:t>
            </a:r>
          </a:p>
          <a:p>
            <a:pPr algn="just">
              <a:buFont typeface="Wingdings" pitchFamily="2" charset="2"/>
              <a:buChar char="§"/>
            </a:pPr>
            <a:r>
              <a:rPr lang="en-US" sz="3100" dirty="0"/>
              <a:t>Recently (February 5, 2020) the High Court of Bangladesh observed that Bangabandhu’s historic March 7 speech should be included in textbooks so that young people can learn about its significance.</a:t>
            </a:r>
            <a:endParaRPr lang="en-US" sz="3100" b="1" dirty="0"/>
          </a:p>
          <a:p>
            <a:endParaRPr lang="en-US" sz="3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4000" b="1" dirty="0"/>
              <a:t>References: </a:t>
            </a:r>
          </a:p>
          <a:p>
            <a:pPr marL="514350" indent="-514350" algn="just">
              <a:buFont typeface="+mj-lt"/>
              <a:buAutoNum type="arabicPeriod"/>
            </a:pPr>
            <a:r>
              <a:rPr lang="en-US" dirty="0" err="1"/>
              <a:t>Harun</a:t>
            </a:r>
            <a:r>
              <a:rPr lang="en-US" dirty="0"/>
              <a:t>-or-Rashid, </a:t>
            </a:r>
            <a:r>
              <a:rPr lang="en-US" i="1" dirty="0"/>
              <a:t>Sate-E Marcher </a:t>
            </a:r>
            <a:r>
              <a:rPr lang="en-US" i="1" dirty="0" err="1"/>
              <a:t>Bhason</a:t>
            </a:r>
            <a:r>
              <a:rPr lang="en-US" i="1" dirty="0"/>
              <a:t>-Keno </a:t>
            </a:r>
            <a:r>
              <a:rPr lang="en-US" i="1" dirty="0" err="1"/>
              <a:t>Biswa-Oitijjaya</a:t>
            </a:r>
            <a:r>
              <a:rPr lang="en-US" i="1" dirty="0"/>
              <a:t> </a:t>
            </a:r>
            <a:r>
              <a:rPr lang="en-US" i="1" dirty="0" err="1"/>
              <a:t>Sampad:Bangabandhu</a:t>
            </a:r>
            <a:r>
              <a:rPr lang="en-US" i="1" dirty="0"/>
              <a:t> </a:t>
            </a:r>
            <a:r>
              <a:rPr lang="en-US" i="1" dirty="0" err="1"/>
              <a:t>Muktijuddah</a:t>
            </a:r>
            <a:r>
              <a:rPr lang="en-US" i="1" dirty="0"/>
              <a:t> Bangladesh</a:t>
            </a:r>
            <a:r>
              <a:rPr lang="en-US" dirty="0"/>
              <a:t>, </a:t>
            </a:r>
            <a:r>
              <a:rPr lang="en-US" dirty="0" err="1"/>
              <a:t>Anyaprokash</a:t>
            </a:r>
            <a:r>
              <a:rPr lang="en-US" dirty="0"/>
              <a:t>, </a:t>
            </a:r>
            <a:r>
              <a:rPr lang="en-US" dirty="0" err="1"/>
              <a:t>Banglabazar</a:t>
            </a:r>
            <a:r>
              <a:rPr lang="en-US" dirty="0"/>
              <a:t>, Dhaka, 2018.</a:t>
            </a:r>
          </a:p>
          <a:p>
            <a:pPr marL="514350" indent="-514350" algn="just">
              <a:buFont typeface="+mj-lt"/>
              <a:buAutoNum type="arabicPeriod"/>
            </a:pPr>
            <a:r>
              <a:rPr lang="en-US" dirty="0" err="1"/>
              <a:t>Jubaer</a:t>
            </a:r>
            <a:r>
              <a:rPr lang="en-US" dirty="0"/>
              <a:t> Ahmed, “7TH MARCH SPEECH and Preamble of our Constitution,” </a:t>
            </a:r>
            <a:r>
              <a:rPr lang="en-US" i="1" dirty="0"/>
              <a:t>The Daily Star</a:t>
            </a:r>
            <a:r>
              <a:rPr lang="en-US" dirty="0"/>
              <a:t>, November 14, 2017.</a:t>
            </a:r>
          </a:p>
          <a:p>
            <a:pPr marL="514350" indent="-514350" algn="just">
              <a:buFont typeface="+mj-lt"/>
              <a:buAutoNum type="arabicPeriod"/>
            </a:pPr>
            <a:r>
              <a:rPr lang="en-US" dirty="0">
                <a:highlight>
                  <a:srgbClr val="00FFFF"/>
                </a:highlight>
              </a:rPr>
              <a:t>A. A. M. S. </a:t>
            </a:r>
            <a:r>
              <a:rPr lang="en-US" dirty="0" err="1">
                <a:highlight>
                  <a:srgbClr val="00FFFF"/>
                </a:highlight>
              </a:rPr>
              <a:t>Arefin</a:t>
            </a:r>
            <a:r>
              <a:rPr lang="en-US" dirty="0">
                <a:highlight>
                  <a:srgbClr val="00FFFF"/>
                </a:highlight>
              </a:rPr>
              <a:t> </a:t>
            </a:r>
            <a:r>
              <a:rPr lang="en-US" dirty="0" err="1">
                <a:highlight>
                  <a:srgbClr val="00FFFF"/>
                </a:highlight>
              </a:rPr>
              <a:t>Siddique</a:t>
            </a:r>
            <a:r>
              <a:rPr lang="en-US" dirty="0">
                <a:highlight>
                  <a:srgbClr val="00FFFF"/>
                </a:highlight>
              </a:rPr>
              <a:t>, “The Greatest Speech of the Greatest </a:t>
            </a:r>
            <a:r>
              <a:rPr lang="en-US" dirty="0" err="1">
                <a:highlight>
                  <a:srgbClr val="00FFFF"/>
                </a:highlight>
              </a:rPr>
              <a:t>Bangali</a:t>
            </a:r>
            <a:r>
              <a:rPr lang="en-US" dirty="0">
                <a:highlight>
                  <a:srgbClr val="00FFFF"/>
                </a:highlight>
              </a:rPr>
              <a:t>” (Available at: </a:t>
            </a:r>
            <a:r>
              <a:rPr lang="en-US" dirty="0">
                <a:highlight>
                  <a:srgbClr val="00FFFF"/>
                </a:highlight>
                <a:hlinkClick r:id="rId2"/>
              </a:rPr>
              <a:t>https://www.bangladoot.se/information%20folder/articles%20on%20Bangabandhu%20by%20arefin%20siddique.pdf</a:t>
            </a:r>
            <a:r>
              <a:rPr lang="en-US" dirty="0">
                <a:highlight>
                  <a:srgbClr val="00FFFF"/>
                </a:highlight>
              </a:rPr>
              <a:t>)</a:t>
            </a:r>
          </a:p>
          <a:p>
            <a:pPr marL="514350" indent="-514350" algn="just">
              <a:buFont typeface="+mj-lt"/>
              <a:buAutoNum type="arabicPeriod"/>
            </a:pPr>
            <a:r>
              <a:rPr lang="en-US" dirty="0" err="1"/>
              <a:t>Mamun</a:t>
            </a:r>
            <a:r>
              <a:rPr lang="en-US" dirty="0"/>
              <a:t> Abdullah, “Hints of Democracy in Bangabandhu's 7 March Speech,” The Dhaka Tribune, March 6, 2020.</a:t>
            </a:r>
          </a:p>
          <a:p>
            <a:pPr marL="514350" indent="-514350" algn="just">
              <a:buFont typeface="+mj-lt"/>
              <a:buAutoNum type="arabicPeriod"/>
            </a:pPr>
            <a:endParaRPr lang="en-US" dirty="0"/>
          </a:p>
          <a:p>
            <a:pPr marL="514350" indent="-514350" algn="just">
              <a:buFont typeface="+mj-lt"/>
              <a:buAutoNum type="arabicPeriod"/>
            </a:pP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q"/>
            </a:pPr>
            <a:r>
              <a:rPr lang="en-US" b="1" dirty="0"/>
              <a:t>Background:</a:t>
            </a:r>
          </a:p>
          <a:p>
            <a:pPr algn="just">
              <a:buFont typeface="Wingdings" pitchFamily="2" charset="2"/>
              <a:buChar char="§"/>
            </a:pPr>
            <a:r>
              <a:rPr lang="en-US" sz="3000" dirty="0"/>
              <a:t>1970 General Elections, its results, dilemmas with the transfer of power to Bangabandhu;</a:t>
            </a:r>
          </a:p>
          <a:p>
            <a:pPr algn="just">
              <a:buFont typeface="Wingdings" pitchFamily="2" charset="2"/>
              <a:buChar char="§"/>
            </a:pPr>
            <a:r>
              <a:rPr lang="en-US" sz="3000" dirty="0"/>
              <a:t>Bhutto’s failed attempt of power sharing with AL, &amp; his (late January 1971) visit to Dhaka.</a:t>
            </a:r>
          </a:p>
          <a:p>
            <a:pPr algn="just">
              <a:buFont typeface="Wingdings" pitchFamily="2" charset="2"/>
              <a:buChar char="§"/>
            </a:pPr>
            <a:r>
              <a:rPr lang="en-US" sz="3000" dirty="0"/>
              <a:t>Yahya’s February 15 announcement to convene the Constituent Assembly (CA) Session on March 3, 1971.</a:t>
            </a:r>
          </a:p>
          <a:p>
            <a:pPr algn="just">
              <a:buFont typeface="Wingdings" pitchFamily="2" charset="2"/>
              <a:buChar char="§"/>
            </a:pPr>
            <a:r>
              <a:rPr lang="en-US" sz="3000" dirty="0" err="1"/>
              <a:t>Yahya</a:t>
            </a:r>
            <a:r>
              <a:rPr lang="en-US" sz="3000" dirty="0"/>
              <a:t>-Bhutto </a:t>
            </a:r>
            <a:r>
              <a:rPr lang="en-US" sz="3000" i="1" dirty="0"/>
              <a:t>Palace Conspiracy: </a:t>
            </a:r>
            <a:r>
              <a:rPr lang="en-US" sz="3000" dirty="0"/>
              <a:t>Postponement of CA Session on March 1, 1971.</a:t>
            </a:r>
          </a:p>
          <a:p>
            <a:pPr algn="just">
              <a:buFont typeface="Wingdings" pitchFamily="2" charset="2"/>
              <a:buChar char="§"/>
            </a:pPr>
            <a:r>
              <a:rPr lang="en-US" sz="3000" dirty="0"/>
              <a:t>East Pakistan exploded in fury at </a:t>
            </a:r>
            <a:r>
              <a:rPr lang="en-US" sz="3000" dirty="0" err="1"/>
              <a:t>Yahya's</a:t>
            </a:r>
            <a:r>
              <a:rPr lang="en-US" sz="3000" dirty="0"/>
              <a:t> announcement. Processions and demonstrations displayed a militant mood on the part of the people.</a:t>
            </a:r>
          </a:p>
          <a:p>
            <a:pPr algn="just">
              <a:buNone/>
            </a:pPr>
            <a:endParaRPr lang="en-US" dirty="0"/>
          </a:p>
          <a:p>
            <a:pPr algn="just">
              <a:buFont typeface="Wingdings" pitchFamily="2" charset="2"/>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
            </a:pPr>
            <a:r>
              <a:rPr lang="en-US" sz="3300" dirty="0"/>
              <a:t>Sheikh </a:t>
            </a:r>
            <a:r>
              <a:rPr lang="en-US" sz="3300" dirty="0" err="1"/>
              <a:t>Mujib's</a:t>
            </a:r>
            <a:r>
              <a:rPr lang="en-US" sz="3300" dirty="0"/>
              <a:t> reaction: condemned the postponement, &amp; informed the nation that (in light of the changed situation) he would make his stand clear at a public rally on March 7.</a:t>
            </a:r>
          </a:p>
          <a:p>
            <a:pPr algn="just">
              <a:buFont typeface="Wingdings" pitchFamily="2" charset="2"/>
              <a:buChar char="§"/>
            </a:pPr>
            <a:r>
              <a:rPr lang="en-US" sz="3300" dirty="0"/>
              <a:t>Prediction of international media: </a:t>
            </a:r>
          </a:p>
          <a:p>
            <a:pPr marL="514350" indent="-514350" algn="just">
              <a:buAutoNum type="arabicParenBoth"/>
            </a:pPr>
            <a:r>
              <a:rPr lang="en-US" sz="3300" u="sng" dirty="0"/>
              <a:t>The Daily Telegraph, London, 6 March 1971</a:t>
            </a:r>
            <a:r>
              <a:rPr lang="en-US" sz="3300" dirty="0"/>
              <a:t>: ‘Sheikh </a:t>
            </a:r>
            <a:r>
              <a:rPr lang="en-US" sz="3300" dirty="0" err="1"/>
              <a:t>Mujibur</a:t>
            </a:r>
            <a:r>
              <a:rPr lang="en-US" sz="3300" dirty="0"/>
              <a:t> </a:t>
            </a:r>
            <a:r>
              <a:rPr lang="en-US" sz="3300" dirty="0" err="1"/>
              <a:t>Rahman</a:t>
            </a:r>
            <a:r>
              <a:rPr lang="en-US" sz="3300" dirty="0"/>
              <a:t> is expected to declare independence tomorrow.’</a:t>
            </a:r>
          </a:p>
          <a:p>
            <a:pPr marL="514350" indent="-514350" algn="just">
              <a:buAutoNum type="arabicParenBoth"/>
            </a:pPr>
            <a:r>
              <a:rPr lang="en-US" sz="3300" dirty="0"/>
              <a:t>The Sunday Times, London, 7 March 1971: ‘East Pakistan leader could declare UDI (Unilateral Declaration of Independence).’</a:t>
            </a:r>
          </a:p>
          <a:p>
            <a:pPr algn="just">
              <a:buFont typeface="Wingdings" pitchFamily="2" charset="2"/>
              <a:buChar char="§"/>
            </a:pPr>
            <a:r>
              <a:rPr lang="en-US" sz="3300" dirty="0"/>
              <a:t>On March 7, 1971 (Sunday), as negotiations with Pakistan's military junta appeared to go nowhere, Bangabandhu Sheikh Mujibur Rahman turned up at the Race Course around 3:20 pm to deliver his historic speech at the Race Course </a:t>
            </a:r>
            <a:r>
              <a:rPr lang="en-US" sz="3300" dirty="0" err="1"/>
              <a:t>Maidan</a:t>
            </a:r>
            <a:r>
              <a:rPr lang="en-US" sz="3300" dirty="0"/>
              <a:t> which later on inspired the nation into an armed struggle for independence from Pakistan.</a:t>
            </a:r>
          </a:p>
          <a:p>
            <a:pPr algn="just">
              <a:buFont typeface="Wingdings" pitchFamily="2" charset="2"/>
              <a:buChar char="§"/>
            </a:pPr>
            <a:endParaRPr lang="en-US" sz="2900" dirty="0"/>
          </a:p>
          <a:p>
            <a:pPr>
              <a:buFont typeface="Wingdings" pitchFamily="2" charset="2"/>
              <a:buChar char="§"/>
            </a:pPr>
            <a:endParaRPr lang="en-US" dirty="0"/>
          </a:p>
        </p:txBody>
      </p:sp>
    </p:spTree>
    <p:extLst>
      <p:ext uri="{BB962C8B-B14F-4D97-AF65-F5344CB8AC3E}">
        <p14:creationId xmlns:p14="http://schemas.microsoft.com/office/powerpoint/2010/main" val="218454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q"/>
            </a:pPr>
            <a:r>
              <a:rPr lang="en-US" dirty="0"/>
              <a:t>The 7 March speech of Bangabandhu: (</a:t>
            </a:r>
            <a:r>
              <a:rPr lang="en-US" dirty="0">
                <a:highlight>
                  <a:srgbClr val="FFFF00"/>
                </a:highlight>
              </a:rPr>
              <a:t>audio &amp; video</a:t>
            </a:r>
            <a:r>
              <a:rPr lang="en-US" dirty="0"/>
              <a:t>)</a:t>
            </a:r>
            <a:endParaRPr lang="en-US" b="1" dirty="0"/>
          </a:p>
          <a:p>
            <a:pPr algn="just">
              <a:buFont typeface="Wingdings" panose="05000000000000000000" pitchFamily="2" charset="2"/>
              <a:buChar char="q"/>
            </a:pPr>
            <a:r>
              <a:rPr lang="en-US" b="1" dirty="0">
                <a:solidFill>
                  <a:srgbClr val="FF0000"/>
                </a:solidFill>
              </a:rPr>
              <a:t>Interpretation of the Historic Speech:</a:t>
            </a:r>
          </a:p>
          <a:p>
            <a:pPr algn="just">
              <a:buFont typeface="Wingdings" panose="05000000000000000000" pitchFamily="2" charset="2"/>
              <a:buChar char="Ø"/>
            </a:pPr>
            <a:r>
              <a:rPr lang="en-US" dirty="0"/>
              <a:t>The opening lines of a speech are considered to be very important: ‘</a:t>
            </a:r>
            <a:r>
              <a:rPr lang="en-US" u="sng" dirty="0"/>
              <a:t>There is nothing like a good beginning for a speech</a:t>
            </a:r>
            <a:r>
              <a:rPr lang="en-US" dirty="0"/>
              <a:t>’.</a:t>
            </a:r>
          </a:p>
          <a:p>
            <a:pPr algn="just"/>
            <a:r>
              <a:rPr lang="en-US" sz="2600" i="1" dirty="0"/>
              <a:t>Bangabandhu had started his address like this: </a:t>
            </a:r>
            <a:r>
              <a:rPr lang="en-US" sz="2600" i="1" dirty="0">
                <a:solidFill>
                  <a:srgbClr val="0070C0"/>
                </a:solidFill>
              </a:rPr>
              <a:t>“</a:t>
            </a:r>
            <a:r>
              <a:rPr lang="en-US" sz="2600" i="1" dirty="0">
                <a:solidFill>
                  <a:srgbClr val="0070C0"/>
                </a:solidFill>
                <a:highlight>
                  <a:srgbClr val="FFFF00"/>
                </a:highlight>
              </a:rPr>
              <a:t>My dear brothers</a:t>
            </a:r>
            <a:r>
              <a:rPr lang="en-US" sz="2600" i="1" dirty="0">
                <a:solidFill>
                  <a:srgbClr val="0070C0"/>
                </a:solidFill>
              </a:rPr>
              <a:t>, I have come before you today with a heavy heart. All of you know and understand how hard we have tried. </a:t>
            </a:r>
            <a:r>
              <a:rPr lang="en-US" sz="2600" i="1" dirty="0">
                <a:solidFill>
                  <a:srgbClr val="0070C0"/>
                </a:solidFill>
                <a:highlight>
                  <a:srgbClr val="00FFFF"/>
                </a:highlight>
              </a:rPr>
              <a:t>But it is a matter of sorrow that the streets of Dhaka, Chittagong, Khulna, Rangpur and Rajshahi have today become colored with the blood of my brothers.</a:t>
            </a:r>
            <a:r>
              <a:rPr lang="en-US" sz="2600" i="1" dirty="0">
                <a:solidFill>
                  <a:srgbClr val="0070C0"/>
                </a:solidFill>
              </a:rPr>
              <a:t> Today, the people of Bangla want freedom, they want to live, the people of Bangla want their rights.”</a:t>
            </a:r>
          </a:p>
          <a:p>
            <a:pPr algn="just"/>
            <a:r>
              <a:rPr lang="en-US" dirty="0"/>
              <a:t>It was a highly effective introduction to the speech, which laid the foundation for the main address and provided indications to the audience regarding what was to follow. </a:t>
            </a:r>
          </a:p>
          <a:p>
            <a:pPr algn="just"/>
            <a:endParaRPr lang="en-US" i="1" dirty="0"/>
          </a:p>
          <a:p>
            <a:pPr algn="just"/>
            <a:endParaRPr lang="en-US" i="1" dirty="0"/>
          </a:p>
        </p:txBody>
      </p:sp>
    </p:spTree>
    <p:extLst>
      <p:ext uri="{BB962C8B-B14F-4D97-AF65-F5344CB8AC3E}">
        <p14:creationId xmlns:p14="http://schemas.microsoft.com/office/powerpoint/2010/main" val="201197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fontScale="85000" lnSpcReduction="10000"/>
          </a:bodyPr>
          <a:lstStyle/>
          <a:p>
            <a:pPr algn="just">
              <a:buFont typeface="Wingdings" panose="05000000000000000000" pitchFamily="2" charset="2"/>
              <a:buChar char="Ø"/>
            </a:pPr>
            <a:r>
              <a:rPr lang="en-US" dirty="0"/>
              <a:t>If the contents of the speech is analyzed, it is seen that it was basically a message about the emergence of a new state on the global map and a notification cum narrative on the winding up of the eastern region of the then Pakistani state as a natural progression.</a:t>
            </a:r>
          </a:p>
          <a:p>
            <a:pPr algn="just">
              <a:buFont typeface="Wingdings" panose="05000000000000000000" pitchFamily="2" charset="2"/>
              <a:buChar char="q"/>
            </a:pPr>
            <a:r>
              <a:rPr lang="en-US" dirty="0"/>
              <a:t>Bangabandhu quite adeptly adopted a </a:t>
            </a:r>
            <a:r>
              <a:rPr lang="en-US" dirty="0">
                <a:solidFill>
                  <a:srgbClr val="FF0000"/>
                </a:solidFill>
                <a:highlight>
                  <a:srgbClr val="00FFFF"/>
                </a:highlight>
              </a:rPr>
              <a:t>conversational style </a:t>
            </a:r>
            <a:r>
              <a:rPr lang="en-US" dirty="0"/>
              <a:t>while delivering this speech in order to attract the audience. He raised questions at different stages. Specifically, he posed five questions.</a:t>
            </a:r>
          </a:p>
          <a:p>
            <a:pPr algn="just">
              <a:buFont typeface="Wingdings" panose="05000000000000000000" pitchFamily="2" charset="2"/>
              <a:buChar char="§"/>
            </a:pPr>
            <a:r>
              <a:rPr lang="en-US" i="1" dirty="0">
                <a:solidFill>
                  <a:srgbClr val="0070C0"/>
                </a:solidFill>
              </a:rPr>
              <a:t> </a:t>
            </a:r>
            <a:r>
              <a:rPr lang="en-US" i="1" dirty="0">
                <a:solidFill>
                  <a:srgbClr val="0070C0"/>
                </a:solidFill>
                <a:highlight>
                  <a:srgbClr val="FFFF00"/>
                </a:highlight>
              </a:rPr>
              <a:t>‘What wrong have we done? What did we get? What R-T-C? With whom shall we sit? Shall we sit with those who had taken the blood of my people?”</a:t>
            </a:r>
          </a:p>
          <a:p>
            <a:pPr algn="just">
              <a:buFont typeface="Wingdings" panose="05000000000000000000" pitchFamily="2" charset="2"/>
              <a:buChar char="Ø"/>
            </a:pPr>
            <a:r>
              <a:rPr lang="en-US" dirty="0"/>
              <a:t> Proper application of the ‘</a:t>
            </a:r>
            <a:r>
              <a:rPr lang="en-US" dirty="0">
                <a:highlight>
                  <a:srgbClr val="00FFFF"/>
                </a:highlight>
              </a:rPr>
              <a:t>ask question, then answer</a:t>
            </a:r>
            <a:r>
              <a:rPr lang="en-US" dirty="0"/>
              <a:t>’ prescription had taken place </a:t>
            </a:r>
            <a:r>
              <a:rPr lang="en-US" dirty="0">
                <a:highlight>
                  <a:srgbClr val="00FFFF"/>
                </a:highlight>
              </a:rPr>
              <a:t>for connecting with the audience</a:t>
            </a:r>
            <a:r>
              <a:rPr lang="en-US" dirty="0"/>
              <a:t>. Logical use of the present tense refreshed the speech. Bangabandhu had also intermingled the past and future tenses quite beautifully in his speech for the sake of a conversational style.</a:t>
            </a:r>
          </a:p>
        </p:txBody>
      </p:sp>
    </p:spTree>
    <p:extLst>
      <p:ext uri="{BB962C8B-B14F-4D97-AF65-F5344CB8AC3E}">
        <p14:creationId xmlns:p14="http://schemas.microsoft.com/office/powerpoint/2010/main" val="23819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US" dirty="0"/>
              <a:t>Sentences naturally became shorter in those parts of the address where Bangabandhu gave orders, directives or warnings.</a:t>
            </a:r>
          </a:p>
          <a:p>
            <a:pPr>
              <a:buFont typeface="Wingdings" panose="05000000000000000000" pitchFamily="2" charset="2"/>
              <a:buChar char="Ø"/>
            </a:pPr>
            <a:r>
              <a:rPr lang="en-US" u="sng" dirty="0"/>
              <a:t>Some examples from the speech:</a:t>
            </a:r>
          </a:p>
          <a:p>
            <a:pPr marL="0" indent="0" algn="just">
              <a:buNone/>
            </a:pPr>
            <a:r>
              <a:rPr lang="en-US" dirty="0"/>
              <a:t> </a:t>
            </a:r>
            <a:r>
              <a:rPr lang="en-US" dirty="0">
                <a:solidFill>
                  <a:srgbClr val="0070C0"/>
                </a:solidFill>
              </a:rPr>
              <a:t>“</a:t>
            </a:r>
            <a:r>
              <a:rPr lang="en-US" sz="2400" i="1" dirty="0">
                <a:solidFill>
                  <a:srgbClr val="0070C0"/>
                </a:solidFill>
              </a:rPr>
              <a:t>the employees will fetch their salaries on the 28th. Turn all your homes into fortresses. I say to the government employees: what I say has to be obeyed. </a:t>
            </a:r>
            <a:r>
              <a:rPr lang="en-US" sz="2400" i="1" dirty="0">
                <a:solidFill>
                  <a:srgbClr val="0070C0"/>
                </a:solidFill>
                <a:highlight>
                  <a:srgbClr val="00FFFF"/>
                </a:highlight>
              </a:rPr>
              <a:t>As long as this country does not become free, no revenues-taxes will be paid</a:t>
            </a:r>
            <a:r>
              <a:rPr lang="en-US" sz="2400" i="1" dirty="0">
                <a:solidFill>
                  <a:srgbClr val="0070C0"/>
                </a:solidFill>
              </a:rPr>
              <a:t>. Nobody will pay.”</a:t>
            </a:r>
          </a:p>
          <a:p>
            <a:pPr algn="just">
              <a:buFont typeface="Wingdings" panose="05000000000000000000" pitchFamily="2" charset="2"/>
              <a:buChar char="Ø"/>
            </a:pPr>
            <a:r>
              <a:rPr lang="en-US" dirty="0"/>
              <a:t>An essential characteristic of a </a:t>
            </a:r>
            <a:r>
              <a:rPr lang="en-US" dirty="0">
                <a:highlight>
                  <a:srgbClr val="FFFF00"/>
                </a:highlight>
              </a:rPr>
              <a:t>statesmanlike and authoritative speech</a:t>
            </a:r>
            <a:r>
              <a:rPr lang="en-US" dirty="0"/>
              <a:t> is not only to familiarize the audience with future initiatives and work-plan, but also to motivate and inspire them to participate actively.</a:t>
            </a:r>
            <a:endParaRPr lang="en-US" i="1" dirty="0"/>
          </a:p>
        </p:txBody>
      </p:sp>
    </p:spTree>
    <p:extLst>
      <p:ext uri="{BB962C8B-B14F-4D97-AF65-F5344CB8AC3E}">
        <p14:creationId xmlns:p14="http://schemas.microsoft.com/office/powerpoint/2010/main" val="425052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Inspirational Speech by Bangabandhu:</a:t>
            </a:r>
          </a:p>
          <a:p>
            <a:pPr marL="0" indent="0">
              <a:buNone/>
            </a:pPr>
            <a:r>
              <a:rPr lang="en-US" i="1" dirty="0">
                <a:solidFill>
                  <a:srgbClr val="0070C0"/>
                </a:solidFill>
              </a:rPr>
              <a:t>“I call upon you to turn every home into fortresses, confront the enemy with whatever you have and close all roads for life even if I am not around to give orders.”</a:t>
            </a:r>
          </a:p>
          <a:p>
            <a:pPr algn="just">
              <a:buFont typeface="Wingdings" panose="05000000000000000000" pitchFamily="2" charset="2"/>
              <a:buChar char="Ø"/>
            </a:pPr>
            <a:r>
              <a:rPr lang="en-US" dirty="0"/>
              <a:t>The 7 March speech had demonstrated Bangabandhu’s </a:t>
            </a:r>
            <a:r>
              <a:rPr lang="en-US" dirty="0">
                <a:highlight>
                  <a:srgbClr val="FFFF00"/>
                </a:highlight>
              </a:rPr>
              <a:t>high liberal humanism</a:t>
            </a:r>
            <a:r>
              <a:rPr lang="en-US" dirty="0"/>
              <a:t> which did not diminish even while issuing stern warnings: </a:t>
            </a:r>
          </a:p>
          <a:p>
            <a:pPr algn="just">
              <a:buFont typeface="Wingdings" panose="05000000000000000000" pitchFamily="2" charset="2"/>
              <a:buChar char="§"/>
            </a:pPr>
            <a:r>
              <a:rPr lang="en-US" sz="2600" i="1" dirty="0">
                <a:solidFill>
                  <a:srgbClr val="0070C0"/>
                </a:solidFill>
              </a:rPr>
              <a:t>“We will starve them of food, we will deprive them of water.” </a:t>
            </a:r>
            <a:r>
              <a:rPr lang="en-US" sz="2600" i="1" u="sng" dirty="0">
                <a:solidFill>
                  <a:srgbClr val="0070C0"/>
                </a:solidFill>
              </a:rPr>
              <a:t>But this was immediately followed by words of reassurance</a:t>
            </a:r>
            <a:r>
              <a:rPr lang="en-US" sz="2600" i="1" dirty="0">
                <a:solidFill>
                  <a:srgbClr val="0070C0"/>
                </a:solidFill>
              </a:rPr>
              <a:t>: “You are my brothers – you stay in the barracks, nobody will tell you anything. But do not attempt to shoot at my heart.” </a:t>
            </a:r>
          </a:p>
          <a:p>
            <a:pPr algn="just">
              <a:buFont typeface="Wingdings" panose="05000000000000000000" pitchFamily="2" charset="2"/>
              <a:buChar char="Ø"/>
            </a:pPr>
            <a:r>
              <a:rPr lang="en-US" dirty="0"/>
              <a:t>This </a:t>
            </a:r>
            <a:r>
              <a:rPr lang="en-US" dirty="0">
                <a:highlight>
                  <a:srgbClr val="FFFF00"/>
                </a:highlight>
              </a:rPr>
              <a:t>coexistence of hard and soft attributes </a:t>
            </a:r>
            <a:r>
              <a:rPr lang="en-US" dirty="0"/>
              <a:t>could always be observed in the big heart of Bangabandhu.</a:t>
            </a:r>
          </a:p>
        </p:txBody>
      </p:sp>
    </p:spTree>
    <p:extLst>
      <p:ext uri="{BB962C8B-B14F-4D97-AF65-F5344CB8AC3E}">
        <p14:creationId xmlns:p14="http://schemas.microsoft.com/office/powerpoint/2010/main" val="342484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The speech was an informative one, because it incorporated appropriate facts. </a:t>
            </a:r>
            <a:r>
              <a:rPr lang="en-US" dirty="0">
                <a:highlight>
                  <a:srgbClr val="FFFF00"/>
                </a:highlight>
              </a:rPr>
              <a:t>The audience were tremendously inspired because of the sharpness of its logic. </a:t>
            </a:r>
          </a:p>
          <a:p>
            <a:pPr algn="just">
              <a:buFont typeface="Wingdings" panose="05000000000000000000" pitchFamily="2" charset="2"/>
              <a:buChar char="§"/>
            </a:pPr>
            <a:r>
              <a:rPr lang="en-US" u="sng" dirty="0"/>
              <a:t>In Bangabandhu’s words</a:t>
            </a:r>
            <a:r>
              <a:rPr lang="en-US" dirty="0"/>
              <a:t>:  </a:t>
            </a:r>
            <a:r>
              <a:rPr lang="en-US" sz="2400" i="1" dirty="0">
                <a:solidFill>
                  <a:srgbClr val="0070C0"/>
                </a:solidFill>
              </a:rPr>
              <a:t>“The arms which were purchased with my money for protecting the country from attacks by external enemies are now being used against the poor, sad and suffering people of my country. Bullets are being fired on their chests. We are the majority in Pakistan, whenever we Bangalis tried to go to power, they pounced upon us.”</a:t>
            </a:r>
          </a:p>
        </p:txBody>
      </p:sp>
    </p:spTree>
    <p:extLst>
      <p:ext uri="{BB962C8B-B14F-4D97-AF65-F5344CB8AC3E}">
        <p14:creationId xmlns:p14="http://schemas.microsoft.com/office/powerpoint/2010/main" val="224065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Bangabandhu’s 7 March Speech</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u="sng" dirty="0"/>
              <a:t>Towards the middle of the address, Bangabandhu said</a:t>
            </a:r>
            <a:r>
              <a:rPr lang="en-US" dirty="0"/>
              <a:t>:</a:t>
            </a:r>
          </a:p>
          <a:p>
            <a:pPr algn="just">
              <a:buFont typeface="Wingdings" panose="05000000000000000000" pitchFamily="2" charset="2"/>
              <a:buChar char="§"/>
            </a:pPr>
            <a:r>
              <a:rPr lang="en-US" dirty="0">
                <a:solidFill>
                  <a:srgbClr val="0070C0"/>
                </a:solidFill>
              </a:rPr>
              <a:t>“</a:t>
            </a:r>
            <a:r>
              <a:rPr lang="en-US" sz="2400" i="1" dirty="0">
                <a:solidFill>
                  <a:srgbClr val="0070C0"/>
                </a:solidFill>
              </a:rPr>
              <a:t>I told him, Mr. </a:t>
            </a:r>
            <a:r>
              <a:rPr lang="en-US" sz="2400" i="1" dirty="0" err="1">
                <a:solidFill>
                  <a:srgbClr val="0070C0"/>
                </a:solidFill>
              </a:rPr>
              <a:t>Yahya</a:t>
            </a:r>
            <a:r>
              <a:rPr lang="en-US" sz="2400" i="1" dirty="0">
                <a:solidFill>
                  <a:srgbClr val="0070C0"/>
                </a:solidFill>
              </a:rPr>
              <a:t> Khan, you are the President of Pakistan, come to Dhaka and see how our poor, our </a:t>
            </a:r>
            <a:r>
              <a:rPr lang="en-US" sz="2400" i="1" dirty="0" err="1">
                <a:solidFill>
                  <a:srgbClr val="0070C0"/>
                </a:solidFill>
              </a:rPr>
              <a:t>Bangali</a:t>
            </a:r>
            <a:r>
              <a:rPr lang="en-US" sz="2400" i="1" dirty="0">
                <a:solidFill>
                  <a:srgbClr val="0070C0"/>
                </a:solidFill>
              </a:rPr>
              <a:t> people have been mowed down by your bullets, how the laps of our mothers have been emptied, how my people have been slaughtered! You come, see for yourself and then judge.”</a:t>
            </a:r>
          </a:p>
          <a:p>
            <a:pPr algn="just">
              <a:buFont typeface="Wingdings" panose="05000000000000000000" pitchFamily="2" charset="2"/>
              <a:buChar char="Ø"/>
            </a:pPr>
            <a:r>
              <a:rPr lang="en-US" sz="2400" dirty="0"/>
              <a:t>Bangabandhu followed properly the rules of ‘put the attributes first’ while making references to quotations. He made comments after mentioning the source first. </a:t>
            </a:r>
          </a:p>
          <a:p>
            <a:pPr algn="just">
              <a:buFont typeface="Wingdings" panose="05000000000000000000" pitchFamily="2" charset="2"/>
              <a:buChar char="§"/>
            </a:pPr>
            <a:r>
              <a:rPr lang="en-US" sz="2400" u="sng" dirty="0"/>
              <a:t>For example</a:t>
            </a:r>
            <a:r>
              <a:rPr lang="en-US" sz="2400" dirty="0"/>
              <a:t>: </a:t>
            </a:r>
            <a:r>
              <a:rPr lang="en-US" sz="2400" i="1" dirty="0">
                <a:solidFill>
                  <a:srgbClr val="0070C0"/>
                </a:solidFill>
              </a:rPr>
              <a:t>“Mr. Bhutto said, he would not go;” or, “</a:t>
            </a:r>
            <a:r>
              <a:rPr lang="en-US" sz="2400" i="1" dirty="0" err="1">
                <a:solidFill>
                  <a:srgbClr val="0070C0"/>
                </a:solidFill>
              </a:rPr>
              <a:t>Yahya</a:t>
            </a:r>
            <a:r>
              <a:rPr lang="en-US" sz="2400" i="1" dirty="0">
                <a:solidFill>
                  <a:srgbClr val="0070C0"/>
                </a:solidFill>
              </a:rPr>
              <a:t> Khan took over the government. He said, he would give constitution, democracy to the country, we accepted</a:t>
            </a:r>
            <a:r>
              <a:rPr lang="en-US" sz="2400" dirty="0">
                <a:solidFill>
                  <a:srgbClr val="0070C0"/>
                </a:solidFill>
              </a:rPr>
              <a:t>.”</a:t>
            </a:r>
            <a:endParaRPr lang="en-US" sz="2400" i="1" dirty="0">
              <a:solidFill>
                <a:srgbClr val="0070C0"/>
              </a:solidFill>
            </a:endParaRPr>
          </a:p>
        </p:txBody>
      </p:sp>
    </p:spTree>
    <p:extLst>
      <p:ext uri="{BB962C8B-B14F-4D97-AF65-F5344CB8AC3E}">
        <p14:creationId xmlns:p14="http://schemas.microsoft.com/office/powerpoint/2010/main" val="336354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1856</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HIS 103: Emergence of Bangladesh</vt:lpstr>
      <vt:lpstr>Bangabandhu’s 7 March Speech</vt:lpstr>
      <vt:lpstr>Bangabandhu’s 7 March Speech</vt:lpstr>
      <vt:lpstr>Bangabandhu’s 7 March Speech</vt:lpstr>
      <vt:lpstr>Bangabandhu’s 7 March Speech</vt:lpstr>
      <vt:lpstr>Bangabandhu’s 7 March Speech</vt:lpstr>
      <vt:lpstr>Bangabandhu’s 7 March Speech</vt:lpstr>
      <vt:lpstr>Bangabandhu’s 7 March Speech</vt:lpstr>
      <vt:lpstr>Bangabandhu’s 7 March Speech</vt:lpstr>
      <vt:lpstr>Bangabandhu’s 7 March Speech</vt:lpstr>
      <vt:lpstr>Bangabandhu’s 7 March Speech</vt:lpstr>
      <vt:lpstr>Bangabandhu’s 7 March Speech</vt:lpstr>
      <vt:lpstr>Bangabandhu’s 7 March Speech</vt:lpstr>
      <vt:lpstr>Bangabandhu’s 7 March Speech</vt:lpstr>
      <vt:lpstr>Bangabandhu’s 7 March Speech</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 103: Emergence of Bangladesh</dc:title>
  <dc:creator>ismail - [2010]</dc:creator>
  <cp:lastModifiedBy>HP</cp:lastModifiedBy>
  <cp:revision>86</cp:revision>
  <dcterms:created xsi:type="dcterms:W3CDTF">2019-08-06T14:04:29Z</dcterms:created>
  <dcterms:modified xsi:type="dcterms:W3CDTF">2022-04-05T20:00:40Z</dcterms:modified>
</cp:coreProperties>
</file>