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70" r:id="rId4"/>
    <p:sldId id="257" r:id="rId5"/>
    <p:sldId id="258" r:id="rId6"/>
    <p:sldId id="267" r:id="rId7"/>
    <p:sldId id="259" r:id="rId8"/>
    <p:sldId id="271" r:id="rId9"/>
    <p:sldId id="273" r:id="rId10"/>
    <p:sldId id="260" r:id="rId11"/>
    <p:sldId id="27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F3E3A-06FA-4E0A-B385-29B539AD88DA}" type="datetimeFigureOut">
              <a:rPr lang="en-US" smtClean="0"/>
              <a:pPr/>
              <a:t>4/10/2022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42C77-36FD-4143-A4D5-47C1B380F634}" type="slidenum">
              <a:rPr lang="en-US" smtClean="0"/>
              <a:pPr/>
              <a:t>‹#›</a:t>
            </a:fld>
            <a:endParaRPr lang="en-US"/>
          </a:p>
        </p:txBody>
      </p:sp>
    </p:spTree>
    <p:extLst>
      <p:ext uri="{BB962C8B-B14F-4D97-AF65-F5344CB8AC3E}">
        <p14:creationId xmlns:p14="http://schemas.microsoft.com/office/powerpoint/2010/main" val="156169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642C77-36FD-4143-A4D5-47C1B380F634}" type="slidenum">
              <a:rPr lang="en-US" smtClean="0"/>
              <a:pPr/>
              <a:t>9</a:t>
            </a:fld>
            <a:endParaRPr lang="en-US"/>
          </a:p>
        </p:txBody>
      </p:sp>
    </p:spTree>
    <p:extLst>
      <p:ext uri="{BB962C8B-B14F-4D97-AF65-F5344CB8AC3E}">
        <p14:creationId xmlns:p14="http://schemas.microsoft.com/office/powerpoint/2010/main" val="146608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3F67F1-652E-4ACD-814F-4AB72B7E0C4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150032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F67F1-652E-4ACD-814F-4AB72B7E0C4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132702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F67F1-652E-4ACD-814F-4AB72B7E0C4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20358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F67F1-652E-4ACD-814F-4AB72B7E0C4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99782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F67F1-652E-4ACD-814F-4AB72B7E0C4E}"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44290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3F67F1-652E-4ACD-814F-4AB72B7E0C4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82671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3F67F1-652E-4ACD-814F-4AB72B7E0C4E}" type="datetimeFigureOut">
              <a:rPr lang="en-US" smtClean="0"/>
              <a:pPr/>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17897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3F67F1-652E-4ACD-814F-4AB72B7E0C4E}" type="datetimeFigureOut">
              <a:rPr lang="en-US" smtClean="0"/>
              <a:pPr/>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367836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F67F1-652E-4ACD-814F-4AB72B7E0C4E}" type="datetimeFigureOut">
              <a:rPr lang="en-US" smtClean="0"/>
              <a:pPr/>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9149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F67F1-652E-4ACD-814F-4AB72B7E0C4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272525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F67F1-652E-4ACD-814F-4AB72B7E0C4E}"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85463-7ACC-42DB-983C-3D8429CB88DC}" type="slidenum">
              <a:rPr lang="en-US" smtClean="0"/>
              <a:pPr/>
              <a:t>‹#›</a:t>
            </a:fld>
            <a:endParaRPr lang="en-US"/>
          </a:p>
        </p:txBody>
      </p:sp>
    </p:spTree>
    <p:extLst>
      <p:ext uri="{BB962C8B-B14F-4D97-AF65-F5344CB8AC3E}">
        <p14:creationId xmlns:p14="http://schemas.microsoft.com/office/powerpoint/2010/main" val="76012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F67F1-652E-4ACD-814F-4AB72B7E0C4E}" type="datetimeFigureOut">
              <a:rPr lang="en-US" smtClean="0"/>
              <a:pPr/>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85463-7ACC-42DB-983C-3D8429CB88DC}" type="slidenum">
              <a:rPr lang="en-US" smtClean="0"/>
              <a:pPr/>
              <a:t>‹#›</a:t>
            </a:fld>
            <a:endParaRPr lang="en-US"/>
          </a:p>
        </p:txBody>
      </p:sp>
    </p:spTree>
    <p:extLst>
      <p:ext uri="{BB962C8B-B14F-4D97-AF65-F5344CB8AC3E}">
        <p14:creationId xmlns:p14="http://schemas.microsoft.com/office/powerpoint/2010/main" val="259652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Banglade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HIS103: Emergence of Bangladesh</a:t>
            </a:r>
          </a:p>
        </p:txBody>
      </p:sp>
      <p:sp>
        <p:nvSpPr>
          <p:cNvPr id="3" name="Content Placeholder 2"/>
          <p:cNvSpPr>
            <a:spLocks noGrp="1"/>
          </p:cNvSpPr>
          <p:nvPr>
            <p:ph idx="1"/>
          </p:nvPr>
        </p:nvSpPr>
        <p:spPr/>
        <p:txBody>
          <a:bodyPr>
            <a:normAutofit/>
          </a:bodyPr>
          <a:lstStyle/>
          <a:p>
            <a:pPr algn="ctr">
              <a:buNone/>
            </a:pPr>
            <a:endParaRPr lang="en-US" sz="3600" b="1" dirty="0"/>
          </a:p>
          <a:p>
            <a:pPr algn="ctr">
              <a:buNone/>
            </a:pPr>
            <a:r>
              <a:rPr lang="en-US" sz="3600" b="1" dirty="0"/>
              <a:t>Mujibnagar </a:t>
            </a:r>
            <a:r>
              <a:rPr lang="en-US" sz="3600" b="1" dirty="0" smtClean="0"/>
              <a:t>Government and the War of Liberation</a:t>
            </a:r>
            <a:endParaRPr lang="en-US" sz="3600" b="1" dirty="0"/>
          </a:p>
          <a:p>
            <a:pPr algn="ctr">
              <a:buNone/>
            </a:pPr>
            <a:r>
              <a:rPr lang="en-US" sz="3600" b="1" dirty="0"/>
              <a:t> </a:t>
            </a:r>
          </a:p>
          <a:p>
            <a:pPr algn="ctr">
              <a:buNone/>
            </a:pPr>
            <a:endParaRPr lang="en-US" sz="3600" b="1" dirty="0"/>
          </a:p>
          <a:p>
            <a:pPr algn="ctr">
              <a:buNone/>
            </a:pPr>
            <a:r>
              <a:rPr lang="en-US" sz="3600" dirty="0" smtClean="0"/>
              <a:t>April</a:t>
            </a:r>
            <a:r>
              <a:rPr lang="en-US" sz="3600" dirty="0" smtClean="0"/>
              <a:t> 10, 2022</a:t>
            </a:r>
            <a:endParaRPr lang="en-US" sz="3600" dirty="0"/>
          </a:p>
        </p:txBody>
      </p:sp>
    </p:spTree>
    <p:extLst>
      <p:ext uri="{BB962C8B-B14F-4D97-AF65-F5344CB8AC3E}">
        <p14:creationId xmlns:p14="http://schemas.microsoft.com/office/powerpoint/2010/main" val="263112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Mujibnagar Government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The Mujibnagar government established Missions (Embassies) of Bangladesh in many important cities around the world like Calcutta, Delhi, London, Washington, New York, Tokyo and Stockholm. These Missions tried to run campaigns in favor of Bangladesh and earned support for the government of Bangladesh.</a:t>
            </a:r>
          </a:p>
          <a:p>
            <a:pPr algn="just">
              <a:buFont typeface="Wingdings" panose="05000000000000000000" pitchFamily="2" charset="2"/>
              <a:buChar char="Ø"/>
            </a:pPr>
            <a:r>
              <a:rPr lang="en-US" dirty="0"/>
              <a:t>It also appointed </a:t>
            </a:r>
            <a:r>
              <a:rPr lang="en-US" dirty="0">
                <a:highlight>
                  <a:srgbClr val="FFFF00"/>
                </a:highlight>
              </a:rPr>
              <a:t>Justice Aby Sayeed Chowdhury </a:t>
            </a:r>
            <a:r>
              <a:rPr lang="en-US" dirty="0"/>
              <a:t>as the special envoy of the Provisional Government to mobilize world-support in favor of the liberation war.</a:t>
            </a:r>
          </a:p>
          <a:p>
            <a:pPr algn="just">
              <a:buFont typeface="Wingdings" panose="05000000000000000000" pitchFamily="2" charset="2"/>
              <a:buChar char="Ø"/>
            </a:pPr>
            <a:r>
              <a:rPr lang="en-US" dirty="0"/>
              <a:t>The Mujibnagar government is considered as the first official government of Bangladesh.  </a:t>
            </a:r>
          </a:p>
        </p:txBody>
      </p:sp>
    </p:spTree>
    <p:extLst>
      <p:ext uri="{BB962C8B-B14F-4D97-AF65-F5344CB8AC3E}">
        <p14:creationId xmlns:p14="http://schemas.microsoft.com/office/powerpoint/2010/main" val="203579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Mujibnagar</a:t>
            </a:r>
            <a:r>
              <a:rPr lang="en-US" dirty="0"/>
              <a:t> Government</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b="1" u="sng" dirty="0"/>
              <a:t>Herculean task </a:t>
            </a:r>
            <a:r>
              <a:rPr lang="en-US" u="sng" dirty="0"/>
              <a:t>done by the </a:t>
            </a:r>
            <a:r>
              <a:rPr lang="en-US" u="sng" dirty="0" err="1"/>
              <a:t>Mujibnagar</a:t>
            </a:r>
            <a:r>
              <a:rPr lang="en-US" u="sng" dirty="0"/>
              <a:t> Government:</a:t>
            </a:r>
          </a:p>
          <a:p>
            <a:pPr algn="just">
              <a:buFont typeface="Wingdings" pitchFamily="2" charset="2"/>
              <a:buChar char="§"/>
            </a:pPr>
            <a:r>
              <a:rPr lang="en-US" dirty="0">
                <a:highlight>
                  <a:srgbClr val="00FFFF"/>
                </a:highlight>
              </a:rPr>
              <a:t>Organizing civil administration and the freedom fighters, securing arms for the latter and training them, mobilizing international support for the liberation war through intense diplomatic action, ensuring speedy communication and effective coordination of various activities at hundred different levels, above all, keeping the morale of the freedom fighters high </a:t>
            </a:r>
            <a:r>
              <a:rPr lang="en-US" dirty="0"/>
              <a:t>throughout the dark, difficult, and strenuous days of the war, called for extraordinary wisdom, dedication, patience, foresight, courage, and tenacity on the part of the </a:t>
            </a:r>
            <a:r>
              <a:rPr lang="en-US" dirty="0" err="1"/>
              <a:t>Mujibnagar</a:t>
            </a:r>
            <a:r>
              <a:rPr lang="en-US" dirty="0"/>
              <a:t> government and all those connected with it.</a:t>
            </a:r>
          </a:p>
          <a:p>
            <a:pPr algn="just">
              <a:buFont typeface="Wingdings" pitchFamily="2" charset="2"/>
              <a:buChar char="§"/>
            </a:pPr>
            <a:r>
              <a:rPr lang="en-US" dirty="0"/>
              <a:t>The formation of the </a:t>
            </a:r>
            <a:r>
              <a:rPr lang="en-US" dirty="0" err="1"/>
              <a:t>Mujibnagar</a:t>
            </a:r>
            <a:r>
              <a:rPr lang="en-US" dirty="0"/>
              <a:t> government had great significance for the fact that the great men who gave leadership to this great event in the absence of our supreme leader and continued the armed struggle for the following eight months, having allowed no breach in the unity of their people, which was one of the cornerstones of our total liberation war, fought valiantly involving everyone, and above all kept our leader alive in the minds of every freedom fighters as if he was fighting side by side with them.</a:t>
            </a:r>
          </a:p>
          <a:p>
            <a:pPr algn="just">
              <a:buNone/>
            </a:pPr>
            <a:r>
              <a:rPr lang="en-US" u="sng" dirty="0"/>
              <a:t>N:B: (Available at: </a:t>
            </a:r>
            <a:r>
              <a:rPr lang="en-US" u="sng" dirty="0">
                <a:highlight>
                  <a:srgbClr val="FFFF00"/>
                </a:highlight>
                <a:hlinkClick r:id="rId2" action="ppaction://hlinkfile"/>
              </a:rPr>
              <a:t>http://www.albd.org/articles/news/31116/Mujibnagar-Government:-First-Milestone-of-'Bangladesh</a:t>
            </a:r>
            <a:r>
              <a:rPr lang="en-US" u="sng" dirty="0">
                <a:hlinkClick r:id="rId2" action="ppaction://hlinkfile"/>
              </a:rPr>
              <a:t>‘</a:t>
            </a:r>
            <a:r>
              <a:rPr lang="en-US" u="sng" dirty="0"/>
              <a:t>. Accessed on April 12, 2020)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Mujibnagar</a:t>
            </a:r>
            <a:r>
              <a:rPr lang="en-US" dirty="0"/>
              <a:t> Complex</a:t>
            </a:r>
          </a:p>
        </p:txBody>
      </p:sp>
      <p:pic>
        <p:nvPicPr>
          <p:cNvPr id="1026" name="Picture 2" descr="C:\Users\user\Desktop\Mujibnagar Complex.jpg"/>
          <p:cNvPicPr>
            <a:picLocks noGrp="1" noChangeAspect="1" noChangeArrowheads="1"/>
          </p:cNvPicPr>
          <p:nvPr>
            <p:ph idx="1"/>
          </p:nvPr>
        </p:nvPicPr>
        <p:blipFill>
          <a:blip r:embed="rId2"/>
          <a:srcRect/>
          <a:stretch>
            <a:fillRect/>
          </a:stretch>
        </p:blipFill>
        <p:spPr bwMode="auto">
          <a:xfrm>
            <a:off x="2321169" y="1505243"/>
            <a:ext cx="7934179" cy="47548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Mujibnagar</a:t>
            </a:r>
            <a:r>
              <a:rPr lang="en-US" dirty="0"/>
              <a:t> Government</a:t>
            </a:r>
          </a:p>
        </p:txBody>
      </p:sp>
      <p:sp>
        <p:nvSpPr>
          <p:cNvPr id="3" name="Content Placeholder 2"/>
          <p:cNvSpPr>
            <a:spLocks noGrp="1"/>
          </p:cNvSpPr>
          <p:nvPr>
            <p:ph idx="1"/>
          </p:nvPr>
        </p:nvSpPr>
        <p:spPr/>
        <p:txBody>
          <a:bodyPr>
            <a:normAutofit fontScale="47500" lnSpcReduction="20000"/>
          </a:bodyPr>
          <a:lstStyle/>
          <a:p>
            <a:pPr>
              <a:buFont typeface="Wingdings" panose="05000000000000000000" pitchFamily="2" charset="2"/>
              <a:buChar char="q"/>
            </a:pPr>
            <a:r>
              <a:rPr lang="en-US" sz="3600" b="1" dirty="0"/>
              <a:t>Background:</a:t>
            </a:r>
          </a:p>
          <a:p>
            <a:pPr algn="just">
              <a:buFont typeface="Wingdings" panose="05000000000000000000" pitchFamily="2" charset="2"/>
              <a:buChar char="Ø"/>
            </a:pPr>
            <a:r>
              <a:rPr lang="en-US" sz="3800" dirty="0" err="1"/>
              <a:t>Mujibnagar</a:t>
            </a:r>
            <a:r>
              <a:rPr lang="en-US" sz="3800" dirty="0"/>
              <a:t> , formerly known as </a:t>
            </a:r>
            <a:r>
              <a:rPr lang="en-US" sz="3800" dirty="0" err="1"/>
              <a:t>Baidyanathtala</a:t>
            </a:r>
            <a:r>
              <a:rPr lang="en-US" sz="3800" dirty="0"/>
              <a:t> is a suburb  in the </a:t>
            </a:r>
            <a:r>
              <a:rPr lang="en-US" sz="3800" dirty="0" err="1"/>
              <a:t>Meherpur</a:t>
            </a:r>
            <a:r>
              <a:rPr lang="en-US" sz="3800" dirty="0"/>
              <a:t> district in Bangladesh.</a:t>
            </a:r>
          </a:p>
          <a:p>
            <a:pPr algn="just">
              <a:buFont typeface="Wingdings" panose="05000000000000000000" pitchFamily="2" charset="2"/>
              <a:buChar char="Ø"/>
            </a:pPr>
            <a:r>
              <a:rPr lang="en-US" sz="3800" dirty="0" err="1"/>
              <a:t>Mujibnagar</a:t>
            </a:r>
            <a:r>
              <a:rPr lang="en-US" sz="3800" dirty="0"/>
              <a:t> is a common reference for the government in exile formed to lead the War of Liberation in 1971.</a:t>
            </a:r>
          </a:p>
          <a:p>
            <a:pPr algn="just">
              <a:buFont typeface="Wingdings" panose="05000000000000000000" pitchFamily="2" charset="2"/>
              <a:buChar char="Ø"/>
            </a:pPr>
            <a:r>
              <a:rPr lang="en-US" sz="3800" dirty="0"/>
              <a:t>In order to administer the liberation war efficiently, the first provisional government of Bangladesh was </a:t>
            </a:r>
            <a:r>
              <a:rPr lang="en-US" sz="3800" u="sng" dirty="0">
                <a:highlight>
                  <a:srgbClr val="FFFF00"/>
                </a:highlight>
              </a:rPr>
              <a:t>formed on </a:t>
            </a:r>
            <a:r>
              <a:rPr lang="en-US" sz="3800" b="1" u="sng" dirty="0">
                <a:highlight>
                  <a:srgbClr val="FFFF00"/>
                </a:highlight>
              </a:rPr>
              <a:t>April 10, 1971</a:t>
            </a:r>
            <a:r>
              <a:rPr lang="en-US" sz="3800" dirty="0"/>
              <a:t>.</a:t>
            </a:r>
          </a:p>
          <a:p>
            <a:pPr algn="just">
              <a:buFont typeface="Wingdings" panose="05000000000000000000" pitchFamily="2" charset="2"/>
              <a:buChar char="Ø"/>
            </a:pPr>
            <a:r>
              <a:rPr lang="en-US" sz="3800" u="sng" dirty="0"/>
              <a:t>The formal swearing in ceremony was held on </a:t>
            </a:r>
            <a:r>
              <a:rPr lang="en-US" sz="3800" b="1" u="sng" dirty="0">
                <a:highlight>
                  <a:srgbClr val="FFFF00"/>
                </a:highlight>
              </a:rPr>
              <a:t>April 17, 1971</a:t>
            </a:r>
            <a:r>
              <a:rPr lang="en-US" sz="3800" b="1" dirty="0">
                <a:highlight>
                  <a:srgbClr val="FFFF00"/>
                </a:highlight>
              </a:rPr>
              <a:t> </a:t>
            </a:r>
            <a:r>
              <a:rPr lang="en-US" sz="3800" dirty="0"/>
              <a:t>at </a:t>
            </a:r>
            <a:r>
              <a:rPr lang="en-US" sz="3800" dirty="0" err="1"/>
              <a:t>Baidyanathtala</a:t>
            </a:r>
            <a:r>
              <a:rPr lang="en-US" sz="3800" dirty="0"/>
              <a:t>, </a:t>
            </a:r>
            <a:r>
              <a:rPr lang="en-US" sz="3800" dirty="0" err="1"/>
              <a:t>Meherpur</a:t>
            </a:r>
            <a:r>
              <a:rPr lang="en-US" sz="3800" dirty="0"/>
              <a:t> which was attended by a large number of local and foreign journalists and other dignitaries.</a:t>
            </a:r>
          </a:p>
          <a:p>
            <a:pPr algn="just">
              <a:buFont typeface="Wingdings" panose="05000000000000000000" pitchFamily="2" charset="2"/>
              <a:buChar char="Ø"/>
            </a:pPr>
            <a:r>
              <a:rPr lang="en-US" sz="3800" dirty="0"/>
              <a:t> Dr. </a:t>
            </a:r>
            <a:r>
              <a:rPr lang="en-US" sz="3800" dirty="0" err="1"/>
              <a:t>Tawfiq</a:t>
            </a:r>
            <a:r>
              <a:rPr lang="en-US" sz="3800" dirty="0"/>
              <a:t>-e-</a:t>
            </a:r>
            <a:r>
              <a:rPr lang="en-US" sz="3800" dirty="0" err="1"/>
              <a:t>Elahi</a:t>
            </a:r>
            <a:r>
              <a:rPr lang="en-US" sz="3800" dirty="0"/>
              <a:t> </a:t>
            </a:r>
            <a:r>
              <a:rPr lang="en-US" sz="3800" dirty="0" err="1"/>
              <a:t>Chowdhury</a:t>
            </a:r>
            <a:r>
              <a:rPr lang="en-US" sz="3800" dirty="0"/>
              <a:t> BB, the Sub-Divisional officer (SDO) of the then </a:t>
            </a:r>
            <a:r>
              <a:rPr lang="en-US" sz="3800" dirty="0" err="1"/>
              <a:t>Meherpur</a:t>
            </a:r>
            <a:r>
              <a:rPr lang="en-US" sz="3800" dirty="0"/>
              <a:t> Sub-Division, under </a:t>
            </a:r>
            <a:r>
              <a:rPr lang="en-US" sz="3800" dirty="0" err="1"/>
              <a:t>Kushtia</a:t>
            </a:r>
            <a:r>
              <a:rPr lang="en-US" sz="3800" dirty="0"/>
              <a:t> district played the most critical role in organizing the </a:t>
            </a:r>
            <a:r>
              <a:rPr lang="en-US" sz="3800" dirty="0" err="1"/>
              <a:t>Mujibnagar</a:t>
            </a:r>
            <a:r>
              <a:rPr lang="en-US" sz="3800" dirty="0"/>
              <a:t> Ceremony: "Milestone of our national history“ giving "life and legitimacy" to the national liberation movement both internally and internationally.</a:t>
            </a:r>
          </a:p>
          <a:p>
            <a:pPr algn="just">
              <a:buFont typeface="Wingdings" panose="05000000000000000000" pitchFamily="2" charset="2"/>
              <a:buChar char="Ø"/>
            </a:pPr>
            <a:r>
              <a:rPr lang="en-US" sz="3800" dirty="0"/>
              <a:t>Mr. </a:t>
            </a:r>
            <a:r>
              <a:rPr lang="en-US" sz="3800" dirty="0" err="1"/>
              <a:t>Mahbubuddin</a:t>
            </a:r>
            <a:r>
              <a:rPr lang="en-US" sz="3800" dirty="0"/>
              <a:t> Ahmed, BB, then Sub-Division Police officer of </a:t>
            </a:r>
            <a:r>
              <a:rPr lang="en-US" sz="3800" dirty="0" err="1"/>
              <a:t>Jhenaidah</a:t>
            </a:r>
            <a:r>
              <a:rPr lang="en-US" sz="3800" dirty="0"/>
              <a:t> (SDPO) led the guard of </a:t>
            </a:r>
            <a:r>
              <a:rPr lang="en-US" sz="3800" dirty="0" err="1"/>
              <a:t>honour</a:t>
            </a:r>
            <a:r>
              <a:rPr lang="en-US" sz="3800" dirty="0"/>
              <a:t> given to the members of the </a:t>
            </a:r>
            <a:r>
              <a:rPr lang="en-US" sz="3800" dirty="0" err="1"/>
              <a:t>Mujibnagar</a:t>
            </a:r>
            <a:r>
              <a:rPr lang="en-US" sz="3800" dirty="0"/>
              <a:t> Cabinet on that auspicious day.</a:t>
            </a:r>
          </a:p>
          <a:p>
            <a:pPr algn="just">
              <a:buFont typeface="Wingdings" panose="05000000000000000000" pitchFamily="2" charset="2"/>
              <a:buChar char="Ø"/>
            </a:pPr>
            <a:r>
              <a:rPr lang="en-US" sz="3800" dirty="0"/>
              <a:t> This government was headed by Bangabandhu Sheikh </a:t>
            </a:r>
            <a:r>
              <a:rPr lang="en-US" sz="3800" dirty="0" err="1"/>
              <a:t>Mujibur</a:t>
            </a:r>
            <a:r>
              <a:rPr lang="en-US" sz="3800" dirty="0"/>
              <a:t> </a:t>
            </a:r>
            <a:r>
              <a:rPr lang="en-US" sz="3800" dirty="0" err="1"/>
              <a:t>Rahman</a:t>
            </a:r>
            <a:r>
              <a:rPr lang="en-US" sz="3800" dirty="0"/>
              <a:t>, and the government is popularly termed as the “</a:t>
            </a:r>
            <a:r>
              <a:rPr lang="en-US" sz="3800" dirty="0" err="1"/>
              <a:t>Mujibnagar</a:t>
            </a:r>
            <a:r>
              <a:rPr lang="en-US" sz="3800" dirty="0"/>
              <a:t> government.”</a:t>
            </a:r>
          </a:p>
          <a:p>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 of </a:t>
            </a:r>
            <a:r>
              <a:rPr lang="en-US" dirty="0" err="1"/>
              <a:t>Mujibnagar</a:t>
            </a:r>
            <a:endParaRPr lang="en-US" dirty="0"/>
          </a:p>
        </p:txBody>
      </p:sp>
      <p:pic>
        <p:nvPicPr>
          <p:cNvPr id="2052" name="Picture 4" descr="C:\Users\user\Desktop\unnamed.jpg"/>
          <p:cNvPicPr>
            <a:picLocks noGrp="1" noChangeAspect="1" noChangeArrowheads="1"/>
          </p:cNvPicPr>
          <p:nvPr>
            <p:ph idx="1"/>
          </p:nvPr>
        </p:nvPicPr>
        <p:blipFill>
          <a:blip r:embed="rId2"/>
          <a:srcRect/>
          <a:stretch>
            <a:fillRect/>
          </a:stretch>
        </p:blipFill>
        <p:spPr bwMode="auto">
          <a:xfrm>
            <a:off x="2074067" y="1364566"/>
            <a:ext cx="7793502" cy="46423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Mujibnagar Government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Organization:</a:t>
            </a:r>
          </a:p>
          <a:p>
            <a:pPr algn="just">
              <a:buFont typeface="Wingdings" panose="05000000000000000000" pitchFamily="2" charset="2"/>
              <a:buChar char="Ø"/>
            </a:pPr>
            <a:r>
              <a:rPr lang="en-US" dirty="0"/>
              <a:t>The government in exile at Mujibnagar had an elaborate structure of administrative departments and agencies.</a:t>
            </a:r>
          </a:p>
          <a:p>
            <a:pPr algn="just">
              <a:buFont typeface="Wingdings" panose="05000000000000000000" pitchFamily="2" charset="2"/>
              <a:buChar char="Ø"/>
            </a:pPr>
            <a:r>
              <a:rPr lang="en-US" u="sng" dirty="0">
                <a:highlight>
                  <a:srgbClr val="00FFFF"/>
                </a:highlight>
              </a:rPr>
              <a:t>The main function of the government </a:t>
            </a:r>
            <a:r>
              <a:rPr lang="en-US" dirty="0">
                <a:highlight>
                  <a:srgbClr val="00FFFF"/>
                </a:highlight>
              </a:rPr>
              <a:t>included coordinating guerilla insurgency and bolster popular support in East Pakistan through organizational efforts, media and propaganda. </a:t>
            </a:r>
          </a:p>
          <a:p>
            <a:pPr algn="just">
              <a:buFont typeface="Wingdings" panose="05000000000000000000" pitchFamily="2" charset="2"/>
              <a:buChar char="Ø"/>
            </a:pPr>
            <a:r>
              <a:rPr lang="en-US" u="sng" dirty="0">
                <a:highlight>
                  <a:srgbClr val="FFFF00"/>
                </a:highlight>
              </a:rPr>
              <a:t>The organization of the government was as follows</a:t>
            </a:r>
            <a:r>
              <a:rPr lang="en-US" dirty="0">
                <a:highlight>
                  <a:srgbClr val="FFFF00"/>
                </a:highlight>
              </a:rPr>
              <a:t>:</a:t>
            </a:r>
          </a:p>
          <a:p>
            <a:pPr algn="just">
              <a:buFont typeface="Wingdings" panose="05000000000000000000" pitchFamily="2" charset="2"/>
              <a:buChar char="§"/>
            </a:pPr>
            <a:r>
              <a:rPr lang="en-US" b="1" dirty="0"/>
              <a:t>Bangabandhu Sheikh </a:t>
            </a:r>
            <a:r>
              <a:rPr lang="en-US" b="1" dirty="0" err="1"/>
              <a:t>Mujibur</a:t>
            </a:r>
            <a:r>
              <a:rPr lang="en-US" b="1" dirty="0"/>
              <a:t> </a:t>
            </a:r>
            <a:r>
              <a:rPr lang="en-US" b="1" dirty="0" err="1"/>
              <a:t>Rahman</a:t>
            </a:r>
            <a:r>
              <a:rPr lang="en-US" dirty="0"/>
              <a:t>: President</a:t>
            </a:r>
          </a:p>
          <a:p>
            <a:pPr algn="just">
              <a:buFont typeface="Wingdings" panose="05000000000000000000" pitchFamily="2" charset="2"/>
              <a:buChar char="§"/>
            </a:pPr>
            <a:r>
              <a:rPr lang="en-US" b="1" dirty="0" err="1"/>
              <a:t>Syed</a:t>
            </a:r>
            <a:r>
              <a:rPr lang="en-US" b="1" dirty="0"/>
              <a:t> </a:t>
            </a:r>
            <a:r>
              <a:rPr lang="en-US" b="1" dirty="0" err="1"/>
              <a:t>Nazrul</a:t>
            </a:r>
            <a:r>
              <a:rPr lang="en-US" b="1" dirty="0"/>
              <a:t> Islam</a:t>
            </a:r>
            <a:r>
              <a:rPr lang="en-US" dirty="0"/>
              <a:t>: </a:t>
            </a:r>
            <a:r>
              <a:rPr lang="en-US" dirty="0">
                <a:solidFill>
                  <a:srgbClr val="FF0000"/>
                </a:solidFill>
              </a:rPr>
              <a:t>Vice-president/ Acting President</a:t>
            </a:r>
          </a:p>
        </p:txBody>
      </p:sp>
    </p:spTree>
    <p:extLst>
      <p:ext uri="{BB962C8B-B14F-4D97-AF65-F5344CB8AC3E}">
        <p14:creationId xmlns:p14="http://schemas.microsoft.com/office/powerpoint/2010/main" val="41371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Mujibnagar Government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Organization (cont.):</a:t>
            </a:r>
          </a:p>
          <a:p>
            <a:pPr algn="just">
              <a:buFont typeface="Wingdings" panose="05000000000000000000" pitchFamily="2" charset="2"/>
              <a:buChar char="§"/>
            </a:pPr>
            <a:r>
              <a:rPr lang="en-US" b="1" dirty="0" err="1"/>
              <a:t>Tajuddin</a:t>
            </a:r>
            <a:r>
              <a:rPr lang="en-US" b="1" dirty="0"/>
              <a:t> Ahmed</a:t>
            </a:r>
            <a:r>
              <a:rPr lang="en-US" dirty="0"/>
              <a:t>: </a:t>
            </a:r>
            <a:r>
              <a:rPr lang="en-US" dirty="0">
                <a:solidFill>
                  <a:srgbClr val="FF0000"/>
                </a:solidFill>
              </a:rPr>
              <a:t>Prime Minister </a:t>
            </a:r>
            <a:r>
              <a:rPr lang="en-US" dirty="0"/>
              <a:t>(In charge of </a:t>
            </a:r>
            <a:r>
              <a:rPr lang="en-US" dirty="0">
                <a:highlight>
                  <a:srgbClr val="FFFF00"/>
                </a:highlight>
              </a:rPr>
              <a:t>Defence</a:t>
            </a:r>
            <a:r>
              <a:rPr lang="en-US" dirty="0"/>
              <a:t>, Information, Broadcasting and Communications, Economic Affairs, Planning Division, Education, Local Government, Health, </a:t>
            </a:r>
            <a:r>
              <a:rPr lang="en-US" dirty="0" err="1"/>
              <a:t>Labour</a:t>
            </a:r>
            <a:r>
              <a:rPr lang="en-US" dirty="0"/>
              <a:t>, Social Welfare, Establishment as well as other affairs the responsibility of which was not yet entrusted to any one)</a:t>
            </a:r>
          </a:p>
          <a:p>
            <a:pPr algn="just">
              <a:buFont typeface="Wingdings" panose="05000000000000000000" pitchFamily="2" charset="2"/>
              <a:buChar char="§"/>
            </a:pPr>
            <a:r>
              <a:rPr lang="en-US" b="1" dirty="0" err="1"/>
              <a:t>Khandakar</a:t>
            </a:r>
            <a:r>
              <a:rPr lang="en-US" b="1" dirty="0"/>
              <a:t> </a:t>
            </a:r>
            <a:r>
              <a:rPr lang="en-US" b="1" dirty="0" err="1"/>
              <a:t>Mustaq</a:t>
            </a:r>
            <a:r>
              <a:rPr lang="en-US" b="1" dirty="0"/>
              <a:t> Ahmed</a:t>
            </a:r>
            <a:r>
              <a:rPr lang="en-US" dirty="0"/>
              <a:t>: Foreign Minister, Law and Parliamentary Affairs Minister </a:t>
            </a:r>
          </a:p>
          <a:p>
            <a:pPr algn="just">
              <a:buFont typeface="Wingdings" panose="05000000000000000000" pitchFamily="2" charset="2"/>
              <a:buChar char="§"/>
            </a:pPr>
            <a:r>
              <a:rPr lang="en-US" b="1" dirty="0"/>
              <a:t>Captain (</a:t>
            </a:r>
            <a:r>
              <a:rPr lang="en-US" b="1" dirty="0" err="1"/>
              <a:t>Rtd</a:t>
            </a:r>
            <a:r>
              <a:rPr lang="en-US" b="1" dirty="0"/>
              <a:t>.) Mansur Ali </a:t>
            </a:r>
            <a:r>
              <a:rPr lang="en-US" dirty="0"/>
              <a:t>: Finance,  Industry and Commerce Minister:</a:t>
            </a:r>
          </a:p>
          <a:p>
            <a:pPr algn="just">
              <a:buFont typeface="Wingdings" panose="05000000000000000000" pitchFamily="2" charset="2"/>
              <a:buChar char="§"/>
            </a:pPr>
            <a:r>
              <a:rPr lang="en-US" b="1" dirty="0"/>
              <a:t>A H M </a:t>
            </a:r>
            <a:r>
              <a:rPr lang="en-US" b="1" dirty="0" err="1"/>
              <a:t>Quamaruzzaman</a:t>
            </a:r>
            <a:r>
              <a:rPr lang="en-US" dirty="0"/>
              <a:t>: Minister, Ministry of Home, Civil Supplies, Relief and Rehabilitation, Agriculture</a:t>
            </a:r>
          </a:p>
          <a:p>
            <a:pPr algn="just">
              <a:buFont typeface="Wingdings" panose="05000000000000000000" pitchFamily="2" charset="2"/>
              <a:buChar char="§"/>
            </a:pPr>
            <a:r>
              <a:rPr lang="en-US" b="1" dirty="0"/>
              <a:t>Colonel (</a:t>
            </a:r>
            <a:r>
              <a:rPr lang="en-US" b="1" dirty="0" err="1"/>
              <a:t>Rtd</a:t>
            </a:r>
            <a:r>
              <a:rPr lang="en-US" b="1" dirty="0"/>
              <a:t>.) M A G </a:t>
            </a:r>
            <a:r>
              <a:rPr lang="en-US" b="1" dirty="0" err="1"/>
              <a:t>Osmani</a:t>
            </a:r>
            <a:r>
              <a:rPr lang="en-US" dirty="0"/>
              <a:t>: Commander-in-Chief</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0120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Vice President, Prime Minister, Ministers and Commander-in-Chief (</a:t>
            </a:r>
            <a:r>
              <a:rPr lang="en-US" sz="2800" dirty="0" err="1"/>
              <a:t>Incharge</a:t>
            </a:r>
            <a:r>
              <a:rPr lang="en-US" sz="2800" dirty="0"/>
              <a:t>) of Mujibnagar Government</a:t>
            </a:r>
          </a:p>
        </p:txBody>
      </p:sp>
      <p:pic>
        <p:nvPicPr>
          <p:cNvPr id="1026" name="Picture 2" descr="C:\Users\user\Desktop\MujibnagarGovernment.jpg"/>
          <p:cNvPicPr>
            <a:picLocks noGrp="1" noChangeAspect="1" noChangeArrowheads="1"/>
          </p:cNvPicPr>
          <p:nvPr>
            <p:ph idx="1"/>
          </p:nvPr>
        </p:nvPicPr>
        <p:blipFill>
          <a:blip r:embed="rId2"/>
          <a:srcRect/>
          <a:stretch>
            <a:fillRect/>
          </a:stretch>
        </p:blipFill>
        <p:spPr bwMode="auto">
          <a:xfrm>
            <a:off x="2895600" y="2007394"/>
            <a:ext cx="6400800" cy="3987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Mujibnagar Government</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Organizing the War of Liberation:</a:t>
            </a:r>
          </a:p>
          <a:p>
            <a:pPr algn="just">
              <a:buFont typeface="Wingdings" panose="05000000000000000000" pitchFamily="2" charset="2"/>
              <a:buChar char="Ø"/>
            </a:pPr>
            <a:r>
              <a:rPr lang="en-US" dirty="0"/>
              <a:t>The Mujibnagar government guided the formation of the </a:t>
            </a:r>
            <a:r>
              <a:rPr lang="en-US" dirty="0" err="1"/>
              <a:t>Mukti</a:t>
            </a:r>
            <a:r>
              <a:rPr lang="en-US" dirty="0"/>
              <a:t> </a:t>
            </a:r>
            <a:r>
              <a:rPr lang="en-US" dirty="0" err="1"/>
              <a:t>Bahini</a:t>
            </a:r>
            <a:r>
              <a:rPr lang="en-US" dirty="0"/>
              <a:t>, </a:t>
            </a:r>
            <a:r>
              <a:rPr lang="en-US" dirty="0" err="1"/>
              <a:t>Mijib</a:t>
            </a:r>
            <a:r>
              <a:rPr lang="en-US" dirty="0"/>
              <a:t> </a:t>
            </a:r>
            <a:r>
              <a:rPr lang="en-US" dirty="0" err="1"/>
              <a:t>Bahini</a:t>
            </a:r>
            <a:r>
              <a:rPr lang="en-US" dirty="0"/>
              <a:t> (BLF-Bengal Liberation Force) and some others forces.</a:t>
            </a:r>
          </a:p>
          <a:p>
            <a:pPr algn="just">
              <a:buFont typeface="Wingdings" panose="05000000000000000000" pitchFamily="2" charset="2"/>
              <a:buChar char="Ø"/>
            </a:pPr>
            <a:r>
              <a:rPr lang="en-US" dirty="0">
                <a:highlight>
                  <a:srgbClr val="FFFF00"/>
                </a:highlight>
              </a:rPr>
              <a:t>Bangabandhu was declared the Supreme Commander of the War of Liberation.  </a:t>
            </a:r>
          </a:p>
          <a:p>
            <a:pPr algn="just">
              <a:buFont typeface="Wingdings" panose="05000000000000000000" pitchFamily="2" charset="2"/>
              <a:buChar char="Ø"/>
            </a:pPr>
            <a:r>
              <a:rPr lang="en-US" dirty="0"/>
              <a:t>The Ministry of Defence divided the war zone into eleven sectors and appointed a sector commander for each of the sectors. </a:t>
            </a:r>
          </a:p>
          <a:p>
            <a:pPr algn="just">
              <a:buFont typeface="Wingdings" panose="05000000000000000000" pitchFamily="2" charset="2"/>
              <a:buChar char="Ø"/>
            </a:pPr>
            <a:r>
              <a:rPr lang="en-US" dirty="0"/>
              <a:t>There was no sector commander for sector No 10 or naval sector.</a:t>
            </a:r>
          </a:p>
          <a:p>
            <a:pPr algn="just">
              <a:buFont typeface="Wingdings" panose="05000000000000000000" pitchFamily="2" charset="2"/>
              <a:buChar char="Ø"/>
            </a:pPr>
            <a:r>
              <a:rPr lang="en-US" dirty="0"/>
              <a:t>Commandos used to fight under the command of the concerned sector commander whenever and wherever they carried out the operation in a particular sector. </a:t>
            </a:r>
          </a:p>
          <a:p>
            <a:pPr algn="just">
              <a:buFont typeface="Wingdings" panose="05000000000000000000" pitchFamily="2" charset="2"/>
              <a:buChar char="Ø"/>
            </a:pPr>
            <a:r>
              <a:rPr lang="en-US" dirty="0"/>
              <a:t>Besides, there were three brigades called Z force, K force and S force. Major </a:t>
            </a:r>
            <a:r>
              <a:rPr lang="en-US" dirty="0" err="1"/>
              <a:t>Ziaur</a:t>
            </a:r>
            <a:r>
              <a:rPr lang="en-US" dirty="0"/>
              <a:t> Rahman, Major Khaled </a:t>
            </a:r>
            <a:r>
              <a:rPr lang="en-US" dirty="0" err="1"/>
              <a:t>Mosharraf</a:t>
            </a:r>
            <a:r>
              <a:rPr lang="en-US" dirty="0"/>
              <a:t> and Major K. M. </a:t>
            </a:r>
            <a:r>
              <a:rPr lang="en-US" dirty="0" err="1"/>
              <a:t>Shafiullah</a:t>
            </a:r>
            <a:r>
              <a:rPr lang="en-US" dirty="0"/>
              <a:t> were the commanders of the brigades respectively. </a:t>
            </a:r>
          </a:p>
        </p:txBody>
      </p:sp>
    </p:spTree>
    <p:extLst>
      <p:ext uri="{BB962C8B-B14F-4D97-AF65-F5344CB8AC3E}">
        <p14:creationId xmlns:p14="http://schemas.microsoft.com/office/powerpoint/2010/main" val="352253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 Force, ‘K’ Force &amp; ‘S’ Force</a:t>
            </a:r>
          </a:p>
        </p:txBody>
      </p:sp>
      <p:pic>
        <p:nvPicPr>
          <p:cNvPr id="3074" name="Picture 2" descr="C:\Users\user\Desktop\image-95-z.s.k.-force-copy.jpg"/>
          <p:cNvPicPr>
            <a:picLocks noGrp="1" noChangeAspect="1" noChangeArrowheads="1"/>
          </p:cNvPicPr>
          <p:nvPr>
            <p:ph idx="1"/>
          </p:nvPr>
        </p:nvPicPr>
        <p:blipFill>
          <a:blip r:embed="rId2"/>
          <a:srcRect/>
          <a:stretch>
            <a:fillRect/>
          </a:stretch>
        </p:blipFill>
        <p:spPr bwMode="auto">
          <a:xfrm>
            <a:off x="647114" y="1631852"/>
            <a:ext cx="10761784" cy="52261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Mujibnagar</a:t>
            </a:r>
            <a:r>
              <a:rPr lang="en-US" dirty="0"/>
              <a:t> Government</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a:solidFill>
                  <a:srgbClr val="0070C0"/>
                </a:solidFill>
              </a:rPr>
              <a:t>The formation of the </a:t>
            </a:r>
            <a:r>
              <a:rPr lang="en-US" dirty="0" err="1">
                <a:solidFill>
                  <a:srgbClr val="0070C0"/>
                </a:solidFill>
              </a:rPr>
              <a:t>Mujibnagar</a:t>
            </a:r>
            <a:r>
              <a:rPr lang="en-US" dirty="0">
                <a:solidFill>
                  <a:srgbClr val="0070C0"/>
                </a:solidFill>
              </a:rPr>
              <a:t> government </a:t>
            </a:r>
            <a:r>
              <a:rPr lang="en-US" dirty="0"/>
              <a:t>and its pronouncement to the world at large on April 17, 1971 is really a red-letter event in our national history, specially after the thumping victory of the </a:t>
            </a:r>
            <a:r>
              <a:rPr lang="en-US" dirty="0" err="1"/>
              <a:t>Awami</a:t>
            </a:r>
            <a:r>
              <a:rPr lang="en-US" dirty="0"/>
              <a:t> League in the elections of 1970 under the leadership of Bangabandhu Sheikh </a:t>
            </a:r>
            <a:r>
              <a:rPr lang="en-US" dirty="0" err="1"/>
              <a:t>Mujibur</a:t>
            </a:r>
            <a:r>
              <a:rPr lang="en-US" dirty="0"/>
              <a:t> </a:t>
            </a:r>
            <a:r>
              <a:rPr lang="en-US" dirty="0" err="1"/>
              <a:t>Rahman</a:t>
            </a:r>
            <a:r>
              <a:rPr lang="en-US" dirty="0"/>
              <a:t>.</a:t>
            </a:r>
          </a:p>
          <a:p>
            <a:pPr algn="just">
              <a:buFont typeface="Wingdings" pitchFamily="2" charset="2"/>
              <a:buChar char="§"/>
            </a:pPr>
            <a:r>
              <a:rPr lang="en-US" dirty="0">
                <a:highlight>
                  <a:srgbClr val="FFFF00"/>
                </a:highlight>
              </a:rPr>
              <a:t>The 167 MNAs and 298 MPs </a:t>
            </a:r>
            <a:r>
              <a:rPr lang="en-US" dirty="0"/>
              <a:t>who composed the </a:t>
            </a:r>
            <a:r>
              <a:rPr lang="en-US" dirty="0">
                <a:highlight>
                  <a:srgbClr val="FFFF00"/>
                </a:highlight>
              </a:rPr>
              <a:t>Constituent Assembly </a:t>
            </a:r>
            <a:r>
              <a:rPr lang="en-US" dirty="0"/>
              <a:t>fulfilling their constitutional obligation to the electors, gave a true shape and constitutional perspective on this day, making the dream of an independent Bangladesh a reality. From this point of view, </a:t>
            </a:r>
            <a:r>
              <a:rPr lang="en-US" dirty="0" err="1"/>
              <a:t>Mujibnagar</a:t>
            </a:r>
            <a:r>
              <a:rPr lang="en-US" dirty="0"/>
              <a:t> day (April 17) is a landmark in our struggle for independence as well as in our national history.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982</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HIS103: Emergence of Bangladesh</vt:lpstr>
      <vt:lpstr>Mujibnagar Government</vt:lpstr>
      <vt:lpstr>Map of Mujibnagar</vt:lpstr>
      <vt:lpstr>Mujibnagar Government</vt:lpstr>
      <vt:lpstr>Mujibnagar Government</vt:lpstr>
      <vt:lpstr>Vice President, Prime Minister, Ministers and Commander-in-Chief (Incharge) of Mujibnagar Government</vt:lpstr>
      <vt:lpstr>Mujibnagar Government</vt:lpstr>
      <vt:lpstr>‘Z’ Force, ‘K’ Force &amp; ‘S’ Force</vt:lpstr>
      <vt:lpstr>Mujibnagar Government</vt:lpstr>
      <vt:lpstr>Mujibnagar Government</vt:lpstr>
      <vt:lpstr>Mujibnagar Government</vt:lpstr>
      <vt:lpstr>Mujibnagar Complex</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Mujibnagar Government</dc:title>
  <dc:creator>ismail - [2010]</dc:creator>
  <cp:lastModifiedBy>HP</cp:lastModifiedBy>
  <cp:revision>88</cp:revision>
  <dcterms:created xsi:type="dcterms:W3CDTF">2019-08-25T11:52:32Z</dcterms:created>
  <dcterms:modified xsi:type="dcterms:W3CDTF">2022-04-09T21:36:36Z</dcterms:modified>
</cp:coreProperties>
</file>