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59" r:id="rId8"/>
    <p:sldId id="267" r:id="rId9"/>
    <p:sldId id="260" r:id="rId10"/>
    <p:sldId id="268" r:id="rId11"/>
    <p:sldId id="261" r:id="rId12"/>
    <p:sldId id="262" r:id="rId13"/>
    <p:sldId id="26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hedailystar.net/supplements/victory-day-special-2017/genocide-150544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HIS103: Emergence of Bangladesh</a:t>
            </a:r>
          </a:p>
        </p:txBody>
      </p:sp>
      <p:sp>
        <p:nvSpPr>
          <p:cNvPr id="3" name="Content Placeholder 2"/>
          <p:cNvSpPr>
            <a:spLocks noGrp="1"/>
          </p:cNvSpPr>
          <p:nvPr>
            <p:ph idx="1"/>
          </p:nvPr>
        </p:nvSpPr>
        <p:spPr/>
        <p:txBody>
          <a:bodyPr/>
          <a:lstStyle/>
          <a:p>
            <a:pPr algn="ctr">
              <a:buNone/>
            </a:pPr>
            <a:endParaRPr lang="en-US" dirty="0"/>
          </a:p>
          <a:p>
            <a:pPr algn="ctr">
              <a:buNone/>
            </a:pPr>
            <a:r>
              <a:rPr lang="en-US" sz="4000" b="1" dirty="0"/>
              <a:t>Role of Big Powers in the War of Liberation, 1971</a:t>
            </a:r>
          </a:p>
          <a:p>
            <a:pPr algn="ctr">
              <a:buNone/>
            </a:pPr>
            <a:endParaRPr lang="en-US" sz="4000" dirty="0"/>
          </a:p>
          <a:p>
            <a:pPr algn="ctr">
              <a:buNone/>
            </a:pPr>
            <a:r>
              <a:rPr lang="en-US" sz="4000" dirty="0" smtClean="0"/>
              <a:t>April 12, 2022</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Big Powers</a:t>
            </a:r>
          </a:p>
        </p:txBody>
      </p:sp>
      <p:sp>
        <p:nvSpPr>
          <p:cNvPr id="3" name="Content Placeholder 2"/>
          <p:cNvSpPr>
            <a:spLocks noGrp="1"/>
          </p:cNvSpPr>
          <p:nvPr>
            <p:ph idx="1"/>
          </p:nvPr>
        </p:nvSpPr>
        <p:spPr/>
        <p:txBody>
          <a:bodyPr>
            <a:normAutofit fontScale="55000" lnSpcReduction="20000"/>
          </a:bodyPr>
          <a:lstStyle/>
          <a:p>
            <a:pPr algn="just">
              <a:buFont typeface="Wingdings" pitchFamily="2" charset="2"/>
              <a:buChar char="q"/>
            </a:pPr>
            <a:r>
              <a:rPr lang="en-US" sz="4400" b="1" dirty="0"/>
              <a:t>Role of the USA:</a:t>
            </a:r>
          </a:p>
          <a:p>
            <a:pPr algn="just">
              <a:buNone/>
            </a:pPr>
            <a:endParaRPr lang="en-US" dirty="0"/>
          </a:p>
          <a:p>
            <a:pPr algn="just">
              <a:buFont typeface="Wingdings" panose="05000000000000000000" pitchFamily="2" charset="2"/>
              <a:buChar char="Ø"/>
            </a:pPr>
            <a:r>
              <a:rPr lang="en-US" dirty="0"/>
              <a:t>The US administration ignored reports it received of the genocidal activities of the Pakistani Army in East Pakistan, most notably the </a:t>
            </a:r>
            <a:r>
              <a:rPr lang="en-US" i="1" dirty="0"/>
              <a:t>Blood telegram</a:t>
            </a:r>
            <a:r>
              <a:rPr lang="en-US" dirty="0"/>
              <a:t>.</a:t>
            </a:r>
          </a:p>
          <a:p>
            <a:pPr algn="just">
              <a:buFont typeface="Wingdings" panose="05000000000000000000" pitchFamily="2" charset="2"/>
              <a:buChar char="Ø"/>
            </a:pPr>
            <a:r>
              <a:rPr lang="en-US" dirty="0"/>
              <a:t>The USA feared that an Indian invasion of West Pakistan would mean total Soviet domination of the region, and that it would seriously undermine the global position of the United States and the regional position of America's new tacit ally, China. </a:t>
            </a:r>
          </a:p>
          <a:p>
            <a:pPr algn="just">
              <a:buFont typeface="Wingdings" panose="05000000000000000000" pitchFamily="2" charset="2"/>
              <a:buChar char="Ø"/>
            </a:pPr>
            <a:r>
              <a:rPr lang="en-US" dirty="0"/>
              <a:t>To demonstrate to China the </a:t>
            </a:r>
            <a:r>
              <a:rPr lang="en-US" i="1" dirty="0"/>
              <a:t>bona fides</a:t>
            </a:r>
            <a:r>
              <a:rPr lang="en-US" dirty="0"/>
              <a:t> of the United States as an ally, the US sent military supplies to Pakistan and routed them through Jordan and Iran, while also encouraging China to increase its arms supplies to Pakistan.</a:t>
            </a:r>
          </a:p>
          <a:p>
            <a:pPr algn="just">
              <a:buFont typeface="Wingdings" panose="05000000000000000000" pitchFamily="2" charset="2"/>
              <a:buChar char="Ø"/>
            </a:pPr>
            <a:r>
              <a:rPr lang="en-US" dirty="0">
                <a:highlight>
                  <a:srgbClr val="FFFF00"/>
                </a:highlight>
              </a:rPr>
              <a:t>When Pakistan's defeat seemed certain, US President Richard Nixon sent the aircraft carrier USS </a:t>
            </a:r>
            <a:r>
              <a:rPr lang="en-US" i="1" dirty="0">
                <a:highlight>
                  <a:srgbClr val="FFFF00"/>
                </a:highlight>
              </a:rPr>
              <a:t>Enterprise</a:t>
            </a:r>
            <a:r>
              <a:rPr lang="en-US" dirty="0">
                <a:highlight>
                  <a:srgbClr val="FFFF00"/>
                </a:highlight>
              </a:rPr>
              <a:t> to the Bay of Bengal, a move deemed by the Indians as a nuclear threat.</a:t>
            </a:r>
          </a:p>
          <a:p>
            <a:pPr algn="just">
              <a:buFont typeface="Wingdings" panose="05000000000000000000" pitchFamily="2" charset="2"/>
              <a:buChar char="Ø"/>
            </a:pPr>
            <a:r>
              <a:rPr lang="en-US" dirty="0"/>
              <a:t>The US Task Force 74 was trailed by the Soviet Navy in the Indian Ocean from 18 December until 7 January 1972.</a:t>
            </a:r>
          </a:p>
          <a:p>
            <a:pPr algn="just">
              <a:buFont typeface="Wingdings" panose="05000000000000000000" pitchFamily="2" charset="2"/>
              <a:buChar char="Ø"/>
            </a:pPr>
            <a:r>
              <a:rPr lang="en-US" dirty="0"/>
              <a:t>Although vehemently opposed the means of the War of Liberation in 1971, the </a:t>
            </a:r>
            <a:r>
              <a:rPr lang="en-US" dirty="0">
                <a:highlight>
                  <a:srgbClr val="FFFF00"/>
                </a:highlight>
              </a:rPr>
              <a:t>USA recognized Bangladesh on </a:t>
            </a:r>
            <a:r>
              <a:rPr lang="en-US" dirty="0">
                <a:highlight>
                  <a:srgbClr val="00FF00"/>
                </a:highlight>
              </a:rPr>
              <a:t>April 4, 1972.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Big Powers</a:t>
            </a:r>
          </a:p>
        </p:txBody>
      </p:sp>
      <p:sp>
        <p:nvSpPr>
          <p:cNvPr id="3" name="Content Placeholder 2"/>
          <p:cNvSpPr>
            <a:spLocks noGrp="1"/>
          </p:cNvSpPr>
          <p:nvPr>
            <p:ph idx="1"/>
          </p:nvPr>
        </p:nvSpPr>
        <p:spPr/>
        <p:txBody>
          <a:bodyPr>
            <a:normAutofit fontScale="40000" lnSpcReduction="20000"/>
          </a:bodyPr>
          <a:lstStyle/>
          <a:p>
            <a:pPr>
              <a:buFont typeface="Wingdings" panose="05000000000000000000" pitchFamily="2" charset="2"/>
              <a:buChar char="q"/>
            </a:pPr>
            <a:r>
              <a:rPr lang="en-US" sz="6000" b="1" dirty="0"/>
              <a:t>Role of China:</a:t>
            </a:r>
          </a:p>
          <a:p>
            <a:pPr>
              <a:buFont typeface="Wingdings" panose="05000000000000000000" pitchFamily="2" charset="2"/>
              <a:buChar char="Ø"/>
            </a:pPr>
            <a:endParaRPr lang="en-US" sz="3200" dirty="0"/>
          </a:p>
          <a:p>
            <a:pPr algn="just">
              <a:buFont typeface="Wingdings" panose="05000000000000000000" pitchFamily="2" charset="2"/>
              <a:buChar char="Ø"/>
            </a:pPr>
            <a:r>
              <a:rPr lang="en-US" sz="3800" dirty="0"/>
              <a:t>China, an </a:t>
            </a:r>
            <a:r>
              <a:rPr lang="en-US" sz="3800" dirty="0">
                <a:highlight>
                  <a:srgbClr val="FFFF00"/>
                </a:highlight>
              </a:rPr>
              <a:t>‘</a:t>
            </a:r>
            <a:r>
              <a:rPr lang="en-US" sz="3800" dirty="0">
                <a:solidFill>
                  <a:srgbClr val="FF0000"/>
                </a:solidFill>
                <a:highlight>
                  <a:srgbClr val="FFFF00"/>
                </a:highlight>
              </a:rPr>
              <a:t>all-weather-friend</a:t>
            </a:r>
            <a:r>
              <a:rPr lang="en-US" sz="3800" dirty="0">
                <a:solidFill>
                  <a:srgbClr val="FF0000"/>
                </a:solidFill>
              </a:rPr>
              <a:t>’</a:t>
            </a:r>
            <a:r>
              <a:rPr lang="en-US" sz="3800" dirty="0"/>
              <a:t> of Pakistan played a negative role in the War of Liberation of Bangladesh.</a:t>
            </a:r>
          </a:p>
          <a:p>
            <a:pPr algn="just">
              <a:buFont typeface="Wingdings" panose="05000000000000000000" pitchFamily="2" charset="2"/>
              <a:buChar char="Ø"/>
            </a:pPr>
            <a:r>
              <a:rPr lang="en-US" sz="3800" dirty="0"/>
              <a:t>Throughout the War china wanted to show a non-interventionist posture and did not officially react to the March 25 crackdown by the Pakistan army on the unarmed people of Bangladesh.</a:t>
            </a:r>
          </a:p>
          <a:p>
            <a:pPr algn="just">
              <a:buFont typeface="Wingdings" panose="05000000000000000000" pitchFamily="2" charset="2"/>
              <a:buChar char="Ø"/>
            </a:pPr>
            <a:r>
              <a:rPr lang="en-US" sz="3800" dirty="0"/>
              <a:t>The editorial of China’s </a:t>
            </a:r>
            <a:r>
              <a:rPr lang="en-US" sz="3800" i="1" dirty="0"/>
              <a:t>People’s Daily </a:t>
            </a:r>
            <a:r>
              <a:rPr lang="en-US" sz="3800" dirty="0"/>
              <a:t>(which represents Beijing's position) on April 11 criticized Indian intervention in Pakistan’s domestic affairs, but made no comments on the atrocities made by the Pakistan army in East Pakistan. </a:t>
            </a:r>
          </a:p>
          <a:p>
            <a:pPr algn="just">
              <a:buFont typeface="Wingdings" panose="05000000000000000000" pitchFamily="2" charset="2"/>
              <a:buChar char="Ø"/>
            </a:pPr>
            <a:r>
              <a:rPr lang="en-US" sz="3800" dirty="0"/>
              <a:t>During the War of Liberation Beijing repeatedly criticized India and both the superpowers (the USA and the USSR) for their ‘direct interference’ in the internal affairs of Pakistan, and pledged its supports to the ‘Pakistani People,’ without rendering specific support to the actions of the Pakistan military.</a:t>
            </a:r>
          </a:p>
          <a:p>
            <a:pPr algn="just">
              <a:buFont typeface="Wingdings" panose="05000000000000000000" pitchFamily="2" charset="2"/>
              <a:buChar char="Ø"/>
            </a:pPr>
            <a:r>
              <a:rPr lang="en-US" sz="3800" dirty="0"/>
              <a:t>It also continued its economic and military supplies to Pakistan throughout the war of Liberation. Thus, China’s public position had ostensibly been supportive of Pakistan.</a:t>
            </a:r>
          </a:p>
          <a:p>
            <a:pPr algn="just">
              <a:buFont typeface="Wingdings" panose="05000000000000000000" pitchFamily="2" charset="2"/>
              <a:buChar char="Ø"/>
            </a:pPr>
            <a:r>
              <a:rPr lang="en-US" sz="3800" dirty="0"/>
              <a:t>When Bangladesh applied for membership to the United Nations in 1972, China vetoed their application because two United Nations resolutions regarding the repatriation of Pakistani prisoners of war and civilians had not yet been implemented.</a:t>
            </a:r>
          </a:p>
          <a:p>
            <a:pPr algn="just">
              <a:buFont typeface="Wingdings" panose="05000000000000000000" pitchFamily="2" charset="2"/>
              <a:buChar char="Ø"/>
            </a:pPr>
            <a:r>
              <a:rPr lang="en-US" sz="3800" dirty="0">
                <a:highlight>
                  <a:srgbClr val="FFFF00"/>
                </a:highlight>
              </a:rPr>
              <a:t>China recognized independent Bangladesh on </a:t>
            </a:r>
            <a:r>
              <a:rPr lang="en-US" sz="3800" dirty="0">
                <a:highlight>
                  <a:srgbClr val="00FFFF"/>
                </a:highlight>
              </a:rPr>
              <a:t>31 August 1975 </a:t>
            </a:r>
            <a:r>
              <a:rPr lang="en-US" sz="3800" dirty="0">
                <a:highlight>
                  <a:srgbClr val="FFFF00"/>
                </a:highlight>
              </a:rPr>
              <a:t>after the tragic assassination of Bangabandhu Sheikh Mujibur Rahman.</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52165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Big Powers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The Muslim World:</a:t>
            </a:r>
          </a:p>
          <a:p>
            <a:pPr>
              <a:buNone/>
            </a:pPr>
            <a:endParaRPr lang="en-US" b="1" dirty="0"/>
          </a:p>
          <a:p>
            <a:pPr algn="just">
              <a:buFont typeface="Wingdings" panose="05000000000000000000" pitchFamily="2" charset="2"/>
              <a:buChar char="Ø"/>
            </a:pPr>
            <a:r>
              <a:rPr lang="en-US" sz="3100" dirty="0"/>
              <a:t>Because of Pakistan’s close association with the Muslim world, the Muslim world did not support the Bangladesh War of Liberation.</a:t>
            </a:r>
          </a:p>
          <a:p>
            <a:pPr algn="just">
              <a:buFont typeface="Wingdings" panose="05000000000000000000" pitchFamily="2" charset="2"/>
              <a:buChar char="Ø"/>
            </a:pPr>
            <a:r>
              <a:rPr lang="en-US" sz="3100" dirty="0"/>
              <a:t>They were surprisingly silent about the brutal genocide, harassment, rape of Muslims made by the Pakistan Army.</a:t>
            </a:r>
          </a:p>
          <a:p>
            <a:pPr algn="just">
              <a:buFont typeface="Wingdings" panose="05000000000000000000" pitchFamily="2" charset="2"/>
              <a:buChar char="Ø"/>
            </a:pPr>
            <a:r>
              <a:rPr lang="en-US" sz="3100" dirty="0"/>
              <a:t>In fact, the Muslim World became suspicious about the struggle for Bangladesh because it was supported by India- a dominant Hindu-majority state and USSR-a socialist/communist superpower.</a:t>
            </a:r>
          </a:p>
          <a:p>
            <a:pPr algn="just">
              <a:buFont typeface="Wingdings" panose="05000000000000000000" pitchFamily="2" charset="2"/>
              <a:buChar char="Ø"/>
            </a:pPr>
            <a:r>
              <a:rPr lang="en-US" sz="3100" dirty="0"/>
              <a:t>They feared that this would harm Islam and the Muslims in general.</a:t>
            </a:r>
          </a:p>
        </p:txBody>
      </p:sp>
    </p:spTree>
    <p:extLst>
      <p:ext uri="{BB962C8B-B14F-4D97-AF65-F5344CB8AC3E}">
        <p14:creationId xmlns:p14="http://schemas.microsoft.com/office/powerpoint/2010/main" val="164249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Big Powers</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US" sz="3400" b="1" dirty="0"/>
              <a:t>International Media:</a:t>
            </a:r>
          </a:p>
          <a:p>
            <a:pPr>
              <a:buNone/>
            </a:pPr>
            <a:endParaRPr lang="en-US" b="1" dirty="0"/>
          </a:p>
          <a:p>
            <a:pPr algn="just">
              <a:buFont typeface="Wingdings" pitchFamily="2" charset="2"/>
              <a:buChar char="§"/>
            </a:pPr>
            <a:r>
              <a:rPr lang="en-US" sz="2800" dirty="0"/>
              <a:t>The international mass media played a vital role in Bangladesh’s War of Independence. The London Times, the Sunday Times, the Guardian, the Sunday Observer, the Daily Mirror and the Daily Telegraph were helping in spreading the news of genocide and expedite cooperation among the international community to support Bangladesh.</a:t>
            </a:r>
          </a:p>
          <a:p>
            <a:pPr algn="just">
              <a:buFont typeface="Wingdings" pitchFamily="2" charset="2"/>
              <a:buChar char="Ø"/>
            </a:pPr>
            <a:r>
              <a:rPr lang="en-US" sz="2800" u="sng" dirty="0"/>
              <a:t>The tale of two heroes</a:t>
            </a:r>
            <a:r>
              <a:rPr lang="en-US" sz="2800" dirty="0"/>
              <a:t>:</a:t>
            </a:r>
          </a:p>
          <a:p>
            <a:pPr algn="just">
              <a:buNone/>
            </a:pPr>
            <a:endParaRPr lang="en-US" sz="2800" dirty="0"/>
          </a:p>
          <a:p>
            <a:pPr marL="457200" indent="-457200" algn="just">
              <a:buAutoNum type="arabicParenBoth"/>
            </a:pPr>
            <a:r>
              <a:rPr lang="en-US" sz="2800" u="sng" dirty="0"/>
              <a:t>Anthony </a:t>
            </a:r>
            <a:r>
              <a:rPr lang="en-US" sz="2800" u="sng" dirty="0" err="1"/>
              <a:t>Mascarenhas</a:t>
            </a:r>
            <a:r>
              <a:rPr lang="en-US" sz="2800" u="sng" dirty="0"/>
              <a:t> (Assistant Editor of West Pakistan based the </a:t>
            </a:r>
            <a:r>
              <a:rPr lang="en-US" sz="2800" i="1" u="sng" dirty="0"/>
              <a:t>Morning News</a:t>
            </a:r>
            <a:r>
              <a:rPr lang="en-US" sz="2800" u="sng" dirty="0"/>
              <a:t>)</a:t>
            </a:r>
            <a:r>
              <a:rPr lang="en-US" sz="2800" dirty="0"/>
              <a:t>: London based </a:t>
            </a:r>
            <a:r>
              <a:rPr lang="en-US" sz="2800" i="1" dirty="0"/>
              <a:t>the Sunday Times </a:t>
            </a:r>
            <a:r>
              <a:rPr lang="en-US" sz="2800" dirty="0"/>
              <a:t>published a front page and centre page story entitled </a:t>
            </a:r>
            <a:r>
              <a:rPr lang="en-US" sz="2800" dirty="0">
                <a:highlight>
                  <a:srgbClr val="00FFFF"/>
                </a:highlight>
              </a:rPr>
              <a:t>“Genocide” written by Anthony </a:t>
            </a:r>
            <a:r>
              <a:rPr lang="en-US" sz="2800" dirty="0" err="1">
                <a:highlight>
                  <a:srgbClr val="00FFFF"/>
                </a:highlight>
              </a:rPr>
              <a:t>Mascarenhas</a:t>
            </a:r>
            <a:r>
              <a:rPr lang="en-US" sz="2800" dirty="0">
                <a:highlight>
                  <a:srgbClr val="00FFFF"/>
                </a:highlight>
              </a:rPr>
              <a:t> on June 13, 1971.   </a:t>
            </a:r>
            <a:r>
              <a:rPr lang="en-US" sz="2800" dirty="0"/>
              <a:t>It was the first detailed eyewitness account of the genocide published in a western newspaper. (Available at: </a:t>
            </a:r>
            <a:r>
              <a:rPr lang="en-US" sz="2800" dirty="0">
                <a:hlinkClick r:id="rId2"/>
              </a:rPr>
              <a:t>https://www.thedailystar.net/supplements/victory-day-special-2017/genocide-1505440</a:t>
            </a:r>
            <a:r>
              <a:rPr lang="en-US" sz="2800" dirty="0"/>
              <a:t>)</a:t>
            </a:r>
          </a:p>
          <a:p>
            <a:pPr marL="457200" indent="-457200" algn="just">
              <a:buAutoNum type="arabicParenBoth"/>
            </a:pPr>
            <a:endParaRPr lang="en-US" sz="2800" dirty="0"/>
          </a:p>
          <a:p>
            <a:pPr algn="just">
              <a:buNone/>
            </a:pPr>
            <a:endParaRPr lang="en-US" sz="2800" dirty="0"/>
          </a:p>
          <a:p>
            <a:pPr algn="just">
              <a:buFont typeface="Wingdings" pitchFamily="2" charset="2"/>
              <a:buChar cha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Big Powers</a:t>
            </a:r>
          </a:p>
        </p:txBody>
      </p:sp>
      <p:sp>
        <p:nvSpPr>
          <p:cNvPr id="3" name="Content Placeholder 2"/>
          <p:cNvSpPr>
            <a:spLocks noGrp="1"/>
          </p:cNvSpPr>
          <p:nvPr>
            <p:ph idx="1"/>
          </p:nvPr>
        </p:nvSpPr>
        <p:spPr/>
        <p:txBody>
          <a:bodyPr>
            <a:normAutofit fontScale="55000" lnSpcReduction="20000"/>
          </a:bodyPr>
          <a:lstStyle/>
          <a:p>
            <a:pPr algn="just">
              <a:buFont typeface="Wingdings" pitchFamily="2" charset="2"/>
              <a:buChar char="q"/>
            </a:pPr>
            <a:r>
              <a:rPr lang="en-US" sz="4400" b="1" dirty="0"/>
              <a:t>International Media:</a:t>
            </a:r>
          </a:p>
          <a:p>
            <a:pPr algn="just">
              <a:buNone/>
            </a:pPr>
            <a:r>
              <a:rPr lang="en-US" dirty="0"/>
              <a:t>(2)  </a:t>
            </a:r>
            <a:r>
              <a:rPr lang="en-US" sz="3800" u="sng" dirty="0"/>
              <a:t>Simon </a:t>
            </a:r>
            <a:r>
              <a:rPr lang="en-US" sz="3800" u="sng" dirty="0" err="1"/>
              <a:t>Dring</a:t>
            </a:r>
            <a:r>
              <a:rPr lang="en-US" sz="3800" u="sng" dirty="0"/>
              <a:t> (</a:t>
            </a:r>
            <a:r>
              <a:rPr lang="en-US" sz="3800" i="1" u="sng" dirty="0"/>
              <a:t>The Daily Telegraph</a:t>
            </a:r>
            <a:r>
              <a:rPr lang="en-US" sz="3800" u="sng" dirty="0"/>
              <a:t>)</a:t>
            </a:r>
            <a:r>
              <a:rPr lang="en-US" sz="3800" dirty="0"/>
              <a:t>: He evaded capture by hiding on the roof of the Hotel Intercontinental on March 25, 1971. </a:t>
            </a:r>
            <a:r>
              <a:rPr lang="en-US" sz="3800" dirty="0" err="1"/>
              <a:t>Dring</a:t>
            </a:r>
            <a:r>
              <a:rPr lang="en-US" sz="3800" dirty="0"/>
              <a:t> was able to extensively tour Dhaka the next day and witness first-hand the slaughter that was taking place. Days later he was able to leave East Pakistan with his reporter’s notes. On March 30, 1971, the Daily Telegraph published Simon </a:t>
            </a:r>
            <a:r>
              <a:rPr lang="en-US" sz="3800" dirty="0" err="1"/>
              <a:t>Dring’s</a:t>
            </a:r>
            <a:r>
              <a:rPr lang="en-US" sz="3800" dirty="0"/>
              <a:t> front page story of the slaughter in Dhaka that the army perpetrated in the name of “God and a united Pakistan.”</a:t>
            </a:r>
          </a:p>
          <a:p>
            <a:pPr algn="just">
              <a:buFont typeface="Wingdings" pitchFamily="2" charset="2"/>
              <a:buChar char="§"/>
            </a:pPr>
            <a:r>
              <a:rPr lang="en-US" sz="3800" dirty="0">
                <a:highlight>
                  <a:srgbClr val="00FF00"/>
                </a:highlight>
              </a:rPr>
              <a:t> ‘</a:t>
            </a:r>
            <a:r>
              <a:rPr lang="en-US" sz="3800" i="1" dirty="0">
                <a:highlight>
                  <a:srgbClr val="00FF00"/>
                </a:highlight>
              </a:rPr>
              <a:t>The concert for Bangladesh</a:t>
            </a:r>
            <a:r>
              <a:rPr lang="en-US" sz="3800" dirty="0">
                <a:highlight>
                  <a:srgbClr val="00FF00"/>
                </a:highlight>
              </a:rPr>
              <a:t>’ which had raised much international awareness was organized by </a:t>
            </a:r>
            <a:r>
              <a:rPr lang="en-US" sz="3800" dirty="0" err="1">
                <a:highlight>
                  <a:srgbClr val="00FF00"/>
                </a:highlight>
              </a:rPr>
              <a:t>Pandit</a:t>
            </a:r>
            <a:r>
              <a:rPr lang="en-US" sz="3800" dirty="0">
                <a:highlight>
                  <a:srgbClr val="00FF00"/>
                </a:highlight>
              </a:rPr>
              <a:t> Ravi Shankar and George Harrison in Madison Square Garden, New York City on August 1, 1971</a:t>
            </a:r>
            <a:r>
              <a:rPr lang="en-US" sz="3800" dirty="0"/>
              <a:t>. In addition, Shankar and Ali Akbar Khan, both of whom had ancestral roots in Bangladesh, performed an opening set of Indian classical music, which led the whole world knew the name of Bangladesh.”</a:t>
            </a:r>
          </a:p>
          <a:p>
            <a:endParaRPr lang="en-US" sz="3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Role of Big Powers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b="1" dirty="0"/>
              <a:t>Introduction:</a:t>
            </a:r>
          </a:p>
          <a:p>
            <a:pPr algn="just">
              <a:buFont typeface="Wingdings" panose="05000000000000000000" pitchFamily="2" charset="2"/>
              <a:buChar char="§"/>
            </a:pPr>
            <a:r>
              <a:rPr lang="en-US" dirty="0"/>
              <a:t>The birth of Bangladesh was not only the culmination of a long struggle, it also was the result of the combination of many factors.</a:t>
            </a:r>
          </a:p>
          <a:p>
            <a:pPr algn="just">
              <a:buFont typeface="Wingdings" panose="05000000000000000000" pitchFamily="2" charset="2"/>
              <a:buChar char="§"/>
            </a:pPr>
            <a:r>
              <a:rPr lang="en-US" dirty="0"/>
              <a:t>Viewed from the political polarization and alignment of the world powers at that time, there has been an emphasis upon the intervening roles of some of the (then) major powers, such as, India, the USA, China, the USSR, UK and the Muslim World. </a:t>
            </a:r>
          </a:p>
          <a:p>
            <a:pPr algn="just">
              <a:buFont typeface="Wingdings" panose="05000000000000000000" pitchFamily="2" charset="2"/>
              <a:buChar char="§"/>
            </a:pPr>
            <a:r>
              <a:rPr lang="en-US" dirty="0"/>
              <a:t>They played a very significant role- </a:t>
            </a:r>
            <a:r>
              <a:rPr lang="en-US" dirty="0">
                <a:solidFill>
                  <a:srgbClr val="FF0000"/>
                </a:solidFill>
              </a:rPr>
              <a:t>positive and negative</a:t>
            </a:r>
            <a:r>
              <a:rPr lang="en-US" dirty="0"/>
              <a:t>- in the War of Liberation of Bangladesh.</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6978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Big Powers</a:t>
            </a:r>
          </a:p>
        </p:txBody>
      </p:sp>
      <p:sp>
        <p:nvSpPr>
          <p:cNvPr id="3" name="Content Placeholder 2"/>
          <p:cNvSpPr>
            <a:spLocks noGrp="1"/>
          </p:cNvSpPr>
          <p:nvPr>
            <p:ph idx="1"/>
          </p:nvPr>
        </p:nvSpPr>
        <p:spPr>
          <a:xfrm>
            <a:off x="457200" y="1371600"/>
            <a:ext cx="8229600" cy="4754563"/>
          </a:xfrm>
        </p:spPr>
        <p:txBody>
          <a:bodyPr>
            <a:noAutofit/>
          </a:bodyPr>
          <a:lstStyle/>
          <a:p>
            <a:pPr>
              <a:buFont typeface="Wingdings" panose="05000000000000000000" pitchFamily="2" charset="2"/>
              <a:buChar char="q"/>
            </a:pPr>
            <a:r>
              <a:rPr lang="en-US" sz="2800" b="1" dirty="0"/>
              <a:t>Role of India:</a:t>
            </a:r>
          </a:p>
          <a:p>
            <a:pPr algn="just">
              <a:buFont typeface="Wingdings" panose="05000000000000000000" pitchFamily="2" charset="2"/>
              <a:buChar char="Ø"/>
            </a:pPr>
            <a:r>
              <a:rPr lang="en-US" sz="2400" dirty="0"/>
              <a:t>The role of India, the next door neighbor, in the War of Liberation was the most important one in terms of positive gesture. </a:t>
            </a:r>
          </a:p>
          <a:p>
            <a:pPr algn="just">
              <a:buFont typeface="Wingdings" panose="05000000000000000000" pitchFamily="2" charset="2"/>
              <a:buChar char="Ø"/>
            </a:pPr>
            <a:r>
              <a:rPr lang="en-US" sz="2400" dirty="0"/>
              <a:t>It is widely believed that it would have taken Bangladesh several more years to emerge as an independent state had India not joined with the </a:t>
            </a:r>
            <a:r>
              <a:rPr lang="en-US" sz="2400" dirty="0" err="1"/>
              <a:t>Mukti</a:t>
            </a:r>
            <a:r>
              <a:rPr lang="en-US" sz="2400" dirty="0"/>
              <a:t> </a:t>
            </a:r>
            <a:r>
              <a:rPr lang="en-US" sz="2400" dirty="0" err="1"/>
              <a:t>Bahini</a:t>
            </a:r>
            <a:r>
              <a:rPr lang="en-US" sz="2400" dirty="0"/>
              <a:t> in the third phase of the struggle. </a:t>
            </a:r>
          </a:p>
          <a:p>
            <a:pPr algn="just">
              <a:buFont typeface="Wingdings" panose="05000000000000000000" pitchFamily="2" charset="2"/>
              <a:buChar char="Ø"/>
            </a:pPr>
            <a:r>
              <a:rPr lang="en-US" sz="2400" dirty="0"/>
              <a:t>After March 26, 1971 confused and helpless Bengalese took shelter in India by crossing the border which India cautiously welcomed.</a:t>
            </a:r>
          </a:p>
          <a:p>
            <a:pPr algn="just">
              <a:buFont typeface="Wingdings" panose="05000000000000000000" pitchFamily="2" charset="2"/>
              <a:buChar char="Ø"/>
            </a:pPr>
            <a:r>
              <a:rPr lang="en-US" sz="2400" dirty="0"/>
              <a:t>India gave shelter to about 93 lakh refugee people, most of whom were Hindus, (and non-Muslims) and gave them food and shelter.</a:t>
            </a:r>
          </a:p>
        </p:txBody>
      </p:sp>
    </p:spTree>
    <p:extLst>
      <p:ext uri="{BB962C8B-B14F-4D97-AF65-F5344CB8AC3E}">
        <p14:creationId xmlns:p14="http://schemas.microsoft.com/office/powerpoint/2010/main" val="196291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Big Powers</a:t>
            </a: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US" b="1" dirty="0"/>
              <a:t>Role of India:</a:t>
            </a:r>
          </a:p>
          <a:p>
            <a:pPr algn="just">
              <a:buFont typeface="Wingdings" panose="05000000000000000000" pitchFamily="2" charset="2"/>
              <a:buChar char="Ø"/>
            </a:pPr>
            <a:r>
              <a:rPr lang="en-US" dirty="0"/>
              <a:t>The friendly people of India, journalists, the intellectual community  and its government headed by </a:t>
            </a:r>
            <a:r>
              <a:rPr lang="en-US" dirty="0" err="1"/>
              <a:t>Srimoti</a:t>
            </a:r>
            <a:r>
              <a:rPr lang="en-US" dirty="0"/>
              <a:t>  Indira Gandhi did a great job to mobilize world opinion/support in favor of Bangladesh.  </a:t>
            </a:r>
          </a:p>
          <a:p>
            <a:pPr algn="just">
              <a:buFont typeface="Wingdings" panose="05000000000000000000" pitchFamily="2" charset="2"/>
              <a:buChar char="Ø"/>
            </a:pPr>
            <a:r>
              <a:rPr lang="en-US" dirty="0"/>
              <a:t>When Pakistan declared war against India on November 22, 1971, India directly involved in the war of Bangladesh. </a:t>
            </a:r>
          </a:p>
          <a:p>
            <a:pPr algn="just">
              <a:buFont typeface="Wingdings" panose="05000000000000000000" pitchFamily="2" charset="2"/>
              <a:buChar char="Ø"/>
            </a:pPr>
            <a:r>
              <a:rPr lang="en-US" dirty="0"/>
              <a:t>India entered the war directly on December 3, 1971, after Pakistan launched pre-emptive air strikes in northern India.</a:t>
            </a:r>
            <a:r>
              <a:rPr lang="en-US" u="sng" dirty="0"/>
              <a:t> </a:t>
            </a:r>
            <a:endParaRPr lang="en-US" dirty="0"/>
          </a:p>
          <a:p>
            <a:pPr algn="just">
              <a:buFont typeface="Wingdings" panose="05000000000000000000" pitchFamily="2" charset="2"/>
              <a:buChar char="Ø"/>
            </a:pPr>
            <a:r>
              <a:rPr lang="en-US" dirty="0"/>
              <a:t>India was among the first two countries (the first country to recognize Bangladesh was Bhutan) to recognize Bangladesh on December 6,1971- ten days before the surrender of the Pak-military and the official victory of Bangladesh.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Surrender of Pak Army, December 16, 1971</a:t>
            </a:r>
          </a:p>
        </p:txBody>
      </p:sp>
      <p:pic>
        <p:nvPicPr>
          <p:cNvPr id="1026" name="Picture 2" descr="C:\Users\user\Desktop\Surrender of Pak Army, Dec. 16. 1971.jpg"/>
          <p:cNvPicPr>
            <a:picLocks noGrp="1" noChangeAspect="1" noChangeArrowheads="1"/>
          </p:cNvPicPr>
          <p:nvPr>
            <p:ph idx="1"/>
          </p:nvPr>
        </p:nvPicPr>
        <p:blipFill>
          <a:blip r:embed="rId2"/>
          <a:srcRect/>
          <a:stretch>
            <a:fillRect/>
          </a:stretch>
        </p:blipFill>
        <p:spPr bwMode="auto">
          <a:xfrm>
            <a:off x="838200" y="1447800"/>
            <a:ext cx="7467600" cy="4495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text of the Instrument of Surrender </a:t>
            </a:r>
          </a:p>
        </p:txBody>
      </p:sp>
      <p:sp>
        <p:nvSpPr>
          <p:cNvPr id="3" name="Content Placeholder 2"/>
          <p:cNvSpPr>
            <a:spLocks noGrp="1"/>
          </p:cNvSpPr>
          <p:nvPr>
            <p:ph idx="1"/>
          </p:nvPr>
        </p:nvSpPr>
        <p:spPr/>
        <p:txBody>
          <a:bodyPr>
            <a:normAutofit fontScale="25000" lnSpcReduction="20000"/>
          </a:bodyPr>
          <a:lstStyle/>
          <a:p>
            <a:pPr algn="just">
              <a:buFont typeface="Wingdings" pitchFamily="2" charset="2"/>
              <a:buChar char="§"/>
            </a:pPr>
            <a:r>
              <a:rPr lang="en-US" sz="6400" dirty="0"/>
              <a:t>The PAKISTAN Eastern Command agree to surrender all PAKISTAN Armed Forces in BANGLA DESH to Lieutenant-General JAGJIT SINGH AURORA, General Officer Commanding in Chief of Indian and BANGLA DESH forces in the Eastern Theatre. This surrender includes all PAKISTAN land, air and naval forces as also all </a:t>
            </a:r>
            <a:r>
              <a:rPr lang="en-US" sz="6400" dirty="0" err="1"/>
              <a:t>para</a:t>
            </a:r>
            <a:r>
              <a:rPr lang="en-US" sz="6400" dirty="0"/>
              <a:t>-military forces and civil armed forces. These forces will lay down their arms and surrender at the places where they are currently located to the nearest regular troops under the command of Lieutenant-General JAGJIT SINGH AURORA.</a:t>
            </a:r>
          </a:p>
          <a:p>
            <a:pPr algn="just">
              <a:buNone/>
            </a:pPr>
            <a:endParaRPr lang="en-US" sz="6400" dirty="0"/>
          </a:p>
          <a:p>
            <a:pPr algn="just"/>
            <a:r>
              <a:rPr lang="en-US" sz="6400" dirty="0"/>
              <a:t>The PAKISTAN Eastern Command shall come under the orders of Lieutenant-General JAGJIT SINGH AURORA as soon as the instrument has been signed. Disobedience of orders will be regarded as a breach of the surrender terms and will be dealt with in accordance with the accepted laws and usages of war. The decision of Lieutenant-General JAGJIT SINGH AURORA will be final, should any doubt arise as to the meaning of interpretation of the surrender terms.</a:t>
            </a:r>
          </a:p>
          <a:p>
            <a:pPr algn="just">
              <a:buNone/>
            </a:pPr>
            <a:endParaRPr lang="en-US" sz="6400" dirty="0"/>
          </a:p>
          <a:p>
            <a:pPr algn="just"/>
            <a:r>
              <a:rPr lang="en-US" sz="6400" dirty="0"/>
              <a:t>Lieutenant General JAGJIT SINGH AURORA gives a solemn assurance that personnel who surrender shall be treated with dignity and respect that soldiers are entitled to in accordance with </a:t>
            </a:r>
            <a:r>
              <a:rPr lang="en-US" sz="6400" b="1" u="sng" dirty="0">
                <a:highlight>
                  <a:srgbClr val="FFFF00"/>
                </a:highlight>
              </a:rPr>
              <a:t>provisions of the GENEVA Convention </a:t>
            </a:r>
            <a:r>
              <a:rPr lang="en-US" sz="6400" dirty="0"/>
              <a:t>and guarantees the safety and well-being of all PAKISTAN military and </a:t>
            </a:r>
            <a:r>
              <a:rPr lang="en-US" sz="6400" dirty="0" err="1"/>
              <a:t>para</a:t>
            </a:r>
            <a:r>
              <a:rPr lang="en-US" sz="6400" dirty="0"/>
              <a:t>-military forces who surrender. Protection will be provided to foreign nationals, ethnic minorities and personnel of WEST PAKISTANI origin by the forces under the command of Lieutenant-General JAGJIT SINGH AURORA.</a:t>
            </a:r>
          </a:p>
          <a:p>
            <a:pPr>
              <a:buNone/>
            </a:pPr>
            <a:r>
              <a:rPr lang="en-US" sz="6400" dirty="0">
                <a:highlight>
                  <a:srgbClr val="FFFF00"/>
                </a:highlight>
              </a:rPr>
              <a:t>(</a:t>
            </a:r>
            <a:r>
              <a:rPr lang="en-US" sz="5600" b="1" dirty="0">
                <a:highlight>
                  <a:srgbClr val="FFFF00"/>
                </a:highlight>
              </a:rPr>
              <a:t>N:B:The text of the surrender is now a public property of India, displayed  in the National Museum in New Delhi</a:t>
            </a:r>
            <a:r>
              <a:rPr lang="en-US" sz="5600" dirty="0">
                <a:highlight>
                  <a:srgbClr val="FFFF00"/>
                </a:highligh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Big Powers</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b="1" dirty="0"/>
              <a:t>The role of the USSR:</a:t>
            </a:r>
            <a:endParaRPr lang="en-US" dirty="0"/>
          </a:p>
          <a:p>
            <a:pPr algn="just">
              <a:buFont typeface="Wingdings" panose="05000000000000000000" pitchFamily="2" charset="2"/>
              <a:buChar char="Ø"/>
            </a:pPr>
            <a:r>
              <a:rPr lang="en-US" dirty="0"/>
              <a:t>The Soviet Union's (USSR) close tie with India was vital in shaping the Soviet response towards the East Pakistan crisis in 1971.</a:t>
            </a:r>
          </a:p>
          <a:p>
            <a:pPr algn="just">
              <a:buFont typeface="Wingdings" panose="05000000000000000000" pitchFamily="2" charset="2"/>
              <a:buChar char="Ø"/>
            </a:pPr>
            <a:r>
              <a:rPr lang="en-US" dirty="0"/>
              <a:t>The USSR was the first socialist country which rendered sincere support and played a significant role in the Bangladesh War of Liberation.</a:t>
            </a:r>
          </a:p>
          <a:p>
            <a:pPr algn="just">
              <a:buFont typeface="Wingdings" panose="05000000000000000000" pitchFamily="2" charset="2"/>
              <a:buChar char="Ø"/>
            </a:pPr>
            <a:r>
              <a:rPr lang="en-US" dirty="0"/>
              <a:t>The relatively high priority given by the Soviet policy makers was the consequence of their perception of the contemporary world and Asia, and the proper Soviet role in both the world and Asian dimensions as a great power. </a:t>
            </a:r>
          </a:p>
          <a:p>
            <a:pPr algn="just">
              <a:buFont typeface="Wingdings" panose="05000000000000000000" pitchFamily="2" charset="2"/>
              <a:buChar char="Ø"/>
            </a:pPr>
            <a:r>
              <a:rPr lang="en-US" u="sng" dirty="0"/>
              <a:t>Therefore, Moscow’s involvement was largely determined by  “a power struggle between China and the Soviet Union and a strategic conflict between Moscow and Washington.” </a:t>
            </a:r>
          </a:p>
          <a:p>
            <a:pPr algn="just">
              <a:buFont typeface="Wingdings" panose="05000000000000000000" pitchFamily="2" charset="2"/>
              <a:buChar char="Ø"/>
            </a:pPr>
            <a:r>
              <a:rPr lang="en-US" dirty="0">
                <a:highlight>
                  <a:srgbClr val="FFFF00"/>
                </a:highlight>
              </a:rPr>
              <a:t>Moscow claimed that the USSR sided consistently with the liberation struggle of the people of Bangladesh, its moral and material assistance and support playing a large role, helped that people win freedom.</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16501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Big Powers</a:t>
            </a:r>
          </a:p>
        </p:txBody>
      </p:sp>
      <p:sp>
        <p:nvSpPr>
          <p:cNvPr id="3" name="Content Placeholder 2"/>
          <p:cNvSpPr>
            <a:spLocks noGrp="1"/>
          </p:cNvSpPr>
          <p:nvPr>
            <p:ph idx="1"/>
          </p:nvPr>
        </p:nvSpPr>
        <p:spPr/>
        <p:txBody>
          <a:bodyPr>
            <a:noAutofit/>
          </a:bodyPr>
          <a:lstStyle/>
          <a:p>
            <a:pPr algn="just">
              <a:buFont typeface="Wingdings" pitchFamily="2" charset="2"/>
              <a:buChar char="q"/>
            </a:pPr>
            <a:r>
              <a:rPr lang="en-US" sz="1800" b="1" dirty="0"/>
              <a:t>The role of the USSR:</a:t>
            </a:r>
            <a:endParaRPr lang="en-US" sz="1800" dirty="0"/>
          </a:p>
          <a:p>
            <a:pPr algn="just">
              <a:buFont typeface="Wingdings" panose="05000000000000000000" pitchFamily="2" charset="2"/>
              <a:buChar char="Ø"/>
            </a:pPr>
            <a:r>
              <a:rPr lang="en-US" sz="1800" dirty="0"/>
              <a:t>Following the Pakistani military crackdown in East Pakistan on March 25, 1971, Soviet President Nikolai Podgorny  wrote a letter to Yahiya Khan  appealing for the adaptation of the most urgent measures to stop bloodshed and repression against the unarmed people of East Pakistan and for turning to methods of a peaceful political settlement of the dispute.</a:t>
            </a:r>
          </a:p>
          <a:p>
            <a:pPr algn="just">
              <a:buFont typeface="Wingdings" panose="05000000000000000000" pitchFamily="2" charset="2"/>
              <a:buChar char="Ø"/>
            </a:pPr>
            <a:r>
              <a:rPr lang="en-US" sz="1800" dirty="0"/>
              <a:t>The USSR also assured India, the number one ally of Bangladesh in the War of Liberation, to take countermeasures if the USA and/or China confronts the resources of the struggle.</a:t>
            </a:r>
          </a:p>
          <a:p>
            <a:pPr algn="just">
              <a:buFont typeface="Wingdings" panose="05000000000000000000" pitchFamily="2" charset="2"/>
              <a:buChar char="Ø"/>
            </a:pPr>
            <a:r>
              <a:rPr lang="en-US" sz="1800" dirty="0">
                <a:highlight>
                  <a:srgbClr val="00FF00"/>
                </a:highlight>
              </a:rPr>
              <a:t>The USSR signed the </a:t>
            </a:r>
            <a:r>
              <a:rPr lang="en-US" sz="1800" u="sng" dirty="0">
                <a:highlight>
                  <a:srgbClr val="00FF00"/>
                </a:highlight>
              </a:rPr>
              <a:t>Indo-Soviet Friendship Treaty in August 1971 </a:t>
            </a:r>
            <a:r>
              <a:rPr lang="en-US" sz="1800" dirty="0">
                <a:highlight>
                  <a:srgbClr val="00FF00"/>
                </a:highlight>
              </a:rPr>
              <a:t>and declared ‘total Soviet support with India’ on Bangladesh issues.</a:t>
            </a:r>
          </a:p>
          <a:p>
            <a:pPr algn="just">
              <a:buFont typeface="Wingdings" panose="05000000000000000000" pitchFamily="2" charset="2"/>
              <a:buChar char="Ø"/>
            </a:pPr>
            <a:r>
              <a:rPr lang="en-US" sz="1800" dirty="0"/>
              <a:t>Soviet veto against the US backed proposal for ceasefire paved the way for the Indo-Bangladesh allied forces to march into Dhaka and secure the defeat and surrender of 90 thousand Pakistani troops on the 16th December 1971.</a:t>
            </a:r>
          </a:p>
          <a:p>
            <a:pPr algn="just">
              <a:buFont typeface="Wingdings" panose="05000000000000000000" pitchFamily="2" charset="2"/>
              <a:buChar char="Ø"/>
            </a:pPr>
            <a:r>
              <a:rPr lang="en-US" sz="1800" dirty="0">
                <a:highlight>
                  <a:srgbClr val="FFFF00"/>
                </a:highlight>
              </a:rPr>
              <a:t> Soviet Union's positive role thus contributed immensely to the historic triumph of Bangladesh. The USSR recognized Bangladesh on January 25, 1972.</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Big Powers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2600" b="1" dirty="0"/>
              <a:t>Role of the USA:</a:t>
            </a:r>
          </a:p>
          <a:p>
            <a:pPr algn="just">
              <a:buFont typeface="Wingdings" panose="05000000000000000000" pitchFamily="2" charset="2"/>
              <a:buChar char="Ø"/>
            </a:pPr>
            <a:endParaRPr lang="en-US" sz="1400" dirty="0"/>
          </a:p>
          <a:p>
            <a:pPr algn="just">
              <a:buFont typeface="Wingdings" panose="05000000000000000000" pitchFamily="2" charset="2"/>
              <a:buChar char="Ø"/>
            </a:pPr>
            <a:r>
              <a:rPr lang="en-US" sz="1600" dirty="0">
                <a:highlight>
                  <a:srgbClr val="00FF00"/>
                </a:highlight>
              </a:rPr>
              <a:t>Of the two super powers dominating the World in 1970s, the USA played a more complex and somewhat negative role in the 1971 war. Nevertheless, it should be noted that the </a:t>
            </a:r>
            <a:r>
              <a:rPr lang="en-US" sz="1600" dirty="0">
                <a:highlight>
                  <a:srgbClr val="00FFFF"/>
                </a:highlight>
              </a:rPr>
              <a:t>US society's </a:t>
            </a:r>
            <a:r>
              <a:rPr lang="en-US" sz="1600" dirty="0">
                <a:highlight>
                  <a:srgbClr val="00FF00"/>
                </a:highlight>
              </a:rPr>
              <a:t>response was one of positive support contradicting the state's negative role. </a:t>
            </a:r>
          </a:p>
          <a:p>
            <a:pPr algn="just">
              <a:buFont typeface="Wingdings" panose="05000000000000000000" pitchFamily="2" charset="2"/>
              <a:buChar char="Ø"/>
            </a:pPr>
            <a:r>
              <a:rPr lang="en-US" sz="1600" dirty="0"/>
              <a:t>The USA supported Pakistan both politically and materially. However, </a:t>
            </a:r>
            <a:r>
              <a:rPr lang="en-US" sz="1600" u="sng" dirty="0">
                <a:highlight>
                  <a:srgbClr val="00FFFF"/>
                </a:highlight>
              </a:rPr>
              <a:t>during the first phase </a:t>
            </a:r>
            <a:r>
              <a:rPr lang="en-US" sz="1600" dirty="0"/>
              <a:t>the US posture was “neutral” and it described the problem in East Bengal as Pakistan's “internal matter”.</a:t>
            </a:r>
          </a:p>
          <a:p>
            <a:pPr algn="just">
              <a:buFont typeface="Wingdings" panose="05000000000000000000" pitchFamily="2" charset="2"/>
              <a:buChar char="Ø"/>
            </a:pPr>
            <a:r>
              <a:rPr lang="en-US" sz="1600" u="sng" dirty="0">
                <a:highlight>
                  <a:srgbClr val="00FFFF"/>
                </a:highlight>
              </a:rPr>
              <a:t>The second phase </a:t>
            </a:r>
            <a:r>
              <a:rPr lang="en-US" sz="1600" dirty="0"/>
              <a:t>started with the secret trip by President Nixon's National Security Adviser, Henry Kissinger, to China during 9-10 July 1971. During this phase, which lasted until September, the United States pursued diplomacy of restraint, counseling India to desist from armed conflict with Pakistan and privately pressing Pakistan to thrash out a 'political settlement' of the East Pakistan issue.</a:t>
            </a:r>
          </a:p>
          <a:p>
            <a:pPr algn="just">
              <a:buFont typeface="Wingdings" panose="05000000000000000000" pitchFamily="2" charset="2"/>
              <a:buChar char="Ø"/>
            </a:pPr>
            <a:r>
              <a:rPr lang="en-US" sz="1600" dirty="0">
                <a:highlight>
                  <a:srgbClr val="00FFFF"/>
                </a:highlight>
              </a:rPr>
              <a:t>During </a:t>
            </a:r>
            <a:r>
              <a:rPr lang="en-US" sz="1600" u="sng" dirty="0">
                <a:highlight>
                  <a:srgbClr val="00FFFF"/>
                </a:highlight>
              </a:rPr>
              <a:t>the third phase</a:t>
            </a:r>
            <a:r>
              <a:rPr lang="en-US" sz="1600" dirty="0"/>
              <a:t>, lasting from September until December 3, when the Indo Pakistan war over Bangladesh broke out, the United States attempted to promote a constructive political dialogue between the Pakistani military government and the Bengali nationalist leaders in India, producing no results.</a:t>
            </a:r>
          </a:p>
          <a:p>
            <a:pPr algn="just">
              <a:buFont typeface="Wingdings" panose="05000000000000000000" pitchFamily="2" charset="2"/>
              <a:buChar char="Ø"/>
            </a:pPr>
            <a:r>
              <a:rPr lang="en-US" sz="1600" u="sng" dirty="0">
                <a:highlight>
                  <a:srgbClr val="00FFFF"/>
                </a:highlight>
              </a:rPr>
              <a:t>The fourth phase </a:t>
            </a:r>
            <a:r>
              <a:rPr lang="en-US" sz="1600" dirty="0"/>
              <a:t>covered the period of the Indo Pak war. During the 14-day sub continental war, the United States backed Pakistan and blamed India for the escalation of hostilities and tried through the United Nations and other means to bring about a ceasefire and “save West Pakistan” from possible Indian attempts to destroy its militarily.</a:t>
            </a:r>
          </a:p>
          <a:p>
            <a:pPr algn="just">
              <a:buFont typeface="Wingdings" panose="05000000000000000000" pitchFamily="2" charset="2"/>
              <a:buChar char="Ø"/>
            </a:pPr>
            <a:endParaRPr lang="en-US" sz="1600" dirty="0"/>
          </a:p>
          <a:p>
            <a:pPr algn="just">
              <a:buFont typeface="Wingdings" panose="05000000000000000000" pitchFamily="2" charset="2"/>
              <a:buChar char="Ø"/>
            </a:pPr>
            <a:endParaRPr lang="en-US" sz="1600" dirty="0"/>
          </a:p>
        </p:txBody>
      </p:sp>
    </p:spTree>
    <p:extLst>
      <p:ext uri="{BB962C8B-B14F-4D97-AF65-F5344CB8AC3E}">
        <p14:creationId xmlns:p14="http://schemas.microsoft.com/office/powerpoint/2010/main" val="907241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TotalTime>
  <Words>2089</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HIS103: Emergence of Bangladesh</vt:lpstr>
      <vt:lpstr>Role of Big Powers</vt:lpstr>
      <vt:lpstr>Role of Big Powers</vt:lpstr>
      <vt:lpstr>Role of Big Powers</vt:lpstr>
      <vt:lpstr>Surrender of Pak Army, December 16, 1971</vt:lpstr>
      <vt:lpstr>The text of the Instrument of Surrender </vt:lpstr>
      <vt:lpstr>Role of Big Powers</vt:lpstr>
      <vt:lpstr>Role of Big Powers</vt:lpstr>
      <vt:lpstr>Role of Big Powers</vt:lpstr>
      <vt:lpstr>Role of Big Powers</vt:lpstr>
      <vt:lpstr>Role of Big Powers</vt:lpstr>
      <vt:lpstr>Role of Big Powers</vt:lpstr>
      <vt:lpstr>Role of Big Powers</vt:lpstr>
      <vt:lpstr>Role of Big Powers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HIS103: Emergence of Bangladesh</dc:title>
  <dc:creator>user</dc:creator>
  <cp:lastModifiedBy>HP</cp:lastModifiedBy>
  <cp:revision>76</cp:revision>
  <dcterms:created xsi:type="dcterms:W3CDTF">2006-08-16T00:00:00Z</dcterms:created>
  <dcterms:modified xsi:type="dcterms:W3CDTF">2022-04-12T16:33:26Z</dcterms:modified>
</cp:coreProperties>
</file>