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B782223-7C62-438F-831D-7508F5B427BE}" type="datetimeFigureOut">
              <a:rPr lang="en-AU" smtClean="0"/>
              <a:t>6/02/2022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419687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782223-7C62-438F-831D-7508F5B427BE}" type="datetimeFigureOut">
              <a:rPr lang="en-AU" smtClean="0"/>
              <a:t>6/02/2022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329245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782223-7C62-438F-831D-7508F5B427BE}" type="datetimeFigureOut">
              <a:rPr lang="en-AU" smtClean="0"/>
              <a:t>6/02/2022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397558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782223-7C62-438F-831D-7508F5B427BE}" type="datetimeFigureOut">
              <a:rPr lang="en-AU" smtClean="0"/>
              <a:t>6/02/2022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375562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82223-7C62-438F-831D-7508F5B427BE}" type="datetimeFigureOut">
              <a:rPr lang="en-AU" smtClean="0"/>
              <a:t>6/02/2022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30385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B782223-7C62-438F-831D-7508F5B427BE}" type="datetimeFigureOut">
              <a:rPr lang="en-AU" smtClean="0"/>
              <a:t>6/02/2022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135471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B782223-7C62-438F-831D-7508F5B427BE}" type="datetimeFigureOut">
              <a:rPr lang="en-AU" smtClean="0"/>
              <a:t>6/02/2022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382525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B782223-7C62-438F-831D-7508F5B427BE}" type="datetimeFigureOut">
              <a:rPr lang="en-AU" smtClean="0"/>
              <a:t>6/02/2022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365335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82223-7C62-438F-831D-7508F5B427BE}" type="datetimeFigureOut">
              <a:rPr lang="en-AU" smtClean="0"/>
              <a:t>6/02/2022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136794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82223-7C62-438F-831D-7508F5B427BE}" type="datetimeFigureOut">
              <a:rPr lang="en-AU" smtClean="0"/>
              <a:t>6/02/2022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354266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82223-7C62-438F-831D-7508F5B427BE}" type="datetimeFigureOut">
              <a:rPr lang="en-AU" smtClean="0"/>
              <a:t>6/02/2022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5835DC-F21D-4305-9CCA-F4DCAEAE52A2}" type="slidenum">
              <a:rPr lang="en-AU" smtClean="0"/>
              <a:t>‹#›</a:t>
            </a:fld>
            <a:endParaRPr lang="en-AU"/>
          </a:p>
        </p:txBody>
      </p:sp>
    </p:spTree>
    <p:extLst>
      <p:ext uri="{BB962C8B-B14F-4D97-AF65-F5344CB8AC3E}">
        <p14:creationId xmlns:p14="http://schemas.microsoft.com/office/powerpoint/2010/main" val="44314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82223-7C62-438F-831D-7508F5B427BE}" type="datetimeFigureOut">
              <a:rPr lang="en-AU" smtClean="0"/>
              <a:t>6/02/2022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835DC-F21D-4305-9CCA-F4DCAEAE52A2}" type="slidenum">
              <a:rPr lang="en-AU" smtClean="0"/>
              <a:t>‹#›</a:t>
            </a:fld>
            <a:endParaRPr lang="en-AU"/>
          </a:p>
        </p:txBody>
      </p:sp>
    </p:spTree>
    <p:extLst>
      <p:ext uri="{BB962C8B-B14F-4D97-AF65-F5344CB8AC3E}">
        <p14:creationId xmlns:p14="http://schemas.microsoft.com/office/powerpoint/2010/main" val="1113264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Lecture-2 (HIS103)</a:t>
            </a:r>
            <a:endParaRPr lang="en-AU" dirty="0"/>
          </a:p>
        </p:txBody>
      </p:sp>
      <p:sp>
        <p:nvSpPr>
          <p:cNvPr id="3" name="Content Placeholder 2"/>
          <p:cNvSpPr>
            <a:spLocks noGrp="1"/>
          </p:cNvSpPr>
          <p:nvPr>
            <p:ph idx="1"/>
          </p:nvPr>
        </p:nvSpPr>
        <p:spPr/>
        <p:txBody>
          <a:bodyPr/>
          <a:lstStyle/>
          <a:p>
            <a:endParaRPr lang="en-US" dirty="0" smtClean="0"/>
          </a:p>
          <a:p>
            <a:endParaRPr lang="en-US" dirty="0"/>
          </a:p>
          <a:p>
            <a:pPr marL="0" indent="0" algn="ctr">
              <a:buNone/>
            </a:pPr>
            <a:r>
              <a:rPr lang="en-US" sz="4000" b="1" dirty="0" smtClean="0"/>
              <a:t>Administrative Reforms of the BEIC</a:t>
            </a:r>
          </a:p>
          <a:p>
            <a:pPr marL="0" indent="0" algn="ctr">
              <a:buNone/>
            </a:pPr>
            <a:r>
              <a:rPr lang="en-US" dirty="0" smtClean="0"/>
              <a:t>February 6, 2022</a:t>
            </a:r>
            <a:endParaRPr lang="en-AU" dirty="0"/>
          </a:p>
        </p:txBody>
      </p:sp>
    </p:spTree>
    <p:extLst>
      <p:ext uri="{BB962C8B-B14F-4D97-AF65-F5344CB8AC3E}">
        <p14:creationId xmlns:p14="http://schemas.microsoft.com/office/powerpoint/2010/main" val="217813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Religious Uprising</a:t>
            </a:r>
            <a:endParaRPr lang="en-AU"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From 1760 through 1770s, Fakir </a:t>
            </a:r>
            <a:r>
              <a:rPr lang="en-US" altLang="en-US" dirty="0" smtClean="0">
                <a:highlight>
                  <a:srgbClr val="00FFFF"/>
                </a:highlight>
                <a:latin typeface="Garamond" panose="02020404030301010803" pitchFamily="18" charset="0"/>
                <a:ea typeface="Calibri" charset="0"/>
                <a:cs typeface="Vrinda" panose="020B0502040204020203" pitchFamily="34" charset="0"/>
              </a:rPr>
              <a:t>(Sheikh) </a:t>
            </a:r>
            <a:r>
              <a:rPr lang="en-US" altLang="en-US" dirty="0" err="1" smtClean="0">
                <a:highlight>
                  <a:srgbClr val="00FFFF"/>
                </a:highlight>
                <a:latin typeface="Garamond" panose="02020404030301010803" pitchFamily="18" charset="0"/>
                <a:ea typeface="Calibri" charset="0"/>
                <a:cs typeface="Vrinda" panose="020B0502040204020203" pitchFamily="34" charset="0"/>
              </a:rPr>
              <a:t>Maznu</a:t>
            </a:r>
            <a:r>
              <a:rPr lang="en-US" altLang="en-US" dirty="0" smtClean="0">
                <a:highlight>
                  <a:srgbClr val="00FFFF"/>
                </a:highlight>
                <a:latin typeface="Garamond" panose="02020404030301010803" pitchFamily="18" charset="0"/>
                <a:ea typeface="Calibri" charset="0"/>
                <a:cs typeface="Vrinda" panose="020B0502040204020203" pitchFamily="34" charset="0"/>
              </a:rPr>
              <a:t> Shah </a:t>
            </a:r>
            <a:r>
              <a:rPr lang="en-US" altLang="en-US" dirty="0" smtClean="0">
                <a:latin typeface="Garamond" panose="02020404030301010803" pitchFamily="18" charset="0"/>
                <a:ea typeface="Calibri" charset="0"/>
                <a:cs typeface="Vrinda" panose="020B0502040204020203" pitchFamily="34" charset="0"/>
              </a:rPr>
              <a:t>led the </a:t>
            </a:r>
            <a:r>
              <a:rPr lang="en-US" altLang="en-US" b="1" dirty="0" smtClean="0">
                <a:highlight>
                  <a:srgbClr val="FFFF00"/>
                </a:highlight>
                <a:latin typeface="Garamond" panose="02020404030301010803" pitchFamily="18" charset="0"/>
                <a:ea typeface="Calibri" charset="0"/>
                <a:cs typeface="Vrinda" panose="020B0502040204020203" pitchFamily="34" charset="0"/>
              </a:rPr>
              <a:t>Fakir rebellion </a:t>
            </a:r>
            <a:r>
              <a:rPr lang="en-US" altLang="en-US" dirty="0" smtClean="0">
                <a:latin typeface="Garamond" panose="02020404030301010803" pitchFamily="18" charset="0"/>
                <a:ea typeface="Calibri" charset="0"/>
                <a:cs typeface="Vrinda" panose="020B0502040204020203" pitchFamily="34" charset="0"/>
              </a:rPr>
              <a:t>in Kanpur district of Bihar. </a:t>
            </a:r>
            <a:r>
              <a:rPr lang="en-US" altLang="en-US" b="1" dirty="0" smtClean="0">
                <a:highlight>
                  <a:srgbClr val="FFFF00"/>
                </a:highlight>
                <a:latin typeface="Garamond" panose="02020404030301010803" pitchFamily="18" charset="0"/>
                <a:ea typeface="Calibri" charset="0"/>
                <a:cs typeface="Vrinda" panose="020B0502040204020203" pitchFamily="34" charset="0"/>
              </a:rPr>
              <a:t>The </a:t>
            </a:r>
            <a:r>
              <a:rPr lang="en-US" altLang="en-US" b="1" dirty="0" err="1" smtClean="0">
                <a:highlight>
                  <a:srgbClr val="FFFF00"/>
                </a:highlight>
                <a:latin typeface="Garamond" panose="02020404030301010803" pitchFamily="18" charset="0"/>
                <a:ea typeface="Calibri" charset="0"/>
                <a:cs typeface="Vrinda" panose="020B0502040204020203" pitchFamily="34" charset="0"/>
              </a:rPr>
              <a:t>Sanyasi</a:t>
            </a:r>
            <a:r>
              <a:rPr lang="en-US" altLang="en-US" b="1" dirty="0" smtClean="0">
                <a:highlight>
                  <a:srgbClr val="FFFF00"/>
                </a:highlight>
                <a:latin typeface="Garamond" panose="02020404030301010803" pitchFamily="18" charset="0"/>
                <a:ea typeface="Calibri" charset="0"/>
                <a:cs typeface="Vrinda" panose="020B0502040204020203" pitchFamily="34" charset="0"/>
              </a:rPr>
              <a:t> rebellion </a:t>
            </a:r>
            <a:r>
              <a:rPr lang="en-US" altLang="en-US" dirty="0" smtClean="0">
                <a:latin typeface="Garamond" panose="02020404030301010803" pitchFamily="18" charset="0"/>
                <a:ea typeface="Calibri" charset="0"/>
                <a:cs typeface="Vrinda" panose="020B0502040204020203" pitchFamily="34" charset="0"/>
              </a:rPr>
              <a:t>led by Mohan </a:t>
            </a:r>
            <a:r>
              <a:rPr lang="en-US" altLang="en-US" dirty="0" err="1" smtClean="0">
                <a:latin typeface="Garamond" panose="02020404030301010803" pitchFamily="18" charset="0"/>
                <a:ea typeface="Calibri" charset="0"/>
                <a:cs typeface="Vrinda" panose="020B0502040204020203" pitchFamily="34" charset="0"/>
              </a:rPr>
              <a:t>Giri</a:t>
            </a:r>
            <a:r>
              <a:rPr lang="en-US" altLang="en-US" dirty="0" smtClean="0">
                <a:latin typeface="Garamond" panose="02020404030301010803" pitchFamily="18" charset="0"/>
                <a:ea typeface="Calibri" charset="0"/>
                <a:cs typeface="Vrinda" panose="020B0502040204020203" pitchFamily="34" charset="0"/>
              </a:rPr>
              <a:t> and </a:t>
            </a:r>
            <a:r>
              <a:rPr lang="en-US" altLang="en-US" dirty="0" err="1" smtClean="0">
                <a:highlight>
                  <a:srgbClr val="00FFFF"/>
                </a:highlight>
                <a:latin typeface="Garamond" panose="02020404030301010803" pitchFamily="18" charset="0"/>
                <a:ea typeface="Calibri" charset="0"/>
                <a:cs typeface="Vrinda" panose="020B0502040204020203" pitchFamily="34" charset="0"/>
              </a:rPr>
              <a:t>Bhavani</a:t>
            </a:r>
            <a:r>
              <a:rPr lang="en-US" altLang="en-US" dirty="0" smtClean="0">
                <a:highlight>
                  <a:srgbClr val="00FFFF"/>
                </a:highlight>
                <a:latin typeface="Garamond" panose="02020404030301010803" pitchFamily="18" charset="0"/>
                <a:ea typeface="Calibri" charset="0"/>
                <a:cs typeface="Vrinda" panose="020B0502040204020203" pitchFamily="34" charset="0"/>
              </a:rPr>
              <a:t> Pathak</a:t>
            </a:r>
            <a:r>
              <a:rPr lang="en-US" altLang="en-US" dirty="0" smtClean="0">
                <a:latin typeface="Garamond" panose="02020404030301010803" pitchFamily="18" charset="0"/>
                <a:ea typeface="Calibri" charset="0"/>
                <a:cs typeface="Vrinda" panose="020B0502040204020203" pitchFamily="34" charset="0"/>
              </a:rPr>
              <a:t>.</a:t>
            </a:r>
          </a:p>
          <a:p>
            <a:pPr lvl="0" algn="just">
              <a:buFont typeface="Wingdings" panose="05000000000000000000" pitchFamily="2" charset="2"/>
              <a:buChar char="§"/>
            </a:pPr>
            <a:r>
              <a:rPr lang="en-US" altLang="en-US" b="1" dirty="0" smtClean="0">
                <a:highlight>
                  <a:srgbClr val="FFFF00"/>
                </a:highlight>
                <a:latin typeface="Garamond" panose="02020404030301010803" pitchFamily="18" charset="0"/>
                <a:ea typeface="Calibri" charset="0"/>
                <a:cs typeface="Vrinda" panose="020B0502040204020203" pitchFamily="34" charset="0"/>
              </a:rPr>
              <a:t>Rebellion of </a:t>
            </a:r>
            <a:r>
              <a:rPr lang="en-US" altLang="en-US" b="1" dirty="0" err="1" smtClean="0">
                <a:highlight>
                  <a:srgbClr val="FFFF00"/>
                </a:highlight>
                <a:latin typeface="Garamond" panose="02020404030301010803" pitchFamily="18" charset="0"/>
                <a:ea typeface="Calibri" charset="0"/>
                <a:cs typeface="Vrinda" panose="020B0502040204020203" pitchFamily="34" charset="0"/>
              </a:rPr>
              <a:t>Titumir</a:t>
            </a:r>
            <a:r>
              <a:rPr lang="en-US" altLang="en-US" dirty="0" smtClean="0">
                <a:latin typeface="Garamond" panose="02020404030301010803" pitchFamily="18" charset="0"/>
                <a:ea typeface="Calibri" charset="0"/>
                <a:cs typeface="Vrinda" panose="020B0502040204020203" pitchFamily="34" charset="0"/>
              </a:rPr>
              <a:t>, </a:t>
            </a:r>
            <a:r>
              <a:rPr lang="en-US" dirty="0" smtClean="0"/>
              <a:t>a peasant leader who led </a:t>
            </a:r>
            <a:r>
              <a:rPr lang="en-US" dirty="0" smtClean="0">
                <a:highlight>
                  <a:srgbClr val="00FF00"/>
                </a:highlight>
              </a:rPr>
              <a:t>the </a:t>
            </a:r>
            <a:r>
              <a:rPr lang="en-US" dirty="0" err="1" smtClean="0">
                <a:highlight>
                  <a:srgbClr val="00FF00"/>
                </a:highlight>
              </a:rPr>
              <a:t>Narkelberia</a:t>
            </a:r>
            <a:r>
              <a:rPr lang="en-US" dirty="0" smtClean="0">
                <a:highlight>
                  <a:srgbClr val="00FF00"/>
                </a:highlight>
              </a:rPr>
              <a:t> Uprising in 1831</a:t>
            </a:r>
            <a:r>
              <a:rPr lang="en-US" dirty="0" smtClean="0"/>
              <a:t>, is considered the first armed peasant uprising against the British</a:t>
            </a:r>
            <a:r>
              <a:rPr lang="en-US" altLang="en-US" dirty="0" smtClean="0">
                <a:latin typeface="Garamond" panose="02020404030301010803" pitchFamily="18" charset="0"/>
                <a:ea typeface="Calibri" charset="0"/>
                <a:cs typeface="Vrinda" panose="020B0502040204020203" pitchFamily="34" charset="0"/>
              </a:rPr>
              <a:t> in </a:t>
            </a:r>
            <a:r>
              <a:rPr lang="en-US" altLang="en-US" dirty="0" err="1" smtClean="0">
                <a:latin typeface="Garamond" panose="02020404030301010803" pitchFamily="18" charset="0"/>
                <a:ea typeface="Calibri" charset="0"/>
                <a:cs typeface="Vrinda" panose="020B0502040204020203" pitchFamily="34" charset="0"/>
              </a:rPr>
              <a:t>Midnapore</a:t>
            </a:r>
            <a:r>
              <a:rPr lang="en-US" altLang="en-US" dirty="0" smtClean="0">
                <a:latin typeface="Garamond" panose="02020404030301010803" pitchFamily="18" charset="0"/>
                <a:ea typeface="Calibri" charset="0"/>
                <a:cs typeface="Vrinda" panose="020B0502040204020203" pitchFamily="34" charset="0"/>
              </a:rPr>
              <a:t> in 1827-31.</a:t>
            </a:r>
            <a:r>
              <a:rPr lang="en-US" dirty="0" smtClean="0"/>
              <a:t>  </a:t>
            </a:r>
            <a:endParaRPr lang="en-US" altLang="en-US" dirty="0" smtClean="0">
              <a:latin typeface="Garamond" panose="02020404030301010803" pitchFamily="18" charset="0"/>
              <a:ea typeface="Calibri" charset="0"/>
              <a:cs typeface="Vrinda" panose="020B0502040204020203" pitchFamily="34" charset="0"/>
            </a:endParaRPr>
          </a:p>
          <a:p>
            <a:pPr lvl="0" algn="just">
              <a:buFont typeface="Wingdings" panose="05000000000000000000" pitchFamily="2" charset="2"/>
              <a:buChar char="§"/>
            </a:pPr>
            <a:r>
              <a:rPr lang="en-US" altLang="en-US" b="1" dirty="0" err="1" smtClean="0">
                <a:highlight>
                  <a:srgbClr val="FFFF00"/>
                </a:highlight>
                <a:latin typeface="Garamond" panose="02020404030301010803" pitchFamily="18" charset="0"/>
                <a:ea typeface="Calibri" charset="0"/>
                <a:cs typeface="Vrinda" panose="020B0502040204020203" pitchFamily="34" charset="0"/>
              </a:rPr>
              <a:t>Faraizi</a:t>
            </a:r>
            <a:r>
              <a:rPr lang="en-US" altLang="en-US" b="1" dirty="0" smtClean="0">
                <a:highlight>
                  <a:srgbClr val="FFFF00"/>
                </a:highlight>
                <a:latin typeface="Garamond" panose="02020404030301010803" pitchFamily="18" charset="0"/>
                <a:ea typeface="Calibri" charset="0"/>
                <a:cs typeface="Vrinda" panose="020B0502040204020203" pitchFamily="34" charset="0"/>
              </a:rPr>
              <a:t> Movement </a:t>
            </a:r>
            <a:r>
              <a:rPr lang="en-US" altLang="en-US" dirty="0" smtClean="0">
                <a:latin typeface="Garamond" panose="02020404030301010803" pitchFamily="18" charset="0"/>
                <a:ea typeface="Calibri" charset="0"/>
                <a:cs typeface="Vrinda" panose="020B0502040204020203" pitchFamily="34" charset="0"/>
              </a:rPr>
              <a:t>of Haji </a:t>
            </a:r>
            <a:r>
              <a:rPr lang="en-US" altLang="en-US" dirty="0" err="1" smtClean="0">
                <a:latin typeface="Garamond" panose="02020404030301010803" pitchFamily="18" charset="0"/>
                <a:ea typeface="Calibri" charset="0"/>
                <a:cs typeface="Vrinda" panose="020B0502040204020203" pitchFamily="34" charset="0"/>
              </a:rPr>
              <a:t>Shariatullah</a:t>
            </a:r>
            <a:r>
              <a:rPr lang="en-US" altLang="en-US" dirty="0" smtClean="0">
                <a:latin typeface="Garamond" panose="02020404030301010803" pitchFamily="18" charset="0"/>
                <a:ea typeface="Calibri" charset="0"/>
                <a:cs typeface="Vrinda" panose="020B0502040204020203" pitchFamily="34" charset="0"/>
              </a:rPr>
              <a:t> and </a:t>
            </a:r>
            <a:r>
              <a:rPr lang="en-US" altLang="en-US" dirty="0" err="1" smtClean="0">
                <a:latin typeface="Garamond" panose="02020404030301010803" pitchFamily="18" charset="0"/>
                <a:ea typeface="Calibri" charset="0"/>
                <a:cs typeface="Vrinda" panose="020B0502040204020203" pitchFamily="34" charset="0"/>
              </a:rPr>
              <a:t>Dudu</a:t>
            </a:r>
            <a:r>
              <a:rPr lang="en-US" altLang="en-US" dirty="0" smtClean="0">
                <a:latin typeface="Garamond" panose="02020404030301010803" pitchFamily="18" charset="0"/>
                <a:ea typeface="Calibri" charset="0"/>
                <a:cs typeface="Vrinda" panose="020B0502040204020203" pitchFamily="34" charset="0"/>
              </a:rPr>
              <a:t> Mia in central and eastern Bengal (greater </a:t>
            </a:r>
            <a:r>
              <a:rPr lang="en-US" altLang="en-US" dirty="0" err="1" smtClean="0">
                <a:latin typeface="Garamond" panose="02020404030301010803" pitchFamily="18" charset="0"/>
                <a:ea typeface="Calibri" charset="0"/>
                <a:cs typeface="Vrinda" panose="020B0502040204020203" pitchFamily="34" charset="0"/>
              </a:rPr>
              <a:t>Faridpur</a:t>
            </a:r>
            <a:r>
              <a:rPr lang="en-US" altLang="en-US" dirty="0" smtClean="0">
                <a:latin typeface="Garamond" panose="02020404030301010803" pitchFamily="18" charset="0"/>
                <a:ea typeface="Calibri" charset="0"/>
                <a:cs typeface="Vrinda" panose="020B0502040204020203" pitchFamily="34" charset="0"/>
              </a:rPr>
              <a:t>) during </a:t>
            </a:r>
            <a:r>
              <a:rPr lang="en-US" altLang="en-US" u="sng" dirty="0" smtClean="0">
                <a:latin typeface="Garamond" panose="02020404030301010803" pitchFamily="18" charset="0"/>
                <a:ea typeface="Calibri" charset="0"/>
                <a:cs typeface="Vrinda" panose="020B0502040204020203" pitchFamily="34" charset="0"/>
              </a:rPr>
              <a:t>1818 till 1860</a:t>
            </a:r>
            <a:r>
              <a:rPr lang="en-US" altLang="en-US" dirty="0" smtClean="0">
                <a:latin typeface="Garamond" panose="02020404030301010803" pitchFamily="18" charset="0"/>
                <a:ea typeface="Calibri" charset="0"/>
                <a:cs typeface="Vrinda" panose="020B0502040204020203" pitchFamily="34" charset="0"/>
              </a:rPr>
              <a:t>.</a:t>
            </a:r>
          </a:p>
          <a:p>
            <a:pPr lvl="0" algn="just">
              <a:buFont typeface="Wingdings" panose="05000000000000000000" pitchFamily="2" charset="2"/>
              <a:buChar char="§"/>
            </a:pPr>
            <a:r>
              <a:rPr lang="en-US" altLang="en-US" dirty="0" err="1" smtClean="0">
                <a:latin typeface="Garamond" panose="02020404030301010803" pitchFamily="18" charset="0"/>
                <a:ea typeface="Calibri" charset="0"/>
                <a:cs typeface="Vrinda" panose="020B0502040204020203" pitchFamily="34" charset="0"/>
              </a:rPr>
              <a:t>Peerzada</a:t>
            </a:r>
            <a:r>
              <a:rPr lang="en-US" altLang="en-US" dirty="0" smtClean="0">
                <a:latin typeface="Garamond" panose="02020404030301010803" pitchFamily="18" charset="0"/>
                <a:ea typeface="Calibri" charset="0"/>
                <a:cs typeface="Vrinda" panose="020B0502040204020203" pitchFamily="34" charset="0"/>
              </a:rPr>
              <a:t> Syed </a:t>
            </a:r>
            <a:r>
              <a:rPr lang="en-US" altLang="en-US" dirty="0" err="1" smtClean="0">
                <a:latin typeface="Garamond" panose="02020404030301010803" pitchFamily="18" charset="0"/>
                <a:ea typeface="Calibri" charset="0"/>
                <a:cs typeface="Vrinda" panose="020B0502040204020203" pitchFamily="34" charset="0"/>
              </a:rPr>
              <a:t>Hadi</a:t>
            </a:r>
            <a:r>
              <a:rPr lang="en-US" altLang="en-US" dirty="0" smtClean="0">
                <a:latin typeface="Garamond" panose="02020404030301010803" pitchFamily="18" charset="0"/>
                <a:ea typeface="Calibri" charset="0"/>
                <a:cs typeface="Vrinda" panose="020B0502040204020203" pitchFamily="34" charset="0"/>
              </a:rPr>
              <a:t> and Syed Mahdi brothers in </a:t>
            </a:r>
            <a:r>
              <a:rPr lang="en-US" altLang="en-US" dirty="0" err="1" smtClean="0">
                <a:latin typeface="Garamond" panose="02020404030301010803" pitchFamily="18" charset="0"/>
                <a:ea typeface="Calibri" charset="0"/>
                <a:cs typeface="Vrinda" panose="020B0502040204020203" pitchFamily="34" charset="0"/>
              </a:rPr>
              <a:t>Sylhet</a:t>
            </a:r>
            <a:r>
              <a:rPr lang="en-US" altLang="en-US" dirty="0" smtClean="0">
                <a:latin typeface="Garamond" panose="02020404030301010803" pitchFamily="18" charset="0"/>
                <a:ea typeface="Calibri" charset="0"/>
                <a:cs typeface="Vrinda" panose="020B0502040204020203" pitchFamily="34" charset="0"/>
              </a:rPr>
              <a:t> fought the first </a:t>
            </a:r>
            <a:r>
              <a:rPr lang="en-US" altLang="en-US" dirty="0" err="1" smtClean="0">
                <a:latin typeface="Garamond" panose="02020404030301010803" pitchFamily="18" charset="0"/>
                <a:ea typeface="Calibri" charset="0"/>
                <a:cs typeface="Vrinda" panose="020B0502040204020203" pitchFamily="34" charset="0"/>
              </a:rPr>
              <a:t>Brisitsh</a:t>
            </a:r>
            <a:r>
              <a:rPr lang="en-US" altLang="en-US" dirty="0" smtClean="0">
                <a:latin typeface="Garamond" panose="02020404030301010803" pitchFamily="18" charset="0"/>
                <a:ea typeface="Calibri" charset="0"/>
                <a:cs typeface="Vrinda" panose="020B0502040204020203" pitchFamily="34" charset="0"/>
              </a:rPr>
              <a:t> Collector Robert Lindsay (1757-1787) in </a:t>
            </a:r>
            <a:r>
              <a:rPr lang="en-US" altLang="en-US" b="1" dirty="0" smtClean="0">
                <a:latin typeface="Garamond" panose="02020404030301010803" pitchFamily="18" charset="0"/>
                <a:ea typeface="Calibri" charset="0"/>
                <a:cs typeface="Vrinda" panose="020B0502040204020203" pitchFamily="34" charset="0"/>
              </a:rPr>
              <a:t>the </a:t>
            </a:r>
            <a:r>
              <a:rPr lang="en-US" altLang="en-US" b="1" dirty="0" err="1" smtClean="0">
                <a:latin typeface="Garamond" panose="02020404030301010803" pitchFamily="18" charset="0"/>
                <a:ea typeface="Calibri" charset="0"/>
                <a:cs typeface="Vrinda" panose="020B0502040204020203" pitchFamily="34" charset="0"/>
              </a:rPr>
              <a:t>Moharram</a:t>
            </a:r>
            <a:r>
              <a:rPr lang="en-US" altLang="en-US" b="1" dirty="0" smtClean="0">
                <a:latin typeface="Garamond" panose="02020404030301010803" pitchFamily="18" charset="0"/>
                <a:ea typeface="Calibri" charset="0"/>
                <a:cs typeface="Vrinda" panose="020B0502040204020203" pitchFamily="34" charset="0"/>
              </a:rPr>
              <a:t> uprising </a:t>
            </a:r>
            <a:r>
              <a:rPr lang="en-US" altLang="en-US" dirty="0" smtClean="0">
                <a:latin typeface="Garamond" panose="02020404030301010803" pitchFamily="18" charset="0"/>
                <a:ea typeface="Calibri" charset="0"/>
                <a:cs typeface="Vrinda" panose="020B0502040204020203" pitchFamily="34" charset="0"/>
              </a:rPr>
              <a:t>in 1782.</a:t>
            </a:r>
          </a:p>
          <a:p>
            <a:pPr lvl="0" algn="just">
              <a:buFont typeface="Wingdings" panose="05000000000000000000" pitchFamily="2" charset="2"/>
              <a:buChar char="Ø"/>
            </a:pPr>
            <a:r>
              <a:rPr lang="en-US" altLang="en-US" b="1" dirty="0" smtClean="0">
                <a:highlight>
                  <a:srgbClr val="FFFF00"/>
                </a:highlight>
                <a:latin typeface="Garamond" panose="02020404030301010803" pitchFamily="18" charset="0"/>
                <a:ea typeface="Calibri" charset="0"/>
                <a:cs typeface="Vrinda" panose="020B0502040204020203" pitchFamily="34" charset="0"/>
              </a:rPr>
              <a:t>Ethnic (Tribal) Rebellions</a:t>
            </a:r>
            <a:r>
              <a:rPr lang="en-US" altLang="en-US" dirty="0" smtClean="0">
                <a:latin typeface="Garamond" panose="02020404030301010803" pitchFamily="18" charset="0"/>
                <a:ea typeface="Calibri" charset="0"/>
                <a:cs typeface="Vrinda" panose="020B0502040204020203" pitchFamily="34" charset="0"/>
              </a:rPr>
              <a:t>: </a:t>
            </a:r>
            <a:r>
              <a:rPr lang="en-US" altLang="en-US" dirty="0" smtClean="0">
                <a:highlight>
                  <a:srgbClr val="00FF00"/>
                </a:highlight>
                <a:latin typeface="Garamond" panose="02020404030301010803" pitchFamily="18" charset="0"/>
                <a:ea typeface="Calibri" charset="0"/>
                <a:cs typeface="Vrinda" panose="020B0502040204020203" pitchFamily="34" charset="0"/>
              </a:rPr>
              <a:t>Rebellions by </a:t>
            </a:r>
            <a:r>
              <a:rPr lang="en-US" altLang="en-US" dirty="0" err="1" smtClean="0">
                <a:highlight>
                  <a:srgbClr val="00FF00"/>
                </a:highlight>
                <a:latin typeface="Garamond" panose="02020404030301010803" pitchFamily="18" charset="0"/>
                <a:ea typeface="Calibri" charset="0"/>
                <a:cs typeface="Vrinda" panose="020B0502040204020203" pitchFamily="34" charset="0"/>
              </a:rPr>
              <a:t>Chakmas</a:t>
            </a:r>
            <a:r>
              <a:rPr lang="en-US" altLang="en-US" dirty="0" smtClean="0">
                <a:highlight>
                  <a:srgbClr val="00FF00"/>
                </a:highlight>
                <a:latin typeface="Garamond" panose="02020404030301010803" pitchFamily="18" charset="0"/>
                <a:ea typeface="Calibri" charset="0"/>
                <a:cs typeface="Vrinda" panose="020B0502040204020203" pitchFamily="34" charset="0"/>
              </a:rPr>
              <a:t> (1777-1787</a:t>
            </a:r>
            <a:r>
              <a:rPr lang="en-US" altLang="en-US" dirty="0" smtClean="0">
                <a:latin typeface="Garamond" panose="02020404030301010803" pitchFamily="18" charset="0"/>
                <a:ea typeface="Calibri" charset="0"/>
                <a:cs typeface="Vrinda" panose="020B0502040204020203" pitchFamily="34" charset="0"/>
              </a:rPr>
              <a:t>) of Chittagong Hill Tracts, the </a:t>
            </a:r>
            <a:r>
              <a:rPr lang="en-US" altLang="en-US" dirty="0" err="1" smtClean="0">
                <a:latin typeface="Garamond" panose="02020404030301010803" pitchFamily="18" charset="0"/>
                <a:ea typeface="Calibri" charset="0"/>
                <a:cs typeface="Vrinda" panose="020B0502040204020203" pitchFamily="34" charset="0"/>
              </a:rPr>
              <a:t>Khasis</a:t>
            </a:r>
            <a:r>
              <a:rPr lang="en-US" altLang="en-US" dirty="0" smtClean="0">
                <a:latin typeface="Garamond" panose="02020404030301010803" pitchFamily="18" charset="0"/>
                <a:ea typeface="Calibri" charset="0"/>
                <a:cs typeface="Vrinda" panose="020B0502040204020203" pitchFamily="34" charset="0"/>
              </a:rPr>
              <a:t> of </a:t>
            </a:r>
            <a:r>
              <a:rPr lang="en-US" altLang="en-US" dirty="0" err="1" smtClean="0">
                <a:latin typeface="Garamond" panose="02020404030301010803" pitchFamily="18" charset="0"/>
                <a:ea typeface="Calibri" charset="0"/>
                <a:cs typeface="Vrinda" panose="020B0502040204020203" pitchFamily="34" charset="0"/>
              </a:rPr>
              <a:t>Sylhet</a:t>
            </a:r>
            <a:r>
              <a:rPr lang="en-US" altLang="en-US" dirty="0" smtClean="0">
                <a:latin typeface="Garamond" panose="02020404030301010803" pitchFamily="18" charset="0"/>
                <a:ea typeface="Calibri" charset="0"/>
                <a:cs typeface="Vrinda" panose="020B0502040204020203" pitchFamily="34" charset="0"/>
              </a:rPr>
              <a:t> revolted in 1787, revolts by </a:t>
            </a:r>
            <a:r>
              <a:rPr lang="en-US" altLang="en-US" dirty="0" err="1" smtClean="0">
                <a:latin typeface="Garamond" panose="02020404030301010803" pitchFamily="18" charset="0"/>
                <a:ea typeface="Calibri" charset="0"/>
                <a:cs typeface="Vrinda" panose="020B0502040204020203" pitchFamily="34" charset="0"/>
              </a:rPr>
              <a:t>Kukis</a:t>
            </a:r>
            <a:r>
              <a:rPr lang="en-US" altLang="en-US" dirty="0" smtClean="0">
                <a:latin typeface="Garamond" panose="02020404030301010803" pitchFamily="18" charset="0"/>
                <a:ea typeface="Calibri" charset="0"/>
                <a:cs typeface="Vrinda" panose="020B0502040204020203" pitchFamily="34" charset="0"/>
              </a:rPr>
              <a:t> in </a:t>
            </a:r>
            <a:r>
              <a:rPr lang="en-US" altLang="en-US" dirty="0" err="1" smtClean="0">
                <a:latin typeface="Garamond" panose="02020404030301010803" pitchFamily="18" charset="0"/>
                <a:ea typeface="Calibri" charset="0"/>
                <a:cs typeface="Vrinda" panose="020B0502040204020203" pitchFamily="34" charset="0"/>
              </a:rPr>
              <a:t>Sylhet</a:t>
            </a:r>
            <a:r>
              <a:rPr lang="en-US" altLang="en-US" dirty="0" smtClean="0">
                <a:latin typeface="Garamond" panose="02020404030301010803" pitchFamily="18" charset="0"/>
                <a:ea typeface="Calibri" charset="0"/>
                <a:cs typeface="Vrinda" panose="020B0502040204020203" pitchFamily="34" charset="0"/>
              </a:rPr>
              <a:t> many times between 1826 and 1840, and even as late as 1871, </a:t>
            </a:r>
            <a:r>
              <a:rPr lang="en-US" altLang="en-US" dirty="0" smtClean="0">
                <a:highlight>
                  <a:srgbClr val="00FF00"/>
                </a:highlight>
                <a:latin typeface="Garamond" panose="02020404030301010803" pitchFamily="18" charset="0"/>
                <a:ea typeface="Calibri" charset="0"/>
                <a:cs typeface="Vrinda" panose="020B0502040204020203" pitchFamily="34" charset="0"/>
              </a:rPr>
              <a:t>the </a:t>
            </a:r>
            <a:r>
              <a:rPr lang="en-US" altLang="en-US" dirty="0" err="1" smtClean="0">
                <a:highlight>
                  <a:srgbClr val="00FF00"/>
                </a:highlight>
                <a:latin typeface="Garamond" panose="02020404030301010803" pitchFamily="18" charset="0"/>
                <a:ea typeface="Calibri" charset="0"/>
                <a:cs typeface="Vrinda" panose="020B0502040204020203" pitchFamily="34" charset="0"/>
              </a:rPr>
              <a:t>Santal</a:t>
            </a:r>
            <a:r>
              <a:rPr lang="en-US" altLang="en-US" dirty="0" smtClean="0">
                <a:highlight>
                  <a:srgbClr val="00FF00"/>
                </a:highlight>
                <a:latin typeface="Garamond" panose="02020404030301010803" pitchFamily="18" charset="0"/>
                <a:ea typeface="Calibri" charset="0"/>
                <a:cs typeface="Vrinda" panose="020B0502040204020203" pitchFamily="34" charset="0"/>
              </a:rPr>
              <a:t> rebellion took place in 1855</a:t>
            </a:r>
            <a:r>
              <a:rPr lang="en-US" altLang="en-US" dirty="0" smtClean="0">
                <a:latin typeface="Garamond" panose="02020404030301010803" pitchFamily="18" charset="0"/>
                <a:ea typeface="Calibri" charset="0"/>
                <a:cs typeface="Vrinda" panose="020B0502040204020203" pitchFamily="34" charset="0"/>
              </a:rPr>
              <a:t>.</a:t>
            </a:r>
          </a:p>
          <a:p>
            <a:endParaRPr lang="en-AU" dirty="0"/>
          </a:p>
        </p:txBody>
      </p:sp>
    </p:spTree>
    <p:extLst>
      <p:ext uri="{BB962C8B-B14F-4D97-AF65-F5344CB8AC3E}">
        <p14:creationId xmlns:p14="http://schemas.microsoft.com/office/powerpoint/2010/main" val="165962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Administration of Warren Hasting</a:t>
            </a:r>
            <a:endParaRPr lang="en-AU" dirty="0"/>
          </a:p>
        </p:txBody>
      </p:sp>
      <p:sp>
        <p:nvSpPr>
          <p:cNvPr id="3" name="Content Placeholder 2"/>
          <p:cNvSpPr>
            <a:spLocks noGrp="1"/>
          </p:cNvSpPr>
          <p:nvPr>
            <p:ph idx="1"/>
          </p:nvPr>
        </p:nvSpPr>
        <p:spPr/>
        <p:txBody>
          <a:bodyPr>
            <a:normAutofit fontScale="85000" lnSpcReduction="20000"/>
          </a:bodyPr>
          <a:lstStyle/>
          <a:p>
            <a:pPr lvl="0" algn="just">
              <a:buFont typeface="Wingdings" panose="05000000000000000000" pitchFamily="2" charset="2"/>
              <a:buChar char="§"/>
            </a:pPr>
            <a:r>
              <a:rPr lang="en-US" altLang="en-US" sz="3200" b="1" u="sng" dirty="0" smtClean="0">
                <a:latin typeface="Garamond" panose="02020404030301010803" pitchFamily="18" charset="0"/>
                <a:ea typeface="Calibri" charset="0"/>
                <a:cs typeface="Vrinda" panose="020B0502040204020203" pitchFamily="34" charset="0"/>
              </a:rPr>
              <a:t>In 1772</a:t>
            </a:r>
            <a:r>
              <a:rPr lang="en-US" altLang="en-US" sz="3200" u="sng" dirty="0" smtClean="0">
                <a:latin typeface="Garamond" panose="02020404030301010803" pitchFamily="18" charset="0"/>
                <a:ea typeface="Calibri" charset="0"/>
                <a:cs typeface="Vrinda" panose="020B0502040204020203" pitchFamily="34" charset="0"/>
              </a:rPr>
              <a:t>, </a:t>
            </a:r>
            <a:r>
              <a:rPr lang="en-US" altLang="en-US" sz="3200" b="1" u="sng" dirty="0" smtClean="0">
                <a:highlight>
                  <a:srgbClr val="FFFF00"/>
                </a:highlight>
                <a:latin typeface="Garamond" panose="02020404030301010803" pitchFamily="18" charset="0"/>
                <a:ea typeface="Calibri" charset="0"/>
                <a:cs typeface="Vrinda" panose="020B0502040204020203" pitchFamily="34" charset="0"/>
              </a:rPr>
              <a:t>Warren Hasting </a:t>
            </a:r>
            <a:r>
              <a:rPr lang="en-US" altLang="en-US" sz="3200" u="sng" dirty="0" smtClean="0">
                <a:latin typeface="Garamond" panose="02020404030301010803" pitchFamily="18" charset="0"/>
                <a:ea typeface="Calibri" charset="0"/>
                <a:cs typeface="Vrinda" panose="020B0502040204020203" pitchFamily="34" charset="0"/>
              </a:rPr>
              <a:t>(</a:t>
            </a:r>
            <a:r>
              <a:rPr lang="en-US" altLang="en-US" sz="3200" b="1" u="sng" dirty="0" smtClean="0">
                <a:latin typeface="Garamond" panose="02020404030301010803" pitchFamily="18" charset="0"/>
                <a:ea typeface="Calibri" charset="0"/>
                <a:cs typeface="Vrinda" panose="020B0502040204020203" pitchFamily="34" charset="0"/>
              </a:rPr>
              <a:t>1772-1785</a:t>
            </a:r>
            <a:r>
              <a:rPr lang="en-US" altLang="en-US" sz="3200" u="sng" dirty="0" smtClean="0">
                <a:latin typeface="Garamond" panose="02020404030301010803" pitchFamily="18" charset="0"/>
                <a:ea typeface="Calibri" charset="0"/>
                <a:cs typeface="Vrinda" panose="020B0502040204020203" pitchFamily="34" charset="0"/>
              </a:rPr>
              <a:t>) </a:t>
            </a:r>
            <a:r>
              <a:rPr lang="en-US" altLang="en-US" sz="3200" b="1" u="sng" dirty="0" smtClean="0">
                <a:latin typeface="Garamond" panose="02020404030301010803" pitchFamily="18" charset="0"/>
                <a:ea typeface="Calibri" charset="0"/>
                <a:cs typeface="Vrinda" panose="020B0502040204020203" pitchFamily="34" charset="0"/>
              </a:rPr>
              <a:t>was appointed </a:t>
            </a:r>
            <a:r>
              <a:rPr lang="en-US" altLang="en-US" sz="3200" b="1" u="sng" dirty="0" smtClean="0">
                <a:highlight>
                  <a:srgbClr val="FFFF00"/>
                </a:highlight>
                <a:latin typeface="Garamond" panose="02020404030301010803" pitchFamily="18" charset="0"/>
                <a:ea typeface="Calibri" charset="0"/>
                <a:cs typeface="Vrinda" panose="020B0502040204020203" pitchFamily="34" charset="0"/>
              </a:rPr>
              <a:t>the first Governor of </a:t>
            </a:r>
            <a:r>
              <a:rPr lang="en-US" altLang="en-US" sz="3200" u="sng" dirty="0" smtClean="0">
                <a:latin typeface="Garamond" panose="02020404030301010803" pitchFamily="18" charset="0"/>
                <a:ea typeface="Calibri" charset="0"/>
                <a:cs typeface="Vrinda" panose="020B0502040204020203" pitchFamily="34" charset="0"/>
              </a:rPr>
              <a:t>the Presidency of Fort William </a:t>
            </a:r>
            <a:r>
              <a:rPr lang="en-US" altLang="en-US" sz="3200" u="sng" dirty="0" smtClean="0">
                <a:highlight>
                  <a:srgbClr val="FFFF00"/>
                </a:highlight>
                <a:latin typeface="Garamond" panose="02020404030301010803" pitchFamily="18" charset="0"/>
                <a:ea typeface="Calibri" charset="0"/>
                <a:cs typeface="Vrinda" panose="020B0502040204020203" pitchFamily="34" charset="0"/>
              </a:rPr>
              <a:t>( </a:t>
            </a:r>
            <a:r>
              <a:rPr lang="en-US" altLang="en-US" sz="3200" b="1" u="sng" dirty="0" smtClean="0">
                <a:highlight>
                  <a:srgbClr val="FFFF00"/>
                </a:highlight>
                <a:latin typeface="Garamond" panose="02020404030301010803" pitchFamily="18" charset="0"/>
                <a:ea typeface="Calibri" charset="0"/>
                <a:cs typeface="Vrinda" panose="020B0502040204020203" pitchFamily="34" charset="0"/>
              </a:rPr>
              <a:t>Bengal Presidency</a:t>
            </a:r>
            <a:r>
              <a:rPr lang="en-US" altLang="en-US" sz="3200" u="sng" dirty="0" smtClean="0">
                <a:latin typeface="Garamond" panose="02020404030301010803" pitchFamily="18" charset="0"/>
                <a:ea typeface="Calibri" charset="0"/>
                <a:cs typeface="Vrinda" panose="020B0502040204020203" pitchFamily="34" charset="0"/>
              </a:rPr>
              <a:t>).</a:t>
            </a:r>
          </a:p>
          <a:p>
            <a:pPr marL="457200" lvl="1" algn="just">
              <a:buFont typeface="Wingdings" panose="05000000000000000000" pitchFamily="2" charset="2"/>
              <a:buChar char="§"/>
            </a:pPr>
            <a:r>
              <a:rPr lang="en-US" altLang="en-US" sz="2800" dirty="0" smtClean="0">
                <a:latin typeface="Garamond" panose="02020404030301010803" pitchFamily="18" charset="0"/>
                <a:ea typeface="Calibri" charset="0"/>
                <a:cs typeface="Vrinda" panose="020B0502040204020203" pitchFamily="34" charset="0"/>
              </a:rPr>
              <a:t>He had spent a lifetime in India starting as a writer at the age of 18 and climbing the ladder very first by dint of his merit.</a:t>
            </a:r>
          </a:p>
          <a:p>
            <a:pPr marL="457200" lvl="1" algn="just">
              <a:buFont typeface="Wingdings" panose="05000000000000000000" pitchFamily="2" charset="2"/>
              <a:buChar char="§"/>
            </a:pPr>
            <a:r>
              <a:rPr lang="en-US" altLang="en-US" sz="2800" dirty="0" smtClean="0">
                <a:latin typeface="Garamond" panose="02020404030301010803" pitchFamily="18" charset="0"/>
                <a:ea typeface="Calibri" charset="0"/>
                <a:cs typeface="Vrinda" panose="020B0502040204020203" pitchFamily="34" charset="0"/>
              </a:rPr>
              <a:t>After 14 years of service he returned home in 1764 with a great fortune along with a reputation of integrity.</a:t>
            </a:r>
          </a:p>
          <a:p>
            <a:pPr marL="457200" lvl="1" algn="just">
              <a:buFont typeface="Wingdings" panose="05000000000000000000" pitchFamily="2" charset="2"/>
              <a:buChar char="§"/>
            </a:pPr>
            <a:r>
              <a:rPr lang="en-US" altLang="en-US" sz="2800" dirty="0" smtClean="0">
                <a:latin typeface="Garamond" panose="02020404030301010803" pitchFamily="18" charset="0"/>
                <a:ea typeface="Calibri" charset="0"/>
                <a:cs typeface="Vrinda" panose="020B0502040204020203" pitchFamily="34" charset="0"/>
              </a:rPr>
              <a:t>He was sent back in 1769 as Deputy Governor in Madras and became Governor of Fort William in 1772.</a:t>
            </a:r>
          </a:p>
          <a:p>
            <a:pPr lvl="0" algn="just">
              <a:buFont typeface="Wingdings" panose="05000000000000000000" pitchFamily="2" charset="2"/>
              <a:buChar char="§"/>
            </a:pPr>
            <a:r>
              <a:rPr lang="en-US" altLang="en-US" sz="3000" dirty="0" smtClean="0">
                <a:latin typeface="Garamond" panose="02020404030301010803" pitchFamily="18" charset="0"/>
                <a:ea typeface="Calibri" charset="0"/>
                <a:cs typeface="Vrinda" panose="020B0502040204020203" pitchFamily="34" charset="0"/>
              </a:rPr>
              <a:t>In 1773, he finally abolished the infamous </a:t>
            </a:r>
            <a:r>
              <a:rPr lang="en-US" altLang="en-US" sz="3000" i="1" dirty="0" err="1" smtClean="0">
                <a:latin typeface="Garamond" panose="02020404030301010803" pitchFamily="18" charset="0"/>
                <a:ea typeface="Calibri" charset="0"/>
                <a:cs typeface="Vrinda" panose="020B0502040204020203" pitchFamily="34" charset="0"/>
              </a:rPr>
              <a:t>dastaks</a:t>
            </a:r>
            <a:r>
              <a:rPr lang="en-US" altLang="en-US" sz="3000" dirty="0" smtClean="0">
                <a:latin typeface="Garamond" panose="02020404030301010803" pitchFamily="18" charset="0"/>
                <a:ea typeface="Calibri" charset="0"/>
                <a:cs typeface="Vrinda" panose="020B0502040204020203" pitchFamily="34" charset="0"/>
              </a:rPr>
              <a:t> or the free passes for the goods of the Company’s employee and closed other loopholes for extortion and discretionary levies.</a:t>
            </a:r>
          </a:p>
          <a:p>
            <a:pPr lvl="0" algn="just">
              <a:buFont typeface="Wingdings" panose="05000000000000000000" pitchFamily="2" charset="2"/>
              <a:buChar char="§"/>
            </a:pPr>
            <a:r>
              <a:rPr lang="en-US" altLang="en-US" sz="3000" u="sng" dirty="0" smtClean="0">
                <a:highlight>
                  <a:srgbClr val="00FFFF"/>
                </a:highlight>
                <a:latin typeface="Garamond" panose="02020404030301010803" pitchFamily="18" charset="0"/>
                <a:ea typeface="Calibri" charset="0"/>
                <a:cs typeface="Vrinda" panose="020B0502040204020203" pitchFamily="34" charset="0"/>
              </a:rPr>
              <a:t>With the help of Lord </a:t>
            </a:r>
            <a:r>
              <a:rPr lang="en-US" altLang="en-US" sz="3000" u="sng" dirty="0" smtClean="0">
                <a:highlight>
                  <a:srgbClr val="FFFF00"/>
                </a:highlight>
                <a:latin typeface="Garamond" panose="02020404030301010803" pitchFamily="18" charset="0"/>
                <a:ea typeface="Calibri" charset="0"/>
                <a:cs typeface="Vrinda" panose="020B0502040204020203" pitchFamily="34" charset="0"/>
              </a:rPr>
              <a:t>North’s Regulating Act (1773</a:t>
            </a:r>
            <a:r>
              <a:rPr lang="en-US" altLang="en-US" sz="3000" u="sng" dirty="0" smtClean="0">
                <a:highlight>
                  <a:srgbClr val="00FFFF"/>
                </a:highlight>
                <a:latin typeface="Garamond" panose="02020404030301010803" pitchFamily="18" charset="0"/>
                <a:ea typeface="Calibri" charset="0"/>
                <a:cs typeface="Vrinda" panose="020B0502040204020203" pitchFamily="34" charset="0"/>
              </a:rPr>
              <a:t>), </a:t>
            </a:r>
            <a:r>
              <a:rPr lang="en-US" altLang="en-US" sz="3000" b="1" u="sng" dirty="0" smtClean="0">
                <a:highlight>
                  <a:srgbClr val="00FFFF"/>
                </a:highlight>
                <a:latin typeface="Garamond" panose="02020404030301010803" pitchFamily="18" charset="0"/>
                <a:ea typeface="Calibri" charset="0"/>
                <a:cs typeface="Vrinda" panose="020B0502040204020203" pitchFamily="34" charset="0"/>
              </a:rPr>
              <a:t>Hasting became the Governor General of the three British presidencies – </a:t>
            </a:r>
            <a:r>
              <a:rPr lang="en-US" altLang="en-US" sz="3000" b="1" dirty="0" smtClean="0">
                <a:highlight>
                  <a:srgbClr val="00FFFF"/>
                </a:highlight>
                <a:latin typeface="Garamond" panose="02020404030301010803" pitchFamily="18" charset="0"/>
                <a:ea typeface="Calibri" charset="0"/>
                <a:cs typeface="Vrinda" panose="020B0502040204020203" pitchFamily="34" charset="0"/>
              </a:rPr>
              <a:t>Bengal, Madras and Bombay. </a:t>
            </a:r>
          </a:p>
          <a:p>
            <a:endParaRPr lang="en-AU" dirty="0"/>
          </a:p>
        </p:txBody>
      </p:sp>
    </p:spTree>
    <p:extLst>
      <p:ext uri="{BB962C8B-B14F-4D97-AF65-F5344CB8AC3E}">
        <p14:creationId xmlns:p14="http://schemas.microsoft.com/office/powerpoint/2010/main" val="587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Administration of Warren Hasting</a:t>
            </a:r>
            <a:endParaRPr lang="en-AU" dirty="0"/>
          </a:p>
        </p:txBody>
      </p:sp>
      <p:sp>
        <p:nvSpPr>
          <p:cNvPr id="3" name="Content Placeholder 2"/>
          <p:cNvSpPr>
            <a:spLocks noGrp="1"/>
          </p:cNvSpPr>
          <p:nvPr>
            <p:ph idx="1"/>
          </p:nvPr>
        </p:nvSpPr>
        <p:spPr/>
        <p:txBody>
          <a:bodyPr>
            <a:normAutofit lnSpcReduction="10000"/>
          </a:bodyPr>
          <a:lstStyle/>
          <a:p>
            <a:pPr lvl="0" algn="just">
              <a:buFont typeface="Wingdings" panose="05000000000000000000" pitchFamily="2" charset="2"/>
              <a:buChar char="§"/>
            </a:pPr>
            <a:r>
              <a:rPr lang="en-US" altLang="en-US" sz="3000" b="1" dirty="0" smtClean="0">
                <a:highlight>
                  <a:srgbClr val="00FFFF"/>
                </a:highlight>
                <a:latin typeface="Garamond" panose="02020404030301010803" pitchFamily="18" charset="0"/>
                <a:ea typeface="Calibri" charset="0"/>
                <a:cs typeface="Vrinda" panose="020B0502040204020203" pitchFamily="34" charset="0"/>
              </a:rPr>
              <a:t>Warren Hasting played a key role in setting up the structure of British administration in India</a:t>
            </a:r>
            <a:r>
              <a:rPr lang="en-US" altLang="en-US" sz="3000" b="1" dirty="0" smtClean="0">
                <a:latin typeface="Garamond" panose="02020404030301010803" pitchFamily="18" charset="0"/>
                <a:ea typeface="Calibri" charset="0"/>
                <a:cs typeface="Vrinda" panose="020B0502040204020203" pitchFamily="34" charset="0"/>
              </a:rPr>
              <a:t>.</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Hasting also developed a troubling relationship with his council members and the Chief Justice of the Supreme court.</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However, </a:t>
            </a:r>
            <a:r>
              <a:rPr lang="en-US" altLang="en-US" b="1" dirty="0" smtClean="0">
                <a:highlight>
                  <a:srgbClr val="FFFF00"/>
                </a:highlight>
                <a:latin typeface="Garamond" panose="02020404030301010803" pitchFamily="18" charset="0"/>
                <a:ea typeface="Calibri" charset="0"/>
                <a:cs typeface="Vrinda" panose="020B0502040204020203" pitchFamily="34" charset="0"/>
              </a:rPr>
              <a:t>Pitt’s India Act of 1784</a:t>
            </a:r>
            <a:r>
              <a:rPr lang="en-US" altLang="en-US" dirty="0" smtClean="0">
                <a:highlight>
                  <a:srgbClr val="FFFF00"/>
                </a:highlight>
                <a:latin typeface="Garamond" panose="02020404030301010803" pitchFamily="18" charset="0"/>
                <a:ea typeface="Calibri" charset="0"/>
                <a:cs typeface="Vrinda" panose="020B0502040204020203" pitchFamily="34" charset="0"/>
              </a:rPr>
              <a:t> </a:t>
            </a:r>
            <a:r>
              <a:rPr lang="en-US" altLang="en-US" dirty="0" smtClean="0">
                <a:latin typeface="Garamond" panose="02020404030301010803" pitchFamily="18" charset="0"/>
                <a:ea typeface="Calibri" charset="0"/>
                <a:cs typeface="Vrinda" panose="020B0502040204020203" pitchFamily="34" charset="0"/>
              </a:rPr>
              <a:t>officially invested the governor general with veto power in the council and reduced the members of the council to three.</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Eventually, the Governor General had the supreme authority to govern India guided occasionally by the British government in London.</a:t>
            </a:r>
          </a:p>
          <a:p>
            <a:pPr lvl="0" algn="just">
              <a:buFont typeface="Wingdings" panose="05000000000000000000" pitchFamily="2" charset="2"/>
              <a:buChar char="§"/>
            </a:pPr>
            <a:r>
              <a:rPr lang="en-US" altLang="en-US" b="1" dirty="0" smtClean="0">
                <a:highlight>
                  <a:srgbClr val="FFFF00"/>
                </a:highlight>
                <a:latin typeface="Garamond" panose="02020404030301010803" pitchFamily="18" charset="0"/>
                <a:ea typeface="Calibri" charset="0"/>
                <a:cs typeface="Vrinda" panose="020B0502040204020203" pitchFamily="34" charset="0"/>
              </a:rPr>
              <a:t>Warren Hasting ruled as Governor General till 1785.</a:t>
            </a:r>
          </a:p>
          <a:p>
            <a:endParaRPr lang="en-AU" dirty="0"/>
          </a:p>
        </p:txBody>
      </p:sp>
    </p:spTree>
    <p:extLst>
      <p:ext uri="{BB962C8B-B14F-4D97-AF65-F5344CB8AC3E}">
        <p14:creationId xmlns:p14="http://schemas.microsoft.com/office/powerpoint/2010/main" val="12978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British Administration Under </a:t>
            </a:r>
            <a:r>
              <a:rPr lang="en-US" b="1" dirty="0" smtClean="0"/>
              <a:t>Lord Cornwallis</a:t>
            </a:r>
            <a:endParaRPr lang="en-AU" dirty="0"/>
          </a:p>
        </p:txBody>
      </p:sp>
      <p:sp>
        <p:nvSpPr>
          <p:cNvPr id="3" name="Content Placeholder 2"/>
          <p:cNvSpPr>
            <a:spLocks noGrp="1"/>
          </p:cNvSpPr>
          <p:nvPr>
            <p:ph idx="1"/>
          </p:nvPr>
        </p:nvSpPr>
        <p:spPr/>
        <p:txBody>
          <a:bodyPr>
            <a:normAutofit fontScale="92500" lnSpcReduction="10000"/>
          </a:bodyPr>
          <a:lstStyle/>
          <a:p>
            <a:pPr lvl="0" algn="just">
              <a:buFont typeface="Wingdings" panose="05000000000000000000" pitchFamily="2" charset="2"/>
              <a:buChar char="§"/>
            </a:pPr>
            <a:r>
              <a:rPr lang="en-US" altLang="en-US" sz="3500" b="1" dirty="0" smtClean="0">
                <a:highlight>
                  <a:srgbClr val="FFFF00"/>
                </a:highlight>
                <a:latin typeface="Garamond" panose="02020404030301010803" pitchFamily="18" charset="0"/>
                <a:ea typeface="Calibri" charset="0"/>
                <a:cs typeface="Vrinda" panose="020B0502040204020203" pitchFamily="34" charset="0"/>
              </a:rPr>
              <a:t>Lord Cornwallis (1786-1793) </a:t>
            </a:r>
            <a:r>
              <a:rPr lang="en-US" altLang="en-US" dirty="0" smtClean="0">
                <a:latin typeface="Garamond" panose="02020404030301010803" pitchFamily="18" charset="0"/>
                <a:ea typeface="Calibri" charset="0"/>
                <a:cs typeface="Vrinda" panose="020B0502040204020203" pitchFamily="34" charset="0"/>
              </a:rPr>
              <a:t>as the </a:t>
            </a:r>
            <a:r>
              <a:rPr lang="en-US" altLang="en-US" dirty="0" smtClean="0">
                <a:highlight>
                  <a:srgbClr val="00FFFF"/>
                </a:highlight>
                <a:latin typeface="Garamond" panose="02020404030301010803" pitchFamily="18" charset="0"/>
                <a:ea typeface="Calibri" charset="0"/>
                <a:cs typeface="Vrinda" panose="020B0502040204020203" pitchFamily="34" charset="0"/>
              </a:rPr>
              <a:t>Governor General </a:t>
            </a:r>
            <a:r>
              <a:rPr lang="en-US" altLang="en-US" dirty="0" smtClean="0">
                <a:latin typeface="Garamond" panose="02020404030301010803" pitchFamily="18" charset="0"/>
                <a:ea typeface="Calibri" charset="0"/>
                <a:cs typeface="Vrinda" panose="020B0502040204020203" pitchFamily="34" charset="0"/>
              </a:rPr>
              <a:t>gave priority to administrative structuring of the government, </a:t>
            </a:r>
            <a:r>
              <a:rPr lang="en-US" altLang="en-US" dirty="0" smtClean="0">
                <a:highlight>
                  <a:srgbClr val="FF00FF"/>
                </a:highlight>
                <a:latin typeface="Garamond" panose="02020404030301010803" pitchFamily="18" charset="0"/>
                <a:ea typeface="Calibri" charset="0"/>
                <a:cs typeface="Vrinda" panose="020B0502040204020203" pitchFamily="34" charset="0"/>
              </a:rPr>
              <a:t>stability of earning of the Company</a:t>
            </a:r>
            <a:r>
              <a:rPr lang="en-US" altLang="en-US" dirty="0" smtClean="0">
                <a:latin typeface="Garamond" panose="02020404030301010803" pitchFamily="18" charset="0"/>
                <a:ea typeface="Calibri" charset="0"/>
                <a:cs typeface="Vrinda" panose="020B0502040204020203" pitchFamily="34" charset="0"/>
              </a:rPr>
              <a:t> and control of corruption of its employees.</a:t>
            </a:r>
          </a:p>
          <a:p>
            <a:pPr lvl="0" algn="just">
              <a:buFont typeface="Wingdings" panose="05000000000000000000" pitchFamily="2" charset="2"/>
              <a:buChar char="§"/>
            </a:pPr>
            <a:r>
              <a:rPr lang="en-US" altLang="en-US" u="sng" dirty="0" smtClean="0">
                <a:latin typeface="Garamond" panose="02020404030301010803" pitchFamily="18" charset="0"/>
                <a:ea typeface="Calibri" charset="0"/>
                <a:cs typeface="Vrinda" panose="020B0502040204020203" pitchFamily="34" charset="0"/>
              </a:rPr>
              <a:t>He introduced a kind of merit system in the recruitment of staff for the company. He provided high salaries to induce officers to shun corruption and instituted a system of supervision.</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Cornwallis perfected the Hasting’s plan of administration by setting up three branches of government in the district, namely, </a:t>
            </a:r>
            <a:r>
              <a:rPr lang="en-US" altLang="en-US" u="sng" dirty="0" smtClean="0">
                <a:highlight>
                  <a:srgbClr val="FF00FF"/>
                </a:highlight>
                <a:latin typeface="Garamond" panose="02020404030301010803" pitchFamily="18" charset="0"/>
                <a:ea typeface="Calibri" charset="0"/>
                <a:cs typeface="Vrinda" panose="020B0502040204020203" pitchFamily="34" charset="0"/>
              </a:rPr>
              <a:t>revenue collection </a:t>
            </a:r>
            <a:r>
              <a:rPr lang="en-US" altLang="en-US" dirty="0" smtClean="0">
                <a:highlight>
                  <a:srgbClr val="FF00FF"/>
                </a:highlight>
                <a:latin typeface="Garamond" panose="02020404030301010803" pitchFamily="18" charset="0"/>
                <a:ea typeface="Calibri" charset="0"/>
                <a:cs typeface="Vrinda" panose="020B0502040204020203" pitchFamily="34" charset="0"/>
              </a:rPr>
              <a:t>and </a:t>
            </a:r>
            <a:r>
              <a:rPr lang="en-US" altLang="en-US" u="sng" dirty="0" smtClean="0">
                <a:highlight>
                  <a:srgbClr val="FF00FF"/>
                </a:highlight>
                <a:latin typeface="Garamond" panose="02020404030301010803" pitchFamily="18" charset="0"/>
                <a:ea typeface="Calibri" charset="0"/>
                <a:cs typeface="Vrinda" panose="020B0502040204020203" pitchFamily="34" charset="0"/>
              </a:rPr>
              <a:t>land administration</a:t>
            </a:r>
            <a:r>
              <a:rPr lang="en-US" altLang="en-US" dirty="0" smtClean="0">
                <a:latin typeface="Garamond" panose="02020404030301010803" pitchFamily="18" charset="0"/>
                <a:ea typeface="Calibri" charset="0"/>
                <a:cs typeface="Vrinda" panose="020B0502040204020203" pitchFamily="34" charset="0"/>
              </a:rPr>
              <a:t>, </a:t>
            </a:r>
            <a:r>
              <a:rPr lang="en-US" altLang="en-US" u="sng" dirty="0" smtClean="0">
                <a:highlight>
                  <a:srgbClr val="FFFF00"/>
                </a:highlight>
                <a:latin typeface="Garamond" panose="02020404030301010803" pitchFamily="18" charset="0"/>
                <a:ea typeface="Calibri" charset="0"/>
                <a:cs typeface="Vrinda" panose="020B0502040204020203" pitchFamily="34" charset="0"/>
              </a:rPr>
              <a:t>control of law and order</a:t>
            </a:r>
            <a:r>
              <a:rPr lang="en-US" altLang="en-US" u="sng" dirty="0" smtClean="0">
                <a:latin typeface="Garamond" panose="02020404030301010803" pitchFamily="18" charset="0"/>
                <a:ea typeface="Calibri" charset="0"/>
                <a:cs typeface="Vrinda" panose="020B0502040204020203" pitchFamily="34" charset="0"/>
              </a:rPr>
              <a:t>, and </a:t>
            </a:r>
            <a:r>
              <a:rPr lang="en-US" altLang="en-US" u="sng" dirty="0" smtClean="0">
                <a:highlight>
                  <a:srgbClr val="FFFF00"/>
                </a:highlight>
                <a:latin typeface="Garamond" panose="02020404030301010803" pitchFamily="18" charset="0"/>
                <a:ea typeface="Calibri" charset="0"/>
                <a:cs typeface="Vrinda" panose="020B0502040204020203" pitchFamily="34" charset="0"/>
              </a:rPr>
              <a:t>administration of criminal justice and conduct of civil service.</a:t>
            </a:r>
          </a:p>
          <a:p>
            <a:pPr lvl="0" algn="just">
              <a:buFont typeface="Wingdings" panose="05000000000000000000" pitchFamily="2" charset="2"/>
              <a:buChar char="§"/>
            </a:pPr>
            <a:r>
              <a:rPr lang="en-US" altLang="en-US" u="sng" dirty="0" smtClean="0">
                <a:latin typeface="Garamond" panose="02020404030301010803" pitchFamily="18" charset="0"/>
                <a:ea typeface="Calibri" charset="0"/>
                <a:cs typeface="Vrinda" panose="020B0502040204020203" pitchFamily="34" charset="0"/>
              </a:rPr>
              <a:t>At the same time, he completed the </a:t>
            </a:r>
            <a:r>
              <a:rPr lang="en-US" altLang="en-US" b="1" u="sng" dirty="0" smtClean="0">
                <a:latin typeface="Garamond" panose="02020404030301010803" pitchFamily="18" charset="0"/>
                <a:ea typeface="Calibri" charset="0"/>
                <a:cs typeface="Vrinda" panose="020B0502040204020203" pitchFamily="34" charset="0"/>
              </a:rPr>
              <a:t>Europeanization of the top bureaucracy </a:t>
            </a:r>
            <a:r>
              <a:rPr lang="en-US" altLang="en-US" u="sng" dirty="0" smtClean="0">
                <a:latin typeface="Garamond" panose="02020404030301010803" pitchFamily="18" charset="0"/>
                <a:ea typeface="Calibri" charset="0"/>
                <a:cs typeface="Vrinda" panose="020B0502040204020203" pitchFamily="34" charset="0"/>
              </a:rPr>
              <a:t>of the Company Raj (BEIC).</a:t>
            </a:r>
          </a:p>
          <a:p>
            <a:endParaRPr lang="en-AU" dirty="0"/>
          </a:p>
        </p:txBody>
      </p:sp>
    </p:spTree>
    <p:extLst>
      <p:ext uri="{BB962C8B-B14F-4D97-AF65-F5344CB8AC3E}">
        <p14:creationId xmlns:p14="http://schemas.microsoft.com/office/powerpoint/2010/main" val="253981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The Permanent Settlement Policy of Lord Cornwallis, 1793</a:t>
            </a:r>
            <a:endParaRPr lang="en-AU" sz="3200" b="1" dirty="0"/>
          </a:p>
        </p:txBody>
      </p:sp>
      <p:sp>
        <p:nvSpPr>
          <p:cNvPr id="3" name="Content Placeholder 2"/>
          <p:cNvSpPr>
            <a:spLocks noGrp="1"/>
          </p:cNvSpPr>
          <p:nvPr>
            <p:ph idx="1"/>
          </p:nvPr>
        </p:nvSpPr>
        <p:spPr/>
        <p:txBody>
          <a:bodyPr>
            <a:normAutofit fontScale="92500" lnSpcReduction="20000"/>
          </a:bodyPr>
          <a:lstStyle/>
          <a:p>
            <a:pPr lvl="0" algn="just">
              <a:buFont typeface="Wingdings" panose="05000000000000000000" pitchFamily="2" charset="2"/>
              <a:buChar char="§"/>
            </a:pPr>
            <a:r>
              <a:rPr lang="en-US" altLang="en-US" b="1" dirty="0" smtClean="0">
                <a:highlight>
                  <a:srgbClr val="FF00FF"/>
                </a:highlight>
                <a:latin typeface="Garamond" panose="02020404030301010803" pitchFamily="18" charset="0"/>
                <a:ea typeface="Calibri" charset="0"/>
                <a:cs typeface="Vrinda" panose="020B0502040204020203" pitchFamily="34" charset="0"/>
              </a:rPr>
              <a:t>In 1793, Lord Cornwallis introduced the Permanent Settlement</a:t>
            </a:r>
            <a:r>
              <a:rPr lang="en-US" altLang="en-US" dirty="0" smtClean="0">
                <a:highlight>
                  <a:srgbClr val="FF00FF"/>
                </a:highlight>
                <a:latin typeface="Garamond" panose="02020404030301010803" pitchFamily="18" charset="0"/>
                <a:ea typeface="Calibri" charset="0"/>
                <a:cs typeface="Vrinda" panose="020B0502040204020203" pitchFamily="34" charset="0"/>
              </a:rPr>
              <a:t>.</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The revenue was fixed in perpetuity at a low level so that the landlords could take care of their land property.</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Settlement was made with a small number of citizens to that government did not interfere with the lives of too many people and the cost of administration was reduced to a minimum.</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However, no protection was provided to the peasants and real users of land against the caprices of the businessmen turned landlords and no measures were envisaged to ensure agricultural investment and development.</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Throughout British rule, the peasants or </a:t>
            </a:r>
            <a:r>
              <a:rPr lang="en-US" altLang="en-US" dirty="0" err="1" smtClean="0">
                <a:latin typeface="Garamond" panose="02020404030301010803" pitchFamily="18" charset="0"/>
                <a:ea typeface="Calibri" charset="0"/>
                <a:cs typeface="Vrinda" panose="020B0502040204020203" pitchFamily="34" charset="0"/>
              </a:rPr>
              <a:t>ryots</a:t>
            </a:r>
            <a:r>
              <a:rPr lang="en-US" altLang="en-US" dirty="0" smtClean="0">
                <a:latin typeface="Garamond" panose="02020404030301010803" pitchFamily="18" charset="0"/>
                <a:ea typeface="Calibri" charset="0"/>
                <a:cs typeface="Vrinda" panose="020B0502040204020203" pitchFamily="34" charset="0"/>
              </a:rPr>
              <a:t> were the most oppressed people and some interfering with rental laws did not stop the bankruptcy of the rural people.</a:t>
            </a:r>
          </a:p>
          <a:p>
            <a:endParaRPr lang="en-AU" dirty="0"/>
          </a:p>
        </p:txBody>
      </p:sp>
    </p:spTree>
    <p:extLst>
      <p:ext uri="{BB962C8B-B14F-4D97-AF65-F5344CB8AC3E}">
        <p14:creationId xmlns:p14="http://schemas.microsoft.com/office/powerpoint/2010/main" val="327398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The Permanent Settlement,1793, Merits</a:t>
            </a:r>
            <a:endParaRPr lang="en-AU" sz="4000" dirty="0"/>
          </a:p>
        </p:txBody>
      </p:sp>
      <p:sp>
        <p:nvSpPr>
          <p:cNvPr id="3" name="Content Placeholder 2"/>
          <p:cNvSpPr>
            <a:spLocks noGrp="1"/>
          </p:cNvSpPr>
          <p:nvPr>
            <p:ph idx="1"/>
          </p:nvPr>
        </p:nvSpPr>
        <p:spPr/>
        <p:txBody>
          <a:bodyPr>
            <a:normAutofit fontScale="92500" lnSpcReduction="10000"/>
          </a:bodyPr>
          <a:lstStyle/>
          <a:p>
            <a:pPr algn="just"/>
            <a:r>
              <a:rPr lang="en-US" dirty="0" smtClean="0"/>
              <a:t>With the implementation of </a:t>
            </a:r>
            <a:r>
              <a:rPr lang="en-US" dirty="0" smtClean="0">
                <a:highlight>
                  <a:srgbClr val="00FFFF"/>
                </a:highlight>
              </a:rPr>
              <a:t>Permanent Settlement </a:t>
            </a:r>
            <a:r>
              <a:rPr lang="en-US" dirty="0" smtClean="0"/>
              <a:t>the condition of the peasants improved a lot and their fields began to produce rich crops. The improvement in agriculture also influenced the trade and commerce of the country. </a:t>
            </a:r>
          </a:p>
          <a:p>
            <a:pPr algn="just"/>
            <a:r>
              <a:rPr lang="en-US" dirty="0" smtClean="0"/>
              <a:t>The Government of the company was benefited a lot by the Permanent Settlement. The political advantages of the BEIC made this settlement all the more significant. All the landlords who became the owners of the land felt obliged to the BEIC who began to earn ample of money without any effort or labor.</a:t>
            </a:r>
          </a:p>
          <a:p>
            <a:pPr algn="just"/>
            <a:r>
              <a:rPr lang="en-US" dirty="0" smtClean="0"/>
              <a:t>With the passage of time the rich landlords began to invest their wealth in trade and commerce.</a:t>
            </a:r>
          </a:p>
          <a:p>
            <a:pPr algn="just"/>
            <a:r>
              <a:rPr lang="en-US" dirty="0" smtClean="0"/>
              <a:t>It freed the BEIC of the problem of fixation of revenue every year.</a:t>
            </a:r>
          </a:p>
          <a:p>
            <a:endParaRPr lang="en-AU" dirty="0"/>
          </a:p>
        </p:txBody>
      </p:sp>
    </p:spTree>
    <p:extLst>
      <p:ext uri="{BB962C8B-B14F-4D97-AF65-F5344CB8AC3E}">
        <p14:creationId xmlns:p14="http://schemas.microsoft.com/office/powerpoint/2010/main" val="99220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The Permanent Settlement,1793, Demerits</a:t>
            </a:r>
            <a:endParaRPr lang="en-AU" sz="4000"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permanent settlement benefited only the landlords and the condition of the farmers could not be improved as much as was expected. The poor farmers continued to be the victims of the harassments of the landlords who exploited them for their own selfish motives.</a:t>
            </a:r>
          </a:p>
          <a:p>
            <a:pPr algn="just"/>
            <a:r>
              <a:rPr lang="en-US" dirty="0" smtClean="0"/>
              <a:t>The landlords became lethargic and led luxurious lives due to their richness. They did not pay proper attention to their lands and left them to their employees who made no serious efforts for the improvement of agricultural produce.</a:t>
            </a:r>
          </a:p>
          <a:p>
            <a:pPr algn="just"/>
            <a:r>
              <a:rPr lang="en-US" dirty="0" smtClean="0"/>
              <a:t>The peasants continued to be at the receiving end of the cruelties of the landlords. They continued to realize the maximum revenue from the peasants.</a:t>
            </a:r>
          </a:p>
          <a:p>
            <a:pPr algn="just"/>
            <a:r>
              <a:rPr lang="en-US" b="1" dirty="0" smtClean="0">
                <a:highlight>
                  <a:srgbClr val="00FFFF"/>
                </a:highlight>
              </a:rPr>
              <a:t>This system created a special class of </a:t>
            </a:r>
            <a:r>
              <a:rPr lang="en-US" b="1" dirty="0" err="1" smtClean="0">
                <a:highlight>
                  <a:srgbClr val="00FFFF"/>
                </a:highlight>
              </a:rPr>
              <a:t>zamindars</a:t>
            </a:r>
            <a:r>
              <a:rPr lang="en-US" b="1" dirty="0" smtClean="0">
                <a:highlight>
                  <a:srgbClr val="00FFFF"/>
                </a:highlight>
              </a:rPr>
              <a:t> in the country who became the true devotees of the British. </a:t>
            </a:r>
            <a:r>
              <a:rPr lang="en-US" dirty="0" smtClean="0"/>
              <a:t>This class did not support the people during the war of independence (1857-58).</a:t>
            </a:r>
          </a:p>
          <a:p>
            <a:endParaRPr lang="en-AU" dirty="0"/>
          </a:p>
        </p:txBody>
      </p:sp>
    </p:spTree>
    <p:extLst>
      <p:ext uri="{BB962C8B-B14F-4D97-AF65-F5344CB8AC3E}">
        <p14:creationId xmlns:p14="http://schemas.microsoft.com/office/powerpoint/2010/main" val="162262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Reforms under Lord William Bentinck</a:t>
            </a:r>
            <a:endParaRPr lang="en-AU" dirty="0"/>
          </a:p>
        </p:txBody>
      </p:sp>
      <p:sp>
        <p:nvSpPr>
          <p:cNvPr id="3" name="Content Placeholder 2"/>
          <p:cNvSpPr>
            <a:spLocks noGrp="1"/>
          </p:cNvSpPr>
          <p:nvPr>
            <p:ph idx="1"/>
          </p:nvPr>
        </p:nvSpPr>
        <p:spPr/>
        <p:txBody>
          <a:bodyPr>
            <a:normAutofit fontScale="92500" lnSpcReduction="10000"/>
          </a:bodyPr>
          <a:lstStyle/>
          <a:p>
            <a:pPr lvl="0" algn="just">
              <a:buFont typeface="Wingdings" panose="05000000000000000000" pitchFamily="2" charset="2"/>
              <a:buChar char="§"/>
            </a:pPr>
            <a:r>
              <a:rPr lang="en-US" altLang="en-US" b="1" dirty="0" smtClean="0">
                <a:highlight>
                  <a:srgbClr val="FFFF00"/>
                </a:highlight>
                <a:latin typeface="Garamond" panose="02020404030301010803" pitchFamily="18" charset="0"/>
                <a:ea typeface="Calibri" charset="0"/>
                <a:cs typeface="Vrinda" panose="020B0502040204020203" pitchFamily="34" charset="0"/>
              </a:rPr>
              <a:t>Lord William Bentinck </a:t>
            </a:r>
            <a:r>
              <a:rPr lang="en-US" altLang="en-US" b="1" dirty="0" smtClean="0">
                <a:highlight>
                  <a:srgbClr val="00FF00"/>
                </a:highlight>
                <a:latin typeface="Garamond" panose="02020404030301010803" pitchFamily="18" charset="0"/>
                <a:ea typeface="Calibri" charset="0"/>
                <a:cs typeface="Vrinda" panose="020B0502040204020203" pitchFamily="34" charset="0"/>
              </a:rPr>
              <a:t>(1828-1835): </a:t>
            </a:r>
          </a:p>
          <a:p>
            <a:pPr lvl="0" algn="just">
              <a:buFont typeface="Wingdings" panose="05000000000000000000" pitchFamily="2" charset="2"/>
              <a:buChar char="ü"/>
            </a:pPr>
            <a:r>
              <a:rPr lang="en-US" altLang="en-US" dirty="0" smtClean="0">
                <a:latin typeface="Garamond" panose="02020404030301010803" pitchFamily="18" charset="0"/>
                <a:ea typeface="Calibri" charset="0"/>
                <a:cs typeface="Vrinda" panose="020B0502040204020203" pitchFamily="34" charset="0"/>
              </a:rPr>
              <a:t> </a:t>
            </a:r>
            <a:r>
              <a:rPr lang="en-US" altLang="en-US" b="1" dirty="0" smtClean="0">
                <a:latin typeface="Garamond" panose="02020404030301010803" pitchFamily="18" charset="0"/>
                <a:ea typeface="Calibri" charset="0"/>
                <a:cs typeface="Vrinda" panose="020B0502040204020203" pitchFamily="34" charset="0"/>
              </a:rPr>
              <a:t>Famous for his social reform of </a:t>
            </a:r>
            <a:r>
              <a:rPr lang="en-US" altLang="en-US" b="1" dirty="0" smtClean="0">
                <a:highlight>
                  <a:srgbClr val="FFFF00"/>
                </a:highlight>
                <a:latin typeface="Garamond" panose="02020404030301010803" pitchFamily="18" charset="0"/>
                <a:ea typeface="Calibri" charset="0"/>
                <a:cs typeface="Vrinda" panose="020B0502040204020203" pitchFamily="34" charset="0"/>
              </a:rPr>
              <a:t>banning the practice of suttee in 1829</a:t>
            </a:r>
            <a:r>
              <a:rPr lang="en-US" altLang="en-US" b="1" dirty="0" smtClean="0">
                <a:latin typeface="Garamond" panose="02020404030301010803" pitchFamily="18" charset="0"/>
                <a:ea typeface="Calibri" charset="0"/>
                <a:cs typeface="Vrinda" panose="020B0502040204020203" pitchFamily="34" charset="0"/>
              </a:rPr>
              <a:t>;</a:t>
            </a:r>
          </a:p>
          <a:p>
            <a:pPr lvl="0" algn="just">
              <a:buFont typeface="Wingdings" panose="05000000000000000000" pitchFamily="2" charset="2"/>
              <a:buChar char="ü"/>
            </a:pPr>
            <a:r>
              <a:rPr lang="en-US" altLang="en-US" dirty="0" smtClean="0">
                <a:latin typeface="Garamond" panose="02020404030301010803" pitchFamily="18" charset="0"/>
                <a:ea typeface="Calibri" charset="0"/>
                <a:cs typeface="Vrinda" panose="020B0502040204020203" pitchFamily="34" charset="0"/>
              </a:rPr>
              <a:t>His liberalism promoted free press and even without the patronage a large number of newspapers came out.</a:t>
            </a:r>
          </a:p>
          <a:p>
            <a:pPr lvl="0" algn="just">
              <a:buFont typeface="Wingdings" panose="05000000000000000000" pitchFamily="2" charset="2"/>
              <a:buChar char="ü"/>
            </a:pPr>
            <a:r>
              <a:rPr lang="en-US" altLang="en-US" dirty="0" smtClean="0">
                <a:latin typeface="Garamond" panose="02020404030301010803" pitchFamily="18" charset="0"/>
                <a:ea typeface="Calibri" charset="0"/>
                <a:cs typeface="Vrinda" panose="020B0502040204020203" pitchFamily="34" charset="0"/>
              </a:rPr>
              <a:t>During his tenure, English was formally introduced as the official language of the country in 1835.</a:t>
            </a:r>
          </a:p>
          <a:p>
            <a:pPr lvl="0" algn="just">
              <a:buFont typeface="Wingdings" panose="05000000000000000000" pitchFamily="2" charset="2"/>
              <a:buChar char="ü"/>
            </a:pPr>
            <a:r>
              <a:rPr lang="en-US" altLang="en-US" dirty="0" smtClean="0">
                <a:latin typeface="Garamond" panose="02020404030301010803" pitchFamily="18" charset="0"/>
                <a:ea typeface="Calibri" charset="0"/>
                <a:cs typeface="Vrinda" panose="020B0502040204020203" pitchFamily="34" charset="0"/>
              </a:rPr>
              <a:t>He introduced reforms in the revenue and financial administration of the country.</a:t>
            </a:r>
          </a:p>
          <a:p>
            <a:pPr lvl="0" algn="just">
              <a:buFont typeface="Wingdings" panose="05000000000000000000" pitchFamily="2" charset="2"/>
              <a:buChar char="ü"/>
            </a:pPr>
            <a:r>
              <a:rPr lang="en-US" altLang="en-US" dirty="0" smtClean="0">
                <a:latin typeface="Garamond" panose="02020404030301010803" pitchFamily="18" charset="0"/>
                <a:ea typeface="Calibri" charset="0"/>
                <a:cs typeface="Vrinda" panose="020B0502040204020203" pitchFamily="34" charset="0"/>
              </a:rPr>
              <a:t>He gave a greater role to the Indians in the administration of justice.</a:t>
            </a:r>
          </a:p>
          <a:p>
            <a:pPr lvl="0" algn="just">
              <a:buFont typeface="Wingdings" panose="05000000000000000000" pitchFamily="2" charset="2"/>
              <a:buChar char="ü"/>
            </a:pPr>
            <a:r>
              <a:rPr lang="en-US" altLang="en-US" dirty="0" smtClean="0">
                <a:latin typeface="Garamond" panose="02020404030301010803" pitchFamily="18" charset="0"/>
                <a:ea typeface="Calibri" charset="0"/>
                <a:cs typeface="Vrinda" panose="020B0502040204020203" pitchFamily="34" charset="0"/>
              </a:rPr>
              <a:t>The Charter Act of 1833 ensured equal treatment to Indians and banned discrimination on </a:t>
            </a:r>
            <a:r>
              <a:rPr lang="en-US" altLang="en-US" dirty="0" err="1" smtClean="0">
                <a:latin typeface="Garamond" panose="02020404030301010803" pitchFamily="18" charset="0"/>
                <a:ea typeface="Calibri" charset="0"/>
                <a:cs typeface="Vrinda" panose="020B0502040204020203" pitchFamily="34" charset="0"/>
              </a:rPr>
              <a:t>colour</a:t>
            </a:r>
            <a:r>
              <a:rPr lang="en-US" altLang="en-US" dirty="0" smtClean="0">
                <a:latin typeface="Garamond" panose="02020404030301010803" pitchFamily="18" charset="0"/>
                <a:ea typeface="Calibri" charset="0"/>
                <a:cs typeface="Vrinda" panose="020B0502040204020203" pitchFamily="34" charset="0"/>
              </a:rPr>
              <a:t>, race or religious consideration.</a:t>
            </a:r>
          </a:p>
          <a:p>
            <a:endParaRPr lang="en-AU" dirty="0"/>
          </a:p>
        </p:txBody>
      </p:sp>
    </p:spTree>
    <p:extLst>
      <p:ext uri="{BB962C8B-B14F-4D97-AF65-F5344CB8AC3E}">
        <p14:creationId xmlns:p14="http://schemas.microsoft.com/office/powerpoint/2010/main" val="107449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Anti-British Rebellions and Uprisings</a:t>
            </a:r>
            <a:endParaRPr lang="en-AU" dirty="0"/>
          </a:p>
        </p:txBody>
      </p:sp>
      <p:sp>
        <p:nvSpPr>
          <p:cNvPr id="3" name="Content Placeholder 2"/>
          <p:cNvSpPr>
            <a:spLocks noGrp="1"/>
          </p:cNvSpPr>
          <p:nvPr>
            <p:ph idx="1"/>
          </p:nvPr>
        </p:nvSpPr>
        <p:spPr/>
        <p:txBody>
          <a:bodyPr>
            <a:normAutofit lnSpcReduction="10000"/>
          </a:bodyPr>
          <a:lstStyle/>
          <a:p>
            <a:pPr lvl="0" algn="just">
              <a:buFont typeface="Wingdings" panose="05000000000000000000" pitchFamily="2" charset="2"/>
              <a:buChar char="§"/>
            </a:pPr>
            <a:r>
              <a:rPr lang="en-US" altLang="en-US" b="1" dirty="0" smtClean="0">
                <a:highlight>
                  <a:srgbClr val="00FFFF"/>
                </a:highlight>
                <a:latin typeface="Garamond" panose="02020404030301010803" pitchFamily="18" charset="0"/>
                <a:ea typeface="Calibri" charset="0"/>
                <a:cs typeface="Vrinda" panose="020B0502040204020203" pitchFamily="34" charset="0"/>
              </a:rPr>
              <a:t>Anti-British sentiments and regular rebellions and protests marked the whole century of the BEIC (1757-1857/58).</a:t>
            </a:r>
          </a:p>
          <a:p>
            <a:pPr lvl="0" algn="just">
              <a:buFont typeface="Wingdings" panose="05000000000000000000" pitchFamily="2" charset="2"/>
              <a:buChar char="§"/>
            </a:pPr>
            <a:r>
              <a:rPr lang="en-US" altLang="en-US" dirty="0" smtClean="0">
                <a:highlight>
                  <a:srgbClr val="00FFFF"/>
                </a:highlight>
                <a:latin typeface="Garamond" panose="02020404030301010803" pitchFamily="18" charset="0"/>
                <a:ea typeface="Calibri" charset="0"/>
                <a:cs typeface="Vrinda" panose="020B0502040204020203" pitchFamily="34" charset="0"/>
              </a:rPr>
              <a:t>Resentment against the Company rule was am</a:t>
            </a:r>
            <a:r>
              <a:rPr lang="en-US" altLang="en-US" dirty="0" smtClean="0">
                <a:latin typeface="Garamond" panose="02020404030301010803" pitchFamily="18" charset="0"/>
                <a:ea typeface="Calibri" charset="0"/>
                <a:cs typeface="Vrinda" panose="020B0502040204020203" pitchFamily="34" charset="0"/>
              </a:rPr>
              <a:t>ply expressed in </a:t>
            </a:r>
            <a:r>
              <a:rPr lang="en-US" altLang="en-US" b="1" dirty="0" smtClean="0">
                <a:highlight>
                  <a:srgbClr val="FFFF00"/>
                </a:highlight>
                <a:latin typeface="Garamond" panose="02020404030301010803" pitchFamily="18" charset="0"/>
                <a:ea typeface="Calibri" charset="0"/>
                <a:cs typeface="Vrinda" panose="020B0502040204020203" pitchFamily="34" charset="0"/>
              </a:rPr>
              <a:t>the Battle of </a:t>
            </a:r>
            <a:r>
              <a:rPr lang="en-US" altLang="en-US" b="1" dirty="0" err="1" smtClean="0">
                <a:highlight>
                  <a:srgbClr val="FFFF00"/>
                </a:highlight>
                <a:latin typeface="Garamond" panose="02020404030301010803" pitchFamily="18" charset="0"/>
                <a:ea typeface="Calibri" charset="0"/>
                <a:cs typeface="Vrinda" panose="020B0502040204020203" pitchFamily="34" charset="0"/>
              </a:rPr>
              <a:t>Buxar</a:t>
            </a:r>
            <a:r>
              <a:rPr lang="en-US" altLang="en-US" dirty="0" smtClean="0">
                <a:latin typeface="Garamond" panose="02020404030301010803" pitchFamily="18" charset="0"/>
                <a:ea typeface="Calibri" charset="0"/>
                <a:cs typeface="Vrinda" panose="020B0502040204020203" pitchFamily="34" charset="0"/>
              </a:rPr>
              <a:t> fought by </a:t>
            </a:r>
            <a:r>
              <a:rPr lang="en-US" altLang="en-US" dirty="0" err="1" smtClean="0">
                <a:highlight>
                  <a:srgbClr val="FFFF00"/>
                </a:highlight>
                <a:latin typeface="Garamond" panose="02020404030301010803" pitchFamily="18" charset="0"/>
                <a:ea typeface="Calibri" charset="0"/>
                <a:cs typeface="Vrinda" panose="020B0502040204020203" pitchFamily="34" charset="0"/>
              </a:rPr>
              <a:t>Nawab</a:t>
            </a:r>
            <a:r>
              <a:rPr lang="en-US" altLang="en-US" dirty="0" smtClean="0">
                <a:highlight>
                  <a:srgbClr val="FFFF00"/>
                </a:highlight>
                <a:latin typeface="Garamond" panose="02020404030301010803" pitchFamily="18" charset="0"/>
                <a:ea typeface="Calibri" charset="0"/>
                <a:cs typeface="Vrinda" panose="020B0502040204020203" pitchFamily="34" charset="0"/>
              </a:rPr>
              <a:t> Mir </a:t>
            </a:r>
            <a:r>
              <a:rPr lang="en-US" altLang="en-US" dirty="0" err="1" smtClean="0">
                <a:highlight>
                  <a:srgbClr val="FFFF00"/>
                </a:highlight>
                <a:latin typeface="Garamond" panose="02020404030301010803" pitchFamily="18" charset="0"/>
                <a:ea typeface="Calibri" charset="0"/>
                <a:cs typeface="Vrinda" panose="020B0502040204020203" pitchFamily="34" charset="0"/>
              </a:rPr>
              <a:t>Qashem</a:t>
            </a:r>
            <a:r>
              <a:rPr lang="en-US" altLang="en-US" dirty="0" smtClean="0">
                <a:highlight>
                  <a:srgbClr val="FFFF00"/>
                </a:highlight>
                <a:latin typeface="Garamond" panose="02020404030301010803" pitchFamily="18" charset="0"/>
                <a:ea typeface="Calibri" charset="0"/>
                <a:cs typeface="Vrinda" panose="020B0502040204020203" pitchFamily="34" charset="0"/>
              </a:rPr>
              <a:t> </a:t>
            </a:r>
            <a:r>
              <a:rPr lang="en-US" altLang="en-US" dirty="0" smtClean="0">
                <a:latin typeface="Garamond" panose="02020404030301010803" pitchFamily="18" charset="0"/>
                <a:ea typeface="Calibri" charset="0"/>
                <a:cs typeface="Vrinda" panose="020B0502040204020203" pitchFamily="34" charset="0"/>
              </a:rPr>
              <a:t>against the BEIC on </a:t>
            </a:r>
            <a:r>
              <a:rPr lang="en-US" altLang="en-US" b="1" dirty="0" smtClean="0">
                <a:highlight>
                  <a:srgbClr val="FFFF00"/>
                </a:highlight>
                <a:latin typeface="Garamond" panose="02020404030301010803" pitchFamily="18" charset="0"/>
                <a:ea typeface="Calibri" charset="0"/>
                <a:cs typeface="Vrinda" panose="020B0502040204020203" pitchFamily="34" charset="0"/>
              </a:rPr>
              <a:t>October 22, 1764</a:t>
            </a:r>
            <a:r>
              <a:rPr lang="en-US" altLang="en-US" b="1" dirty="0" smtClean="0">
                <a:latin typeface="Garamond" panose="02020404030301010803" pitchFamily="18" charset="0"/>
                <a:ea typeface="Calibri" charset="0"/>
                <a:cs typeface="Vrinda" panose="020B0502040204020203" pitchFamily="34" charset="0"/>
              </a:rPr>
              <a:t> </a:t>
            </a:r>
            <a:r>
              <a:rPr lang="en-US" altLang="en-US" dirty="0" smtClean="0">
                <a:latin typeface="Garamond" panose="02020404030301010803" pitchFamily="18" charset="0"/>
                <a:ea typeface="Calibri" charset="0"/>
                <a:cs typeface="Vrinda" panose="020B0502040204020203" pitchFamily="34" charset="0"/>
              </a:rPr>
              <a:t>where the BEIC was the victorious. </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British military supremacy, however, discouraged other resentful native rulers to openly wage war.</a:t>
            </a:r>
          </a:p>
          <a:p>
            <a:pPr lvl="0" algn="just">
              <a:buFont typeface="Wingdings" panose="05000000000000000000" pitchFamily="2" charset="2"/>
              <a:buChar char="§"/>
            </a:pPr>
            <a:r>
              <a:rPr lang="en-US" altLang="en-US" dirty="0" smtClean="0">
                <a:latin typeface="Garamond" panose="02020404030301010803" pitchFamily="18" charset="0"/>
                <a:ea typeface="Calibri" charset="0"/>
                <a:cs typeface="Vrinda" panose="020B0502040204020203" pitchFamily="34" charset="0"/>
              </a:rPr>
              <a:t>Various classes of people, however, continued to resist the foreign rulers and violently protest against their actions and omissions; such as rulers of small principalities, religious leaders and groups, landlords, peasants, ethnic minorities and idealistic revolutionaries.</a:t>
            </a:r>
          </a:p>
          <a:p>
            <a:endParaRPr lang="en-AU" dirty="0"/>
          </a:p>
        </p:txBody>
      </p:sp>
    </p:spTree>
    <p:extLst>
      <p:ext uri="{BB962C8B-B14F-4D97-AF65-F5344CB8AC3E}">
        <p14:creationId xmlns:p14="http://schemas.microsoft.com/office/powerpoint/2010/main" val="181103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1206</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Garamond</vt:lpstr>
      <vt:lpstr>Vrinda</vt:lpstr>
      <vt:lpstr>Wingdings</vt:lpstr>
      <vt:lpstr>Office Theme</vt:lpstr>
      <vt:lpstr>Lecture-2 (HIS103)</vt:lpstr>
      <vt:lpstr>Administration of Warren Hasting</vt:lpstr>
      <vt:lpstr>Administration of Warren Hasting</vt:lpstr>
      <vt:lpstr>British Administration Under Lord Cornwallis</vt:lpstr>
      <vt:lpstr>The Permanent Settlement Policy of Lord Cornwallis, 1793</vt:lpstr>
      <vt:lpstr>The Permanent Settlement,1793, Merits</vt:lpstr>
      <vt:lpstr>The Permanent Settlement,1793, Demerits</vt:lpstr>
      <vt:lpstr>Reforms under Lord William Bentinck</vt:lpstr>
      <vt:lpstr>Anti-British Rebellions and Uprisings</vt:lpstr>
      <vt:lpstr>Religious Uprising</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 (HIS103)</dc:title>
  <dc:creator>HP</dc:creator>
  <cp:lastModifiedBy>HP</cp:lastModifiedBy>
  <cp:revision>3</cp:revision>
  <dcterms:created xsi:type="dcterms:W3CDTF">2022-02-06T15:01:57Z</dcterms:created>
  <dcterms:modified xsi:type="dcterms:W3CDTF">2022-02-06T15:13:48Z</dcterms:modified>
</cp:coreProperties>
</file>