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8" r:id="rId3"/>
    <p:sldId id="261" r:id="rId4"/>
    <p:sldId id="262" r:id="rId5"/>
    <p:sldId id="265" r:id="rId6"/>
    <p:sldId id="264" r:id="rId7"/>
    <p:sldId id="266" r:id="rId8"/>
    <p:sldId id="267" r:id="rId9"/>
    <p:sldId id="268" r:id="rId10"/>
    <p:sldId id="269" r:id="rId11"/>
    <p:sldId id="270" r:id="rId12"/>
    <p:sldId id="271" r:id="rId13"/>
    <p:sldId id="2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88" userDrawn="1">
          <p15:clr>
            <a:srgbClr val="A4A3A4"/>
          </p15:clr>
        </p15:guide>
        <p15:guide id="2" pos="76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66" d="100"/>
          <a:sy n="66" d="100"/>
        </p:scale>
        <p:origin x="644" y="44"/>
      </p:cViewPr>
      <p:guideLst>
        <p:guide orient="horz" pos="3888"/>
        <p:guide pos="76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BFBDC6-CD94-44D4-A56F-2B89CEE6CF33}" type="datetimeFigureOut">
              <a:rPr lang="en-US" smtClean="0"/>
              <a:pPr/>
              <a:t>2/15/2022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5DD5BD0-929D-4BB7-B43C-9215303AD5E8}" type="slidenum">
              <a:rPr lang="en-US" smtClean="0"/>
              <a:pPr/>
              <a:t>‹#›</a:t>
            </a:fld>
            <a:endParaRPr lang="en-US"/>
          </a:p>
        </p:txBody>
      </p:sp>
    </p:spTree>
    <p:extLst>
      <p:ext uri="{BB962C8B-B14F-4D97-AF65-F5344CB8AC3E}">
        <p14:creationId xmlns:p14="http://schemas.microsoft.com/office/powerpoint/2010/main" val="75753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5DD5BD0-929D-4BB7-B43C-9215303AD5E8}" type="slidenum">
              <a:rPr lang="en-US" smtClean="0"/>
              <a:pPr/>
              <a:t>6</a:t>
            </a:fld>
            <a:endParaRPr lang="en-US"/>
          </a:p>
        </p:txBody>
      </p:sp>
    </p:spTree>
    <p:extLst>
      <p:ext uri="{BB962C8B-B14F-4D97-AF65-F5344CB8AC3E}">
        <p14:creationId xmlns:p14="http://schemas.microsoft.com/office/powerpoint/2010/main" val="2858204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FBD0F38-E658-4107-8E6C-63EBFF2D7EA3}" type="datetimeFigureOut">
              <a:rPr lang="en-US" smtClean="0"/>
              <a:pPr/>
              <a:t>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48DD7D-9A6F-4189-875E-BCA5225BE34F}" type="slidenum">
              <a:rPr lang="en-US" smtClean="0"/>
              <a:pPr/>
              <a:t>‹#›</a:t>
            </a:fld>
            <a:endParaRPr lang="en-US"/>
          </a:p>
        </p:txBody>
      </p:sp>
    </p:spTree>
    <p:extLst>
      <p:ext uri="{BB962C8B-B14F-4D97-AF65-F5344CB8AC3E}">
        <p14:creationId xmlns:p14="http://schemas.microsoft.com/office/powerpoint/2010/main" val="1232128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BD0F38-E658-4107-8E6C-63EBFF2D7EA3}" type="datetimeFigureOut">
              <a:rPr lang="en-US" smtClean="0"/>
              <a:pPr/>
              <a:t>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48DD7D-9A6F-4189-875E-BCA5225BE34F}" type="slidenum">
              <a:rPr lang="en-US" smtClean="0"/>
              <a:pPr/>
              <a:t>‹#›</a:t>
            </a:fld>
            <a:endParaRPr lang="en-US"/>
          </a:p>
        </p:txBody>
      </p:sp>
    </p:spTree>
    <p:extLst>
      <p:ext uri="{BB962C8B-B14F-4D97-AF65-F5344CB8AC3E}">
        <p14:creationId xmlns:p14="http://schemas.microsoft.com/office/powerpoint/2010/main" val="2959591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BD0F38-E658-4107-8E6C-63EBFF2D7EA3}" type="datetimeFigureOut">
              <a:rPr lang="en-US" smtClean="0"/>
              <a:pPr/>
              <a:t>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48DD7D-9A6F-4189-875E-BCA5225BE34F}" type="slidenum">
              <a:rPr lang="en-US" smtClean="0"/>
              <a:pPr/>
              <a:t>‹#›</a:t>
            </a:fld>
            <a:endParaRPr lang="en-US"/>
          </a:p>
        </p:txBody>
      </p:sp>
    </p:spTree>
    <p:extLst>
      <p:ext uri="{BB962C8B-B14F-4D97-AF65-F5344CB8AC3E}">
        <p14:creationId xmlns:p14="http://schemas.microsoft.com/office/powerpoint/2010/main" val="1732596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BD0F38-E658-4107-8E6C-63EBFF2D7EA3}" type="datetimeFigureOut">
              <a:rPr lang="en-US" smtClean="0"/>
              <a:pPr/>
              <a:t>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48DD7D-9A6F-4189-875E-BCA5225BE34F}" type="slidenum">
              <a:rPr lang="en-US" smtClean="0"/>
              <a:pPr/>
              <a:t>‹#›</a:t>
            </a:fld>
            <a:endParaRPr lang="en-US"/>
          </a:p>
        </p:txBody>
      </p:sp>
    </p:spTree>
    <p:extLst>
      <p:ext uri="{BB962C8B-B14F-4D97-AF65-F5344CB8AC3E}">
        <p14:creationId xmlns:p14="http://schemas.microsoft.com/office/powerpoint/2010/main" val="3127601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BD0F38-E658-4107-8E6C-63EBFF2D7EA3}" type="datetimeFigureOut">
              <a:rPr lang="en-US" smtClean="0"/>
              <a:pPr/>
              <a:t>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48DD7D-9A6F-4189-875E-BCA5225BE34F}" type="slidenum">
              <a:rPr lang="en-US" smtClean="0"/>
              <a:pPr/>
              <a:t>‹#›</a:t>
            </a:fld>
            <a:endParaRPr lang="en-US"/>
          </a:p>
        </p:txBody>
      </p:sp>
    </p:spTree>
    <p:extLst>
      <p:ext uri="{BB962C8B-B14F-4D97-AF65-F5344CB8AC3E}">
        <p14:creationId xmlns:p14="http://schemas.microsoft.com/office/powerpoint/2010/main" val="4245598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FBD0F38-E658-4107-8E6C-63EBFF2D7EA3}" type="datetimeFigureOut">
              <a:rPr lang="en-US" smtClean="0"/>
              <a:pPr/>
              <a:t>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48DD7D-9A6F-4189-875E-BCA5225BE34F}" type="slidenum">
              <a:rPr lang="en-US" smtClean="0"/>
              <a:pPr/>
              <a:t>‹#›</a:t>
            </a:fld>
            <a:endParaRPr lang="en-US"/>
          </a:p>
        </p:txBody>
      </p:sp>
    </p:spTree>
    <p:extLst>
      <p:ext uri="{BB962C8B-B14F-4D97-AF65-F5344CB8AC3E}">
        <p14:creationId xmlns:p14="http://schemas.microsoft.com/office/powerpoint/2010/main" val="3179292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FBD0F38-E658-4107-8E6C-63EBFF2D7EA3}" type="datetimeFigureOut">
              <a:rPr lang="en-US" smtClean="0"/>
              <a:pPr/>
              <a:t>2/15/2022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48DD7D-9A6F-4189-875E-BCA5225BE34F}" type="slidenum">
              <a:rPr lang="en-US" smtClean="0"/>
              <a:pPr/>
              <a:t>‹#›</a:t>
            </a:fld>
            <a:endParaRPr lang="en-US"/>
          </a:p>
        </p:txBody>
      </p:sp>
    </p:spTree>
    <p:extLst>
      <p:ext uri="{BB962C8B-B14F-4D97-AF65-F5344CB8AC3E}">
        <p14:creationId xmlns:p14="http://schemas.microsoft.com/office/powerpoint/2010/main" val="3382329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FBD0F38-E658-4107-8E6C-63EBFF2D7EA3}" type="datetimeFigureOut">
              <a:rPr lang="en-US" smtClean="0"/>
              <a:pPr/>
              <a:t>2/15/2022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48DD7D-9A6F-4189-875E-BCA5225BE34F}" type="slidenum">
              <a:rPr lang="en-US" smtClean="0"/>
              <a:pPr/>
              <a:t>‹#›</a:t>
            </a:fld>
            <a:endParaRPr lang="en-US"/>
          </a:p>
        </p:txBody>
      </p:sp>
    </p:spTree>
    <p:extLst>
      <p:ext uri="{BB962C8B-B14F-4D97-AF65-F5344CB8AC3E}">
        <p14:creationId xmlns:p14="http://schemas.microsoft.com/office/powerpoint/2010/main" val="3479601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BD0F38-E658-4107-8E6C-63EBFF2D7EA3}" type="datetimeFigureOut">
              <a:rPr lang="en-US" smtClean="0"/>
              <a:pPr/>
              <a:t>2/15/2022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48DD7D-9A6F-4189-875E-BCA5225BE34F}" type="slidenum">
              <a:rPr lang="en-US" smtClean="0"/>
              <a:pPr/>
              <a:t>‹#›</a:t>
            </a:fld>
            <a:endParaRPr lang="en-US"/>
          </a:p>
        </p:txBody>
      </p:sp>
    </p:spTree>
    <p:extLst>
      <p:ext uri="{BB962C8B-B14F-4D97-AF65-F5344CB8AC3E}">
        <p14:creationId xmlns:p14="http://schemas.microsoft.com/office/powerpoint/2010/main" val="3148639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BD0F38-E658-4107-8E6C-63EBFF2D7EA3}" type="datetimeFigureOut">
              <a:rPr lang="en-US" smtClean="0"/>
              <a:pPr/>
              <a:t>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48DD7D-9A6F-4189-875E-BCA5225BE34F}" type="slidenum">
              <a:rPr lang="en-US" smtClean="0"/>
              <a:pPr/>
              <a:t>‹#›</a:t>
            </a:fld>
            <a:endParaRPr lang="en-US"/>
          </a:p>
        </p:txBody>
      </p:sp>
    </p:spTree>
    <p:extLst>
      <p:ext uri="{BB962C8B-B14F-4D97-AF65-F5344CB8AC3E}">
        <p14:creationId xmlns:p14="http://schemas.microsoft.com/office/powerpoint/2010/main" val="1062444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BD0F38-E658-4107-8E6C-63EBFF2D7EA3}" type="datetimeFigureOut">
              <a:rPr lang="en-US" smtClean="0"/>
              <a:pPr/>
              <a:t>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48DD7D-9A6F-4189-875E-BCA5225BE34F}" type="slidenum">
              <a:rPr lang="en-US" smtClean="0"/>
              <a:pPr/>
              <a:t>‹#›</a:t>
            </a:fld>
            <a:endParaRPr lang="en-US"/>
          </a:p>
        </p:txBody>
      </p:sp>
    </p:spTree>
    <p:extLst>
      <p:ext uri="{BB962C8B-B14F-4D97-AF65-F5344CB8AC3E}">
        <p14:creationId xmlns:p14="http://schemas.microsoft.com/office/powerpoint/2010/main" val="3830971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BD0F38-E658-4107-8E6C-63EBFF2D7EA3}" type="datetimeFigureOut">
              <a:rPr lang="en-US" smtClean="0"/>
              <a:pPr/>
              <a:t>2/15/2022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48DD7D-9A6F-4189-875E-BCA5225BE34F}" type="slidenum">
              <a:rPr lang="en-US" smtClean="0"/>
              <a:pPr/>
              <a:t>‹#›</a:t>
            </a:fld>
            <a:endParaRPr lang="en-US"/>
          </a:p>
        </p:txBody>
      </p:sp>
    </p:spTree>
    <p:extLst>
      <p:ext uri="{BB962C8B-B14F-4D97-AF65-F5344CB8AC3E}">
        <p14:creationId xmlns:p14="http://schemas.microsoft.com/office/powerpoint/2010/main" val="27842637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indent="0" algn="ctr"/>
            <a:r>
              <a:rPr lang="en-US" dirty="0" smtClean="0"/>
              <a:t/>
            </a:r>
            <a:br>
              <a:rPr lang="en-US" dirty="0" smtClean="0"/>
            </a:br>
            <a:r>
              <a:rPr lang="en-US" dirty="0" smtClean="0"/>
              <a:t>HIS 103: Emergence of Bangladesh</a:t>
            </a:r>
            <a:br>
              <a:rPr lang="en-US" dirty="0" smtClean="0"/>
            </a:br>
            <a:r>
              <a:rPr lang="en-US" dirty="0" smtClean="0"/>
              <a:t>Lecture: </a:t>
            </a:r>
            <a:r>
              <a:rPr lang="en-US" dirty="0" smtClean="0"/>
              <a:t>5</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marL="0" indent="0" algn="ctr">
              <a:buNone/>
            </a:pPr>
            <a:r>
              <a:rPr lang="en-US" sz="4400" dirty="0" smtClean="0"/>
              <a:t> </a:t>
            </a:r>
          </a:p>
          <a:p>
            <a:pPr marL="0" indent="0" algn="ctr">
              <a:buNone/>
            </a:pPr>
            <a:r>
              <a:rPr lang="en-US" sz="4400" b="1" dirty="0" smtClean="0"/>
              <a:t>Partition of Bengal in 1905: Background, Causes and Consequences</a:t>
            </a:r>
          </a:p>
          <a:p>
            <a:pPr marL="0" indent="0" algn="ctr">
              <a:buNone/>
            </a:pPr>
            <a:endParaRPr lang="en-US" dirty="0" smtClean="0"/>
          </a:p>
          <a:p>
            <a:pPr marL="0" indent="0" algn="ctr">
              <a:buNone/>
            </a:pPr>
            <a:r>
              <a:rPr lang="en-US" dirty="0" smtClean="0"/>
              <a:t>February</a:t>
            </a:r>
            <a:r>
              <a:rPr lang="en-US" dirty="0" smtClean="0"/>
              <a:t> </a:t>
            </a:r>
            <a:r>
              <a:rPr lang="en-US" dirty="0" smtClean="0"/>
              <a:t>15</a:t>
            </a:r>
            <a:r>
              <a:rPr lang="en-US" dirty="0" smtClean="0"/>
              <a:t>, 2022</a:t>
            </a:r>
            <a:endParaRPr lang="en-US" dirty="0"/>
          </a:p>
        </p:txBody>
      </p:sp>
    </p:spTree>
    <p:extLst>
      <p:ext uri="{BB962C8B-B14F-4D97-AF65-F5344CB8AC3E}">
        <p14:creationId xmlns:p14="http://schemas.microsoft.com/office/powerpoint/2010/main" val="22152122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Partition of Bengal in 1905</a:t>
            </a:r>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Ø"/>
            </a:pPr>
            <a:r>
              <a:rPr lang="en-US" b="1" dirty="0" smtClean="0"/>
              <a:t>Reaction of the Hindus (contd.)</a:t>
            </a:r>
          </a:p>
          <a:p>
            <a:pPr algn="just">
              <a:buFont typeface="Wingdings" panose="05000000000000000000" pitchFamily="2" charset="2"/>
              <a:buChar char="§"/>
            </a:pPr>
            <a:r>
              <a:rPr lang="en-US" dirty="0" smtClean="0"/>
              <a:t>Swadeshi Movement got new momentum fueling fresh impetus to Hindu nationalism and militancy.</a:t>
            </a:r>
          </a:p>
          <a:p>
            <a:pPr algn="just">
              <a:buFont typeface="Wingdings" panose="05000000000000000000" pitchFamily="2" charset="2"/>
              <a:buChar char="§"/>
            </a:pPr>
            <a:r>
              <a:rPr lang="en-US" dirty="0"/>
              <a:t> </a:t>
            </a:r>
            <a:r>
              <a:rPr lang="en-US" dirty="0" smtClean="0"/>
              <a:t>The </a:t>
            </a:r>
            <a:r>
              <a:rPr lang="en-US" i="1" dirty="0" err="1" smtClean="0"/>
              <a:t>Bande</a:t>
            </a:r>
            <a:r>
              <a:rPr lang="en-US" i="1" dirty="0" smtClean="0"/>
              <a:t> </a:t>
            </a:r>
            <a:r>
              <a:rPr lang="en-US" i="1" dirty="0" err="1" smtClean="0"/>
              <a:t>Mataram</a:t>
            </a:r>
            <a:r>
              <a:rPr lang="en-US" i="1" dirty="0" smtClean="0"/>
              <a:t> </a:t>
            </a:r>
            <a:r>
              <a:rPr lang="en-US" dirty="0" smtClean="0"/>
              <a:t>(I worship my motherland) slogan inspired the Hindu youths to get involved in anti-partition and ultra-nationalist movement with the use of firearms, pistols and bombs by the youth militants.</a:t>
            </a:r>
          </a:p>
          <a:p>
            <a:pPr algn="just">
              <a:buFont typeface="Wingdings" panose="05000000000000000000" pitchFamily="2" charset="2"/>
              <a:buChar char="§"/>
            </a:pPr>
            <a:r>
              <a:rPr lang="en-US" dirty="0" smtClean="0"/>
              <a:t>The Hindu elites (the educated Hindu community) argued that</a:t>
            </a:r>
            <a:r>
              <a:rPr lang="en-US" dirty="0" smtClean="0">
                <a:solidFill>
                  <a:srgbClr val="FF0000"/>
                </a:solidFill>
              </a:rPr>
              <a:t> it was a direct threat to Bengali nationalism</a:t>
            </a:r>
            <a:r>
              <a:rPr lang="en-US" dirty="0" smtClean="0"/>
              <a:t>, and it would provoke tensions between the Hindus and the Muslims.</a:t>
            </a:r>
          </a:p>
          <a:p>
            <a:pPr algn="just">
              <a:buFont typeface="Wingdings" panose="05000000000000000000" pitchFamily="2" charset="2"/>
              <a:buChar char="§"/>
            </a:pPr>
            <a:r>
              <a:rPr lang="en-US" dirty="0" smtClean="0"/>
              <a:t>They also opined that it was a British attempt to split the “emerging solidarity” of the Bengali-speaking people (both Hindu and Muslim) in Calcutta.</a:t>
            </a:r>
          </a:p>
        </p:txBody>
      </p:sp>
    </p:spTree>
    <p:extLst>
      <p:ext uri="{BB962C8B-B14F-4D97-AF65-F5344CB8AC3E}">
        <p14:creationId xmlns:p14="http://schemas.microsoft.com/office/powerpoint/2010/main" val="4062400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Partition of Bengal in 1905</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b="1" dirty="0" smtClean="0"/>
              <a:t>Reaction of the Indian National Congress:</a:t>
            </a:r>
          </a:p>
          <a:p>
            <a:pPr algn="just">
              <a:buFont typeface="Wingdings" panose="05000000000000000000" pitchFamily="2" charset="2"/>
              <a:buChar char="§"/>
            </a:pPr>
            <a:r>
              <a:rPr lang="en-US" dirty="0" smtClean="0"/>
              <a:t>The Congress </a:t>
            </a:r>
            <a:r>
              <a:rPr lang="en-US" dirty="0"/>
              <a:t>dubbed it as an attempt of the British to ‘divide and rule’ the sub-continent. </a:t>
            </a:r>
            <a:endParaRPr lang="en-US" dirty="0" smtClean="0"/>
          </a:p>
          <a:p>
            <a:pPr algn="just">
              <a:buFont typeface="Wingdings" panose="05000000000000000000" pitchFamily="2" charset="2"/>
              <a:buChar char="ü"/>
            </a:pPr>
            <a:r>
              <a:rPr lang="en-US" dirty="0" smtClean="0"/>
              <a:t>Moreover, Congress </a:t>
            </a:r>
            <a:r>
              <a:rPr lang="en-US" dirty="0"/>
              <a:t>labelled it as “a revengeful treatment towards the </a:t>
            </a:r>
            <a:r>
              <a:rPr lang="en-US" b="1" dirty="0">
                <a:solidFill>
                  <a:srgbClr val="FF0000"/>
                </a:solidFill>
              </a:rPr>
              <a:t>Hindu </a:t>
            </a:r>
            <a:r>
              <a:rPr lang="en-US" b="1" i="1" dirty="0" err="1">
                <a:solidFill>
                  <a:srgbClr val="FF0000"/>
                </a:solidFill>
              </a:rPr>
              <a:t>Bhadralok</a:t>
            </a:r>
            <a:r>
              <a:rPr lang="en-US" b="1" dirty="0">
                <a:solidFill>
                  <a:srgbClr val="FF0000"/>
                </a:solidFill>
              </a:rPr>
              <a:t> </a:t>
            </a:r>
            <a:r>
              <a:rPr lang="en-US" b="1" dirty="0" smtClean="0">
                <a:solidFill>
                  <a:srgbClr val="FF0000"/>
                </a:solidFill>
              </a:rPr>
              <a:t>intellectuals</a:t>
            </a:r>
            <a:r>
              <a:rPr lang="en-US" dirty="0" smtClean="0"/>
              <a:t>” ( </a:t>
            </a:r>
            <a:r>
              <a:rPr lang="en-US" dirty="0" err="1" smtClean="0"/>
              <a:t>Haq</a:t>
            </a:r>
            <a:r>
              <a:rPr lang="en-US" dirty="0" smtClean="0"/>
              <a:t>, 2019).</a:t>
            </a:r>
          </a:p>
          <a:p>
            <a:pPr algn="just">
              <a:buFont typeface="Wingdings" panose="05000000000000000000" pitchFamily="2" charset="2"/>
              <a:buChar char="ü"/>
            </a:pPr>
            <a:r>
              <a:rPr lang="en-US" dirty="0" smtClean="0"/>
              <a:t>In the eye of the Congress, the partition was to “encounter the rapidly growing strength of the educated Hindus and consolidate Muslim power in Eastern Bengal” (</a:t>
            </a:r>
            <a:r>
              <a:rPr lang="en-US" dirty="0" err="1"/>
              <a:t>H</a:t>
            </a:r>
            <a:r>
              <a:rPr lang="en-US" dirty="0" err="1" smtClean="0"/>
              <a:t>aq</a:t>
            </a:r>
            <a:r>
              <a:rPr lang="en-US" dirty="0" smtClean="0"/>
              <a:t>, 2019).</a:t>
            </a:r>
          </a:p>
          <a:p>
            <a:pPr>
              <a:buFont typeface="Wingdings" panose="05000000000000000000" pitchFamily="2" charset="2"/>
              <a:buChar char="ü"/>
            </a:pPr>
            <a:endParaRPr lang="en-US" dirty="0"/>
          </a:p>
          <a:p>
            <a:endParaRPr lang="en-US" dirty="0"/>
          </a:p>
        </p:txBody>
      </p:sp>
    </p:spTree>
    <p:extLst>
      <p:ext uri="{BB962C8B-B14F-4D97-AF65-F5344CB8AC3E}">
        <p14:creationId xmlns:p14="http://schemas.microsoft.com/office/powerpoint/2010/main" val="2097312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Partition of Bengal in 1905</a:t>
            </a:r>
          </a:p>
        </p:txBody>
      </p:sp>
      <p:sp>
        <p:nvSpPr>
          <p:cNvPr id="3" name="Content Placeholder 2"/>
          <p:cNvSpPr>
            <a:spLocks noGrp="1"/>
          </p:cNvSpPr>
          <p:nvPr>
            <p:ph idx="1"/>
          </p:nvPr>
        </p:nvSpPr>
        <p:spPr/>
        <p:txBody>
          <a:bodyPr>
            <a:normAutofit fontScale="77500" lnSpcReduction="20000"/>
          </a:bodyPr>
          <a:lstStyle/>
          <a:p>
            <a:pPr>
              <a:buFont typeface="Wingdings" panose="05000000000000000000" pitchFamily="2" charset="2"/>
              <a:buChar char="q"/>
            </a:pPr>
            <a:r>
              <a:rPr lang="en-US" sz="3600" b="1" dirty="0" smtClean="0"/>
              <a:t>Kabiguru (Rabindranath Tagore) on the Partition of Bengal:</a:t>
            </a:r>
          </a:p>
          <a:p>
            <a:pPr algn="just">
              <a:buFont typeface="Wingdings" panose="05000000000000000000" pitchFamily="2" charset="2"/>
              <a:buChar char="§"/>
            </a:pPr>
            <a:r>
              <a:rPr lang="en-US" sz="3100" dirty="0"/>
              <a:t>On the day the partition took effect, i.e., </a:t>
            </a:r>
            <a:r>
              <a:rPr lang="en-US" sz="3100" dirty="0">
                <a:solidFill>
                  <a:srgbClr val="FF0000"/>
                </a:solidFill>
              </a:rPr>
              <a:t>16 October 1905 </a:t>
            </a:r>
            <a:r>
              <a:rPr lang="en-US" sz="3100" dirty="0"/>
              <a:t>(30 </a:t>
            </a:r>
            <a:r>
              <a:rPr lang="en-US" sz="3100" dirty="0" err="1"/>
              <a:t>Aswin</a:t>
            </a:r>
            <a:r>
              <a:rPr lang="en-US" sz="3100" dirty="0"/>
              <a:t> 1312 </a:t>
            </a:r>
            <a:r>
              <a:rPr lang="en-US" sz="3100" dirty="0" smtClean="0"/>
              <a:t>BS) there </a:t>
            </a:r>
            <a:r>
              <a:rPr lang="en-US" sz="3100" dirty="0"/>
              <a:t>was fasting and hartal all over </a:t>
            </a:r>
            <a:r>
              <a:rPr lang="en-US" sz="3100" dirty="0" smtClean="0"/>
              <a:t>Bengal as mentioned before. </a:t>
            </a:r>
            <a:r>
              <a:rPr lang="en-US" sz="3100" dirty="0"/>
              <a:t>Kitchens were closed and carriages were off the road.</a:t>
            </a:r>
          </a:p>
          <a:p>
            <a:pPr algn="just">
              <a:buFont typeface="Wingdings" panose="05000000000000000000" pitchFamily="2" charset="2"/>
              <a:buChar char="§"/>
            </a:pPr>
            <a:r>
              <a:rPr lang="en-US" sz="3100" dirty="0"/>
              <a:t>Rabindranath, who for once participated in active politics, wrote: ‘Bengal is going to be severed by law on 30 </a:t>
            </a:r>
            <a:r>
              <a:rPr lang="en-US" sz="3100" dirty="0" err="1"/>
              <a:t>Aswin</a:t>
            </a:r>
            <a:r>
              <a:rPr lang="en-US" sz="3100" dirty="0"/>
              <a:t>, but God has not separated them. Remembering this and for claiming this we shall observe the day as a day of unity for all </a:t>
            </a:r>
            <a:r>
              <a:rPr lang="en-US" sz="3100" dirty="0" err="1"/>
              <a:t>Bengalees</a:t>
            </a:r>
            <a:r>
              <a:rPr lang="en-US" sz="3100" dirty="0"/>
              <a:t>, and as a token of that, shall tie </a:t>
            </a:r>
            <a:r>
              <a:rPr lang="en-US" sz="3100" i="1" dirty="0" err="1"/>
              <a:t>Rakhis</a:t>
            </a:r>
            <a:r>
              <a:rPr lang="en-US" sz="3100" dirty="0"/>
              <a:t> on the wrists of one another, saying brothers shall not separate.’</a:t>
            </a:r>
          </a:p>
          <a:p>
            <a:pPr algn="just">
              <a:buFont typeface="Wingdings" panose="05000000000000000000" pitchFamily="2" charset="2"/>
              <a:buChar char="§"/>
            </a:pPr>
            <a:r>
              <a:rPr lang="en-US" sz="3100" dirty="0"/>
              <a:t>The direct association of Tagore with the anti-partition and swadeshi movements raised its stature. Rabindranath himself led a procession to the Ganga and initiated a mass ceremony for tying of </a:t>
            </a:r>
            <a:r>
              <a:rPr lang="en-US" sz="3100" i="1" dirty="0" err="1" smtClean="0"/>
              <a:t>rakhis</a:t>
            </a:r>
            <a:r>
              <a:rPr lang="en-US" sz="3100" dirty="0" smtClean="0"/>
              <a:t> </a:t>
            </a:r>
            <a:r>
              <a:rPr lang="en-US" sz="3100" dirty="0"/>
              <a:t>on each other’s wrists.</a:t>
            </a:r>
          </a:p>
          <a:p>
            <a:pPr algn="just">
              <a:buFont typeface="Wingdings" panose="05000000000000000000" pitchFamily="2" charset="2"/>
              <a:buChar char="§"/>
            </a:pPr>
            <a:r>
              <a:rPr lang="en-US" sz="3100" dirty="0"/>
              <a:t>He composed his famous song </a:t>
            </a:r>
            <a:r>
              <a:rPr lang="en-US" sz="3100" i="1" dirty="0" err="1"/>
              <a:t>Banglar</a:t>
            </a:r>
            <a:r>
              <a:rPr lang="en-US" sz="3100" i="1" dirty="0"/>
              <a:t> </a:t>
            </a:r>
            <a:r>
              <a:rPr lang="en-US" sz="3100" i="1" dirty="0" err="1"/>
              <a:t>mati</a:t>
            </a:r>
            <a:r>
              <a:rPr lang="en-US" sz="3100" i="1" dirty="0"/>
              <a:t>, </a:t>
            </a:r>
            <a:r>
              <a:rPr lang="en-US" sz="3100" i="1" dirty="0" err="1"/>
              <a:t>Banglar</a:t>
            </a:r>
            <a:r>
              <a:rPr lang="en-US" sz="3100" i="1" dirty="0"/>
              <a:t> </a:t>
            </a:r>
            <a:r>
              <a:rPr lang="en-US" sz="3100" i="1" dirty="0" err="1"/>
              <a:t>jal</a:t>
            </a:r>
            <a:r>
              <a:rPr lang="en-US" sz="3100" i="1" dirty="0"/>
              <a:t>, </a:t>
            </a:r>
            <a:r>
              <a:rPr lang="en-US" sz="3100" i="1" dirty="0" err="1"/>
              <a:t>Banglar</a:t>
            </a:r>
            <a:r>
              <a:rPr lang="en-US" sz="3100" i="1" dirty="0"/>
              <a:t> </a:t>
            </a:r>
            <a:r>
              <a:rPr lang="en-US" sz="3100" i="1" dirty="0" err="1"/>
              <a:t>bayu</a:t>
            </a:r>
            <a:r>
              <a:rPr lang="en-US" sz="3100" i="1" dirty="0"/>
              <a:t>, </a:t>
            </a:r>
            <a:r>
              <a:rPr lang="en-US" sz="3100" i="1" dirty="0" err="1"/>
              <a:t>Banglar</a:t>
            </a:r>
            <a:r>
              <a:rPr lang="en-US" sz="3100" i="1" dirty="0"/>
              <a:t> phal</a:t>
            </a:r>
            <a:r>
              <a:rPr lang="en-US" sz="3100" dirty="0"/>
              <a:t> especially for this occasion</a:t>
            </a:r>
            <a:r>
              <a:rPr lang="en-US" sz="3100" dirty="0" smtClean="0"/>
              <a:t>.</a:t>
            </a:r>
            <a:endParaRPr lang="en-US" sz="3100" dirty="0"/>
          </a:p>
        </p:txBody>
      </p:sp>
    </p:spTree>
    <p:extLst>
      <p:ext uri="{BB962C8B-B14F-4D97-AF65-F5344CB8AC3E}">
        <p14:creationId xmlns:p14="http://schemas.microsoft.com/office/powerpoint/2010/main" val="1508653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Annulment of the Partition </a:t>
            </a:r>
            <a:r>
              <a:rPr lang="en-US" dirty="0"/>
              <a:t>of </a:t>
            </a:r>
            <a:r>
              <a:rPr lang="en-US" dirty="0" smtClean="0"/>
              <a:t>Bengal</a:t>
            </a:r>
            <a:endParaRPr lang="en-US" dirty="0"/>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q"/>
            </a:pPr>
            <a:r>
              <a:rPr lang="en-US" b="1" dirty="0"/>
              <a:t>Annulment of the Partition of Bengal, 1911:</a:t>
            </a:r>
          </a:p>
          <a:p>
            <a:pPr algn="just">
              <a:buFont typeface="Wingdings" panose="05000000000000000000" pitchFamily="2" charset="2"/>
              <a:buChar char="§"/>
            </a:pPr>
            <a:r>
              <a:rPr lang="en-US" sz="2600" dirty="0"/>
              <a:t>Because of grave agitation of the Hindu community, rise of communal riots between the Hindus and the Muslims, and increased terrorist assaults against the British, the colonial government dropped the partition plan. On </a:t>
            </a:r>
            <a:r>
              <a:rPr lang="en-US" sz="2600" b="1" dirty="0">
                <a:solidFill>
                  <a:srgbClr val="FF0000"/>
                </a:solidFill>
              </a:rPr>
              <a:t>December 12, 1911</a:t>
            </a:r>
            <a:r>
              <a:rPr lang="en-US" sz="2600" dirty="0"/>
              <a:t> King George V at his Coronation </a:t>
            </a:r>
            <a:r>
              <a:rPr lang="en-US" sz="2600" i="1" dirty="0" err="1"/>
              <a:t>Darbar</a:t>
            </a:r>
            <a:r>
              <a:rPr lang="en-US" sz="2600" dirty="0"/>
              <a:t> in Delhi announced the termination of the partition. </a:t>
            </a:r>
          </a:p>
          <a:p>
            <a:pPr algn="just">
              <a:buFont typeface="Wingdings" panose="05000000000000000000" pitchFamily="2" charset="2"/>
              <a:buChar char="§"/>
            </a:pPr>
            <a:r>
              <a:rPr lang="en-US" sz="2600" dirty="0"/>
              <a:t>This greatly hurt the Muslim community. The Bengali Muslims and their leadership took the partition issue as British betrayal towards the community interests.</a:t>
            </a:r>
          </a:p>
          <a:p>
            <a:pPr algn="just">
              <a:buFont typeface="Wingdings" panose="05000000000000000000" pitchFamily="2" charset="2"/>
              <a:buChar char="§"/>
            </a:pPr>
            <a:r>
              <a:rPr lang="en-US" sz="2600" b="1" dirty="0">
                <a:solidFill>
                  <a:srgbClr val="FF0000"/>
                </a:solidFill>
              </a:rPr>
              <a:t>As a compensation of the annulment of the partition, the British government apparently offered Eastern Bengal with the Dhaka (Dacca) University in the following </a:t>
            </a:r>
            <a:r>
              <a:rPr lang="en-US" sz="2600" b="1" dirty="0" smtClean="0">
                <a:solidFill>
                  <a:srgbClr val="FF0000"/>
                </a:solidFill>
              </a:rPr>
              <a:t>year (1912) </a:t>
            </a:r>
            <a:r>
              <a:rPr lang="en-US" sz="2600" b="1" dirty="0">
                <a:solidFill>
                  <a:srgbClr val="FF0000"/>
                </a:solidFill>
              </a:rPr>
              <a:t>which came into reality in July 1, 1921.</a:t>
            </a:r>
          </a:p>
          <a:p>
            <a:endParaRPr lang="en-US" dirty="0"/>
          </a:p>
        </p:txBody>
      </p:sp>
    </p:spTree>
    <p:extLst>
      <p:ext uri="{BB962C8B-B14F-4D97-AF65-F5344CB8AC3E}">
        <p14:creationId xmlns:p14="http://schemas.microsoft.com/office/powerpoint/2010/main" val="2850645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Partition of Bengal in 1905</a:t>
            </a:r>
            <a:endParaRPr lang="en-US" dirty="0"/>
          </a:p>
        </p:txBody>
      </p:sp>
      <p:sp>
        <p:nvSpPr>
          <p:cNvPr id="3" name="Content Placeholder 2"/>
          <p:cNvSpPr>
            <a:spLocks noGrp="1"/>
          </p:cNvSpPr>
          <p:nvPr>
            <p:ph idx="1"/>
          </p:nvPr>
        </p:nvSpPr>
        <p:spPr/>
        <p:txBody>
          <a:bodyPr>
            <a:normAutofit fontScale="92500" lnSpcReduction="10000"/>
          </a:bodyPr>
          <a:lstStyle/>
          <a:p>
            <a:pPr algn="just">
              <a:buFont typeface="Wingdings" panose="05000000000000000000" pitchFamily="2" charset="2"/>
              <a:buChar char="q"/>
            </a:pPr>
            <a:r>
              <a:rPr lang="en-US" b="1" dirty="0" smtClean="0"/>
              <a:t>Background of the Partition:</a:t>
            </a:r>
          </a:p>
          <a:p>
            <a:pPr algn="just">
              <a:buFont typeface="Wingdings" panose="05000000000000000000" pitchFamily="2" charset="2"/>
              <a:buChar char="§"/>
            </a:pPr>
            <a:r>
              <a:rPr lang="en-US" dirty="0" smtClean="0"/>
              <a:t>Widespread insurgences throughout Bengal, such as </a:t>
            </a:r>
            <a:r>
              <a:rPr lang="en-US" dirty="0" err="1" smtClean="0"/>
              <a:t>Wahabi</a:t>
            </a:r>
            <a:r>
              <a:rPr lang="en-US" dirty="0" smtClean="0"/>
              <a:t> Movement, </a:t>
            </a:r>
            <a:r>
              <a:rPr lang="en-US" dirty="0" err="1" smtClean="0"/>
              <a:t>Faraidi</a:t>
            </a:r>
            <a:r>
              <a:rPr lang="en-US" dirty="0" smtClean="0"/>
              <a:t> Movement, Fakir-</a:t>
            </a:r>
            <a:r>
              <a:rPr lang="en-US" dirty="0" err="1" smtClean="0"/>
              <a:t>Sannyasi</a:t>
            </a:r>
            <a:r>
              <a:rPr lang="en-US" dirty="0" smtClean="0"/>
              <a:t> revolt, </a:t>
            </a:r>
            <a:r>
              <a:rPr lang="en-US" dirty="0" err="1" smtClean="0"/>
              <a:t>Santal</a:t>
            </a:r>
            <a:r>
              <a:rPr lang="en-US" dirty="0" smtClean="0"/>
              <a:t> revolt etc. </a:t>
            </a:r>
          </a:p>
          <a:p>
            <a:pPr algn="just">
              <a:buFont typeface="Wingdings" panose="05000000000000000000" pitchFamily="2" charset="2"/>
              <a:buChar char="§"/>
            </a:pPr>
            <a:r>
              <a:rPr lang="en-US" dirty="0" smtClean="0"/>
              <a:t> Impact of the 1857-58 Revolt (</a:t>
            </a:r>
            <a:r>
              <a:rPr lang="en-US" dirty="0" err="1" smtClean="0"/>
              <a:t>Sepoy</a:t>
            </a:r>
            <a:r>
              <a:rPr lang="en-US" dirty="0" smtClean="0"/>
              <a:t> Mutiny).</a:t>
            </a:r>
          </a:p>
          <a:p>
            <a:pPr algn="just">
              <a:buFont typeface="Wingdings" panose="05000000000000000000" pitchFamily="2" charset="2"/>
              <a:buChar char="§"/>
            </a:pPr>
            <a:r>
              <a:rPr lang="en-US" b="1" dirty="0" smtClean="0">
                <a:solidFill>
                  <a:srgbClr val="FF0000"/>
                </a:solidFill>
              </a:rPr>
              <a:t>Calcutta-based Hindu “</a:t>
            </a:r>
            <a:r>
              <a:rPr lang="en-US" b="1" dirty="0" err="1" smtClean="0">
                <a:solidFill>
                  <a:srgbClr val="FF0000"/>
                </a:solidFill>
              </a:rPr>
              <a:t>Bhadraloks</a:t>
            </a:r>
            <a:r>
              <a:rPr lang="en-US" b="1" dirty="0" smtClean="0"/>
              <a:t>” </a:t>
            </a:r>
            <a:r>
              <a:rPr lang="en-US" dirty="0" smtClean="0"/>
              <a:t>attempt to launch Bengali nationalist movement- “Swadeshi movement.”</a:t>
            </a:r>
          </a:p>
          <a:p>
            <a:pPr algn="just">
              <a:buFont typeface="Wingdings" panose="05000000000000000000" pitchFamily="2" charset="2"/>
              <a:buChar char="§"/>
            </a:pPr>
            <a:r>
              <a:rPr lang="en-US" dirty="0" smtClean="0">
                <a:solidFill>
                  <a:srgbClr val="00B050"/>
                </a:solidFill>
              </a:rPr>
              <a:t>British government’s attempt to bridge relationship with the native people, notably with the Muslims</a:t>
            </a:r>
            <a:r>
              <a:rPr lang="en-US" dirty="0" smtClean="0"/>
              <a:t>.</a:t>
            </a:r>
          </a:p>
          <a:p>
            <a:pPr algn="just">
              <a:buFont typeface="Wingdings" panose="05000000000000000000" pitchFamily="2" charset="2"/>
              <a:buChar char="§"/>
            </a:pPr>
            <a:r>
              <a:rPr lang="en-US" dirty="0" smtClean="0"/>
              <a:t>Formation of Indian National Congress (1885).</a:t>
            </a:r>
          </a:p>
          <a:p>
            <a:pPr algn="just">
              <a:buFont typeface="Wingdings" panose="05000000000000000000" pitchFamily="2" charset="2"/>
              <a:buChar char="§"/>
            </a:pPr>
            <a:r>
              <a:rPr lang="en-US" dirty="0"/>
              <a:t>T</a:t>
            </a:r>
            <a:r>
              <a:rPr lang="en-US" dirty="0" smtClean="0"/>
              <a:t>he British Government’s attempted to divide Bengal as a “defensive </a:t>
            </a:r>
            <a:r>
              <a:rPr lang="en-US" dirty="0"/>
              <a:t>strategy” </a:t>
            </a:r>
            <a:r>
              <a:rPr lang="en-US" dirty="0" smtClean="0"/>
              <a:t>(to </a:t>
            </a:r>
            <a:r>
              <a:rPr lang="en-US" dirty="0"/>
              <a:t>alleviate the emerging threat </a:t>
            </a:r>
            <a:r>
              <a:rPr lang="en-US" dirty="0" smtClean="0"/>
              <a:t>posture).</a:t>
            </a:r>
            <a:endParaRPr lang="en-US" dirty="0"/>
          </a:p>
        </p:txBody>
      </p:sp>
    </p:spTree>
    <p:extLst>
      <p:ext uri="{BB962C8B-B14F-4D97-AF65-F5344CB8AC3E}">
        <p14:creationId xmlns:p14="http://schemas.microsoft.com/office/powerpoint/2010/main" val="100641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Partition of Bengal in 1905</a:t>
            </a:r>
            <a:endParaRPr lang="en-US" dirty="0"/>
          </a:p>
        </p:txBody>
      </p:sp>
      <p:sp>
        <p:nvSpPr>
          <p:cNvPr id="3" name="Content Placeholder 2"/>
          <p:cNvSpPr>
            <a:spLocks noGrp="1"/>
          </p:cNvSpPr>
          <p:nvPr>
            <p:ph idx="1"/>
          </p:nvPr>
        </p:nvSpPr>
        <p:spPr/>
        <p:txBody>
          <a:bodyPr>
            <a:normAutofit fontScale="85000" lnSpcReduction="20000"/>
          </a:bodyPr>
          <a:lstStyle/>
          <a:p>
            <a:pPr>
              <a:buFont typeface="Wingdings" panose="05000000000000000000" pitchFamily="2" charset="2"/>
              <a:buChar char="q"/>
            </a:pPr>
            <a:r>
              <a:rPr lang="en-US" b="1" dirty="0" smtClean="0"/>
              <a:t>Reasons behind the 1905 Partition:</a:t>
            </a:r>
          </a:p>
          <a:p>
            <a:pPr algn="just">
              <a:buFont typeface="Wingdings" panose="05000000000000000000" pitchFamily="2" charset="2"/>
              <a:buChar char="Ø"/>
            </a:pPr>
            <a:r>
              <a:rPr lang="en-US" dirty="0" smtClean="0"/>
              <a:t>The main reasons behind the partition of Bengal:</a:t>
            </a:r>
          </a:p>
          <a:p>
            <a:pPr algn="just">
              <a:buFont typeface="Wingdings" panose="05000000000000000000" pitchFamily="2" charset="2"/>
              <a:buChar char="ü"/>
            </a:pPr>
            <a:r>
              <a:rPr lang="en-US" dirty="0" smtClean="0">
                <a:solidFill>
                  <a:srgbClr val="FF0000"/>
                </a:solidFill>
              </a:rPr>
              <a:t>Administrative reasons</a:t>
            </a:r>
            <a:r>
              <a:rPr lang="en-US" dirty="0" smtClean="0"/>
              <a:t>;</a:t>
            </a:r>
          </a:p>
          <a:p>
            <a:pPr algn="just">
              <a:buFont typeface="Wingdings" panose="05000000000000000000" pitchFamily="2" charset="2"/>
              <a:buChar char="ü"/>
            </a:pPr>
            <a:r>
              <a:rPr lang="en-US" dirty="0" smtClean="0">
                <a:solidFill>
                  <a:srgbClr val="00B050"/>
                </a:solidFill>
              </a:rPr>
              <a:t>Political reasons</a:t>
            </a:r>
            <a:r>
              <a:rPr lang="en-US" dirty="0" smtClean="0"/>
              <a:t>;</a:t>
            </a:r>
          </a:p>
          <a:p>
            <a:pPr marL="0" indent="0" algn="just">
              <a:buNone/>
            </a:pPr>
            <a:r>
              <a:rPr lang="en-US" dirty="0" smtClean="0">
                <a:solidFill>
                  <a:srgbClr val="00B050"/>
                </a:solidFill>
              </a:rPr>
              <a:t>(Reflection of the “Divide and </a:t>
            </a:r>
            <a:r>
              <a:rPr lang="en-US" dirty="0">
                <a:solidFill>
                  <a:srgbClr val="00B050"/>
                </a:solidFill>
              </a:rPr>
              <a:t>R</a:t>
            </a:r>
            <a:r>
              <a:rPr lang="en-US" dirty="0" smtClean="0">
                <a:solidFill>
                  <a:srgbClr val="00B050"/>
                </a:solidFill>
              </a:rPr>
              <a:t>ule” policy of the British)</a:t>
            </a:r>
            <a:r>
              <a:rPr lang="en-US" dirty="0" smtClean="0"/>
              <a:t>;</a:t>
            </a:r>
          </a:p>
          <a:p>
            <a:pPr algn="just">
              <a:buFont typeface="Wingdings" panose="05000000000000000000" pitchFamily="2" charset="2"/>
              <a:buChar char="ü"/>
            </a:pPr>
            <a:r>
              <a:rPr lang="en-US" dirty="0" smtClean="0">
                <a:solidFill>
                  <a:srgbClr val="FF0000"/>
                </a:solidFill>
              </a:rPr>
              <a:t>Socio-economic reasons</a:t>
            </a:r>
            <a:r>
              <a:rPr lang="en-US" dirty="0" smtClean="0"/>
              <a:t>.</a:t>
            </a:r>
          </a:p>
          <a:p>
            <a:pPr algn="just">
              <a:buFont typeface="Wingdings" panose="05000000000000000000" pitchFamily="2" charset="2"/>
              <a:buChar char="Ø"/>
            </a:pPr>
            <a:r>
              <a:rPr lang="en-US" dirty="0" smtClean="0"/>
              <a:t>Viceroy Lord Curzon (1899-1905) picked up the partition-plan towards the end of 1903.</a:t>
            </a:r>
          </a:p>
          <a:p>
            <a:pPr algn="just">
              <a:buFont typeface="Wingdings" panose="05000000000000000000" pitchFamily="2" charset="2"/>
              <a:buChar char="§"/>
            </a:pPr>
            <a:r>
              <a:rPr lang="en-US" dirty="0" smtClean="0"/>
              <a:t>Curzon came out soon with a proposal for constituting two provinces: one comprising West Bengal, Bihar and Orissa (to be called Bengal) and the other comprising East Bengal, north Bengal and Assam (to be called East Bengal and Assam), both under lieutenant governors.</a:t>
            </a:r>
          </a:p>
          <a:p>
            <a:pPr algn="just">
              <a:buFont typeface="Wingdings" panose="05000000000000000000" pitchFamily="2" charset="2"/>
              <a:buChar char="§"/>
            </a:pPr>
            <a:endParaRPr lang="en-US" dirty="0"/>
          </a:p>
        </p:txBody>
      </p:sp>
    </p:spTree>
    <p:extLst>
      <p:ext uri="{BB962C8B-B14F-4D97-AF65-F5344CB8AC3E}">
        <p14:creationId xmlns:p14="http://schemas.microsoft.com/office/powerpoint/2010/main" val="189684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Partition of Bengal in 1905</a:t>
            </a:r>
          </a:p>
        </p:txBody>
      </p:sp>
      <p:sp>
        <p:nvSpPr>
          <p:cNvPr id="3" name="Content Placeholder 2"/>
          <p:cNvSpPr>
            <a:spLocks noGrp="1"/>
          </p:cNvSpPr>
          <p:nvPr>
            <p:ph idx="1"/>
          </p:nvPr>
        </p:nvSpPr>
        <p:spPr/>
        <p:txBody>
          <a:bodyPr>
            <a:normAutofit fontScale="92500" lnSpcReduction="10000"/>
          </a:bodyPr>
          <a:lstStyle/>
          <a:p>
            <a:pPr algn="just">
              <a:buFont typeface="Wingdings" panose="05000000000000000000" pitchFamily="2" charset="2"/>
              <a:buChar char="Ø"/>
            </a:pPr>
            <a:r>
              <a:rPr lang="en-US" dirty="0"/>
              <a:t>The apparent excuse was administrative convenience- to remove the administrative difficulties to run the vast areas of the Bengal Presidency.</a:t>
            </a:r>
          </a:p>
          <a:p>
            <a:pPr algn="just">
              <a:buFont typeface="Wingdings" panose="05000000000000000000" pitchFamily="2" charset="2"/>
              <a:buChar char="ü"/>
            </a:pPr>
            <a:r>
              <a:rPr lang="en-US" dirty="0"/>
              <a:t>Bengal was “too big to be administered by a single authority efficiently” (An area of nearly 200,000 square miles with a population of roughly 78.5 million). </a:t>
            </a:r>
          </a:p>
          <a:p>
            <a:pPr algn="just">
              <a:buFont typeface="Wingdings" panose="05000000000000000000" pitchFamily="2" charset="2"/>
              <a:buChar char="ü"/>
            </a:pPr>
            <a:r>
              <a:rPr lang="en-US" dirty="0"/>
              <a:t>More efficient administration in the outlying districts of Eastern Bengal and Assam who had been neglected for a long.</a:t>
            </a:r>
          </a:p>
          <a:p>
            <a:pPr algn="just">
              <a:buFont typeface="Wingdings" panose="05000000000000000000" pitchFamily="2" charset="2"/>
              <a:buChar char="Ø"/>
            </a:pPr>
            <a:r>
              <a:rPr lang="en-US" dirty="0">
                <a:solidFill>
                  <a:srgbClr val="00B0F0"/>
                </a:solidFill>
              </a:rPr>
              <a:t>But the real reason was to split up the educated and nationalistic Bengalee Hindus and to reduce them to a minority in both the provinces</a:t>
            </a:r>
            <a:r>
              <a:rPr lang="en-US" dirty="0" smtClean="0">
                <a:solidFill>
                  <a:srgbClr val="00B0F0"/>
                </a:solidFill>
              </a:rPr>
              <a:t>. Therefore, the political and administrative reasons were vital behind the partition of Bengal in 1905.</a:t>
            </a:r>
            <a:endParaRPr lang="en-US" dirty="0">
              <a:solidFill>
                <a:srgbClr val="00B0F0"/>
              </a:solidFill>
            </a:endParaRPr>
          </a:p>
          <a:p>
            <a:endParaRPr lang="en-US" dirty="0"/>
          </a:p>
        </p:txBody>
      </p:sp>
    </p:spTree>
    <p:extLst>
      <p:ext uri="{BB962C8B-B14F-4D97-AF65-F5344CB8AC3E}">
        <p14:creationId xmlns:p14="http://schemas.microsoft.com/office/powerpoint/2010/main" val="1981704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Partition of Bengal in 1905</a:t>
            </a:r>
          </a:p>
        </p:txBody>
      </p:sp>
      <p:sp>
        <p:nvSpPr>
          <p:cNvPr id="3" name="Content Placeholder 2"/>
          <p:cNvSpPr>
            <a:spLocks noGrp="1"/>
          </p:cNvSpPr>
          <p:nvPr>
            <p:ph idx="1"/>
          </p:nvPr>
        </p:nvSpPr>
        <p:spPr/>
        <p:txBody>
          <a:bodyPr>
            <a:normAutofit fontScale="85000" lnSpcReduction="20000"/>
          </a:bodyPr>
          <a:lstStyle/>
          <a:p>
            <a:pPr>
              <a:buFont typeface="Wingdings" panose="05000000000000000000" pitchFamily="2" charset="2"/>
              <a:buChar char="q"/>
            </a:pPr>
            <a:r>
              <a:rPr lang="en-US" b="1" dirty="0" smtClean="0">
                <a:solidFill>
                  <a:srgbClr val="FF0000"/>
                </a:solidFill>
              </a:rPr>
              <a:t>The Partition in “Action”!</a:t>
            </a:r>
          </a:p>
          <a:p>
            <a:pPr algn="just">
              <a:buFont typeface="Wingdings" panose="05000000000000000000" pitchFamily="2" charset="2"/>
              <a:buChar char="Ø"/>
            </a:pPr>
            <a:r>
              <a:rPr lang="en-US" b="1" dirty="0" smtClean="0">
                <a:solidFill>
                  <a:srgbClr val="00B0F0"/>
                </a:solidFill>
              </a:rPr>
              <a:t>On September 1, 1905 </a:t>
            </a:r>
            <a:r>
              <a:rPr lang="en-US" dirty="0" smtClean="0"/>
              <a:t>the much-awaited partition was announced </a:t>
            </a:r>
            <a:r>
              <a:rPr lang="en-US" dirty="0" smtClean="0">
                <a:solidFill>
                  <a:srgbClr val="FF0000"/>
                </a:solidFill>
              </a:rPr>
              <a:t>with grave opposition from the Calcutta-based Hindu elites.</a:t>
            </a:r>
          </a:p>
          <a:p>
            <a:pPr algn="just">
              <a:buFont typeface="Wingdings" panose="05000000000000000000" pitchFamily="2" charset="2"/>
              <a:buChar char="Ø"/>
            </a:pPr>
            <a:r>
              <a:rPr lang="en-US" dirty="0" smtClean="0"/>
              <a:t>The New </a:t>
            </a:r>
            <a:r>
              <a:rPr lang="en-US" dirty="0"/>
              <a:t>P</a:t>
            </a:r>
            <a:r>
              <a:rPr lang="en-US" dirty="0" smtClean="0"/>
              <a:t>rovince was named “</a:t>
            </a:r>
            <a:r>
              <a:rPr lang="en-US" u="sng" dirty="0" smtClean="0"/>
              <a:t>Eastern Bengal and Assam</a:t>
            </a:r>
            <a:r>
              <a:rPr lang="en-US" dirty="0" smtClean="0"/>
              <a:t>” incorporating Tripura, the divisions of Dhaka, Chittagong, Khulna, Barisal, Sylhet and the districts of </a:t>
            </a:r>
            <a:r>
              <a:rPr lang="en-US" dirty="0" err="1" smtClean="0"/>
              <a:t>Maldha</a:t>
            </a:r>
            <a:r>
              <a:rPr lang="en-US" dirty="0" smtClean="0"/>
              <a:t> and Assam.</a:t>
            </a:r>
          </a:p>
          <a:p>
            <a:pPr algn="just">
              <a:buFont typeface="Wingdings" panose="05000000000000000000" pitchFamily="2" charset="2"/>
              <a:buChar char="ü"/>
            </a:pPr>
            <a:r>
              <a:rPr lang="en-US" dirty="0" smtClean="0"/>
              <a:t>The total land area for the new province was 106,650 square miles with a population of </a:t>
            </a:r>
            <a:r>
              <a:rPr lang="en-US" b="1" dirty="0" smtClean="0"/>
              <a:t>31 million </a:t>
            </a:r>
            <a:r>
              <a:rPr lang="en-US" dirty="0" smtClean="0"/>
              <a:t>(of whom </a:t>
            </a:r>
            <a:r>
              <a:rPr lang="en-US" b="1" dirty="0" smtClean="0"/>
              <a:t>Muslims were 18 million</a:t>
            </a:r>
            <a:r>
              <a:rPr lang="en-US" dirty="0" smtClean="0"/>
              <a:t>, and the Hindus and other community was 13 million).</a:t>
            </a:r>
          </a:p>
          <a:p>
            <a:pPr algn="just">
              <a:buFont typeface="Wingdings" panose="05000000000000000000" pitchFamily="2" charset="2"/>
              <a:buChar char="ü"/>
            </a:pPr>
            <a:r>
              <a:rPr lang="en-US" dirty="0" smtClean="0"/>
              <a:t>The Capital of the New </a:t>
            </a:r>
            <a:r>
              <a:rPr lang="en-US" dirty="0"/>
              <a:t>P</a:t>
            </a:r>
            <a:r>
              <a:rPr lang="en-US" dirty="0" smtClean="0"/>
              <a:t>rovince was Dhaka (then Dacca) with a business Headquarter in Chittagong.</a:t>
            </a:r>
          </a:p>
          <a:p>
            <a:pPr algn="just">
              <a:buFont typeface="Wingdings" panose="05000000000000000000" pitchFamily="2" charset="2"/>
              <a:buChar char="Ø"/>
            </a:pPr>
            <a:r>
              <a:rPr lang="en-US" dirty="0" smtClean="0"/>
              <a:t>Another Province was the Divided Bengal Presidency, “Bengal” with an area of 141,580 square miles and a </a:t>
            </a:r>
            <a:r>
              <a:rPr lang="en-US" b="1" dirty="0" smtClean="0"/>
              <a:t>population of 54 million</a:t>
            </a:r>
            <a:r>
              <a:rPr lang="en-US" dirty="0" smtClean="0"/>
              <a:t>, of whom Hindus were 42 million, Muslims 9 million and others 3 million, with its Capital in Calcutta.</a:t>
            </a:r>
            <a:endParaRPr lang="en-US" dirty="0"/>
          </a:p>
        </p:txBody>
      </p:sp>
    </p:spTree>
    <p:extLst>
      <p:ext uri="{BB962C8B-B14F-4D97-AF65-F5344CB8AC3E}">
        <p14:creationId xmlns:p14="http://schemas.microsoft.com/office/powerpoint/2010/main" val="1843812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Partition of Bengal in 1905</a:t>
            </a:r>
          </a:p>
        </p:txBody>
      </p:sp>
      <p:pic>
        <p:nvPicPr>
          <p:cNvPr id="4" name="Picture 2" descr="Image result for First Partition of Bengal\"/>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850041" y="1520698"/>
            <a:ext cx="5268101"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8882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Partition of Bengal in 1905</a:t>
            </a:r>
          </a:p>
        </p:txBody>
      </p:sp>
      <p:sp>
        <p:nvSpPr>
          <p:cNvPr id="3" name="Content Placeholder 2"/>
          <p:cNvSpPr>
            <a:spLocks noGrp="1"/>
          </p:cNvSpPr>
          <p:nvPr>
            <p:ph idx="1"/>
          </p:nvPr>
        </p:nvSpPr>
        <p:spPr/>
        <p:txBody>
          <a:bodyPr>
            <a:normAutofit fontScale="85000" lnSpcReduction="20000"/>
          </a:bodyPr>
          <a:lstStyle/>
          <a:p>
            <a:pPr>
              <a:buFont typeface="Wingdings" panose="05000000000000000000" pitchFamily="2" charset="2"/>
              <a:buChar char="q"/>
            </a:pPr>
            <a:r>
              <a:rPr lang="en-US" b="1" dirty="0" smtClean="0"/>
              <a:t>Earlier Reactions towards the Partition of Bengal:</a:t>
            </a:r>
          </a:p>
          <a:p>
            <a:pPr algn="just">
              <a:buFont typeface="Wingdings" panose="05000000000000000000" pitchFamily="2" charset="2"/>
              <a:buChar char="§"/>
            </a:pPr>
            <a:r>
              <a:rPr lang="en-US" dirty="0" smtClean="0"/>
              <a:t>Between </a:t>
            </a:r>
            <a:r>
              <a:rPr lang="en-US" dirty="0"/>
              <a:t>7 July and </a:t>
            </a:r>
            <a:r>
              <a:rPr lang="en-US" b="1" dirty="0">
                <a:solidFill>
                  <a:srgbClr val="FF0000"/>
                </a:solidFill>
              </a:rPr>
              <a:t>16 October 1905 </a:t>
            </a:r>
            <a:r>
              <a:rPr lang="en-US" dirty="0"/>
              <a:t>when the partition took effect, the whole of Bengal was angry and protesting.</a:t>
            </a:r>
          </a:p>
          <a:p>
            <a:pPr algn="just">
              <a:buFont typeface="Wingdings" panose="05000000000000000000" pitchFamily="2" charset="2"/>
              <a:buChar char="§"/>
            </a:pPr>
            <a:r>
              <a:rPr lang="en-US" dirty="0"/>
              <a:t>Mammoth </a:t>
            </a:r>
            <a:r>
              <a:rPr lang="en-US" dirty="0" smtClean="0"/>
              <a:t>protest-meetings </a:t>
            </a:r>
            <a:r>
              <a:rPr lang="en-US" dirty="0"/>
              <a:t>were held all </a:t>
            </a:r>
            <a:r>
              <a:rPr lang="en-US" dirty="0" smtClean="0"/>
              <a:t>over Bengal, </a:t>
            </a:r>
            <a:r>
              <a:rPr lang="en-US" dirty="0"/>
              <a:t>for </a:t>
            </a:r>
            <a:r>
              <a:rPr lang="en-US" dirty="0" smtClean="0"/>
              <a:t>instance, </a:t>
            </a:r>
            <a:r>
              <a:rPr lang="en-US" dirty="0"/>
              <a:t>the one at </a:t>
            </a:r>
            <a:r>
              <a:rPr lang="en-US" dirty="0" err="1"/>
              <a:t>Bagerhat</a:t>
            </a:r>
            <a:r>
              <a:rPr lang="en-US" dirty="0"/>
              <a:t> (Khulna) on 16 July 1905 which, for the first time, urged the boycott of all British and foreign goods, the one at the Town Hall in Calcutta on 7 August 1905 presided over by Maharaja </a:t>
            </a:r>
            <a:r>
              <a:rPr lang="en-US" dirty="0" err="1"/>
              <a:t>Manindra</a:t>
            </a:r>
            <a:r>
              <a:rPr lang="en-US" dirty="0"/>
              <a:t> Chandra Nandi of </a:t>
            </a:r>
            <a:r>
              <a:rPr lang="en-US" dirty="0" err="1"/>
              <a:t>Cossimbazar</a:t>
            </a:r>
            <a:r>
              <a:rPr lang="en-US" dirty="0"/>
              <a:t> which called for continued protest and boycott of foreign goods and the one at Barisal B.M. College compound addressed by Ashwini Kumar </a:t>
            </a:r>
            <a:r>
              <a:rPr lang="en-US" dirty="0" err="1"/>
              <a:t>Datta</a:t>
            </a:r>
            <a:r>
              <a:rPr lang="en-US" dirty="0"/>
              <a:t>.</a:t>
            </a:r>
          </a:p>
          <a:p>
            <a:pPr algn="just">
              <a:buFont typeface="Wingdings" panose="05000000000000000000" pitchFamily="2" charset="2"/>
              <a:buChar char="§"/>
            </a:pPr>
            <a:r>
              <a:rPr lang="en-US" dirty="0"/>
              <a:t>One should note that it was during these months that concepts such as swadeshi or boycott of foreign goods, and </a:t>
            </a:r>
            <a:r>
              <a:rPr lang="en-US" dirty="0" err="1"/>
              <a:t>en</a:t>
            </a:r>
            <a:r>
              <a:rPr lang="en-US" dirty="0"/>
              <a:t> masse resignation from government offices and municipalities, and non-cooperation with colonial rule evolved.</a:t>
            </a:r>
          </a:p>
          <a:p>
            <a:pPr algn="just">
              <a:buFont typeface="Wingdings" panose="05000000000000000000" pitchFamily="2" charset="2"/>
              <a:buChar char="§"/>
            </a:pPr>
            <a:r>
              <a:rPr lang="en-US" dirty="0"/>
              <a:t>These were to sustain the agitation from 1905 onwards and to be eventually adopted by M.K. Gandhi (later to be known as the ‘Mahatma’). </a:t>
            </a:r>
          </a:p>
          <a:p>
            <a:endParaRPr lang="en-US" dirty="0"/>
          </a:p>
        </p:txBody>
      </p:sp>
    </p:spTree>
    <p:extLst>
      <p:ext uri="{BB962C8B-B14F-4D97-AF65-F5344CB8AC3E}">
        <p14:creationId xmlns:p14="http://schemas.microsoft.com/office/powerpoint/2010/main" val="921705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Partition of Bengal in 1905</a:t>
            </a:r>
          </a:p>
        </p:txBody>
      </p:sp>
      <p:sp>
        <p:nvSpPr>
          <p:cNvPr id="3" name="Content Placeholder 2"/>
          <p:cNvSpPr>
            <a:spLocks noGrp="1"/>
          </p:cNvSpPr>
          <p:nvPr>
            <p:ph idx="1"/>
          </p:nvPr>
        </p:nvSpPr>
        <p:spPr/>
        <p:txBody>
          <a:bodyPr>
            <a:normAutofit fontScale="85000" lnSpcReduction="20000"/>
          </a:bodyPr>
          <a:lstStyle/>
          <a:p>
            <a:pPr>
              <a:buFont typeface="Wingdings" panose="05000000000000000000" pitchFamily="2" charset="2"/>
              <a:buChar char="Ø"/>
            </a:pPr>
            <a:r>
              <a:rPr lang="en-US" sz="3300" b="1" dirty="0" smtClean="0"/>
              <a:t>Reaction of the Muslims towards the Partition:</a:t>
            </a:r>
            <a:endParaRPr lang="en-US" sz="3300" b="1" u="sng" dirty="0" smtClean="0"/>
          </a:p>
          <a:p>
            <a:pPr algn="just">
              <a:buFont typeface="Wingdings" panose="05000000000000000000" pitchFamily="2" charset="2"/>
              <a:buChar char="§"/>
            </a:pPr>
            <a:r>
              <a:rPr lang="en-US" dirty="0" smtClean="0"/>
              <a:t>Initial Muslim reaction towards the proposal in 1904 was rather dubious, but it sounded good to them.</a:t>
            </a:r>
          </a:p>
          <a:p>
            <a:pPr algn="just">
              <a:buFont typeface="Wingdings" panose="05000000000000000000" pitchFamily="2" charset="2"/>
              <a:buChar char="§"/>
            </a:pPr>
            <a:r>
              <a:rPr lang="en-US" i="1" dirty="0" err="1" smtClean="0"/>
              <a:t>Surid</a:t>
            </a:r>
            <a:r>
              <a:rPr lang="en-US" i="1" dirty="0" smtClean="0"/>
              <a:t> </a:t>
            </a:r>
            <a:r>
              <a:rPr lang="en-US" i="1" dirty="0" err="1" smtClean="0"/>
              <a:t>Shangha</a:t>
            </a:r>
            <a:r>
              <a:rPr lang="en-US" i="1" dirty="0" smtClean="0"/>
              <a:t> </a:t>
            </a:r>
            <a:r>
              <a:rPr lang="en-US" dirty="0" smtClean="0"/>
              <a:t>(a Dhaka-based cultural organization) welcomed the proposal.</a:t>
            </a:r>
          </a:p>
          <a:p>
            <a:pPr algn="just">
              <a:buFont typeface="Wingdings" panose="05000000000000000000" pitchFamily="2" charset="2"/>
              <a:buChar char="§"/>
            </a:pPr>
            <a:r>
              <a:rPr lang="en-US" dirty="0" smtClean="0"/>
              <a:t>Lord Curzon’s Dhaka visit in January 1904 (as a canvass for the partition)  were warmly welcomed by the Muslims. Curzon for the first time exchanged views with the Muslim leaders to win their support in favor of the partition plan.</a:t>
            </a:r>
          </a:p>
          <a:p>
            <a:pPr algn="just">
              <a:buFont typeface="Wingdings" panose="05000000000000000000" pitchFamily="2" charset="2"/>
              <a:buChar char="§"/>
            </a:pPr>
            <a:r>
              <a:rPr lang="en-US" dirty="0" smtClean="0"/>
              <a:t>‘Mohammedan Literary Society’ published a proposal in 1905 expressing a “total support” to the partition plan. </a:t>
            </a:r>
          </a:p>
          <a:p>
            <a:pPr algn="just">
              <a:buFont typeface="Wingdings" panose="05000000000000000000" pitchFamily="2" charset="2"/>
              <a:buChar char="§"/>
            </a:pPr>
            <a:r>
              <a:rPr lang="en-US" dirty="0" smtClean="0"/>
              <a:t>Almost all the Muslim organizations namely </a:t>
            </a:r>
            <a:r>
              <a:rPr lang="en-US" dirty="0" err="1" smtClean="0"/>
              <a:t>Anjuman</a:t>
            </a:r>
            <a:r>
              <a:rPr lang="en-US" dirty="0" smtClean="0"/>
              <a:t>-I-</a:t>
            </a:r>
            <a:r>
              <a:rPr lang="en-US" dirty="0" err="1" smtClean="0"/>
              <a:t>Mufidul</a:t>
            </a:r>
            <a:r>
              <a:rPr lang="en-US" dirty="0" smtClean="0"/>
              <a:t> Islam, </a:t>
            </a:r>
            <a:r>
              <a:rPr lang="en-US" dirty="0" err="1" smtClean="0"/>
              <a:t>Faraidi</a:t>
            </a:r>
            <a:r>
              <a:rPr lang="en-US" dirty="0" smtClean="0"/>
              <a:t> and the </a:t>
            </a:r>
            <a:r>
              <a:rPr lang="en-US" dirty="0" err="1" smtClean="0"/>
              <a:t>Wahabis</a:t>
            </a:r>
            <a:r>
              <a:rPr lang="en-US" dirty="0" smtClean="0"/>
              <a:t> also supported the proposal.</a:t>
            </a:r>
          </a:p>
          <a:p>
            <a:pPr algn="just">
              <a:buFont typeface="Wingdings" panose="05000000000000000000" pitchFamily="2" charset="2"/>
              <a:buChar char="§"/>
            </a:pPr>
            <a:r>
              <a:rPr lang="en-US" u="sng" dirty="0" smtClean="0">
                <a:solidFill>
                  <a:srgbClr val="FF0000"/>
                </a:solidFill>
              </a:rPr>
              <a:t>The foundation of the All Indian Muslim League in 1906 was initially motivated to support the partition.</a:t>
            </a:r>
          </a:p>
          <a:p>
            <a:pPr>
              <a:buFont typeface="Wingdings" panose="05000000000000000000" pitchFamily="2" charset="2"/>
              <a:buChar char="§"/>
            </a:pPr>
            <a:endParaRPr lang="en-US" u="sng" dirty="0">
              <a:solidFill>
                <a:srgbClr val="FF0000"/>
              </a:solidFill>
            </a:endParaRPr>
          </a:p>
        </p:txBody>
      </p:sp>
    </p:spTree>
    <p:extLst>
      <p:ext uri="{BB962C8B-B14F-4D97-AF65-F5344CB8AC3E}">
        <p14:creationId xmlns:p14="http://schemas.microsoft.com/office/powerpoint/2010/main" val="1132376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Partition of Bengal in 1905</a:t>
            </a:r>
          </a:p>
        </p:txBody>
      </p:sp>
      <p:sp>
        <p:nvSpPr>
          <p:cNvPr id="3" name="Content Placeholder 2"/>
          <p:cNvSpPr>
            <a:spLocks noGrp="1"/>
          </p:cNvSpPr>
          <p:nvPr>
            <p:ph idx="1"/>
          </p:nvPr>
        </p:nvSpPr>
        <p:spPr/>
        <p:txBody>
          <a:bodyPr>
            <a:normAutofit fontScale="92500" lnSpcReduction="10000"/>
          </a:bodyPr>
          <a:lstStyle/>
          <a:p>
            <a:pPr algn="just">
              <a:buFont typeface="Wingdings" panose="05000000000000000000" pitchFamily="2" charset="2"/>
              <a:buChar char="Ø"/>
            </a:pPr>
            <a:r>
              <a:rPr lang="en-US" sz="2400" b="1" dirty="0" smtClean="0"/>
              <a:t>Muslim Reactions (contd.)</a:t>
            </a:r>
          </a:p>
          <a:p>
            <a:pPr algn="just">
              <a:buFont typeface="Wingdings" panose="05000000000000000000" pitchFamily="2" charset="2"/>
              <a:buChar char="§"/>
            </a:pPr>
            <a:r>
              <a:rPr lang="en-US" sz="2400" dirty="0" smtClean="0"/>
              <a:t>While </a:t>
            </a:r>
            <a:r>
              <a:rPr lang="en-US" sz="2400" dirty="0"/>
              <a:t>Calcutta was fasting and mourning the partition with a </a:t>
            </a:r>
            <a:r>
              <a:rPr lang="en-US" sz="2400" dirty="0" smtClean="0"/>
              <a:t>strike (hartal), </a:t>
            </a:r>
            <a:r>
              <a:rPr lang="en-US" sz="2400" dirty="0"/>
              <a:t>many Muslims in Dhaka were celebrating the partition with prayers of thanksgiving, although there was a </a:t>
            </a:r>
            <a:r>
              <a:rPr lang="en-US" sz="2400" dirty="0" smtClean="0"/>
              <a:t>shade </a:t>
            </a:r>
            <a:r>
              <a:rPr lang="en-US" sz="2400" dirty="0"/>
              <a:t>of sadness at the separation from Calcutta</a:t>
            </a:r>
            <a:r>
              <a:rPr lang="en-US" sz="2400" dirty="0" smtClean="0"/>
              <a:t>.</a:t>
            </a:r>
            <a:endParaRPr lang="en-US" sz="2400" dirty="0"/>
          </a:p>
          <a:p>
            <a:pPr algn="just">
              <a:buFont typeface="Wingdings" panose="05000000000000000000" pitchFamily="2" charset="2"/>
              <a:buChar char="§"/>
            </a:pPr>
            <a:r>
              <a:rPr lang="en-US" sz="2400" b="1" u="sng" dirty="0" smtClean="0"/>
              <a:t>Muslim satisfaction was that the partition awarded them a </a:t>
            </a:r>
            <a:r>
              <a:rPr lang="en-US" sz="2400" b="1" u="sng" dirty="0"/>
              <a:t>Muslim-majority province, and the ‘East Bengal’ </a:t>
            </a:r>
            <a:r>
              <a:rPr lang="en-US" sz="2400" b="1" u="sng" dirty="0" smtClean="0"/>
              <a:t>Muslims </a:t>
            </a:r>
            <a:r>
              <a:rPr lang="en-US" sz="2400" b="1" u="sng" dirty="0"/>
              <a:t>would be free from the political and economic domination of the Calcutta-based Hindu zamindars, lawyers and businessmen</a:t>
            </a:r>
            <a:r>
              <a:rPr lang="en-US" sz="2400" b="1" u="sng" dirty="0" smtClean="0"/>
              <a:t>.</a:t>
            </a:r>
          </a:p>
          <a:p>
            <a:pPr>
              <a:buFont typeface="Wingdings" panose="05000000000000000000" pitchFamily="2" charset="2"/>
              <a:buChar char="Ø"/>
            </a:pPr>
            <a:r>
              <a:rPr lang="en-US" b="1" dirty="0">
                <a:solidFill>
                  <a:srgbClr val="FF0000"/>
                </a:solidFill>
              </a:rPr>
              <a:t>Reaction of the Hindu Community:</a:t>
            </a:r>
          </a:p>
          <a:p>
            <a:pPr algn="just">
              <a:buFont typeface="Wingdings" panose="05000000000000000000" pitchFamily="2" charset="2"/>
              <a:buChar char="§"/>
            </a:pPr>
            <a:r>
              <a:rPr lang="en-US" sz="2600" dirty="0"/>
              <a:t>Calcutta-based Hindu middle class denounced the partition plan terming it the “</a:t>
            </a:r>
            <a:r>
              <a:rPr lang="en-US" sz="2600" b="1" dirty="0">
                <a:solidFill>
                  <a:srgbClr val="FF0000"/>
                </a:solidFill>
              </a:rPr>
              <a:t>dissection of motherland</a:t>
            </a:r>
            <a:r>
              <a:rPr lang="en-US" sz="2600" dirty="0"/>
              <a:t>.”</a:t>
            </a:r>
          </a:p>
          <a:p>
            <a:pPr algn="just">
              <a:buFont typeface="Wingdings" panose="05000000000000000000" pitchFamily="2" charset="2"/>
              <a:buChar char="§"/>
            </a:pPr>
            <a:r>
              <a:rPr lang="en-US" sz="2600" dirty="0"/>
              <a:t>To mark their dissent, the Bengali Hindus observed mourning and fasting on </a:t>
            </a:r>
            <a:r>
              <a:rPr lang="en-US" sz="2600" b="1" dirty="0">
                <a:solidFill>
                  <a:srgbClr val="FF0000"/>
                </a:solidFill>
              </a:rPr>
              <a:t>October 16, 1905.</a:t>
            </a:r>
          </a:p>
          <a:p>
            <a:pPr marL="0" indent="0">
              <a:buNone/>
            </a:pPr>
            <a:endParaRPr lang="en-US" dirty="0"/>
          </a:p>
        </p:txBody>
      </p:sp>
    </p:spTree>
    <p:extLst>
      <p:ext uri="{BB962C8B-B14F-4D97-AF65-F5344CB8AC3E}">
        <p14:creationId xmlns:p14="http://schemas.microsoft.com/office/powerpoint/2010/main" val="38665952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1162</TotalTime>
  <Words>1293</Words>
  <Application>Microsoft Office PowerPoint</Application>
  <PresentationFormat>Widescreen</PresentationFormat>
  <Paragraphs>79</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Office Theme</vt:lpstr>
      <vt:lpstr> HIS 103: Emergence of Bangladesh Lecture: 5 </vt:lpstr>
      <vt:lpstr>Partition of Bengal in 1905</vt:lpstr>
      <vt:lpstr>Partition of Bengal in 1905</vt:lpstr>
      <vt:lpstr>Partition of Bengal in 1905</vt:lpstr>
      <vt:lpstr>Partition of Bengal in 1905</vt:lpstr>
      <vt:lpstr>Partition of Bengal in 1905</vt:lpstr>
      <vt:lpstr>Partition of Bengal in 1905</vt:lpstr>
      <vt:lpstr>Partition of Bengal in 1905</vt:lpstr>
      <vt:lpstr>Partition of Bengal in 1905</vt:lpstr>
      <vt:lpstr>Partition of Bengal in 1905</vt:lpstr>
      <vt:lpstr>Partition of Bengal in 1905</vt:lpstr>
      <vt:lpstr>Partition of Bengal in 1905</vt:lpstr>
      <vt:lpstr>Annulment of the Partition of Bengal</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HIS 103: Emergence of Bangladesh Lecture: 4 </dc:title>
  <dc:creator>ismail - [2010]</dc:creator>
  <cp:lastModifiedBy>HP</cp:lastModifiedBy>
  <cp:revision>83</cp:revision>
  <dcterms:created xsi:type="dcterms:W3CDTF">2019-06-23T17:58:48Z</dcterms:created>
  <dcterms:modified xsi:type="dcterms:W3CDTF">2022-02-15T16:43:29Z</dcterms:modified>
</cp:coreProperties>
</file>