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5" r:id="rId4"/>
    <p:sldId id="258" r:id="rId5"/>
    <p:sldId id="272" r:id="rId6"/>
    <p:sldId id="267" r:id="rId7"/>
    <p:sldId id="268" r:id="rId8"/>
    <p:sldId id="269" r:id="rId9"/>
    <p:sldId id="259" r:id="rId10"/>
    <p:sldId id="273" r:id="rId11"/>
    <p:sldId id="266" r:id="rId12"/>
    <p:sldId id="260" r:id="rId13"/>
    <p:sldId id="261" r:id="rId14"/>
    <p:sldId id="262" r:id="rId15"/>
    <p:sldId id="263" r:id="rId16"/>
    <p:sldId id="271"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5CC219-1B8E-483D-8EC0-CE10E22171F1}"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CE2D3-E24A-4C7D-93BC-09D6437AF260}" type="slidenum">
              <a:rPr lang="en-US" smtClean="0"/>
              <a:pPr/>
              <a:t>‹#›</a:t>
            </a:fld>
            <a:endParaRPr lang="en-US"/>
          </a:p>
        </p:txBody>
      </p:sp>
    </p:spTree>
    <p:extLst>
      <p:ext uri="{BB962C8B-B14F-4D97-AF65-F5344CB8AC3E}">
        <p14:creationId xmlns:p14="http://schemas.microsoft.com/office/powerpoint/2010/main" val="103790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5CC219-1B8E-483D-8EC0-CE10E22171F1}"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CE2D3-E24A-4C7D-93BC-09D6437AF260}" type="slidenum">
              <a:rPr lang="en-US" smtClean="0"/>
              <a:pPr/>
              <a:t>‹#›</a:t>
            </a:fld>
            <a:endParaRPr lang="en-US"/>
          </a:p>
        </p:txBody>
      </p:sp>
    </p:spTree>
    <p:extLst>
      <p:ext uri="{BB962C8B-B14F-4D97-AF65-F5344CB8AC3E}">
        <p14:creationId xmlns:p14="http://schemas.microsoft.com/office/powerpoint/2010/main" val="420765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5CC219-1B8E-483D-8EC0-CE10E22171F1}"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CE2D3-E24A-4C7D-93BC-09D6437AF260}" type="slidenum">
              <a:rPr lang="en-US" smtClean="0"/>
              <a:pPr/>
              <a:t>‹#›</a:t>
            </a:fld>
            <a:endParaRPr lang="en-US"/>
          </a:p>
        </p:txBody>
      </p:sp>
    </p:spTree>
    <p:extLst>
      <p:ext uri="{BB962C8B-B14F-4D97-AF65-F5344CB8AC3E}">
        <p14:creationId xmlns:p14="http://schemas.microsoft.com/office/powerpoint/2010/main" val="227979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5CC219-1B8E-483D-8EC0-CE10E22171F1}"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CE2D3-E24A-4C7D-93BC-09D6437AF260}" type="slidenum">
              <a:rPr lang="en-US" smtClean="0"/>
              <a:pPr/>
              <a:t>‹#›</a:t>
            </a:fld>
            <a:endParaRPr lang="en-US"/>
          </a:p>
        </p:txBody>
      </p:sp>
    </p:spTree>
    <p:extLst>
      <p:ext uri="{BB962C8B-B14F-4D97-AF65-F5344CB8AC3E}">
        <p14:creationId xmlns:p14="http://schemas.microsoft.com/office/powerpoint/2010/main" val="139159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CC219-1B8E-483D-8EC0-CE10E22171F1}"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CE2D3-E24A-4C7D-93BC-09D6437AF260}" type="slidenum">
              <a:rPr lang="en-US" smtClean="0"/>
              <a:pPr/>
              <a:t>‹#›</a:t>
            </a:fld>
            <a:endParaRPr lang="en-US"/>
          </a:p>
        </p:txBody>
      </p:sp>
    </p:spTree>
    <p:extLst>
      <p:ext uri="{BB962C8B-B14F-4D97-AF65-F5344CB8AC3E}">
        <p14:creationId xmlns:p14="http://schemas.microsoft.com/office/powerpoint/2010/main" val="258995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5CC219-1B8E-483D-8EC0-CE10E22171F1}"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CE2D3-E24A-4C7D-93BC-09D6437AF260}" type="slidenum">
              <a:rPr lang="en-US" smtClean="0"/>
              <a:pPr/>
              <a:t>‹#›</a:t>
            </a:fld>
            <a:endParaRPr lang="en-US"/>
          </a:p>
        </p:txBody>
      </p:sp>
    </p:spTree>
    <p:extLst>
      <p:ext uri="{BB962C8B-B14F-4D97-AF65-F5344CB8AC3E}">
        <p14:creationId xmlns:p14="http://schemas.microsoft.com/office/powerpoint/2010/main" val="241440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5CC219-1B8E-483D-8EC0-CE10E22171F1}" type="datetimeFigureOut">
              <a:rPr lang="en-US" smtClean="0"/>
              <a:pPr/>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CE2D3-E24A-4C7D-93BC-09D6437AF260}" type="slidenum">
              <a:rPr lang="en-US" smtClean="0"/>
              <a:pPr/>
              <a:t>‹#›</a:t>
            </a:fld>
            <a:endParaRPr lang="en-US"/>
          </a:p>
        </p:txBody>
      </p:sp>
    </p:spTree>
    <p:extLst>
      <p:ext uri="{BB962C8B-B14F-4D97-AF65-F5344CB8AC3E}">
        <p14:creationId xmlns:p14="http://schemas.microsoft.com/office/powerpoint/2010/main" val="214390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5CC219-1B8E-483D-8EC0-CE10E22171F1}" type="datetimeFigureOut">
              <a:rPr lang="en-US" smtClean="0"/>
              <a:pPr/>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CE2D3-E24A-4C7D-93BC-09D6437AF260}" type="slidenum">
              <a:rPr lang="en-US" smtClean="0"/>
              <a:pPr/>
              <a:t>‹#›</a:t>
            </a:fld>
            <a:endParaRPr lang="en-US"/>
          </a:p>
        </p:txBody>
      </p:sp>
    </p:spTree>
    <p:extLst>
      <p:ext uri="{BB962C8B-B14F-4D97-AF65-F5344CB8AC3E}">
        <p14:creationId xmlns:p14="http://schemas.microsoft.com/office/powerpoint/2010/main" val="35063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CC219-1B8E-483D-8EC0-CE10E22171F1}" type="datetimeFigureOut">
              <a:rPr lang="en-US" smtClean="0"/>
              <a:pPr/>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CE2D3-E24A-4C7D-93BC-09D6437AF260}" type="slidenum">
              <a:rPr lang="en-US" smtClean="0"/>
              <a:pPr/>
              <a:t>‹#›</a:t>
            </a:fld>
            <a:endParaRPr lang="en-US"/>
          </a:p>
        </p:txBody>
      </p:sp>
    </p:spTree>
    <p:extLst>
      <p:ext uri="{BB962C8B-B14F-4D97-AF65-F5344CB8AC3E}">
        <p14:creationId xmlns:p14="http://schemas.microsoft.com/office/powerpoint/2010/main" val="345136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CC219-1B8E-483D-8EC0-CE10E22171F1}"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CE2D3-E24A-4C7D-93BC-09D6437AF260}" type="slidenum">
              <a:rPr lang="en-US" smtClean="0"/>
              <a:pPr/>
              <a:t>‹#›</a:t>
            </a:fld>
            <a:endParaRPr lang="en-US"/>
          </a:p>
        </p:txBody>
      </p:sp>
    </p:spTree>
    <p:extLst>
      <p:ext uri="{BB962C8B-B14F-4D97-AF65-F5344CB8AC3E}">
        <p14:creationId xmlns:p14="http://schemas.microsoft.com/office/powerpoint/2010/main" val="364262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CC219-1B8E-483D-8EC0-CE10E22171F1}"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CE2D3-E24A-4C7D-93BC-09D6437AF260}" type="slidenum">
              <a:rPr lang="en-US" smtClean="0"/>
              <a:pPr/>
              <a:t>‹#›</a:t>
            </a:fld>
            <a:endParaRPr lang="en-US"/>
          </a:p>
        </p:txBody>
      </p:sp>
    </p:spTree>
    <p:extLst>
      <p:ext uri="{BB962C8B-B14F-4D97-AF65-F5344CB8AC3E}">
        <p14:creationId xmlns:p14="http://schemas.microsoft.com/office/powerpoint/2010/main" val="219964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CC219-1B8E-483D-8EC0-CE10E22171F1}" type="datetimeFigureOut">
              <a:rPr lang="en-US" smtClean="0"/>
              <a:pPr/>
              <a:t>2/27/2022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CE2D3-E24A-4C7D-93BC-09D6437AF260}" type="slidenum">
              <a:rPr lang="en-US" smtClean="0"/>
              <a:pPr/>
              <a:t>‹#›</a:t>
            </a:fld>
            <a:endParaRPr lang="en-US"/>
          </a:p>
        </p:txBody>
      </p:sp>
    </p:spTree>
    <p:extLst>
      <p:ext uri="{BB962C8B-B14F-4D97-AF65-F5344CB8AC3E}">
        <p14:creationId xmlns:p14="http://schemas.microsoft.com/office/powerpoint/2010/main" val="3125629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HIS 103: Lecture </a:t>
            </a:r>
            <a:r>
              <a:rPr lang="en-US" b="1" dirty="0" smtClean="0"/>
              <a:t>8</a:t>
            </a:r>
            <a:endParaRPr lang="en-US" b="1" dirty="0"/>
          </a:p>
        </p:txBody>
      </p:sp>
      <p:sp>
        <p:nvSpPr>
          <p:cNvPr id="3" name="Content Placeholder 2"/>
          <p:cNvSpPr>
            <a:spLocks noGrp="1"/>
          </p:cNvSpPr>
          <p:nvPr>
            <p:ph idx="1"/>
          </p:nvPr>
        </p:nvSpPr>
        <p:spPr/>
        <p:txBody>
          <a:bodyPr>
            <a:normAutofit/>
          </a:bodyPr>
          <a:lstStyle/>
          <a:p>
            <a:pPr algn="ctr">
              <a:buNone/>
            </a:pPr>
            <a:endParaRPr lang="en-US" sz="4400" dirty="0"/>
          </a:p>
          <a:p>
            <a:pPr algn="ctr">
              <a:buNone/>
            </a:pPr>
            <a:r>
              <a:rPr lang="en-US" sz="4400" dirty="0"/>
              <a:t>Lahore  (Pakistan) Resolution, 1940</a:t>
            </a:r>
          </a:p>
          <a:p>
            <a:pPr algn="ctr">
              <a:buNone/>
            </a:pPr>
            <a:r>
              <a:rPr lang="en-US" sz="3600" dirty="0" smtClean="0"/>
              <a:t>February 28</a:t>
            </a:r>
            <a:r>
              <a:rPr lang="en-US" sz="3600" dirty="0" smtClean="0"/>
              <a:t>, 2022</a:t>
            </a:r>
            <a:endParaRPr lang="en-US" sz="3600" dirty="0"/>
          </a:p>
          <a:p>
            <a:pPr algn="just">
              <a:buNone/>
            </a:pPr>
            <a:endParaRPr lang="en-US" sz="3600" dirty="0"/>
          </a:p>
          <a:p>
            <a:pPr algn="just">
              <a:buFont typeface="Wingdings" panose="05000000000000000000" pitchFamily="2" charset="2"/>
              <a:buChar char="q"/>
            </a:pPr>
            <a:endParaRPr lang="en-US" sz="3600" dirty="0"/>
          </a:p>
        </p:txBody>
      </p:sp>
    </p:spTree>
    <p:extLst>
      <p:ext uri="{BB962C8B-B14F-4D97-AF65-F5344CB8AC3E}">
        <p14:creationId xmlns:p14="http://schemas.microsoft.com/office/powerpoint/2010/main" val="1095923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705D87-48BC-438A-A155-0447384425EC}"/>
              </a:ext>
            </a:extLst>
          </p:cNvPr>
          <p:cNvSpPr>
            <a:spLocks noGrp="1"/>
          </p:cNvSpPr>
          <p:nvPr>
            <p:ph type="title"/>
          </p:nvPr>
        </p:nvSpPr>
        <p:spPr/>
        <p:txBody>
          <a:bodyPr/>
          <a:lstStyle/>
          <a:p>
            <a:pPr algn="ctr"/>
            <a:r>
              <a:rPr lang="en-US" b="1" dirty="0"/>
              <a:t>Map of South Asia</a:t>
            </a:r>
            <a:endParaRPr lang="en-AU" b="1" dirty="0"/>
          </a:p>
        </p:txBody>
      </p:sp>
      <p:pic>
        <p:nvPicPr>
          <p:cNvPr id="1026" name="Picture 2" descr="Map of Indian States and Union Territories">
            <a:extLst>
              <a:ext uri="{FF2B5EF4-FFF2-40B4-BE49-F238E27FC236}">
                <a16:creationId xmlns="" xmlns:a16="http://schemas.microsoft.com/office/drawing/2014/main" id="{116E8CF9-B364-4CB3-BC54-671B90369F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4252" y="1467293"/>
            <a:ext cx="7697972" cy="539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61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Lahore  (Pakistan) Resolution, 1940</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645" y="1796122"/>
            <a:ext cx="5816600" cy="3530600"/>
          </a:xfrm>
        </p:spPr>
      </p:pic>
      <p:sp>
        <p:nvSpPr>
          <p:cNvPr id="3" name="TextBox 2"/>
          <p:cNvSpPr txBox="1"/>
          <p:nvPr/>
        </p:nvSpPr>
        <p:spPr>
          <a:xfrm>
            <a:off x="3320716" y="5887453"/>
            <a:ext cx="4507831" cy="369332"/>
          </a:xfrm>
          <a:prstGeom prst="rect">
            <a:avLst/>
          </a:prstGeom>
          <a:noFill/>
        </p:spPr>
        <p:txBody>
          <a:bodyPr wrap="square" rtlCol="0">
            <a:spAutoFit/>
          </a:bodyPr>
          <a:lstStyle/>
          <a:p>
            <a:pPr algn="ctr"/>
            <a:r>
              <a:rPr lang="en-US" b="1" dirty="0"/>
              <a:t>Delegates at the Lahore Resolution, 1940</a:t>
            </a:r>
          </a:p>
        </p:txBody>
      </p:sp>
    </p:spTree>
    <p:extLst>
      <p:ext uri="{BB962C8B-B14F-4D97-AF65-F5344CB8AC3E}">
        <p14:creationId xmlns:p14="http://schemas.microsoft.com/office/powerpoint/2010/main" val="332457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Lahore  (Pakistan) Resolution, 1940</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Highlights of the Lahore Resolution:</a:t>
            </a:r>
          </a:p>
          <a:p>
            <a:pPr algn="just">
              <a:buFont typeface="Wingdings" panose="05000000000000000000" pitchFamily="2" charset="2"/>
              <a:buChar char="ü"/>
            </a:pPr>
            <a:r>
              <a:rPr lang="en-US" dirty="0">
                <a:solidFill>
                  <a:srgbClr val="FF0000"/>
                </a:solidFill>
                <a:cs typeface="Times New Roman" panose="02020603050405020304" pitchFamily="18" charset="0"/>
              </a:rPr>
              <a:t>Geographically contiguous units </a:t>
            </a:r>
            <a:r>
              <a:rPr lang="en-US" dirty="0">
                <a:cs typeface="Times New Roman" panose="02020603050405020304" pitchFamily="18" charset="0"/>
              </a:rPr>
              <a:t>or regions of India should be made separate states;</a:t>
            </a:r>
          </a:p>
          <a:p>
            <a:pPr algn="just">
              <a:buFont typeface="Wingdings" panose="05000000000000000000" pitchFamily="2" charset="2"/>
              <a:buChar char="ü"/>
            </a:pPr>
            <a:r>
              <a:rPr lang="en-US" dirty="0">
                <a:cs typeface="Times New Roman" panose="02020603050405020304" pitchFamily="18" charset="0"/>
              </a:rPr>
              <a:t>The Muslim majority regions, i.e., the North-western and Eastern zones of India, should form a Muslim State, i.e. Pakistan;</a:t>
            </a:r>
          </a:p>
          <a:p>
            <a:pPr algn="just">
              <a:buFont typeface="Wingdings" panose="05000000000000000000" pitchFamily="2" charset="2"/>
              <a:buChar char="ü"/>
            </a:pPr>
            <a:r>
              <a:rPr lang="en-US" dirty="0">
                <a:cs typeface="Times New Roman" panose="02020603050405020304" pitchFamily="18" charset="0"/>
              </a:rPr>
              <a:t>The constituent units of Pakistan should be fully autonomous;</a:t>
            </a:r>
          </a:p>
          <a:p>
            <a:pPr algn="just">
              <a:buFont typeface="Wingdings" panose="05000000000000000000" pitchFamily="2" charset="2"/>
              <a:buChar char="ü"/>
            </a:pPr>
            <a:r>
              <a:rPr lang="en-US" dirty="0">
                <a:highlight>
                  <a:srgbClr val="00FFFF"/>
                </a:highlight>
                <a:cs typeface="Times New Roman" panose="02020603050405020304" pitchFamily="18" charset="0"/>
              </a:rPr>
              <a:t>Protection of all rights and interests of the minorities both in Pakistan and Hindustan (India) should be guaranteed in consultation with the representatives of minorities.</a:t>
            </a:r>
          </a:p>
          <a:p>
            <a:pPr algn="just">
              <a:buFont typeface="Wingdings" panose="05000000000000000000" pitchFamily="2" charset="2"/>
              <a:buChar char="q"/>
            </a:pPr>
            <a:r>
              <a:rPr lang="en-US" b="1" u="sng" dirty="0">
                <a:highlight>
                  <a:srgbClr val="FFFF00"/>
                </a:highlight>
                <a:cs typeface="Times New Roman" panose="02020603050405020304" pitchFamily="18" charset="0"/>
              </a:rPr>
              <a:t>This</a:t>
            </a:r>
            <a:r>
              <a:rPr lang="en-US" b="1" u="sng" dirty="0">
                <a:solidFill>
                  <a:srgbClr val="FF0000"/>
                </a:solidFill>
                <a:highlight>
                  <a:srgbClr val="FFFF00"/>
                </a:highlight>
                <a:cs typeface="Times New Roman" panose="02020603050405020304" pitchFamily="18" charset="0"/>
              </a:rPr>
              <a:t> should be regarded </a:t>
            </a:r>
            <a:r>
              <a:rPr lang="en-US" b="1" u="sng" dirty="0">
                <a:highlight>
                  <a:srgbClr val="FFFF00"/>
                </a:highlight>
                <a:cs typeface="Times New Roman" panose="02020603050405020304" pitchFamily="18" charset="0"/>
              </a:rPr>
              <a:t>as the basic principles</a:t>
            </a:r>
            <a:r>
              <a:rPr lang="en-US" b="1" u="sng" dirty="0">
                <a:solidFill>
                  <a:srgbClr val="FF0000"/>
                </a:solidFill>
                <a:highlight>
                  <a:srgbClr val="FFFF00"/>
                </a:highlight>
                <a:cs typeface="Times New Roman" panose="02020603050405020304" pitchFamily="18" charset="0"/>
              </a:rPr>
              <a:t> for any constitutional plan for this sub-continent</a:t>
            </a:r>
            <a:r>
              <a:rPr lang="en-US" b="1" dirty="0">
                <a:solidFill>
                  <a:srgbClr val="FF0000"/>
                </a:solidFill>
                <a:highlight>
                  <a:srgbClr val="FFFF00"/>
                </a:highlight>
                <a:cs typeface="Times New Roman" panose="02020603050405020304" pitchFamily="18" charset="0"/>
              </a:rPr>
              <a:t>.</a:t>
            </a:r>
          </a:p>
          <a:p>
            <a:pPr>
              <a:buFont typeface="Wingdings" panose="05000000000000000000" pitchFamily="2" charset="2"/>
              <a:buChar char="ü"/>
            </a:pP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69215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Lahore  (Pakistan) Resolution, 1940</a:t>
            </a:r>
          </a:p>
        </p:txBody>
      </p:sp>
      <p:sp>
        <p:nvSpPr>
          <p:cNvPr id="3" name="Content Placeholder 2"/>
          <p:cNvSpPr>
            <a:spLocks noGrp="1"/>
          </p:cNvSpPr>
          <p:nvPr>
            <p:ph idx="1"/>
          </p:nvPr>
        </p:nvSpPr>
        <p:spPr/>
        <p:txBody>
          <a:bodyPr>
            <a:normAutofit fontScale="62500" lnSpcReduction="20000"/>
          </a:bodyPr>
          <a:lstStyle/>
          <a:p>
            <a:pPr algn="just">
              <a:buFont typeface="Wingdings" panose="05000000000000000000" pitchFamily="2" charset="2"/>
              <a:buChar char="q"/>
            </a:pPr>
            <a:r>
              <a:rPr lang="en-US" sz="3400" b="1" u="sng" dirty="0">
                <a:cs typeface="Times New Roman" panose="02020603050405020304" pitchFamily="18" charset="0"/>
              </a:rPr>
              <a:t>Points of Ambiguity:</a:t>
            </a:r>
          </a:p>
          <a:p>
            <a:pPr algn="just">
              <a:buFont typeface="Wingdings" panose="05000000000000000000" pitchFamily="2" charset="2"/>
              <a:buChar char="Ø"/>
            </a:pPr>
            <a:r>
              <a:rPr lang="en-US" sz="3400" dirty="0">
                <a:solidFill>
                  <a:srgbClr val="FF0000"/>
                </a:solidFill>
                <a:cs typeface="Times New Roman" panose="02020603050405020304" pitchFamily="18" charset="0"/>
              </a:rPr>
              <a:t>Reference to ‘</a:t>
            </a:r>
            <a:r>
              <a:rPr lang="en-US" sz="3400" b="1" dirty="0">
                <a:solidFill>
                  <a:srgbClr val="FF0000"/>
                </a:solidFill>
                <a:cs typeface="Times New Roman" panose="02020603050405020304" pitchFamily="18" charset="0"/>
              </a:rPr>
              <a:t>Independent State</a:t>
            </a:r>
            <a:r>
              <a:rPr lang="en-US" sz="3400" b="1" dirty="0">
                <a:cs typeface="Times New Roman" panose="02020603050405020304" pitchFamily="18" charset="0"/>
              </a:rPr>
              <a:t>s</a:t>
            </a:r>
            <a:r>
              <a:rPr lang="en-US" sz="3400" b="1" dirty="0">
                <a:solidFill>
                  <a:srgbClr val="FF0000"/>
                </a:solidFill>
                <a:cs typeface="Times New Roman" panose="02020603050405020304" pitchFamily="18" charset="0"/>
              </a:rPr>
              <a:t> in which constituent units shall be </a:t>
            </a:r>
            <a:r>
              <a:rPr lang="en-US" sz="3400" b="1" u="sng" dirty="0">
                <a:solidFill>
                  <a:srgbClr val="FF0000"/>
                </a:solidFill>
                <a:cs typeface="Times New Roman" panose="02020603050405020304" pitchFamily="18" charset="0"/>
              </a:rPr>
              <a:t>autonomous and sovereign</a:t>
            </a:r>
            <a:r>
              <a:rPr lang="en-US" sz="3400" dirty="0">
                <a:solidFill>
                  <a:srgbClr val="FF0000"/>
                </a:solidFill>
                <a:cs typeface="Times New Roman" panose="02020603050405020304" pitchFamily="18" charset="0"/>
              </a:rPr>
              <a:t>’ contains an element of </a:t>
            </a:r>
            <a:r>
              <a:rPr lang="en-US" sz="3400" u="sng" dirty="0">
                <a:solidFill>
                  <a:srgbClr val="FF0000"/>
                </a:solidFill>
                <a:cs typeface="Times New Roman" panose="02020603050405020304" pitchFamily="18" charset="0"/>
              </a:rPr>
              <a:t>self-contradiction</a:t>
            </a:r>
            <a:r>
              <a:rPr lang="en-US" sz="3400" dirty="0">
                <a:solidFill>
                  <a:srgbClr val="FF0000"/>
                </a:solidFill>
                <a:cs typeface="Times New Roman" panose="02020603050405020304" pitchFamily="18" charset="0"/>
              </a:rPr>
              <a:t>.</a:t>
            </a:r>
          </a:p>
          <a:p>
            <a:pPr algn="just">
              <a:buFont typeface="Wingdings" panose="05000000000000000000" pitchFamily="2" charset="2"/>
              <a:buChar char="ü"/>
            </a:pPr>
            <a:r>
              <a:rPr lang="en-US" sz="3400" dirty="0">
                <a:solidFill>
                  <a:srgbClr val="7030A0"/>
                </a:solidFill>
                <a:cs typeface="Times New Roman" panose="02020603050405020304" pitchFamily="18" charset="0"/>
              </a:rPr>
              <a:t>Independent State</a:t>
            </a:r>
            <a:r>
              <a:rPr lang="en-US" sz="3400" b="1" dirty="0">
                <a:solidFill>
                  <a:srgbClr val="7030A0"/>
                </a:solidFill>
                <a:cs typeface="Times New Roman" panose="02020603050405020304" pitchFamily="18" charset="0"/>
              </a:rPr>
              <a:t>s</a:t>
            </a:r>
            <a:r>
              <a:rPr lang="en-US" sz="3400" dirty="0">
                <a:cs typeface="Times New Roman" panose="02020603050405020304" pitchFamily="18" charset="0"/>
              </a:rPr>
              <a:t>: North-Western (West Pakistan) and Eastern (East Pakistan).</a:t>
            </a:r>
          </a:p>
          <a:p>
            <a:pPr algn="just">
              <a:buFont typeface="Wingdings" panose="05000000000000000000" pitchFamily="2" charset="2"/>
              <a:buChar char="ü"/>
            </a:pPr>
            <a:r>
              <a:rPr lang="en-US" sz="3400" dirty="0">
                <a:solidFill>
                  <a:srgbClr val="FF0000"/>
                </a:solidFill>
                <a:cs typeface="Times New Roman" panose="02020603050405020304" pitchFamily="18" charset="0"/>
              </a:rPr>
              <a:t>The constituent units of “Independent States” cannot be “autonomous and sovereign” at the same time.</a:t>
            </a:r>
          </a:p>
          <a:p>
            <a:pPr algn="just">
              <a:buFont typeface="Wingdings" panose="05000000000000000000" pitchFamily="2" charset="2"/>
              <a:buChar char="ü"/>
            </a:pPr>
            <a:r>
              <a:rPr lang="en-US" sz="3400" dirty="0">
                <a:highlight>
                  <a:srgbClr val="FFFF00"/>
                </a:highlight>
                <a:cs typeface="Times New Roman" panose="02020603050405020304" pitchFamily="18" charset="0"/>
              </a:rPr>
              <a:t>If the units are to be “autonomous,” they cannot be “sovereign” and if they are “sovereign,” they cannot be autonomous.”</a:t>
            </a:r>
          </a:p>
          <a:p>
            <a:pPr algn="just">
              <a:buFont typeface="Wingdings" panose="05000000000000000000" pitchFamily="2" charset="2"/>
              <a:buChar char="Ø"/>
            </a:pPr>
            <a:r>
              <a:rPr lang="en-US" sz="3400" dirty="0">
                <a:solidFill>
                  <a:srgbClr val="FF0000"/>
                </a:solidFill>
              </a:rPr>
              <a:t>The 1940 resolution nowhere mentioned “Pakistan” and in asking for 'independent states' the spokesmen of the League were far from clear what was intended.</a:t>
            </a:r>
          </a:p>
          <a:p>
            <a:pPr algn="just">
              <a:buFont typeface="Wingdings" pitchFamily="2" charset="2"/>
              <a:buChar char="ü"/>
            </a:pPr>
            <a:r>
              <a:rPr lang="en-US" sz="3400" dirty="0">
                <a:cs typeface="Times New Roman" panose="02020603050405020304" pitchFamily="18" charset="0"/>
              </a:rPr>
              <a:t>However, some Hindu newspapers coined the term ‘</a:t>
            </a:r>
            <a:r>
              <a:rPr lang="en-US" sz="3400" dirty="0">
                <a:solidFill>
                  <a:srgbClr val="FF0000"/>
                </a:solidFill>
                <a:cs typeface="Times New Roman" panose="02020603050405020304" pitchFamily="18" charset="0"/>
              </a:rPr>
              <a:t>Pakistan Revolution</a:t>
            </a:r>
            <a:r>
              <a:rPr lang="en-US" sz="3400" dirty="0">
                <a:cs typeface="Times New Roman" panose="02020603050405020304" pitchFamily="18" charset="0"/>
              </a:rPr>
              <a:t>’, thus, indirectly helping the Muslim leadership to speed up their demands for a separate state for the Muslims. </a:t>
            </a:r>
          </a:p>
          <a:p>
            <a:pPr algn="just">
              <a:buFont typeface="Wingdings" pitchFamily="2" charset="2"/>
              <a:buChar char="ü"/>
            </a:pPr>
            <a:r>
              <a:rPr lang="en-US" sz="3400" dirty="0"/>
              <a:t>By emphasizing the idea of Pakistan the Hindu press succeeded in converting a wordy and clouded lawyer's formula into a clarion call.</a:t>
            </a:r>
            <a:endParaRPr lang="en-US" sz="3400" dirty="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264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Lahore  (Pakistan) Resolution, 1940</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However, because of increasing confusion with the contents of the Lahore Resolution, </a:t>
            </a:r>
            <a:r>
              <a:rPr lang="en-US" dirty="0">
                <a:highlight>
                  <a:srgbClr val="FFFF00"/>
                </a:highlight>
                <a:latin typeface="Times New Roman" panose="02020603050405020304" pitchFamily="18" charset="0"/>
                <a:cs typeface="Times New Roman" panose="02020603050405020304" pitchFamily="18" charset="0"/>
              </a:rPr>
              <a:t>Jinnah revised his </a:t>
            </a:r>
            <a:r>
              <a:rPr lang="en-US" dirty="0">
                <a:highlight>
                  <a:srgbClr val="00FFFF"/>
                </a:highlight>
                <a:latin typeface="Times New Roman" panose="02020603050405020304" pitchFamily="18" charset="0"/>
                <a:cs typeface="Times New Roman" panose="02020603050405020304" pitchFamily="18" charset="0"/>
              </a:rPr>
              <a:t>earlier interpretation </a:t>
            </a:r>
            <a:r>
              <a:rPr lang="en-US" dirty="0">
                <a:highlight>
                  <a:srgbClr val="FFFF00"/>
                </a:highlight>
                <a:latin typeface="Times New Roman" panose="02020603050405020304" pitchFamily="18" charset="0"/>
                <a:cs typeface="Times New Roman" panose="02020603050405020304" pitchFamily="18" charset="0"/>
              </a:rPr>
              <a:t>of the Resolution in 1941 at the </a:t>
            </a:r>
            <a:r>
              <a:rPr lang="en-US" b="1" dirty="0">
                <a:highlight>
                  <a:srgbClr val="FFFF00"/>
                </a:highlight>
                <a:latin typeface="Times New Roman" panose="02020603050405020304" pitchFamily="18" charset="0"/>
                <a:cs typeface="Times New Roman" panose="02020603050405020304" pitchFamily="18" charset="0"/>
              </a:rPr>
              <a:t>Madras Session of the AIML</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dirty="0">
                <a:solidFill>
                  <a:srgbClr val="7030A0"/>
                </a:solidFill>
                <a:latin typeface="Times New Roman" panose="02020603050405020304" pitchFamily="18" charset="0"/>
                <a:cs typeface="Times New Roman" panose="02020603050405020304" pitchFamily="18" charset="0"/>
              </a:rPr>
              <a:t>‘</a:t>
            </a:r>
            <a:r>
              <a:rPr lang="en-US" u="sng" dirty="0">
                <a:solidFill>
                  <a:srgbClr val="7030A0"/>
                </a:solidFill>
                <a:highlight>
                  <a:srgbClr val="00FFFF"/>
                </a:highlight>
                <a:latin typeface="Times New Roman" panose="02020603050405020304" pitchFamily="18" charset="0"/>
                <a:cs typeface="Times New Roman" panose="02020603050405020304" pitchFamily="18" charset="0"/>
              </a:rPr>
              <a:t>Every one should clearly understand that we are striving for one independent and sovereign Muslim state</a:t>
            </a:r>
            <a:r>
              <a:rPr lang="en-US" dirty="0">
                <a:solidFill>
                  <a:srgbClr val="7030A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dirty="0">
                <a:solidFill>
                  <a:srgbClr val="7030A0"/>
                </a:solidFill>
                <a:highlight>
                  <a:srgbClr val="00FFFF"/>
                </a:highlight>
                <a:latin typeface="Times New Roman" panose="02020603050405020304" pitchFamily="18" charset="0"/>
                <a:cs typeface="Times New Roman" panose="02020603050405020304" pitchFamily="18" charset="0"/>
              </a:rPr>
              <a:t>He also used the word “</a:t>
            </a:r>
            <a:r>
              <a:rPr lang="en-US" u="sng" dirty="0">
                <a:solidFill>
                  <a:srgbClr val="7030A0"/>
                </a:solidFill>
                <a:highlight>
                  <a:srgbClr val="00FFFF"/>
                </a:highlight>
                <a:latin typeface="Times New Roman" panose="02020603050405020304" pitchFamily="18" charset="0"/>
                <a:cs typeface="Times New Roman" panose="02020603050405020304" pitchFamily="18" charset="0"/>
              </a:rPr>
              <a:t>an independent homeland</a:t>
            </a:r>
            <a:r>
              <a:rPr lang="en-US" dirty="0">
                <a:solidFill>
                  <a:srgbClr val="7030A0"/>
                </a:solidFill>
                <a:highlight>
                  <a:srgbClr val="00FFFF"/>
                </a:highlight>
                <a:latin typeface="Times New Roman" panose="02020603050405020304" pitchFamily="18" charset="0"/>
                <a:cs typeface="Times New Roman" panose="02020603050405020304" pitchFamily="18" charset="0"/>
              </a:rPr>
              <a:t>” or “</a:t>
            </a:r>
            <a:r>
              <a:rPr lang="en-US" u="sng" dirty="0">
                <a:solidFill>
                  <a:srgbClr val="7030A0"/>
                </a:solidFill>
                <a:highlight>
                  <a:srgbClr val="00FFFF"/>
                </a:highlight>
                <a:latin typeface="Times New Roman" panose="02020603050405020304" pitchFamily="18" charset="0"/>
                <a:cs typeface="Times New Roman" panose="02020603050405020304" pitchFamily="18" charset="0"/>
              </a:rPr>
              <a:t>an independent Muslim state</a:t>
            </a:r>
            <a:r>
              <a:rPr lang="en-US" dirty="0">
                <a:solidFill>
                  <a:srgbClr val="7030A0"/>
                </a:solidFill>
                <a:highlight>
                  <a:srgbClr val="00FFFF"/>
                </a:highligh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contradiction in the Lahore Resolution was removed by a resolution passed by the Muslim League Legislators’ Convention on </a:t>
            </a:r>
            <a:r>
              <a:rPr lang="en-US" dirty="0">
                <a:solidFill>
                  <a:srgbClr val="7030A0"/>
                </a:solidFill>
                <a:latin typeface="Times New Roman" panose="02020603050405020304" pitchFamily="18" charset="0"/>
                <a:cs typeface="Times New Roman" panose="02020603050405020304" pitchFamily="18" charset="0"/>
              </a:rPr>
              <a:t>April 9, 1946.</a:t>
            </a:r>
          </a:p>
        </p:txBody>
      </p:sp>
    </p:spTree>
    <p:extLst>
      <p:ext uri="{BB962C8B-B14F-4D97-AF65-F5344CB8AC3E}">
        <p14:creationId xmlns:p14="http://schemas.microsoft.com/office/powerpoint/2010/main" val="1701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Lahore  (Pakistan) Resolution, 1940</a:t>
            </a: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Reactions of the Hindu Community (and the Congress):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Quick, bitter and hateful reaction from the Hindu Community: it was “anti-national,” “vivisection of motherland.”</a:t>
            </a:r>
          </a:p>
          <a:p>
            <a:pPr algn="just">
              <a:buFont typeface="Wingdings" pitchFamily="2" charset="2"/>
              <a:buChar char="ü"/>
            </a:pPr>
            <a:r>
              <a:rPr lang="en-US" dirty="0">
                <a:latin typeface="Times New Roman" panose="02020603050405020304" pitchFamily="18" charset="0"/>
                <a:cs typeface="Times New Roman" panose="02020603050405020304" pitchFamily="18" charset="0"/>
              </a:rPr>
              <a:t>They denounced it ‘</a:t>
            </a:r>
            <a:r>
              <a:rPr lang="en-US" u="sng" dirty="0">
                <a:latin typeface="Times New Roman" panose="02020603050405020304" pitchFamily="18" charset="0"/>
                <a:cs typeface="Times New Roman" panose="02020603050405020304" pitchFamily="18" charset="0"/>
              </a:rPr>
              <a:t>as imperialist inspired to obstruct India’s march to freedom</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Gandhi bitterly criticized the resolution and called it “</a:t>
            </a:r>
            <a:r>
              <a:rPr lang="en-US" u="sng" dirty="0">
                <a:solidFill>
                  <a:srgbClr val="00B0F0"/>
                </a:solidFill>
                <a:latin typeface="Times New Roman" panose="02020603050405020304" pitchFamily="18" charset="0"/>
                <a:cs typeface="Times New Roman" panose="02020603050405020304" pitchFamily="18" charset="0"/>
              </a:rPr>
              <a:t>a sin</a:t>
            </a:r>
            <a:r>
              <a:rPr lang="en-US" dirty="0">
                <a:solidFill>
                  <a:srgbClr val="00B0F0"/>
                </a:solidFill>
                <a:latin typeface="Times New Roman" panose="02020603050405020304" pitchFamily="18" charset="0"/>
                <a:cs typeface="Times New Roman" panose="02020603050405020304" pitchFamily="18" charset="0"/>
              </a:rPr>
              <a:t>” and ‘</a:t>
            </a:r>
            <a:r>
              <a:rPr lang="en-US" u="sng" dirty="0">
                <a:solidFill>
                  <a:srgbClr val="00B0F0"/>
                </a:solidFill>
                <a:latin typeface="Times New Roman" panose="02020603050405020304" pitchFamily="18" charset="0"/>
                <a:cs typeface="Times New Roman" panose="02020603050405020304" pitchFamily="18" charset="0"/>
              </a:rPr>
              <a:t>severe moral illness of Muslim League</a:t>
            </a:r>
            <a:r>
              <a:rPr lang="en-US" dirty="0">
                <a:solidFill>
                  <a:srgbClr val="00B0F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Raj Gopal </a:t>
            </a:r>
            <a:r>
              <a:rPr lang="en-US" dirty="0" err="1">
                <a:latin typeface="Times New Roman" panose="02020603050405020304" pitchFamily="18" charset="0"/>
                <a:cs typeface="Times New Roman" panose="02020603050405020304" pitchFamily="18" charset="0"/>
              </a:rPr>
              <a:t>Achariya</a:t>
            </a:r>
            <a:r>
              <a:rPr lang="en-US" dirty="0">
                <a:latin typeface="Times New Roman" panose="02020603050405020304" pitchFamily="18" charset="0"/>
                <a:cs typeface="Times New Roman" panose="02020603050405020304" pitchFamily="18" charset="0"/>
              </a:rPr>
              <a:t> said that ‘the step of </a:t>
            </a:r>
            <a:r>
              <a:rPr lang="en-US" dirty="0" err="1">
                <a:latin typeface="Times New Roman" panose="02020603050405020304" pitchFamily="18" charset="0"/>
                <a:cs typeface="Times New Roman" panose="02020603050405020304" pitchFamily="18" charset="0"/>
              </a:rPr>
              <a:t>Mr</a:t>
            </a:r>
            <a:r>
              <a:rPr lang="en-US" dirty="0">
                <a:latin typeface="Times New Roman" panose="02020603050405020304" pitchFamily="18" charset="0"/>
                <a:cs typeface="Times New Roman" panose="02020603050405020304" pitchFamily="18" charset="0"/>
              </a:rPr>
              <a:t> Jinnah is like that two brothers have a fight on the same cow, and they cut it and divide it.’</a:t>
            </a:r>
          </a:p>
        </p:txBody>
      </p:sp>
    </p:spTree>
    <p:extLst>
      <p:ext uri="{BB962C8B-B14F-4D97-AF65-F5344CB8AC3E}">
        <p14:creationId xmlns:p14="http://schemas.microsoft.com/office/powerpoint/2010/main" val="84035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Jinnah and Gandhi Together</a:t>
            </a:r>
          </a:p>
        </p:txBody>
      </p:sp>
      <p:pic>
        <p:nvPicPr>
          <p:cNvPr id="1026" name="Picture 2" descr="C:\Users\user\Desktop\Jinnah and Gandhi together.jpg"/>
          <p:cNvPicPr>
            <a:picLocks noGrp="1" noChangeAspect="1" noChangeArrowheads="1"/>
          </p:cNvPicPr>
          <p:nvPr>
            <p:ph idx="1"/>
          </p:nvPr>
        </p:nvPicPr>
        <p:blipFill>
          <a:blip r:embed="rId2"/>
          <a:srcRect/>
          <a:stretch>
            <a:fillRect/>
          </a:stretch>
        </p:blipFill>
        <p:spPr bwMode="auto">
          <a:xfrm>
            <a:off x="1971304" y="1448790"/>
            <a:ext cx="7873340" cy="445293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Lahore  (Pakistan) Resolution, 1940</a:t>
            </a:r>
          </a:p>
        </p:txBody>
      </p:sp>
      <p:sp>
        <p:nvSpPr>
          <p:cNvPr id="3" name="Content Placeholder 2"/>
          <p:cNvSpPr>
            <a:spLocks noGrp="1"/>
          </p:cNvSpPr>
          <p:nvPr>
            <p:ph idx="1"/>
          </p:nvPr>
        </p:nvSpPr>
        <p:spPr/>
        <p:txBody>
          <a:bodyPr>
            <a:normAutofit fontScale="92500"/>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Significance of the Lahore Resolution:</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Setting the goals: It set the goal/target of the Indian Muslims to create their own country, PAKISTAN;</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Unity of the Muslims: Having the ‘goal’ Muslims in India started uniting under the platform of Muslim League (enhancement of the prestige of Muslim League);</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Stronger demand for a Islamic State (</a:t>
            </a:r>
            <a:r>
              <a:rPr lang="en-US" dirty="0">
                <a:solidFill>
                  <a:srgbClr val="FF0000"/>
                </a:solidFill>
                <a:latin typeface="Times New Roman" panose="02020603050405020304" pitchFamily="18" charset="0"/>
                <a:cs typeface="Times New Roman" panose="02020603050405020304" pitchFamily="18" charset="0"/>
              </a:rPr>
              <a:t>Muslim Nationalism</a:t>
            </a:r>
            <a:r>
              <a:rPr lang="en-US" dirty="0">
                <a:latin typeface="Times New Roman" panose="02020603050405020304" pitchFamily="18" charset="0"/>
                <a:cs typeface="Times New Roman" panose="02020603050405020304" pitchFamily="18" charset="0"/>
              </a:rPr>
              <a:t>)- </a:t>
            </a:r>
            <a:r>
              <a:rPr lang="en-US" dirty="0">
                <a:highlight>
                  <a:srgbClr val="00FFFF"/>
                </a:highlight>
                <a:latin typeface="Times New Roman" panose="02020603050405020304" pitchFamily="18" charset="0"/>
                <a:cs typeface="Times New Roman" panose="02020603050405020304" pitchFamily="18" charset="0"/>
              </a:rPr>
              <a:t>from ‘separate electorate’ to ‘separate state’</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Rise of Muslim League as the sole Representative Muslim Party in India;</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Impetus to freedom movement.</a:t>
            </a:r>
          </a:p>
        </p:txBody>
      </p:sp>
    </p:spTree>
    <p:extLst>
      <p:ext uri="{BB962C8B-B14F-4D97-AF65-F5344CB8AC3E}">
        <p14:creationId xmlns:p14="http://schemas.microsoft.com/office/powerpoint/2010/main" val="176192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dirty="0"/>
              <a:t>Lahore  (Pakistan) Resolution, 1940</a:t>
            </a:r>
            <a:br>
              <a:rPr lang="en-US" dirty="0"/>
            </a:b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dirty="0"/>
              <a:t>Background</a:t>
            </a:r>
          </a:p>
          <a:p>
            <a:pPr algn="just">
              <a:buFont typeface="Wingdings" panose="05000000000000000000" pitchFamily="2" charset="2"/>
              <a:buChar char="q"/>
            </a:pPr>
            <a:r>
              <a:rPr lang="en-US" dirty="0"/>
              <a:t>The Two Nation Theory</a:t>
            </a:r>
          </a:p>
          <a:p>
            <a:pPr algn="just">
              <a:buFont typeface="Wingdings" panose="05000000000000000000" pitchFamily="2" charset="2"/>
              <a:buChar char="q"/>
            </a:pPr>
            <a:r>
              <a:rPr lang="en-US" dirty="0"/>
              <a:t>Highlights of the Resolution</a:t>
            </a:r>
          </a:p>
          <a:p>
            <a:pPr algn="just">
              <a:buFont typeface="Wingdings" panose="05000000000000000000" pitchFamily="2" charset="2"/>
              <a:buChar char="q"/>
            </a:pPr>
            <a:r>
              <a:rPr lang="en-US" dirty="0"/>
              <a:t>Points of Ambiguity</a:t>
            </a:r>
          </a:p>
          <a:p>
            <a:pPr algn="just">
              <a:buFont typeface="Wingdings" panose="05000000000000000000" pitchFamily="2" charset="2"/>
              <a:buChar char="q"/>
            </a:pPr>
            <a:r>
              <a:rPr lang="en-US" dirty="0"/>
              <a:t>Reactions of the Hindu Community/ Congress</a:t>
            </a:r>
          </a:p>
          <a:p>
            <a:pPr algn="just">
              <a:buFont typeface="Wingdings" panose="05000000000000000000" pitchFamily="2" charset="2"/>
              <a:buChar char="q"/>
            </a:pPr>
            <a:r>
              <a:rPr lang="en-US" dirty="0"/>
              <a:t>Significance of the Lahore Resolution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Lahore  (Pakistan) Resolution, 1940</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b="1" dirty="0"/>
              <a:t>Background:</a:t>
            </a:r>
          </a:p>
          <a:p>
            <a:pPr>
              <a:buFont typeface="Wingdings" pitchFamily="2" charset="2"/>
              <a:buChar char="§"/>
            </a:pPr>
            <a:r>
              <a:rPr lang="en-US" dirty="0"/>
              <a:t>In March 1940, M. A. Jinnah called for a General Session of the All India Muslim League in </a:t>
            </a:r>
            <a:r>
              <a:rPr lang="en-US" dirty="0" smtClean="0"/>
              <a:t>Lahore. Why?</a:t>
            </a:r>
            <a:endParaRPr lang="en-US" dirty="0"/>
          </a:p>
          <a:p>
            <a:pPr>
              <a:buFont typeface="Wingdings" pitchFamily="2" charset="2"/>
              <a:buChar char="ü"/>
            </a:pPr>
            <a:r>
              <a:rPr lang="en-US" dirty="0"/>
              <a:t> to discuss the situation that had arisen due to the outbreak of the WW-II and the Government of India joining the </a:t>
            </a:r>
            <a:r>
              <a:rPr lang="en-US" dirty="0" smtClean="0"/>
              <a:t>War </a:t>
            </a:r>
            <a:r>
              <a:rPr lang="en-US" dirty="0"/>
              <a:t>without taking the opinion of the Indian leaders;</a:t>
            </a:r>
          </a:p>
          <a:p>
            <a:pPr>
              <a:buFont typeface="Wingdings" pitchFamily="2" charset="2"/>
              <a:buChar char="ü"/>
            </a:pPr>
            <a:r>
              <a:rPr lang="en-US" dirty="0"/>
              <a:t> to analyze the reasons that led to the defeat of the Muslim League in the general election of 1937 in the Muslim majority provinces.</a:t>
            </a:r>
          </a:p>
          <a:p>
            <a:pPr algn="just">
              <a:buFont typeface="Wingdings" panose="05000000000000000000" pitchFamily="2" charset="2"/>
              <a:buChar char="§"/>
            </a:pPr>
            <a:r>
              <a:rPr lang="en-US" dirty="0"/>
              <a:t>On March 23, 1940 the famous Lahore Resolution was moved, and unanimously passed at the 27</a:t>
            </a:r>
            <a:r>
              <a:rPr lang="en-US" baseline="30000" dirty="0"/>
              <a:t>th</a:t>
            </a:r>
            <a:r>
              <a:rPr lang="en-US" dirty="0"/>
              <a:t> annual meeting of the All India Muslim League on March 24, 1940 at Lahore.</a:t>
            </a:r>
          </a:p>
          <a:p>
            <a:pPr algn="just">
              <a:buFont typeface="Wingdings" panose="05000000000000000000" pitchFamily="2" charset="2"/>
              <a:buChar char="§"/>
            </a:pPr>
            <a:r>
              <a:rPr lang="en-US" dirty="0"/>
              <a:t>Although </a:t>
            </a:r>
            <a:r>
              <a:rPr lang="en-US" dirty="0" err="1"/>
              <a:t>Sikandar</a:t>
            </a:r>
            <a:r>
              <a:rPr lang="en-US" dirty="0"/>
              <a:t> </a:t>
            </a:r>
            <a:r>
              <a:rPr lang="en-US" dirty="0" err="1"/>
              <a:t>Hayat</a:t>
            </a:r>
            <a:r>
              <a:rPr lang="en-US" dirty="0"/>
              <a:t> Khan, the Chief Minister of the Punjab, drafted the original Lahore Resolution, </a:t>
            </a:r>
            <a:r>
              <a:rPr lang="en-US" dirty="0" err="1"/>
              <a:t>Sher</a:t>
            </a:r>
            <a:r>
              <a:rPr lang="en-US" dirty="0"/>
              <a:t>-E-</a:t>
            </a:r>
            <a:r>
              <a:rPr lang="en-US" dirty="0" err="1"/>
              <a:t>Bangla</a:t>
            </a:r>
            <a:r>
              <a:rPr lang="en-US" dirty="0"/>
              <a:t> A K </a:t>
            </a:r>
            <a:r>
              <a:rPr lang="en-US" dirty="0" err="1"/>
              <a:t>Fazlul-Huq</a:t>
            </a:r>
            <a:r>
              <a:rPr lang="en-US" dirty="0"/>
              <a:t>, the then Chief Minister of Bengal proposed the resolution.</a:t>
            </a:r>
          </a:p>
          <a:p>
            <a:pPr algn="just">
              <a:buNone/>
            </a:pPr>
            <a:endParaRPr lang="en-US" dirty="0"/>
          </a:p>
          <a:p>
            <a:endParaRPr lang="en-US" dirty="0"/>
          </a:p>
        </p:txBody>
      </p:sp>
    </p:spTree>
    <p:extLst>
      <p:ext uri="{BB962C8B-B14F-4D97-AF65-F5344CB8AC3E}">
        <p14:creationId xmlns:p14="http://schemas.microsoft.com/office/powerpoint/2010/main" val="311543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Lahore  (Pakistan) Resolution, 1940</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b="1" dirty="0">
                <a:solidFill>
                  <a:srgbClr val="FF0000"/>
                </a:solidFill>
              </a:rPr>
              <a:t>The Two Nation Theory:</a:t>
            </a:r>
          </a:p>
          <a:p>
            <a:pPr algn="just">
              <a:buFont typeface="Wingdings" panose="05000000000000000000" pitchFamily="2" charset="2"/>
              <a:buChar char="§"/>
            </a:pPr>
            <a:r>
              <a:rPr lang="en-US" dirty="0"/>
              <a:t>Simply means the cultural, religious, political and socio-economic dissimilarities between the two major communities of the Indian sub-continent, namely the Hindus and the Muslims.</a:t>
            </a:r>
          </a:p>
          <a:p>
            <a:pPr algn="just">
              <a:buFont typeface="Wingdings" panose="05000000000000000000" pitchFamily="2" charset="2"/>
              <a:buChar char="§"/>
            </a:pPr>
            <a:r>
              <a:rPr lang="en-US" dirty="0">
                <a:solidFill>
                  <a:srgbClr val="FF0000"/>
                </a:solidFill>
                <a:highlight>
                  <a:srgbClr val="FFFF00"/>
                </a:highlight>
              </a:rPr>
              <a:t>Sir Syed </a:t>
            </a:r>
            <a:r>
              <a:rPr lang="en-US" dirty="0"/>
              <a:t>Ahmed</a:t>
            </a:r>
            <a:r>
              <a:rPr lang="en-US" dirty="0">
                <a:solidFill>
                  <a:srgbClr val="FF0000"/>
                </a:solidFill>
                <a:highlight>
                  <a:srgbClr val="FFFF00"/>
                </a:highlight>
              </a:rPr>
              <a:t> Khan is the ‘architect’ of the idea. </a:t>
            </a:r>
            <a:r>
              <a:rPr lang="en-US" dirty="0">
                <a:highlight>
                  <a:srgbClr val="FFFF00"/>
                </a:highlight>
              </a:rPr>
              <a:t>He first used the term “two nation theory” due to </a:t>
            </a:r>
            <a:r>
              <a:rPr lang="en-US" dirty="0">
                <a:solidFill>
                  <a:srgbClr val="FF0000"/>
                </a:solidFill>
                <a:highlight>
                  <a:srgbClr val="FFFF00"/>
                </a:highlight>
              </a:rPr>
              <a:t>Hindi-Urdu controversy </a:t>
            </a:r>
            <a:r>
              <a:rPr lang="en-US" dirty="0">
                <a:highlight>
                  <a:srgbClr val="FFFF00"/>
                </a:highlight>
              </a:rPr>
              <a:t>in Banaras in 1867.</a:t>
            </a:r>
          </a:p>
          <a:p>
            <a:pPr algn="just">
              <a:buFont typeface="Wingdings" panose="05000000000000000000" pitchFamily="2" charset="2"/>
              <a:buChar char="§"/>
            </a:pPr>
            <a:r>
              <a:rPr lang="en-US" dirty="0" err="1">
                <a:solidFill>
                  <a:srgbClr val="FF0000"/>
                </a:solidFill>
              </a:rPr>
              <a:t>Allama</a:t>
            </a:r>
            <a:r>
              <a:rPr lang="en-US" dirty="0">
                <a:solidFill>
                  <a:srgbClr val="FF0000"/>
                </a:solidFill>
              </a:rPr>
              <a:t> Iqbal </a:t>
            </a:r>
            <a:r>
              <a:rPr lang="en-US" dirty="0"/>
              <a:t>coined the idea of separate homeland for the Muslims on the basis of </a:t>
            </a:r>
            <a:r>
              <a:rPr lang="en-US" u="sng" dirty="0"/>
              <a:t>the two nation theory </a:t>
            </a:r>
            <a:r>
              <a:rPr lang="en-US" dirty="0"/>
              <a:t>in </a:t>
            </a:r>
            <a:r>
              <a:rPr lang="en-US" dirty="0">
                <a:solidFill>
                  <a:srgbClr val="FF0000"/>
                </a:solidFill>
              </a:rPr>
              <a:t>December 1930 at the  Allahabad Session </a:t>
            </a:r>
            <a:r>
              <a:rPr lang="en-US" dirty="0"/>
              <a:t>of the All India Muslim League.</a:t>
            </a:r>
          </a:p>
          <a:p>
            <a:pPr algn="just">
              <a:buFont typeface="Wingdings" panose="05000000000000000000" pitchFamily="2" charset="2"/>
              <a:buChar char="§"/>
            </a:pPr>
            <a:r>
              <a:rPr lang="en-US" dirty="0"/>
              <a:t>Instrumental political leaders in materializing the two nation theory: Sir Syed Ahmed Khan, </a:t>
            </a:r>
            <a:r>
              <a:rPr lang="en-US" dirty="0" err="1"/>
              <a:t>Allama</a:t>
            </a:r>
            <a:r>
              <a:rPr lang="en-US" dirty="0"/>
              <a:t> Iqbal, Quaid-E-</a:t>
            </a:r>
            <a:r>
              <a:rPr lang="en-US" dirty="0" err="1"/>
              <a:t>Azam</a:t>
            </a:r>
            <a:r>
              <a:rPr lang="en-US" dirty="0"/>
              <a:t> </a:t>
            </a:r>
            <a:r>
              <a:rPr lang="en-US" dirty="0">
                <a:solidFill>
                  <a:srgbClr val="FF0000"/>
                </a:solidFill>
              </a:rPr>
              <a:t>M. A. Jinnah </a:t>
            </a:r>
            <a:r>
              <a:rPr lang="en-US" dirty="0"/>
              <a:t>and Chowdhury </a:t>
            </a:r>
            <a:r>
              <a:rPr lang="en-US" dirty="0" err="1"/>
              <a:t>Rahamat</a:t>
            </a:r>
            <a:r>
              <a:rPr lang="en-US" dirty="0"/>
              <a:t> Ali.</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7914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Lahore Resolution, 1940</a:t>
            </a: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q"/>
            </a:pPr>
            <a:r>
              <a:rPr lang="en-US" b="1" dirty="0"/>
              <a:t>AIML </a:t>
            </a:r>
            <a:r>
              <a:rPr lang="en-US" b="1" dirty="0" err="1"/>
              <a:t>Presidental</a:t>
            </a:r>
            <a:r>
              <a:rPr lang="en-US" b="1" dirty="0"/>
              <a:t>  Speech of M. A. Jinnah at  Lahore, March 1940:</a:t>
            </a:r>
          </a:p>
          <a:p>
            <a:pPr>
              <a:buNone/>
            </a:pPr>
            <a:endParaRPr lang="en-US" b="1" dirty="0"/>
          </a:p>
          <a:p>
            <a:pPr algn="just">
              <a:buNone/>
            </a:pPr>
            <a:r>
              <a:rPr lang="en-US" i="1" dirty="0"/>
              <a:t>    ‘It is extremely difficult to appreciate </a:t>
            </a:r>
            <a:r>
              <a:rPr lang="en-US" i="1" dirty="0">
                <a:highlight>
                  <a:srgbClr val="00FFFF"/>
                </a:highlight>
              </a:rPr>
              <a:t>why our Hindu friends fail to understand the real nature of Islam and Hinduism.</a:t>
            </a:r>
            <a:r>
              <a:rPr lang="en-US" i="1" dirty="0"/>
              <a:t> They are not religions in the strict sense of the word, but are, in fact, different and distinct social orders, and it is a dream that the Hindus and Muslims can ever evolve a common nationality, and </a:t>
            </a:r>
            <a:r>
              <a:rPr lang="en-US" i="1" dirty="0">
                <a:highlight>
                  <a:srgbClr val="00FFFF"/>
                </a:highlight>
              </a:rPr>
              <a:t>this misconception of one Indian nation has troubles and will lead India to destruction if we fail to revise our notions in time. </a:t>
            </a:r>
          </a:p>
          <a:p>
            <a:pPr algn="just">
              <a:buNone/>
            </a:pPr>
            <a:r>
              <a:rPr lang="en-US" i="1" dirty="0">
                <a:solidFill>
                  <a:srgbClr val="FF0000"/>
                </a:solidFill>
              </a:rPr>
              <a:t>The Hindus and Muslims belong to two different religious philosophies, social customs, and litterateurs. They neither intermarry nor </a:t>
            </a:r>
            <a:r>
              <a:rPr lang="en-US" i="1" dirty="0" err="1">
                <a:solidFill>
                  <a:srgbClr val="FF0000"/>
                </a:solidFill>
              </a:rPr>
              <a:t>interdine</a:t>
            </a:r>
            <a:r>
              <a:rPr lang="en-US" i="1" dirty="0">
                <a:solidFill>
                  <a:srgbClr val="FF0000"/>
                </a:solidFill>
              </a:rPr>
              <a:t> together and, indeed, they belong to two different civilizations which are based mainly on conflicting ideas and conceptions. </a:t>
            </a:r>
            <a:r>
              <a:rPr lang="en-US" i="1" dirty="0"/>
              <a:t>Their aspect on life and of life are different. It is quite clear that Hindus and </a:t>
            </a:r>
            <a:r>
              <a:rPr lang="en-US" i="1" dirty="0" err="1"/>
              <a:t>Mussalmans</a:t>
            </a:r>
            <a:r>
              <a:rPr lang="en-US" i="1" dirty="0"/>
              <a:t> derive their inspiration from different sources of history. They have different epics, different heroes, and different episodes. Very often the hero of one is a foe of the other and, likewise, their victories and defeats overlap. </a:t>
            </a:r>
          </a:p>
          <a:p>
            <a:pPr algn="just">
              <a:buNone/>
            </a:pPr>
            <a:r>
              <a:rPr lang="en-US" i="1" dirty="0">
                <a:solidFill>
                  <a:srgbClr val="FF0000"/>
                </a:solidFill>
              </a:rPr>
              <a:t>To yoke together </a:t>
            </a:r>
            <a:r>
              <a:rPr lang="en-US" i="1" u="sng" dirty="0">
                <a:solidFill>
                  <a:srgbClr val="FF0000"/>
                </a:solidFill>
                <a:highlight>
                  <a:srgbClr val="FFFF00"/>
                </a:highlight>
              </a:rPr>
              <a:t>two such nations </a:t>
            </a:r>
            <a:r>
              <a:rPr lang="en-US" i="1" dirty="0">
                <a:solidFill>
                  <a:srgbClr val="FF0000"/>
                </a:solidFill>
                <a:highlight>
                  <a:srgbClr val="FFFF00"/>
                </a:highlight>
              </a:rPr>
              <a:t>under a single state</a:t>
            </a:r>
            <a:r>
              <a:rPr lang="en-US" i="1" dirty="0">
                <a:solidFill>
                  <a:srgbClr val="FF0000"/>
                </a:solidFill>
              </a:rPr>
              <a:t>, </a:t>
            </a:r>
            <a:r>
              <a:rPr lang="en-US" i="1" dirty="0">
                <a:solidFill>
                  <a:srgbClr val="0070C0"/>
                </a:solidFill>
              </a:rPr>
              <a:t>one as a numerical minority and the other as a majority</a:t>
            </a:r>
            <a:r>
              <a:rPr lang="en-US" i="1" dirty="0">
                <a:solidFill>
                  <a:srgbClr val="FF0000"/>
                </a:solidFill>
              </a:rPr>
              <a:t>, must lead to growing discontent and final destruction of any fabric that may be so built for the government of such a state.’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Sir Syed Ahmed Khan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393" y="1852921"/>
            <a:ext cx="3438850" cy="4351338"/>
          </a:xfrm>
        </p:spPr>
      </p:pic>
    </p:spTree>
    <p:extLst>
      <p:ext uri="{BB962C8B-B14F-4D97-AF65-F5344CB8AC3E}">
        <p14:creationId xmlns:p14="http://schemas.microsoft.com/office/powerpoint/2010/main" val="345637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Allama</a:t>
            </a:r>
            <a:r>
              <a:rPr lang="en-US" dirty="0"/>
              <a:t> Iqbal</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544704" y="1992573"/>
            <a:ext cx="3903260" cy="450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8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Muhammad Ali Jinnah</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1678" y="1690688"/>
            <a:ext cx="4612943" cy="4885898"/>
          </a:xfrm>
        </p:spPr>
      </p:pic>
    </p:spTree>
    <p:extLst>
      <p:ext uri="{BB962C8B-B14F-4D97-AF65-F5344CB8AC3E}">
        <p14:creationId xmlns:p14="http://schemas.microsoft.com/office/powerpoint/2010/main" val="2464322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Lahore  (Pakistan) Resolution, 1940</a:t>
            </a:r>
          </a:p>
        </p:txBody>
      </p:sp>
      <p:sp>
        <p:nvSpPr>
          <p:cNvPr id="3" name="Content Placeholder 2"/>
          <p:cNvSpPr>
            <a:spLocks noGrp="1"/>
          </p:cNvSpPr>
          <p:nvPr>
            <p:ph idx="1"/>
          </p:nvPr>
        </p:nvSpPr>
        <p:spPr/>
        <p:txBody>
          <a:bodyPr>
            <a:normAutofit fontScale="77500" lnSpcReduction="20000"/>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Full Text of the Lahore Resolution</a:t>
            </a:r>
            <a:r>
              <a:rPr lang="en-US" dirty="0">
                <a:latin typeface="Times New Roman" panose="02020603050405020304" pitchFamily="18" charset="0"/>
                <a:cs typeface="Times New Roman" panose="02020603050405020304" pitchFamily="18" charset="0"/>
              </a:rPr>
              <a:t>:</a:t>
            </a:r>
          </a:p>
          <a:p>
            <a:pPr algn="just"/>
            <a:r>
              <a:rPr lang="en-US" dirty="0">
                <a:cs typeface="Times New Roman" panose="02020603050405020304" pitchFamily="18" charset="0"/>
              </a:rPr>
              <a:t>“Resolved that it is the considered view of this Session of the All India Muslim League that </a:t>
            </a:r>
            <a:r>
              <a:rPr lang="en-US" b="1" dirty="0">
                <a:solidFill>
                  <a:srgbClr val="0070C0"/>
                </a:solidFill>
                <a:highlight>
                  <a:srgbClr val="FFFF00"/>
                </a:highlight>
                <a:cs typeface="Times New Roman" panose="02020603050405020304" pitchFamily="18" charset="0"/>
              </a:rPr>
              <a:t>no constitutional plan would be workable in this country or acceptable to Muslims unless it is designed on the following basic principle</a:t>
            </a:r>
            <a:r>
              <a:rPr lang="en-US" u="sng" dirty="0">
                <a:cs typeface="Times New Roman" panose="02020603050405020304" pitchFamily="18" charset="0"/>
              </a:rPr>
              <a:t>, namely that geographically contiguous units are demarcated into regions which should be so constituted, with such territorial readjustments as may be necessary, </a:t>
            </a:r>
            <a:r>
              <a:rPr lang="en-US" b="1" dirty="0">
                <a:solidFill>
                  <a:srgbClr val="FF0000"/>
                </a:solidFill>
                <a:cs typeface="Times New Roman" panose="02020603050405020304" pitchFamily="18" charset="0"/>
              </a:rPr>
              <a:t>that the areas in which the Muslims are numerically in a majority as in the North-Western and Eastern Zones of India, should be grouped to constitute “</a:t>
            </a:r>
            <a:r>
              <a:rPr lang="en-US" b="1" dirty="0">
                <a:solidFill>
                  <a:srgbClr val="FF0000"/>
                </a:solidFill>
                <a:highlight>
                  <a:srgbClr val="00FFFF"/>
                </a:highlight>
                <a:cs typeface="Times New Roman" panose="02020603050405020304" pitchFamily="18" charset="0"/>
              </a:rPr>
              <a:t>Independent State</a:t>
            </a:r>
            <a:r>
              <a:rPr lang="en-US" b="1" dirty="0">
                <a:cs typeface="Times New Roman" panose="02020603050405020304" pitchFamily="18" charset="0"/>
              </a:rPr>
              <a:t>s</a:t>
            </a:r>
            <a:r>
              <a:rPr lang="en-US" b="1" dirty="0">
                <a:solidFill>
                  <a:srgbClr val="FF0000"/>
                </a:solidFill>
                <a:cs typeface="Times New Roman" panose="02020603050405020304" pitchFamily="18" charset="0"/>
              </a:rPr>
              <a:t>” </a:t>
            </a:r>
            <a:r>
              <a:rPr lang="en-US" b="1" u="sng" dirty="0">
                <a:solidFill>
                  <a:srgbClr val="7030A0"/>
                </a:solidFill>
                <a:highlight>
                  <a:srgbClr val="FF00FF"/>
                </a:highlight>
                <a:cs typeface="Times New Roman" panose="02020603050405020304" pitchFamily="18" charset="0"/>
              </a:rPr>
              <a:t>in which the constituent units shall be autonomous and sovereign. </a:t>
            </a:r>
          </a:p>
          <a:p>
            <a:pPr algn="just"/>
            <a:r>
              <a:rPr lang="en-US" dirty="0">
                <a:cs typeface="Times New Roman" panose="02020603050405020304" pitchFamily="18" charset="0"/>
              </a:rPr>
              <a:t>That adequate, effective and mandatory safeguards should be specifically provided in the constitution for minorities in these units and in these regions for the protection of their religious, cultural, economic, political, administrative and other rights and interests in consultation with them; and in other parts of India where the </a:t>
            </a:r>
            <a:r>
              <a:rPr lang="en-US" dirty="0" err="1">
                <a:cs typeface="Times New Roman" panose="02020603050405020304" pitchFamily="18" charset="0"/>
              </a:rPr>
              <a:t>Mussalmans</a:t>
            </a:r>
            <a:r>
              <a:rPr lang="en-US" dirty="0">
                <a:cs typeface="Times New Roman" panose="02020603050405020304" pitchFamily="18" charset="0"/>
              </a:rPr>
              <a:t> are in a minority, adequate, effective and mandatory safeguards shall be specially provided in the constitution for them and other minorities for the protection of their religious, cultural, economic, political, administrative and other rights and interests in consultation with them.”</a:t>
            </a:r>
          </a:p>
          <a:p>
            <a:pPr marL="0" indent="0">
              <a:buNone/>
            </a:pPr>
            <a:endParaRPr lang="en-US" dirty="0"/>
          </a:p>
        </p:txBody>
      </p:sp>
    </p:spTree>
    <p:extLst>
      <p:ext uri="{BB962C8B-B14F-4D97-AF65-F5344CB8AC3E}">
        <p14:creationId xmlns:p14="http://schemas.microsoft.com/office/powerpoint/2010/main" val="3242789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1815</TotalTime>
  <Words>1434</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HIS 103: Lecture 8</vt:lpstr>
      <vt:lpstr> Lahore  (Pakistan) Resolution, 1940 </vt:lpstr>
      <vt:lpstr>Lahore  (Pakistan) Resolution, 1940</vt:lpstr>
      <vt:lpstr>Lahore  (Pakistan) Resolution, 1940</vt:lpstr>
      <vt:lpstr>Lahore Resolution, 1940</vt:lpstr>
      <vt:lpstr>Sir Syed Ahmed Khan</vt:lpstr>
      <vt:lpstr>Allama Iqbal</vt:lpstr>
      <vt:lpstr>Muhammad Ali Jinnah</vt:lpstr>
      <vt:lpstr>Lahore  (Pakistan) Resolution, 1940</vt:lpstr>
      <vt:lpstr>Map of South Asia</vt:lpstr>
      <vt:lpstr>Lahore  (Pakistan) Resolution, 1940</vt:lpstr>
      <vt:lpstr>Lahore  (Pakistan) Resolution, 1940</vt:lpstr>
      <vt:lpstr>Lahore  (Pakistan) Resolution, 1940</vt:lpstr>
      <vt:lpstr>Lahore  (Pakistan) Resolution, 1940</vt:lpstr>
      <vt:lpstr>Lahore  (Pakistan) Resolution, 1940</vt:lpstr>
      <vt:lpstr>Jinnah and Gandhi Together</vt:lpstr>
      <vt:lpstr>Lahore  (Pakistan) Resolution, 1940</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Lahore  (Pakistan) Resolution, 1940</dc:title>
  <dc:creator>ismail - [2010]</dc:creator>
  <cp:lastModifiedBy>HP</cp:lastModifiedBy>
  <cp:revision>164</cp:revision>
  <dcterms:created xsi:type="dcterms:W3CDTF">2019-06-14T19:44:45Z</dcterms:created>
  <dcterms:modified xsi:type="dcterms:W3CDTF">2022-02-27T16:49:35Z</dcterms:modified>
</cp:coreProperties>
</file>