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2" r:id="rId5"/>
    <p:sldId id="263" r:id="rId6"/>
    <p:sldId id="271" r:id="rId7"/>
    <p:sldId id="261" r:id="rId8"/>
    <p:sldId id="273" r:id="rId9"/>
    <p:sldId id="269" r:id="rId10"/>
    <p:sldId id="270" r:id="rId11"/>
    <p:sldId id="264" r:id="rId12"/>
    <p:sldId id="268"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644" y="44"/>
      </p:cViewPr>
      <p:guideLst>
        <p:guide orient="horz" pos="3888"/>
        <p:guide pos="7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7DBBC1-2A20-4401-9994-864BF219768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14719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7DBBC1-2A20-4401-9994-864BF219768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291261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7DBBC1-2A20-4401-9994-864BF219768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222391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7DBBC1-2A20-4401-9994-864BF219768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08461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DBBC1-2A20-4401-9994-864BF219768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6587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7DBBC1-2A20-4401-9994-864BF219768F}"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224749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7DBBC1-2A20-4401-9994-864BF219768F}"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106002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7DBBC1-2A20-4401-9994-864BF219768F}"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02418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DBBC1-2A20-4401-9994-864BF219768F}"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24901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DBBC1-2A20-4401-9994-864BF219768F}"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8507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DBBC1-2A20-4401-9994-864BF219768F}"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321F4-D20D-42FC-BBC9-748335C68A99}" type="slidenum">
              <a:rPr lang="en-US" smtClean="0"/>
              <a:pPr/>
              <a:t>‹#›</a:t>
            </a:fld>
            <a:endParaRPr lang="en-US"/>
          </a:p>
        </p:txBody>
      </p:sp>
    </p:spTree>
    <p:extLst>
      <p:ext uri="{BB962C8B-B14F-4D97-AF65-F5344CB8AC3E}">
        <p14:creationId xmlns:p14="http://schemas.microsoft.com/office/powerpoint/2010/main" val="351332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DBBC1-2A20-4401-9994-864BF219768F}" type="datetimeFigureOut">
              <a:rPr lang="en-US" smtClean="0"/>
              <a:pPr/>
              <a:t>3/2/2022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21F4-D20D-42FC-BBC9-748335C68A99}" type="slidenum">
              <a:rPr lang="en-US" smtClean="0"/>
              <a:pPr/>
              <a:t>‹#›</a:t>
            </a:fld>
            <a:endParaRPr lang="en-US"/>
          </a:p>
        </p:txBody>
      </p:sp>
    </p:spTree>
    <p:extLst>
      <p:ext uri="{BB962C8B-B14F-4D97-AF65-F5344CB8AC3E}">
        <p14:creationId xmlns:p14="http://schemas.microsoft.com/office/powerpoint/2010/main" val="194525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94559"/>
            <a:ext cx="9144000" cy="1315403"/>
          </a:xfrm>
        </p:spPr>
        <p:txBody>
          <a:bodyPr>
            <a:normAutofit/>
          </a:bodyPr>
          <a:lstStyle/>
          <a:p>
            <a:r>
              <a:rPr lang="en-US" sz="3600" dirty="0">
                <a:latin typeface="New Times Roman"/>
              </a:rPr>
              <a:t>Political Background of the Independence, &amp; the Indian Independence Act, 1947</a:t>
            </a:r>
            <a:endParaRPr lang="en-US" sz="3600" dirty="0"/>
          </a:p>
        </p:txBody>
      </p:sp>
      <p:sp>
        <p:nvSpPr>
          <p:cNvPr id="3" name="Subtitle 2"/>
          <p:cNvSpPr>
            <a:spLocks noGrp="1"/>
          </p:cNvSpPr>
          <p:nvPr>
            <p:ph type="subTitle" idx="1"/>
          </p:nvPr>
        </p:nvSpPr>
        <p:spPr/>
        <p:txBody>
          <a:bodyPr/>
          <a:lstStyle/>
          <a:p>
            <a:endParaRPr lang="en-US" dirty="0"/>
          </a:p>
          <a:p>
            <a:r>
              <a:rPr lang="en-US" sz="3200" b="1" dirty="0" smtClean="0"/>
              <a:t>March 2, 2022</a:t>
            </a:r>
            <a:endParaRPr lang="en-US" sz="3200" b="1" dirty="0"/>
          </a:p>
        </p:txBody>
      </p:sp>
    </p:spTree>
    <p:extLst>
      <p:ext uri="{BB962C8B-B14F-4D97-AF65-F5344CB8AC3E}">
        <p14:creationId xmlns:p14="http://schemas.microsoft.com/office/powerpoint/2010/main" val="33608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New Times Roman"/>
              </a:rPr>
              <a:t>Political Background of the Independence of India</a:t>
            </a:r>
            <a:endParaRPr lang="en-US" sz="3600" dirty="0"/>
          </a:p>
        </p:txBody>
      </p:sp>
      <p:sp>
        <p:nvSpPr>
          <p:cNvPr id="3" name="Content Placeholder 2"/>
          <p:cNvSpPr>
            <a:spLocks noGrp="1"/>
          </p:cNvSpPr>
          <p:nvPr>
            <p:ph idx="1"/>
          </p:nvPr>
        </p:nvSpPr>
        <p:spPr/>
        <p:txBody>
          <a:bodyPr>
            <a:normAutofit fontScale="77500" lnSpcReduction="20000"/>
          </a:bodyPr>
          <a:lstStyle/>
          <a:p>
            <a:pPr marL="0" indent="0" algn="just">
              <a:buNone/>
            </a:pPr>
            <a:endParaRPr lang="en-US" dirty="0"/>
          </a:p>
          <a:p>
            <a:pPr algn="just">
              <a:buFont typeface="Wingdings" panose="05000000000000000000" pitchFamily="2" charset="2"/>
              <a:buChar char="Ø"/>
            </a:pPr>
            <a:r>
              <a:rPr lang="en-US" sz="3100" b="1" u="sng" dirty="0"/>
              <a:t>The Interim Government</a:t>
            </a:r>
            <a:r>
              <a:rPr lang="en-US" sz="3100" b="1" dirty="0"/>
              <a:t>: </a:t>
            </a:r>
          </a:p>
          <a:p>
            <a:pPr algn="just">
              <a:buFont typeface="Wingdings" panose="05000000000000000000" pitchFamily="2" charset="2"/>
              <a:buChar char="ü"/>
            </a:pPr>
            <a:r>
              <a:rPr lang="en-US" dirty="0"/>
              <a:t>Revision of Congress’s former decision and acceptance of the Interim Government Proposal.</a:t>
            </a:r>
          </a:p>
          <a:p>
            <a:pPr algn="just">
              <a:buFont typeface="Wingdings" panose="05000000000000000000" pitchFamily="2" charset="2"/>
              <a:buChar char="ü"/>
            </a:pPr>
            <a:r>
              <a:rPr lang="en-US" dirty="0">
                <a:highlight>
                  <a:srgbClr val="FFFF00"/>
                </a:highlight>
              </a:rPr>
              <a:t>Congress formed the Government (Pundit Nehru) initially with dire opposition of the </a:t>
            </a:r>
            <a:r>
              <a:rPr lang="en-US" dirty="0" err="1">
                <a:highlight>
                  <a:srgbClr val="FFFF00"/>
                </a:highlight>
              </a:rPr>
              <a:t>Musalmans</a:t>
            </a:r>
            <a:r>
              <a:rPr lang="en-US" dirty="0">
                <a:highlight>
                  <a:srgbClr val="FFFF00"/>
                </a:highlight>
              </a:rPr>
              <a:t>. Muslim League joined it later on upon the persuasion of Lord Wavell.</a:t>
            </a:r>
          </a:p>
          <a:p>
            <a:pPr algn="just">
              <a:buFont typeface="Wingdings" panose="05000000000000000000" pitchFamily="2" charset="2"/>
              <a:buChar char="ü"/>
            </a:pPr>
            <a:r>
              <a:rPr lang="en-US" dirty="0">
                <a:highlight>
                  <a:srgbClr val="00FFFF"/>
                </a:highlight>
              </a:rPr>
              <a:t>Dysfunctionality of the Interim Government, rise of communal hatred </a:t>
            </a:r>
            <a:r>
              <a:rPr lang="en-US" dirty="0"/>
              <a:t>(ref. </a:t>
            </a:r>
            <a:r>
              <a:rPr lang="en-US" u="sng" dirty="0"/>
              <a:t>The Great Calcutta Killings, August 16, 1946</a:t>
            </a:r>
            <a:r>
              <a:rPr lang="en-US" dirty="0"/>
              <a:t>; </a:t>
            </a:r>
            <a:r>
              <a:rPr lang="en-US" i="1" dirty="0"/>
              <a:t>Direct Action Day </a:t>
            </a:r>
            <a:r>
              <a:rPr lang="en-US" dirty="0"/>
              <a:t>of the League) </a:t>
            </a:r>
            <a:r>
              <a:rPr lang="en-US" dirty="0">
                <a:highlight>
                  <a:srgbClr val="00FFFF"/>
                </a:highlight>
              </a:rPr>
              <a:t>made the British authority to make the “</a:t>
            </a:r>
            <a:r>
              <a:rPr lang="en-US" b="1" dirty="0">
                <a:highlight>
                  <a:srgbClr val="00FFFF"/>
                </a:highlight>
              </a:rPr>
              <a:t>February Declaration” on February 20, 1947</a:t>
            </a:r>
            <a:r>
              <a:rPr lang="en-US" dirty="0">
                <a:highlight>
                  <a:srgbClr val="00FFFF"/>
                </a:highlight>
              </a:rPr>
              <a:t>: The British Government declared that before June 1948, they would quit India by </a:t>
            </a:r>
            <a:r>
              <a:rPr lang="en-US" dirty="0">
                <a:solidFill>
                  <a:srgbClr val="FF0000"/>
                </a:solidFill>
                <a:highlight>
                  <a:srgbClr val="00FFFF"/>
                </a:highlight>
              </a:rPr>
              <a:t>transferring powers to appropriate authority/ </a:t>
            </a:r>
            <a:r>
              <a:rPr lang="en-US" dirty="0">
                <a:solidFill>
                  <a:srgbClr val="FF0000"/>
                </a:solidFill>
                <a:highlight>
                  <a:srgbClr val="FFFF00"/>
                </a:highlight>
              </a:rPr>
              <a:t>authorities.</a:t>
            </a:r>
          </a:p>
          <a:p>
            <a:pPr algn="just">
              <a:buFont typeface="Wingdings" panose="05000000000000000000" pitchFamily="2" charset="2"/>
              <a:buChar char="ü"/>
            </a:pPr>
            <a:r>
              <a:rPr lang="en-US" dirty="0"/>
              <a:t>Continued disagreements between the Congress and Muslim League, and finally League’s boycott of the Constituent Assembly created further troubles proving the cabinet Mission Plan a failure. </a:t>
            </a:r>
          </a:p>
          <a:p>
            <a:pPr algn="just">
              <a:buFont typeface="Wingdings" panose="05000000000000000000" pitchFamily="2" charset="2"/>
              <a:buChar char="ü"/>
            </a:pPr>
            <a:endParaRPr lang="en-US" dirty="0"/>
          </a:p>
        </p:txBody>
      </p:sp>
    </p:spTree>
    <p:extLst>
      <p:ext uri="{BB962C8B-B14F-4D97-AF65-F5344CB8AC3E}">
        <p14:creationId xmlns:p14="http://schemas.microsoft.com/office/powerpoint/2010/main" val="360152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New Times Roman"/>
              </a:rPr>
              <a:t>Political Background of the Independence of India</a:t>
            </a:r>
            <a:endParaRPr lang="en-US" sz="3600"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THE MOUTBATTEN PLAN (</a:t>
            </a:r>
            <a:r>
              <a:rPr lang="en-US" b="1" dirty="0">
                <a:solidFill>
                  <a:srgbClr val="FF0000"/>
                </a:solidFill>
              </a:rPr>
              <a:t>The Plan of June 3</a:t>
            </a:r>
            <a:r>
              <a:rPr lang="en-US" b="1" dirty="0"/>
              <a:t>), 1947</a:t>
            </a:r>
            <a:endParaRPr lang="en-US" dirty="0"/>
          </a:p>
          <a:p>
            <a:pPr algn="just">
              <a:buFont typeface="Wingdings" panose="05000000000000000000" pitchFamily="2" charset="2"/>
              <a:buChar char="§"/>
            </a:pPr>
            <a:r>
              <a:rPr lang="en-US" dirty="0"/>
              <a:t>Envisaged the </a:t>
            </a:r>
            <a:r>
              <a:rPr lang="en-US" u="sng" dirty="0"/>
              <a:t>transfer of powers to two Constituent Assemblies- one for Pakistan and the other for India.</a:t>
            </a:r>
          </a:p>
          <a:p>
            <a:pPr algn="just">
              <a:buFont typeface="Wingdings" panose="05000000000000000000" pitchFamily="2" charset="2"/>
              <a:buChar char="§"/>
            </a:pPr>
            <a:r>
              <a:rPr lang="en-US" dirty="0"/>
              <a:t>A new plan on the basis of the recognition of Pakistan which the Congress also accepted.</a:t>
            </a:r>
          </a:p>
          <a:p>
            <a:pPr algn="just">
              <a:buFont typeface="Wingdings" panose="05000000000000000000" pitchFamily="2" charset="2"/>
              <a:buChar char="§"/>
            </a:pPr>
            <a:r>
              <a:rPr lang="en-US" dirty="0"/>
              <a:t>A boundary commission (Radcliffe Commission) was formed for demarcation purposes.</a:t>
            </a:r>
          </a:p>
          <a:p>
            <a:pPr algn="just">
              <a:buFont typeface="Wingdings" panose="05000000000000000000" pitchFamily="2" charset="2"/>
              <a:buChar char="§"/>
            </a:pPr>
            <a:r>
              <a:rPr lang="en-US" dirty="0">
                <a:solidFill>
                  <a:srgbClr val="FF0000"/>
                </a:solidFill>
              </a:rPr>
              <a:t>The Mountbatten Plan (envisaged the partition of the Sub-continent and transfer power to two sovereign constituent assemblies) was fundamentally different from the Cabinet Mission Plan (which proposed for an united India)</a:t>
            </a:r>
            <a:r>
              <a:rPr lang="en-US" dirty="0"/>
              <a:t>. </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27221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New Times Roman"/>
              </a:rPr>
              <a:t>The Indian Independence Act, 1947</a:t>
            </a:r>
            <a:endParaRPr lang="en-US" sz="3600"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solidFill>
                  <a:srgbClr val="00B050"/>
                </a:solidFill>
              </a:rPr>
              <a:t>INDIAN INDEPENDENCE ACT, 1947</a:t>
            </a:r>
            <a:endParaRPr lang="en-US" dirty="0">
              <a:solidFill>
                <a:srgbClr val="00B050"/>
              </a:solidFill>
            </a:endParaRPr>
          </a:p>
          <a:p>
            <a:pPr algn="just">
              <a:buFont typeface="Wingdings" panose="05000000000000000000" pitchFamily="2" charset="2"/>
              <a:buChar char="Ø"/>
            </a:pPr>
            <a:r>
              <a:rPr lang="en-US" dirty="0"/>
              <a:t>To give effect to the “</a:t>
            </a:r>
            <a:r>
              <a:rPr lang="en-US" u="sng" dirty="0"/>
              <a:t>Plan of June 3</a:t>
            </a:r>
            <a:r>
              <a:rPr lang="en-US" dirty="0"/>
              <a:t>,” the British Parliament passed an Act known as the “</a:t>
            </a:r>
            <a:r>
              <a:rPr lang="en-US" u="sng" dirty="0">
                <a:solidFill>
                  <a:srgbClr val="00B0F0"/>
                </a:solidFill>
              </a:rPr>
              <a:t>Indian independence Act 1947</a:t>
            </a:r>
            <a:r>
              <a:rPr lang="en-US" dirty="0"/>
              <a:t>” on </a:t>
            </a:r>
            <a:r>
              <a:rPr lang="en-US" u="sng" dirty="0">
                <a:solidFill>
                  <a:srgbClr val="00B050"/>
                </a:solidFill>
              </a:rPr>
              <a:t>July 18, 1947</a:t>
            </a:r>
            <a:r>
              <a:rPr lang="en-US" dirty="0">
                <a:solidFill>
                  <a:srgbClr val="00B050"/>
                </a:solidFill>
              </a:rPr>
              <a:t>.</a:t>
            </a:r>
          </a:p>
          <a:p>
            <a:pPr algn="just">
              <a:buFont typeface="Wingdings" panose="05000000000000000000" pitchFamily="2" charset="2"/>
              <a:buChar char="Ø"/>
            </a:pPr>
            <a:r>
              <a:rPr lang="en-US" dirty="0"/>
              <a:t>The Bill was introduced in the </a:t>
            </a:r>
            <a:r>
              <a:rPr lang="en-US" dirty="0">
                <a:solidFill>
                  <a:srgbClr val="00B050"/>
                </a:solidFill>
              </a:rPr>
              <a:t>British Parliament on July 4 1947</a:t>
            </a:r>
            <a:r>
              <a:rPr lang="en-US" dirty="0"/>
              <a:t>, received the Royal Assent on July 18 1947. </a:t>
            </a:r>
          </a:p>
          <a:p>
            <a:pPr algn="just">
              <a:buFont typeface="Wingdings" panose="05000000000000000000" pitchFamily="2" charset="2"/>
              <a:buChar char="Ø"/>
            </a:pPr>
            <a:r>
              <a:rPr lang="en-US" u="sng" dirty="0"/>
              <a:t>The Act was designed by the Prime Minister Clement Attlee </a:t>
            </a:r>
            <a:r>
              <a:rPr lang="en-US" dirty="0"/>
              <a:t>as Indian Political Parties after long bargaining agreed on the transfer of power from the British Government.</a:t>
            </a:r>
          </a:p>
          <a:p>
            <a:pPr algn="just">
              <a:buFont typeface="Wingdings" panose="05000000000000000000" pitchFamily="2" charset="2"/>
              <a:buChar char="Ø"/>
            </a:pPr>
            <a:r>
              <a:rPr lang="en-US" dirty="0"/>
              <a:t>The Act was the legislation passed and enacted by the British Parliament that officially declared the Independence of India partitioning British India into two separate and independent states.</a:t>
            </a:r>
          </a:p>
        </p:txBody>
      </p:sp>
    </p:spTree>
    <p:extLst>
      <p:ext uri="{BB962C8B-B14F-4D97-AF65-F5344CB8AC3E}">
        <p14:creationId xmlns:p14="http://schemas.microsoft.com/office/powerpoint/2010/main" val="141975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INDIAN INDEPENDENCE ACT, 1947</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sz="3400" b="1" dirty="0">
                <a:solidFill>
                  <a:srgbClr val="00B050"/>
                </a:solidFill>
              </a:rPr>
              <a:t>Salient Features:</a:t>
            </a:r>
          </a:p>
          <a:p>
            <a:pPr algn="just">
              <a:buFont typeface="Wingdings" panose="05000000000000000000" pitchFamily="2" charset="2"/>
              <a:buChar char="§"/>
            </a:pPr>
            <a:r>
              <a:rPr lang="en-US" dirty="0"/>
              <a:t>The Act provided for the creation of two independent Dominions: India and Pakistan.</a:t>
            </a:r>
          </a:p>
          <a:p>
            <a:pPr algn="just">
              <a:buFont typeface="Wingdings" panose="05000000000000000000" pitchFamily="2" charset="2"/>
              <a:buChar char="§"/>
            </a:pPr>
            <a:r>
              <a:rPr lang="en-US" dirty="0"/>
              <a:t>It provided for the complete cessation (end) of British control over Indian Affairs from August 14, 1947.</a:t>
            </a:r>
          </a:p>
          <a:p>
            <a:pPr algn="just">
              <a:buFont typeface="Wingdings" panose="05000000000000000000" pitchFamily="2" charset="2"/>
              <a:buChar char="§"/>
            </a:pPr>
            <a:r>
              <a:rPr lang="en-US" dirty="0">
                <a:solidFill>
                  <a:srgbClr val="00B0F0"/>
                </a:solidFill>
              </a:rPr>
              <a:t>Creation of two Constituent Assemblies </a:t>
            </a:r>
            <a:r>
              <a:rPr lang="en-US" dirty="0"/>
              <a:t>(all power be vested in the constituent Assemblies)  for the two Dominions having sovereign power of law-making and frame their own constitutions in ways they might decide.</a:t>
            </a:r>
          </a:p>
          <a:p>
            <a:pPr algn="just">
              <a:buFont typeface="Wingdings" panose="05000000000000000000" pitchFamily="2" charset="2"/>
              <a:buChar char="§"/>
            </a:pPr>
            <a:r>
              <a:rPr lang="en-US" dirty="0">
                <a:solidFill>
                  <a:srgbClr val="FF0000"/>
                </a:solidFill>
              </a:rPr>
              <a:t>Until the new constitution were framed and put in operation, the Governments of Pakistan and India would be carried on according to the </a:t>
            </a:r>
            <a:r>
              <a:rPr lang="en-US" dirty="0">
                <a:solidFill>
                  <a:srgbClr val="00B0F0"/>
                </a:solidFill>
              </a:rPr>
              <a:t>Indian Act of 1935</a:t>
            </a:r>
            <a:r>
              <a:rPr lang="en-US" dirty="0">
                <a:solidFill>
                  <a:srgbClr val="FF0000"/>
                </a:solidFill>
              </a:rPr>
              <a:t>, subject to some modifications.</a:t>
            </a:r>
          </a:p>
          <a:p>
            <a:pPr algn="just">
              <a:buFont typeface="Wingdings" panose="05000000000000000000" pitchFamily="2" charset="2"/>
              <a:buChar char="ü"/>
            </a:pPr>
            <a:r>
              <a:rPr lang="en-US" dirty="0"/>
              <a:t>For each Dominion a Governor General (GG) would be appointed by the King, and the GG would appoint provincial governors on advice of the Cabinet of the concerned Dominion.</a:t>
            </a:r>
          </a:p>
          <a:p>
            <a:pPr algn="just">
              <a:buFont typeface="Wingdings" panose="05000000000000000000" pitchFamily="2" charset="2"/>
              <a:buChar char="ü"/>
            </a:pPr>
            <a:r>
              <a:rPr lang="en-US" dirty="0"/>
              <a:t>The Constituent Assemblies would perform as </a:t>
            </a:r>
            <a:r>
              <a:rPr lang="en-US" dirty="0">
                <a:solidFill>
                  <a:srgbClr val="00B0F0"/>
                </a:solidFill>
              </a:rPr>
              <a:t>Central Legislatures</a:t>
            </a:r>
            <a:r>
              <a:rPr lang="en-US" dirty="0"/>
              <a:t>.</a:t>
            </a:r>
          </a:p>
          <a:p>
            <a:pPr algn="just">
              <a:buFont typeface="Wingdings" panose="05000000000000000000" pitchFamily="2" charset="2"/>
              <a:buChar char="§"/>
            </a:pPr>
            <a:r>
              <a:rPr lang="en-US" dirty="0"/>
              <a:t>Both the Dominions were given full right to decide whether to remain within the British Commonwealth of nations, or to come out of it. </a:t>
            </a:r>
          </a:p>
        </p:txBody>
      </p:sp>
    </p:spTree>
    <p:extLst>
      <p:ext uri="{BB962C8B-B14F-4D97-AF65-F5344CB8AC3E}">
        <p14:creationId xmlns:p14="http://schemas.microsoft.com/office/powerpoint/2010/main" val="81872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INDIAN INDEPENDENCE ACT, 1947</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Salient Features</a:t>
            </a:r>
            <a:r>
              <a:rPr lang="en-US" dirty="0"/>
              <a:t>(</a:t>
            </a:r>
            <a:r>
              <a:rPr lang="en-US" dirty="0" err="1"/>
              <a:t>Contd</a:t>
            </a:r>
            <a:r>
              <a:rPr lang="en-US" dirty="0"/>
              <a:t>…)</a:t>
            </a:r>
          </a:p>
          <a:p>
            <a:pPr algn="just">
              <a:buFont typeface="Wingdings" panose="05000000000000000000" pitchFamily="2" charset="2"/>
              <a:buChar char="§"/>
            </a:pPr>
            <a:r>
              <a:rPr lang="en-US" dirty="0"/>
              <a:t>A Boundary Commission headed by Cyril Radcliff was to determine the boundaries of the two Dominions.</a:t>
            </a:r>
          </a:p>
          <a:p>
            <a:pPr algn="just">
              <a:buFont typeface="Wingdings" panose="05000000000000000000" pitchFamily="2" charset="2"/>
              <a:buChar char="ü"/>
            </a:pPr>
            <a:r>
              <a:rPr lang="en-US" dirty="0"/>
              <a:t>Punjab and Bengal were to be divided.</a:t>
            </a:r>
          </a:p>
          <a:p>
            <a:pPr algn="just">
              <a:buFont typeface="Wingdings" panose="05000000000000000000" pitchFamily="2" charset="2"/>
              <a:buChar char="ü"/>
            </a:pPr>
            <a:r>
              <a:rPr lang="en-US" dirty="0">
                <a:solidFill>
                  <a:srgbClr val="00B0F0"/>
                </a:solidFill>
              </a:rPr>
              <a:t>Bengal to be known as E. Bengal and W. Bengal.</a:t>
            </a:r>
          </a:p>
          <a:p>
            <a:pPr algn="just">
              <a:buFont typeface="Wingdings" panose="05000000000000000000" pitchFamily="2" charset="2"/>
              <a:buChar char="ü"/>
            </a:pPr>
            <a:r>
              <a:rPr lang="en-US" dirty="0"/>
              <a:t>Sylhet was to decide by referendum.</a:t>
            </a:r>
          </a:p>
          <a:p>
            <a:pPr algn="just">
              <a:buFont typeface="Wingdings" panose="05000000000000000000" pitchFamily="2" charset="2"/>
              <a:buChar char="ü"/>
            </a:pPr>
            <a:r>
              <a:rPr lang="en-US" dirty="0"/>
              <a:t>The Princely states could decide where to join.</a:t>
            </a:r>
          </a:p>
          <a:p>
            <a:pPr algn="just">
              <a:buFont typeface="Wingdings" panose="05000000000000000000" pitchFamily="2" charset="2"/>
              <a:buChar char="§"/>
            </a:pPr>
            <a:r>
              <a:rPr lang="en-US" dirty="0"/>
              <a:t>The title of ‘Emperor of India’ was dropped from the British Crown’s titles, and the post Secretary of India was abolished.</a:t>
            </a:r>
          </a:p>
          <a:p>
            <a:pPr algn="just">
              <a:buFont typeface="Wingdings" panose="05000000000000000000" pitchFamily="2" charset="2"/>
              <a:buChar char="Ø"/>
            </a:pPr>
            <a:r>
              <a:rPr lang="en-US" dirty="0"/>
              <a:t>Thus, almost 200 years “</a:t>
            </a:r>
            <a:r>
              <a:rPr lang="en-US" i="1" dirty="0"/>
              <a:t>Colonial Regime</a:t>
            </a:r>
            <a:r>
              <a:rPr lang="en-US" dirty="0"/>
              <a:t>” ended in the Indian sub-continent.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334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New Times Roman"/>
              </a:rPr>
              <a:t>Political Background of the Independence</a:t>
            </a: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Events of the 1940s that prompted the Independence of India in 1947:</a:t>
            </a:r>
          </a:p>
          <a:p>
            <a:pPr>
              <a:buFont typeface="Wingdings" panose="05000000000000000000" pitchFamily="2" charset="2"/>
              <a:buChar char="Ø"/>
            </a:pPr>
            <a:r>
              <a:rPr lang="en-US" dirty="0">
                <a:highlight>
                  <a:srgbClr val="00FFFF"/>
                </a:highlight>
              </a:rPr>
              <a:t>The Lahore Resolution (1940) and its aftermath:</a:t>
            </a:r>
          </a:p>
          <a:p>
            <a:pPr>
              <a:buFont typeface="Wingdings" panose="05000000000000000000" pitchFamily="2" charset="2"/>
              <a:buChar char="Ø"/>
            </a:pPr>
            <a:r>
              <a:rPr lang="en-US" dirty="0">
                <a:highlight>
                  <a:srgbClr val="FFFF00"/>
                </a:highlight>
              </a:rPr>
              <a:t>Cripps’ Mission, 1942:</a:t>
            </a:r>
          </a:p>
          <a:p>
            <a:pPr>
              <a:buFont typeface="Wingdings" panose="05000000000000000000" pitchFamily="2" charset="2"/>
              <a:buChar char="Ø"/>
            </a:pPr>
            <a:r>
              <a:rPr lang="en-US" dirty="0">
                <a:highlight>
                  <a:srgbClr val="FF00FF"/>
                </a:highlight>
              </a:rPr>
              <a:t>Wavell Plan/ Simla Conference, 1945:</a:t>
            </a:r>
          </a:p>
          <a:p>
            <a:pPr>
              <a:buFont typeface="Wingdings" panose="05000000000000000000" pitchFamily="2" charset="2"/>
              <a:buChar char="Ø"/>
            </a:pPr>
            <a:r>
              <a:rPr lang="en-US" dirty="0">
                <a:highlight>
                  <a:srgbClr val="00FFFF"/>
                </a:highlight>
              </a:rPr>
              <a:t>Cabinet Mission Plan, 1946:</a:t>
            </a:r>
          </a:p>
          <a:p>
            <a:pPr>
              <a:buFont typeface="Wingdings" panose="05000000000000000000" pitchFamily="2" charset="2"/>
              <a:buChar char="Ø"/>
            </a:pPr>
            <a:r>
              <a:rPr lang="en-US" dirty="0">
                <a:highlight>
                  <a:srgbClr val="00FF00"/>
                </a:highlight>
              </a:rPr>
              <a:t>The Mountbatten Plan, June 1947:</a:t>
            </a:r>
          </a:p>
          <a:p>
            <a:pPr>
              <a:buFont typeface="Wingdings" panose="05000000000000000000" pitchFamily="2" charset="2"/>
              <a:buChar char="q"/>
            </a:pPr>
            <a:r>
              <a:rPr lang="en-US" b="1" dirty="0">
                <a:highlight>
                  <a:srgbClr val="FFFF00"/>
                </a:highlight>
              </a:rPr>
              <a:t>Indian Independence Act, 1947</a:t>
            </a:r>
            <a:r>
              <a:rPr lang="en-US" b="1" dirty="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1265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New Times Roman"/>
              </a:rPr>
              <a:t>Political Background of the Independence of India</a:t>
            </a:r>
            <a:endParaRPr lang="en-US" sz="3600" dirty="0"/>
          </a:p>
        </p:txBody>
      </p:sp>
      <p:sp>
        <p:nvSpPr>
          <p:cNvPr id="3" name="Content Placeholder 2"/>
          <p:cNvSpPr>
            <a:spLocks noGrp="1"/>
          </p:cNvSpPr>
          <p:nvPr>
            <p:ph idx="1"/>
          </p:nvPr>
        </p:nvSpPr>
        <p:spPr/>
        <p:txBody>
          <a:bodyPr>
            <a:normAutofit fontScale="47500" lnSpcReduction="20000"/>
          </a:bodyPr>
          <a:lstStyle/>
          <a:p>
            <a:pPr>
              <a:buFont typeface="Wingdings" panose="05000000000000000000" pitchFamily="2" charset="2"/>
              <a:buChar char="q"/>
            </a:pPr>
            <a:r>
              <a:rPr lang="en-US" sz="5100" b="1" dirty="0">
                <a:highlight>
                  <a:srgbClr val="00FF00"/>
                </a:highlight>
              </a:rPr>
              <a:t>Cripps’ Mission, 1942</a:t>
            </a:r>
            <a:r>
              <a:rPr lang="en-US" sz="5100" b="1" dirty="0"/>
              <a:t>: </a:t>
            </a:r>
          </a:p>
          <a:p>
            <a:pPr>
              <a:buFont typeface="Wingdings" panose="05000000000000000000" pitchFamily="2" charset="2"/>
              <a:buChar char="q"/>
            </a:pPr>
            <a:r>
              <a:rPr lang="en-US" sz="4000" dirty="0"/>
              <a:t>Special mission of </a:t>
            </a:r>
            <a:r>
              <a:rPr lang="en-US" sz="4000" b="1" dirty="0"/>
              <a:t>Sir Stafford Cripps </a:t>
            </a:r>
            <a:r>
              <a:rPr lang="en-US" sz="4000" dirty="0"/>
              <a:t>to India (</a:t>
            </a:r>
            <a:r>
              <a:rPr lang="en-US" sz="4000" b="1" dirty="0">
                <a:solidFill>
                  <a:srgbClr val="00B050"/>
                </a:solidFill>
                <a:highlight>
                  <a:srgbClr val="00FF00"/>
                </a:highlight>
              </a:rPr>
              <a:t>March 1942</a:t>
            </a:r>
            <a:r>
              <a:rPr lang="en-US" sz="4000" dirty="0"/>
              <a:t>) during the tensions of WWII-</a:t>
            </a:r>
          </a:p>
          <a:p>
            <a:pPr algn="just">
              <a:buFont typeface="Wingdings" panose="05000000000000000000" pitchFamily="2" charset="2"/>
              <a:buChar char="§"/>
            </a:pPr>
            <a:r>
              <a:rPr lang="en-US" sz="4000" dirty="0">
                <a:solidFill>
                  <a:srgbClr val="FF0000"/>
                </a:solidFill>
              </a:rPr>
              <a:t>The creation of </a:t>
            </a:r>
            <a:r>
              <a:rPr lang="en-US" sz="4000" dirty="0">
                <a:solidFill>
                  <a:srgbClr val="00B050"/>
                </a:solidFill>
              </a:rPr>
              <a:t>a new Indian Union- </a:t>
            </a:r>
            <a:r>
              <a:rPr lang="en-US" sz="4000" dirty="0">
                <a:solidFill>
                  <a:srgbClr val="FF0000"/>
                </a:solidFill>
              </a:rPr>
              <a:t>a Dominion (Federal Government</a:t>
            </a:r>
            <a:r>
              <a:rPr lang="en-US" sz="4000" dirty="0"/>
              <a:t>).</a:t>
            </a:r>
          </a:p>
          <a:p>
            <a:pPr algn="just">
              <a:buFont typeface="Wingdings" panose="05000000000000000000" pitchFamily="2" charset="2"/>
              <a:buChar char="§"/>
            </a:pPr>
            <a:r>
              <a:rPr lang="en-US" sz="4000" dirty="0"/>
              <a:t>Set up a constitution-making body, and sign a treaty between the His Majesty’s Government and the Constituent Assembly with an aim to complete transfer of powers from the British to the Indians.</a:t>
            </a:r>
          </a:p>
          <a:p>
            <a:pPr algn="just">
              <a:buFont typeface="Wingdings" panose="05000000000000000000" pitchFamily="2" charset="2"/>
              <a:buChar char="§"/>
            </a:pPr>
            <a:r>
              <a:rPr lang="en-US" sz="4000" dirty="0"/>
              <a:t>The constitution-making body would be formed based on the electoral harvests of the provincial elections (to be held at the end of WWII) based on </a:t>
            </a:r>
            <a:r>
              <a:rPr lang="en-US" sz="4000" dirty="0">
                <a:solidFill>
                  <a:srgbClr val="FF0000"/>
                </a:solidFill>
              </a:rPr>
              <a:t>Proportional Representation (PR) system.</a:t>
            </a:r>
          </a:p>
          <a:p>
            <a:pPr algn="just">
              <a:buFont typeface="Wingdings" panose="05000000000000000000" pitchFamily="2" charset="2"/>
              <a:buChar char="§"/>
            </a:pPr>
            <a:r>
              <a:rPr lang="en-US" sz="4000" dirty="0"/>
              <a:t>An interim government would be formed consisting of members of the major parties for effective conduct of the War, but the ‘Defence Department’ would be in the hands of the British government. </a:t>
            </a:r>
          </a:p>
          <a:p>
            <a:pPr algn="just">
              <a:buFont typeface="Wingdings" panose="05000000000000000000" pitchFamily="2" charset="2"/>
              <a:buChar char="§"/>
            </a:pPr>
            <a:r>
              <a:rPr lang="en-US" sz="4000" dirty="0"/>
              <a:t>Right of any province to remain aloof from the proposed Union and make a separate treaty with the British (right of self-determination for every Province).</a:t>
            </a:r>
          </a:p>
          <a:p>
            <a:pPr algn="just">
              <a:buFont typeface="Wingdings" panose="05000000000000000000" pitchFamily="2" charset="2"/>
              <a:buChar char="Ø"/>
            </a:pPr>
            <a:r>
              <a:rPr lang="en-US" sz="4000" b="1" dirty="0">
                <a:solidFill>
                  <a:srgbClr val="00B050"/>
                </a:solidFill>
              </a:rPr>
              <a:t>However</a:t>
            </a:r>
            <a:r>
              <a:rPr lang="en-US" sz="4000" b="1" dirty="0">
                <a:solidFill>
                  <a:srgbClr val="00B050"/>
                </a:solidFill>
                <a:highlight>
                  <a:srgbClr val="FFFF00"/>
                </a:highlight>
              </a:rPr>
              <a:t>, </a:t>
            </a:r>
            <a:r>
              <a:rPr lang="en-US" sz="4000" b="1" u="sng" dirty="0">
                <a:solidFill>
                  <a:srgbClr val="00B050"/>
                </a:solidFill>
                <a:highlight>
                  <a:srgbClr val="FFFF00"/>
                </a:highlight>
              </a:rPr>
              <a:t>both the Congress and the Muslim League rejected the Cripps’ offers, and, thus, it failed</a:t>
            </a:r>
            <a:r>
              <a:rPr lang="en-US" sz="4000" b="1" dirty="0">
                <a:solidFill>
                  <a:srgbClr val="00B050"/>
                </a:solidFill>
                <a:highlight>
                  <a:srgbClr val="FFFF00"/>
                </a:highlight>
              </a:rPr>
              <a:t>. </a:t>
            </a:r>
          </a:p>
          <a:p>
            <a:pPr algn="just">
              <a:buFont typeface="Wingdings" panose="05000000000000000000" pitchFamily="2" charset="2"/>
              <a:buChar char="§"/>
            </a:pPr>
            <a:r>
              <a:rPr lang="en-US" sz="4000" dirty="0">
                <a:solidFill>
                  <a:srgbClr val="00B050"/>
                </a:solidFill>
              </a:rPr>
              <a:t>Cripps’ blamed the Congress for the failure of the Plan.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8647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Gandhi &amp; Jinnah with Sir Stafford Cripps </a:t>
            </a:r>
          </a:p>
        </p:txBody>
      </p:sp>
      <p:pic>
        <p:nvPicPr>
          <p:cNvPr id="2050" name="Picture 2" descr="C:\Users\user\Desktop\Cripps-gandhiji.jpg"/>
          <p:cNvPicPr>
            <a:picLocks noGrp="1" noChangeAspect="1" noChangeArrowheads="1"/>
          </p:cNvPicPr>
          <p:nvPr>
            <p:ph sz="half" idx="1"/>
          </p:nvPr>
        </p:nvPicPr>
        <p:blipFill>
          <a:blip r:embed="rId2"/>
          <a:srcRect/>
          <a:stretch>
            <a:fillRect/>
          </a:stretch>
        </p:blipFill>
        <p:spPr bwMode="auto">
          <a:xfrm>
            <a:off x="1575582" y="1955408"/>
            <a:ext cx="3713870" cy="3812345"/>
          </a:xfrm>
          <a:prstGeom prst="rect">
            <a:avLst/>
          </a:prstGeom>
          <a:noFill/>
        </p:spPr>
      </p:pic>
      <p:pic>
        <p:nvPicPr>
          <p:cNvPr id="2051" name="Picture 3" descr="C:\Users\user\Desktop\cc.jpg"/>
          <p:cNvPicPr>
            <a:picLocks noGrp="1" noChangeAspect="1" noChangeArrowheads="1"/>
          </p:cNvPicPr>
          <p:nvPr>
            <p:ph sz="half" idx="2"/>
          </p:nvPr>
        </p:nvPicPr>
        <p:blipFill>
          <a:blip r:embed="rId3"/>
          <a:srcRect/>
          <a:stretch>
            <a:fillRect/>
          </a:stretch>
        </p:blipFill>
        <p:spPr bwMode="auto">
          <a:xfrm>
            <a:off x="6527409" y="1885071"/>
            <a:ext cx="4107766" cy="402335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ew Times Roman"/>
              </a:rPr>
              <a:t>Political Background of the Independence of India</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highlight>
                  <a:srgbClr val="00FF00"/>
                </a:highlight>
              </a:rPr>
              <a:t>WAVEL PLAN- June, 1945 (Simla Conference</a:t>
            </a:r>
            <a:r>
              <a:rPr lang="en-US" b="1" dirty="0"/>
              <a:t>)</a:t>
            </a:r>
            <a:r>
              <a:rPr lang="en-US" dirty="0"/>
              <a:t>: </a:t>
            </a:r>
          </a:p>
          <a:p>
            <a:pPr algn="just">
              <a:buFont typeface="Wingdings" panose="05000000000000000000" pitchFamily="2" charset="2"/>
              <a:buChar char="Ø"/>
            </a:pPr>
            <a:r>
              <a:rPr lang="en-US" dirty="0"/>
              <a:t>The failure of Cripps’ Mission was followed by a period of silence till </a:t>
            </a:r>
            <a:r>
              <a:rPr lang="en-US" dirty="0">
                <a:highlight>
                  <a:srgbClr val="FFFF00"/>
                </a:highlight>
              </a:rPr>
              <a:t>Lord Wavell became the Viceroy of India</a:t>
            </a:r>
            <a:r>
              <a:rPr lang="en-US" dirty="0"/>
              <a:t>, and formulate a plan to solve the statehood problem acceptable to both the Congress and Muslim League.</a:t>
            </a:r>
          </a:p>
          <a:p>
            <a:pPr algn="just">
              <a:buFont typeface="Wingdings" panose="05000000000000000000" pitchFamily="2" charset="2"/>
              <a:buChar char="Ø"/>
            </a:pPr>
            <a:r>
              <a:rPr lang="en-US" dirty="0"/>
              <a:t>The British government would give Constitutional Reform if all the political parties help the British in the War. </a:t>
            </a:r>
          </a:p>
          <a:p>
            <a:pPr algn="just">
              <a:buFont typeface="Wingdings" panose="05000000000000000000" pitchFamily="2" charset="2"/>
              <a:buChar char="Ø"/>
            </a:pPr>
            <a:r>
              <a:rPr lang="en-US" dirty="0">
                <a:highlight>
                  <a:srgbClr val="FFFF00"/>
                </a:highlight>
              </a:rPr>
              <a:t>Viceroy’s Executive Council </a:t>
            </a:r>
            <a:r>
              <a:rPr lang="en-US" dirty="0"/>
              <a:t>would be reconstituted with more representatives of organized political opinion.</a:t>
            </a:r>
          </a:p>
          <a:p>
            <a:pPr algn="just">
              <a:buFont typeface="Wingdings" panose="05000000000000000000" pitchFamily="2" charset="2"/>
              <a:buChar char="ü"/>
            </a:pPr>
            <a:r>
              <a:rPr lang="en-US" b="1" dirty="0">
                <a:solidFill>
                  <a:srgbClr val="FF0000"/>
                </a:solidFill>
                <a:highlight>
                  <a:srgbClr val="00FF00"/>
                </a:highlight>
              </a:rPr>
              <a:t>13-member Executive Council, </a:t>
            </a:r>
            <a:r>
              <a:rPr lang="en-US" b="1" u="sng" dirty="0">
                <a:solidFill>
                  <a:srgbClr val="FF0000"/>
                </a:solidFill>
                <a:highlight>
                  <a:srgbClr val="00FF00"/>
                </a:highlight>
              </a:rPr>
              <a:t>of which 5 must be Muslims.</a:t>
            </a:r>
            <a:r>
              <a:rPr lang="en-US" b="1" dirty="0">
                <a:solidFill>
                  <a:srgbClr val="FF0000"/>
                </a:solidFill>
                <a:highlight>
                  <a:srgbClr val="00FF00"/>
                </a:highlight>
              </a:rPr>
              <a:t> However, the Congress demanded to fill up some </a:t>
            </a:r>
            <a:r>
              <a:rPr lang="en-US" b="1" u="sng" dirty="0">
                <a:solidFill>
                  <a:srgbClr val="FF0000"/>
                </a:solidFill>
                <a:highlight>
                  <a:srgbClr val="00FF00"/>
                </a:highlight>
              </a:rPr>
              <a:t>Muslim-seats-quota </a:t>
            </a:r>
            <a:r>
              <a:rPr lang="en-US" b="1" dirty="0">
                <a:solidFill>
                  <a:srgbClr val="FF0000"/>
                </a:solidFill>
                <a:highlight>
                  <a:srgbClr val="00FF00"/>
                </a:highlight>
              </a:rPr>
              <a:t>by Muslim Congress leaders.</a:t>
            </a:r>
          </a:p>
          <a:p>
            <a:pPr algn="just">
              <a:buFont typeface="Wingdings" panose="05000000000000000000" pitchFamily="2" charset="2"/>
              <a:buChar char="Ø"/>
            </a:pPr>
            <a:r>
              <a:rPr lang="en-US" dirty="0"/>
              <a:t>This demand of the Congress was strongly objected by the Muslim League fueling huge controversy.</a:t>
            </a:r>
          </a:p>
          <a:p>
            <a:pPr algn="just">
              <a:buFont typeface="Wingdings" panose="05000000000000000000" pitchFamily="2" charset="2"/>
              <a:buChar char="Ø"/>
            </a:pPr>
            <a:r>
              <a:rPr lang="en-US" dirty="0"/>
              <a:t>Low-caste Hindus, Shudras and Sikhs would be there in the Executive Council.</a:t>
            </a:r>
          </a:p>
          <a:p>
            <a:pPr algn="just">
              <a:buFont typeface="Wingdings" panose="05000000000000000000" pitchFamily="2" charset="2"/>
              <a:buChar char="Ø"/>
            </a:pPr>
            <a:r>
              <a:rPr lang="en-US" dirty="0"/>
              <a:t>All members of the Council would be Indians </a:t>
            </a:r>
            <a:r>
              <a:rPr lang="en-US" u="sng" dirty="0">
                <a:highlight>
                  <a:srgbClr val="00FF00"/>
                </a:highlight>
              </a:rPr>
              <a:t>except the Viceroy and the Commander-in-Chief</a:t>
            </a:r>
            <a:r>
              <a:rPr lang="en-US" dirty="0">
                <a:highlight>
                  <a:srgbClr val="00FF00"/>
                </a:highlight>
              </a:rPr>
              <a:t>.</a:t>
            </a:r>
          </a:p>
          <a:p>
            <a:pPr algn="just">
              <a:buFont typeface="Wingdings" panose="05000000000000000000" pitchFamily="2" charset="2"/>
              <a:buChar char="Ø"/>
            </a:pPr>
            <a:endParaRPr lang="en-US" dirty="0">
              <a:highlight>
                <a:srgbClr val="00FF00"/>
              </a:highlight>
            </a:endParaRPr>
          </a:p>
          <a:p>
            <a:endParaRPr lang="en-US" dirty="0"/>
          </a:p>
        </p:txBody>
      </p:sp>
    </p:spTree>
    <p:extLst>
      <p:ext uri="{BB962C8B-B14F-4D97-AF65-F5344CB8AC3E}">
        <p14:creationId xmlns:p14="http://schemas.microsoft.com/office/powerpoint/2010/main" val="247754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Indian Leaders at </a:t>
            </a:r>
            <a:r>
              <a:rPr lang="en-US" dirty="0" err="1"/>
              <a:t>Simla</a:t>
            </a:r>
            <a:r>
              <a:rPr lang="en-US" dirty="0"/>
              <a:t> Conference</a:t>
            </a:r>
          </a:p>
        </p:txBody>
      </p:sp>
      <p:pic>
        <p:nvPicPr>
          <p:cNvPr id="1026" name="Picture 2" descr="C:\Users\user\Desktop\800px-Simla_conference.jpg"/>
          <p:cNvPicPr>
            <a:picLocks noGrp="1" noChangeAspect="1" noChangeArrowheads="1"/>
          </p:cNvPicPr>
          <p:nvPr>
            <p:ph idx="1"/>
          </p:nvPr>
        </p:nvPicPr>
        <p:blipFill>
          <a:blip r:embed="rId2"/>
          <a:srcRect/>
          <a:stretch>
            <a:fillRect/>
          </a:stretch>
        </p:blipFill>
        <p:spPr bwMode="auto">
          <a:xfrm>
            <a:off x="2518117" y="1617785"/>
            <a:ext cx="6850966" cy="436098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New Times Roman"/>
              </a:rPr>
              <a:t>Political Background of the Independence of India</a:t>
            </a:r>
            <a:endParaRPr lang="en-US" sz="3600"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b="1" dirty="0">
                <a:highlight>
                  <a:srgbClr val="00FFFF"/>
                </a:highlight>
              </a:rPr>
              <a:t>THE CABINET MISSION PLAN, 1946 (last effort to have United India): </a:t>
            </a:r>
            <a:endParaRPr lang="en-US" dirty="0">
              <a:highlight>
                <a:srgbClr val="00FFFF"/>
              </a:highlight>
            </a:endParaRPr>
          </a:p>
          <a:p>
            <a:pPr algn="just">
              <a:buFont typeface="Wingdings" panose="05000000000000000000" pitchFamily="2" charset="2"/>
              <a:buChar char="Ø"/>
            </a:pPr>
            <a:r>
              <a:rPr lang="en-US" dirty="0"/>
              <a:t>In March 1946 a Mission consisting of three British cabinet members, namely Lord </a:t>
            </a:r>
            <a:r>
              <a:rPr lang="en-US" dirty="0" err="1"/>
              <a:t>Pethick</a:t>
            </a:r>
            <a:r>
              <a:rPr lang="en-US" dirty="0"/>
              <a:t> Lawrence, A. V. Alexander and Sir Stafford Cripps came to India “to help her to attain her freedom as speedily as possible.” Lord Lawrence headed the mission.</a:t>
            </a:r>
          </a:p>
          <a:p>
            <a:pPr algn="just">
              <a:buFont typeface="Wingdings" panose="05000000000000000000" pitchFamily="2" charset="2"/>
              <a:buChar char="Ø"/>
            </a:pPr>
            <a:r>
              <a:rPr lang="en-US" dirty="0"/>
              <a:t>They along with the Viceroy tried their utmost to assist the main political parties to reach an agreement on the structure of the future government of this sub-continent. Their attempt, however, failed, although they put forward </a:t>
            </a:r>
            <a:r>
              <a:rPr lang="en-US" b="1" u="sng" dirty="0"/>
              <a:t>a </a:t>
            </a:r>
            <a:r>
              <a:rPr lang="en-US" b="1" u="sng" dirty="0">
                <a:highlight>
                  <a:srgbClr val="FF00FF"/>
                </a:highlight>
              </a:rPr>
              <a:t>Plan in May 16 </a:t>
            </a:r>
            <a:r>
              <a:rPr lang="en-US" u="sng" dirty="0"/>
              <a:t>which proposed-</a:t>
            </a:r>
          </a:p>
          <a:p>
            <a:pPr algn="just">
              <a:buFont typeface="Wingdings" panose="05000000000000000000" pitchFamily="2" charset="2"/>
              <a:buChar char="§"/>
            </a:pPr>
            <a:r>
              <a:rPr lang="en-US" dirty="0">
                <a:highlight>
                  <a:srgbClr val="00FFFF"/>
                </a:highlight>
              </a:rPr>
              <a:t> A united Dominion of India would be given independence.</a:t>
            </a:r>
          </a:p>
          <a:p>
            <a:pPr algn="just">
              <a:buFont typeface="Wingdings" panose="05000000000000000000" pitchFamily="2" charset="2"/>
              <a:buChar char="§"/>
            </a:pPr>
            <a:r>
              <a:rPr lang="en-US" dirty="0">
                <a:solidFill>
                  <a:srgbClr val="FF0000"/>
                </a:solidFill>
                <a:highlight>
                  <a:srgbClr val="00FFFF"/>
                </a:highlight>
              </a:rPr>
              <a:t>Provinces would be grouped into three groups. </a:t>
            </a:r>
            <a:r>
              <a:rPr lang="en-US" u="sng" dirty="0">
                <a:highlight>
                  <a:srgbClr val="00FFFF"/>
                </a:highlight>
              </a:rPr>
              <a:t>Bengal and Assam would form “group C.”</a:t>
            </a:r>
            <a:r>
              <a:rPr lang="en-US" u="sng" dirty="0">
                <a:solidFill>
                  <a:srgbClr val="FF0000"/>
                </a:solidFill>
                <a:highlight>
                  <a:srgbClr val="00FFFF"/>
                </a:highlight>
              </a:rPr>
              <a:t> </a:t>
            </a:r>
            <a:r>
              <a:rPr lang="en-US" u="sng" dirty="0">
                <a:solidFill>
                  <a:srgbClr val="FF0000"/>
                </a:solidFill>
                <a:highlight>
                  <a:srgbClr val="FFFF00"/>
                </a:highlight>
              </a:rPr>
              <a:t>Muslim majority Sind, Punjab, North West Frontier Province would form “group B</a:t>
            </a:r>
            <a:r>
              <a:rPr lang="en-US" dirty="0">
                <a:solidFill>
                  <a:srgbClr val="FF0000"/>
                </a:solidFill>
                <a:highlight>
                  <a:srgbClr val="00FFFF"/>
                </a:highlight>
              </a:rPr>
              <a:t>.” The remaining areas of India would constitute “group A.”</a:t>
            </a:r>
          </a:p>
          <a:p>
            <a:pPr algn="just">
              <a:buFont typeface="Wingdings" panose="05000000000000000000" pitchFamily="2" charset="2"/>
              <a:buChar char="§"/>
            </a:pPr>
            <a:r>
              <a:rPr lang="en-US" dirty="0"/>
              <a:t>The Central Government in Delhi would be empowered to handle defense, currency, communications and diplomacy.</a:t>
            </a:r>
          </a:p>
          <a:p>
            <a:pPr algn="just">
              <a:buFont typeface="Wingdings" panose="05000000000000000000" pitchFamily="2" charset="2"/>
              <a:buChar char="§"/>
            </a:pPr>
            <a:r>
              <a:rPr lang="en-US" dirty="0"/>
              <a:t>There would be a Constituent Assembly to frame a constitution for the Union, and for the Groups and Provinces (long-term schemes).</a:t>
            </a:r>
          </a:p>
          <a:p>
            <a:pPr algn="just">
              <a:buFont typeface="Wingdings" panose="05000000000000000000" pitchFamily="2" charset="2"/>
              <a:buChar char="§"/>
            </a:pPr>
            <a:r>
              <a:rPr lang="en-US" dirty="0"/>
              <a:t>There should be formed an Interim Government at Center (short-term scheme).</a:t>
            </a:r>
          </a:p>
          <a:p>
            <a:endParaRPr lang="en-US" dirty="0"/>
          </a:p>
        </p:txBody>
      </p:sp>
    </p:spTree>
    <p:extLst>
      <p:ext uri="{BB962C8B-B14F-4D97-AF65-F5344CB8AC3E}">
        <p14:creationId xmlns:p14="http://schemas.microsoft.com/office/powerpoint/2010/main" val="323251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The Cabinet Mission with Jinnah (ML) and A K Azad (Congress)</a:t>
            </a:r>
          </a:p>
        </p:txBody>
      </p:sp>
      <p:pic>
        <p:nvPicPr>
          <p:cNvPr id="3074" name="Picture 2" descr="C:\Users\user\Desktop\unnamed.jpg"/>
          <p:cNvPicPr>
            <a:picLocks noGrp="1" noChangeAspect="1" noChangeArrowheads="1"/>
          </p:cNvPicPr>
          <p:nvPr>
            <p:ph sz="half" idx="1"/>
          </p:nvPr>
        </p:nvPicPr>
        <p:blipFill>
          <a:blip r:embed="rId2"/>
          <a:srcRect/>
          <a:stretch>
            <a:fillRect/>
          </a:stretch>
        </p:blipFill>
        <p:spPr bwMode="auto">
          <a:xfrm>
            <a:off x="990600" y="2043906"/>
            <a:ext cx="4876800" cy="3914775"/>
          </a:xfrm>
          <a:prstGeom prst="rect">
            <a:avLst/>
          </a:prstGeom>
          <a:noFill/>
        </p:spPr>
      </p:pic>
      <p:pic>
        <p:nvPicPr>
          <p:cNvPr id="3075" name="Picture 3" descr="C:\Users\user\Desktop\cabinet-mission-plan-19461-l.jpg"/>
          <p:cNvPicPr>
            <a:picLocks noGrp="1" noChangeAspect="1" noChangeArrowheads="1"/>
          </p:cNvPicPr>
          <p:nvPr>
            <p:ph sz="half" idx="2"/>
          </p:nvPr>
        </p:nvPicPr>
        <p:blipFill>
          <a:blip r:embed="rId3"/>
          <a:srcRect/>
          <a:stretch>
            <a:fillRect/>
          </a:stretch>
        </p:blipFill>
        <p:spPr bwMode="auto">
          <a:xfrm>
            <a:off x="6172200" y="2058194"/>
            <a:ext cx="5181600" cy="3886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New Times Roman"/>
              </a:rPr>
              <a:t>Political Background of the Independence of India</a:t>
            </a:r>
            <a:endParaRPr lang="en-US" sz="36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Reactions of the Muslim League and Congress:</a:t>
            </a:r>
          </a:p>
          <a:p>
            <a:pPr algn="just">
              <a:buFont typeface="Wingdings" panose="05000000000000000000" pitchFamily="2" charset="2"/>
              <a:buChar char="§"/>
            </a:pPr>
            <a:r>
              <a:rPr lang="en-US" sz="2400" b="1" dirty="0">
                <a:solidFill>
                  <a:srgbClr val="00B050"/>
                </a:solidFill>
              </a:rPr>
              <a:t>The Muslim League first accepted the Cabinet Mission Plan in its entirety  considering ‘the group-system, constitution making power of the provinces and autonomous status of the provinces’ positive for them.</a:t>
            </a:r>
          </a:p>
          <a:p>
            <a:pPr algn="just">
              <a:buFont typeface="Wingdings" panose="05000000000000000000" pitchFamily="2" charset="2"/>
              <a:buChar char="§"/>
            </a:pPr>
            <a:r>
              <a:rPr lang="en-US" sz="2400" dirty="0"/>
              <a:t>The Congress accepted the long-term proposals of the scheme, but rejected the short-term scheme raising a confusion upon the next course of action by the government headed by Viceroy Lord Wavell.</a:t>
            </a:r>
          </a:p>
          <a:p>
            <a:pPr algn="just">
              <a:buFont typeface="Wingdings" panose="05000000000000000000" pitchFamily="2" charset="2"/>
              <a:buChar char="ü"/>
            </a:pPr>
            <a:r>
              <a:rPr lang="en-US" sz="2400" dirty="0"/>
              <a:t>Earlier declaration of government to invite the accepting party to form the Interim Government, if both the parties do not agree on, ushered hope among the Muslim League.</a:t>
            </a:r>
          </a:p>
          <a:p>
            <a:pPr algn="just">
              <a:buFont typeface="Wingdings" panose="05000000000000000000" pitchFamily="2" charset="2"/>
              <a:buChar char="§"/>
            </a:pPr>
            <a:r>
              <a:rPr lang="en-US" sz="2400" dirty="0">
                <a:solidFill>
                  <a:srgbClr val="FF0000"/>
                </a:solidFill>
              </a:rPr>
              <a:t>Surprisingly</a:t>
            </a:r>
            <a:r>
              <a:rPr lang="en-US" sz="2400" dirty="0"/>
              <a:t> Wavell did not invite Muslim League (because of the opposition of the Congress) to form government, and this compelled the Muslim League to reject the Cabinet Mission Plan, and demand for full sovereign Pakistan.</a:t>
            </a:r>
          </a:p>
          <a:p>
            <a:pPr algn="just">
              <a:buFont typeface="Wingdings" panose="05000000000000000000" pitchFamily="2" charset="2"/>
              <a:buChar char="§"/>
            </a:pPr>
            <a:r>
              <a:rPr lang="en-US" sz="2400" dirty="0"/>
              <a:t>This shattered the last hope of united India. The Cabinet Mission Plan wanted to keep united India, but its proposed ‘group-system,’ in fact, contains the “seeds of Pakistan.”</a:t>
            </a:r>
          </a:p>
        </p:txBody>
      </p:sp>
    </p:spTree>
    <p:extLst>
      <p:ext uri="{BB962C8B-B14F-4D97-AF65-F5344CB8AC3E}">
        <p14:creationId xmlns:p14="http://schemas.microsoft.com/office/powerpoint/2010/main" val="2812948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1543</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New Times Roman</vt:lpstr>
      <vt:lpstr>Wingdings</vt:lpstr>
      <vt:lpstr>Office Theme</vt:lpstr>
      <vt:lpstr>Political Background of the Independence, &amp; the Indian Independence Act, 1947</vt:lpstr>
      <vt:lpstr>Political Background of the Independence</vt:lpstr>
      <vt:lpstr>Political Background of the Independence of India</vt:lpstr>
      <vt:lpstr>Gandhi &amp; Jinnah with Sir Stafford Cripps </vt:lpstr>
      <vt:lpstr>Political Background of the Independence of India</vt:lpstr>
      <vt:lpstr>Indian Leaders at Simla Conference</vt:lpstr>
      <vt:lpstr>Political Background of the Independence of India</vt:lpstr>
      <vt:lpstr>The Cabinet Mission with Jinnah (ML) and A K Azad (Congress)</vt:lpstr>
      <vt:lpstr>Political Background of the Independence of India</vt:lpstr>
      <vt:lpstr>Political Background of the Independence of India</vt:lpstr>
      <vt:lpstr>Political Background of the Independence of India</vt:lpstr>
      <vt:lpstr>The Indian Independence Act, 1947</vt:lpstr>
      <vt:lpstr>INDIAN INDEPENDENCE ACT, 1947 </vt:lpstr>
      <vt:lpstr>INDIAN INDEPENDENCE ACT, 1947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Background of the Partition of India, &amp; the Indian Independence Act, 1947</dc:title>
  <dc:creator>ismail - [2010]</dc:creator>
  <cp:lastModifiedBy>HP</cp:lastModifiedBy>
  <cp:revision>156</cp:revision>
  <dcterms:created xsi:type="dcterms:W3CDTF">2019-06-15T17:51:09Z</dcterms:created>
  <dcterms:modified xsi:type="dcterms:W3CDTF">2022-03-01T18:25:04Z</dcterms:modified>
</cp:coreProperties>
</file>