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PT Sans Narrow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BAEF29-F441-4BEE-905F-86E9D0AA47C1}">
  <a:tblStyle styleId="{FABAEF29-F441-4BEE-905F-86E9D0AA47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TSansNarrow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OpenSans-regular.fntdata"/><Relationship Id="rId10" Type="http://schemas.openxmlformats.org/officeDocument/2006/relationships/slide" Target="slides/slide4.xml"/><Relationship Id="rId32" Type="http://schemas.openxmlformats.org/officeDocument/2006/relationships/font" Target="fonts/PTSansNarrow-bold.fntdata"/><Relationship Id="rId13" Type="http://schemas.openxmlformats.org/officeDocument/2006/relationships/slide" Target="slides/slide7.xml"/><Relationship Id="rId35" Type="http://schemas.openxmlformats.org/officeDocument/2006/relationships/font" Target="fonts/OpenSans-italic.fntdata"/><Relationship Id="rId12" Type="http://schemas.openxmlformats.org/officeDocument/2006/relationships/slide" Target="slides/slide6.xml"/><Relationship Id="rId34" Type="http://schemas.openxmlformats.org/officeDocument/2006/relationships/font" Target="fonts/Open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62e7e4b4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62e7e4b4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62e7e4b4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62e7e4b4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62e7e4b43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d62e7e4b43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62e7e4b4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d62e7e4b4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d62e7e4b4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d62e7e4b4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d62e7e4b4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d62e7e4b4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d62e7e4b4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d62e7e4b4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d62e7e4b4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d62e7e4b4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d62e7e4b43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d62e7e4b4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62e7e4b4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d62e7e4b4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793e08a4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793e08a4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d62e7e4b4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d62e7e4b4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d62e7e4b43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d62e7e4b43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d62e7e4b4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d62e7e4b4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d62e7e4b43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d62e7e4b43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d62e7e4b43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d62e7e4b43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62e7e4b4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62e7e4b4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62e7e4b4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62e7e4b4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62e7e4b4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62e7e4b4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62e7e4b4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62e7e4b4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62e7e4b4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62e7e4b4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62e7e4b4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62e7e4b4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62e7e4b4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62e7e4b4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1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Homework-4 Review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Robotics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22"/>
          <p:cNvGraphicFramePr/>
          <p:nvPr/>
        </p:nvGraphicFramePr>
        <p:xfrm>
          <a:off x="5276488" y="6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{FABAEF29-F441-4BEE-905F-86E9D0AA47C1}</a:tableStyleId>
              </a:tblPr>
              <a:tblGrid>
                <a:gridCol w="392025"/>
                <a:gridCol w="392025"/>
                <a:gridCol w="392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9" name="Google Shape;139;p22"/>
          <p:cNvGraphicFramePr/>
          <p:nvPr/>
        </p:nvGraphicFramePr>
        <p:xfrm>
          <a:off x="191775" y="226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{FABAEF29-F441-4BEE-905F-86E9D0AA47C1}</a:tableStyleId>
              </a:tblPr>
              <a:tblGrid>
                <a:gridCol w="397775"/>
                <a:gridCol w="397775"/>
                <a:gridCol w="397775"/>
                <a:gridCol w="397775"/>
                <a:gridCol w="397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0" name="Google Shape;140;p22"/>
          <p:cNvSpPr txBox="1"/>
          <p:nvPr/>
        </p:nvSpPr>
        <p:spPr>
          <a:xfrm>
            <a:off x="5002925" y="1252325"/>
            <a:ext cx="1723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Image I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41" name="Google Shape;141;p22"/>
          <p:cNvGraphicFramePr/>
          <p:nvPr/>
        </p:nvGraphicFramePr>
        <p:xfrm>
          <a:off x="6981238" y="6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{FABAEF29-F441-4BEE-905F-86E9D0AA47C1}</a:tableStyleId>
              </a:tblPr>
              <a:tblGrid>
                <a:gridCol w="634100"/>
                <a:gridCol w="634100"/>
                <a:gridCol w="634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G(1,1)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G(1,2)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G(1,3)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G(2,1)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G(2,2)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G(2,3)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G(3,1)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G(3,2)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G(3,3)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2" name="Google Shape;142;p22"/>
          <p:cNvSpPr txBox="1"/>
          <p:nvPr/>
        </p:nvSpPr>
        <p:spPr>
          <a:xfrm>
            <a:off x="7070788" y="1252325"/>
            <a:ext cx="1723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Output image G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1024075" y="921413"/>
            <a:ext cx="73500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Step 3:</a:t>
            </a: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Apply Filter And Save Output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1024075" y="438900"/>
            <a:ext cx="44352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Problem 1</a:t>
            </a:r>
            <a:endParaRPr sz="2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45" name="Google Shape;145;p22"/>
          <p:cNvGraphicFramePr/>
          <p:nvPr/>
        </p:nvGraphicFramePr>
        <p:xfrm>
          <a:off x="3167313" y="26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{FABAEF29-F441-4BEE-905F-86E9D0AA47C1}</a:tableStyleId>
              </a:tblPr>
              <a:tblGrid>
                <a:gridCol w="392025"/>
                <a:gridCol w="392025"/>
                <a:gridCol w="392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6" name="Google Shape;146;p22"/>
          <p:cNvSpPr/>
          <p:nvPr/>
        </p:nvSpPr>
        <p:spPr>
          <a:xfrm>
            <a:off x="5322600" y="116825"/>
            <a:ext cx="279900" cy="279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7048225" y="163450"/>
            <a:ext cx="499800" cy="206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191775" y="1535950"/>
            <a:ext cx="3837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Calculating </a:t>
            </a:r>
            <a:r>
              <a:rPr lang="en" sz="1200"/>
              <a:t>G(1,1) :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589550" y="2654850"/>
            <a:ext cx="397800" cy="406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185775" y="2268825"/>
            <a:ext cx="1199400" cy="1188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1" name="Google Shape;151;p22"/>
          <p:cNvCxnSpPr>
            <a:stCxn id="150" idx="3"/>
          </p:cNvCxnSpPr>
          <p:nvPr/>
        </p:nvCxnSpPr>
        <p:spPr>
          <a:xfrm>
            <a:off x="1385175" y="2863125"/>
            <a:ext cx="1752000" cy="27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52" name="Google Shape;152;p22"/>
          <p:cNvGraphicFramePr/>
          <p:nvPr/>
        </p:nvGraphicFramePr>
        <p:xfrm>
          <a:off x="4705513" y="26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{FABAEF29-F441-4BEE-905F-86E9D0AA47C1}</a:tableStyleId>
              </a:tblPr>
              <a:tblGrid>
                <a:gridCol w="392025"/>
                <a:gridCol w="392025"/>
                <a:gridCol w="392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3" name="Google Shape;153;p22"/>
          <p:cNvSpPr txBox="1"/>
          <p:nvPr/>
        </p:nvSpPr>
        <p:spPr>
          <a:xfrm>
            <a:off x="4367113" y="3134925"/>
            <a:ext cx="3147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5998700" y="3177525"/>
            <a:ext cx="28284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=  0+0+0+0+7+0+0+0+0 = 7 =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G(1,1)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4705513" y="2334575"/>
            <a:ext cx="11760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Filter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Google Shape;160;p23"/>
          <p:cNvGraphicFramePr/>
          <p:nvPr/>
        </p:nvGraphicFramePr>
        <p:xfrm>
          <a:off x="5276488" y="6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{FABAEF29-F441-4BEE-905F-86E9D0AA47C1}</a:tableStyleId>
              </a:tblPr>
              <a:tblGrid>
                <a:gridCol w="392025"/>
                <a:gridCol w="392025"/>
                <a:gridCol w="392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1" name="Google Shape;161;p23"/>
          <p:cNvGraphicFramePr/>
          <p:nvPr/>
        </p:nvGraphicFramePr>
        <p:xfrm>
          <a:off x="191775" y="226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{FABAEF29-F441-4BEE-905F-86E9D0AA47C1}</a:tableStyleId>
              </a:tblPr>
              <a:tblGrid>
                <a:gridCol w="397775"/>
                <a:gridCol w="397775"/>
                <a:gridCol w="397775"/>
                <a:gridCol w="397775"/>
                <a:gridCol w="397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2" name="Google Shape;162;p23"/>
          <p:cNvSpPr txBox="1"/>
          <p:nvPr/>
        </p:nvSpPr>
        <p:spPr>
          <a:xfrm>
            <a:off x="5002925" y="1252325"/>
            <a:ext cx="1723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Image I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3" name="Google Shape;163;p23"/>
          <p:cNvGraphicFramePr/>
          <p:nvPr/>
        </p:nvGraphicFramePr>
        <p:xfrm>
          <a:off x="6981238" y="6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{FABAEF29-F441-4BEE-905F-86E9D0AA47C1}</a:tableStyleId>
              </a:tblPr>
              <a:tblGrid>
                <a:gridCol w="634100"/>
                <a:gridCol w="634100"/>
                <a:gridCol w="634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G(1,2)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G(1,3)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G(2,1)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G(2,2)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G(2,3)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G(3,1)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G(3,2)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G(3,3)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4" name="Google Shape;164;p23"/>
          <p:cNvSpPr txBox="1"/>
          <p:nvPr/>
        </p:nvSpPr>
        <p:spPr>
          <a:xfrm>
            <a:off x="7070788" y="1252325"/>
            <a:ext cx="1723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Output image G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1024075" y="921413"/>
            <a:ext cx="73500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Step 3:</a:t>
            </a: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Apply Filter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1024075" y="438900"/>
            <a:ext cx="44352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Problem 1</a:t>
            </a:r>
            <a:endParaRPr sz="2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7" name="Google Shape;167;p23"/>
          <p:cNvGraphicFramePr/>
          <p:nvPr/>
        </p:nvGraphicFramePr>
        <p:xfrm>
          <a:off x="3167313" y="26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{FABAEF29-F441-4BEE-905F-86E9D0AA47C1}</a:tableStyleId>
              </a:tblPr>
              <a:tblGrid>
                <a:gridCol w="392025"/>
                <a:gridCol w="392025"/>
                <a:gridCol w="392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8" name="Google Shape;168;p23"/>
          <p:cNvSpPr/>
          <p:nvPr/>
        </p:nvSpPr>
        <p:spPr>
          <a:xfrm>
            <a:off x="5724575" y="116825"/>
            <a:ext cx="279900" cy="279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7682500" y="153425"/>
            <a:ext cx="499800" cy="206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191775" y="1535950"/>
            <a:ext cx="3837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Calculating </a:t>
            </a:r>
            <a:r>
              <a:rPr lang="en" sz="1200"/>
              <a:t>G(1,2) :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987313" y="2665250"/>
            <a:ext cx="397800" cy="406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586513" y="2274188"/>
            <a:ext cx="1199400" cy="1188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3" name="Google Shape;173;p23"/>
          <p:cNvCxnSpPr>
            <a:stCxn id="172" idx="3"/>
          </p:cNvCxnSpPr>
          <p:nvPr/>
        </p:nvCxnSpPr>
        <p:spPr>
          <a:xfrm>
            <a:off x="1785913" y="2868488"/>
            <a:ext cx="1218000" cy="19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74" name="Google Shape;174;p23"/>
          <p:cNvGraphicFramePr/>
          <p:nvPr/>
        </p:nvGraphicFramePr>
        <p:xfrm>
          <a:off x="4705513" y="26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{FABAEF29-F441-4BEE-905F-86E9D0AA47C1}</a:tableStyleId>
              </a:tblPr>
              <a:tblGrid>
                <a:gridCol w="392025"/>
                <a:gridCol w="392025"/>
                <a:gridCol w="392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5" name="Google Shape;175;p23"/>
          <p:cNvSpPr txBox="1"/>
          <p:nvPr/>
        </p:nvSpPr>
        <p:spPr>
          <a:xfrm>
            <a:off x="4367113" y="3134925"/>
            <a:ext cx="3147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5998700" y="3177525"/>
            <a:ext cx="28284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=  ………  = G(1,2)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4705513" y="2334575"/>
            <a:ext cx="11760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Filter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Google Shape;182;p24"/>
          <p:cNvGraphicFramePr/>
          <p:nvPr/>
        </p:nvGraphicFramePr>
        <p:xfrm>
          <a:off x="5276488" y="6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{FABAEF29-F441-4BEE-905F-86E9D0AA47C1}</a:tableStyleId>
              </a:tblPr>
              <a:tblGrid>
                <a:gridCol w="392025"/>
                <a:gridCol w="392025"/>
                <a:gridCol w="392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3" name="Google Shape;183;p24"/>
          <p:cNvGraphicFramePr/>
          <p:nvPr/>
        </p:nvGraphicFramePr>
        <p:xfrm>
          <a:off x="3577563" y="15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{FABAEF29-F441-4BEE-905F-86E9D0AA47C1}</a:tableStyleId>
              </a:tblPr>
              <a:tblGrid>
                <a:gridCol w="397775"/>
                <a:gridCol w="397775"/>
                <a:gridCol w="397775"/>
                <a:gridCol w="397775"/>
                <a:gridCol w="397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4" name="Google Shape;184;p24"/>
          <p:cNvSpPr txBox="1"/>
          <p:nvPr/>
        </p:nvSpPr>
        <p:spPr>
          <a:xfrm>
            <a:off x="5002925" y="1252325"/>
            <a:ext cx="1723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Image I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85" name="Google Shape;185;p24"/>
          <p:cNvGraphicFramePr/>
          <p:nvPr/>
        </p:nvGraphicFramePr>
        <p:xfrm>
          <a:off x="6981238" y="6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{FABAEF29-F441-4BEE-905F-86E9D0AA47C1}</a:tableStyleId>
              </a:tblPr>
              <a:tblGrid>
                <a:gridCol w="634100"/>
                <a:gridCol w="634100"/>
                <a:gridCol w="634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G(1,2)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G(1,3)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G(2,1)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G(2,2)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G(2,3)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G(3,1)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G(3,2)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G(3,3)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6" name="Google Shape;186;p24"/>
          <p:cNvSpPr txBox="1"/>
          <p:nvPr/>
        </p:nvSpPr>
        <p:spPr>
          <a:xfrm>
            <a:off x="7070788" y="1252325"/>
            <a:ext cx="1723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Output image G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1024075" y="921413"/>
            <a:ext cx="73500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Step 3:</a:t>
            </a: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Apply Filter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1024075" y="438900"/>
            <a:ext cx="44352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Problem 1</a:t>
            </a:r>
            <a:endParaRPr sz="2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6104325" y="116825"/>
            <a:ext cx="279900" cy="279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8294200" y="153425"/>
            <a:ext cx="499800" cy="206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4367050" y="1581238"/>
            <a:ext cx="1199400" cy="1188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3577575" y="1977438"/>
            <a:ext cx="1199400" cy="1188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5323975" y="518075"/>
            <a:ext cx="279900" cy="279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7070800" y="518075"/>
            <a:ext cx="499800" cy="206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5724575" y="495275"/>
            <a:ext cx="279900" cy="279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7682500" y="518075"/>
            <a:ext cx="499800" cy="206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3972300" y="1954738"/>
            <a:ext cx="1199400" cy="1188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2780275" y="4187100"/>
            <a:ext cx="3837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Do it till the end……</a:t>
            </a:r>
            <a:endParaRPr b="1" sz="18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/>
        </p:nvSpPr>
        <p:spPr>
          <a:xfrm>
            <a:off x="1024075" y="438900"/>
            <a:ext cx="44352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Problem 2</a:t>
            </a:r>
            <a:endParaRPr sz="2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8800"/>
            <a:ext cx="8839201" cy="3299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/>
        </p:nvSpPr>
        <p:spPr>
          <a:xfrm>
            <a:off x="1024075" y="438900"/>
            <a:ext cx="44352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Problem 2 (A)</a:t>
            </a:r>
            <a:endParaRPr sz="2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1024075" y="1096225"/>
            <a:ext cx="76164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What is convolution?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What is c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orrelation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 which 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scenario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convolution and c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orrelation produces same result?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/>
        </p:nvSpPr>
        <p:spPr>
          <a:xfrm>
            <a:off x="1024075" y="438900"/>
            <a:ext cx="44352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Problem 2 (B)</a:t>
            </a:r>
            <a:endParaRPr sz="2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600" y="996525"/>
            <a:ext cx="1764800" cy="235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 txBox="1"/>
          <p:nvPr/>
        </p:nvSpPr>
        <p:spPr>
          <a:xfrm>
            <a:off x="366475" y="3502000"/>
            <a:ext cx="5422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Step 1:</a:t>
            </a: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Image padding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Step 2:</a:t>
            </a: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Create a output image matrix G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Step 3:</a:t>
            </a: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Apply Filter And Save Output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B: Line Extraction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/>
        </p:nvSpPr>
        <p:spPr>
          <a:xfrm>
            <a:off x="1024075" y="438900"/>
            <a:ext cx="44352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Lidar Sensor</a:t>
            </a:r>
            <a:endParaRPr sz="2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8" name="Google Shape;2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437" y="1068850"/>
            <a:ext cx="4373125" cy="35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/>
        </p:nvSpPr>
        <p:spPr>
          <a:xfrm>
            <a:off x="1024075" y="438900"/>
            <a:ext cx="44352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Dataset</a:t>
            </a:r>
            <a:endParaRPr sz="2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4" name="Google Shape;2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038" y="1458250"/>
            <a:ext cx="1449875" cy="305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7400" y="1458250"/>
            <a:ext cx="1363746" cy="305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25" y="1331350"/>
            <a:ext cx="1363750" cy="315368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/>
          <p:nvPr/>
        </p:nvSpPr>
        <p:spPr>
          <a:xfrm>
            <a:off x="1351725" y="1067375"/>
            <a:ext cx="18855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rangeData_5_5_180.csv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30"/>
          <p:cNvSpPr txBox="1"/>
          <p:nvPr/>
        </p:nvSpPr>
        <p:spPr>
          <a:xfrm>
            <a:off x="3629250" y="1067375"/>
            <a:ext cx="18855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rangeData_4_9_360.csv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30"/>
          <p:cNvSpPr txBox="1"/>
          <p:nvPr/>
        </p:nvSpPr>
        <p:spPr>
          <a:xfrm>
            <a:off x="5851950" y="1051450"/>
            <a:ext cx="18855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rangeData_7_2_90.csv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/>
        </p:nvSpPr>
        <p:spPr>
          <a:xfrm>
            <a:off x="1024075" y="438900"/>
            <a:ext cx="44352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Problem 3</a:t>
            </a:r>
            <a:endParaRPr sz="2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5" name="Google Shape;2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675" y="956400"/>
            <a:ext cx="7316643" cy="38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A: Image Filtering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/>
        </p:nvSpPr>
        <p:spPr>
          <a:xfrm>
            <a:off x="1024075" y="438900"/>
            <a:ext cx="44352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Problem 3</a:t>
            </a:r>
            <a:endParaRPr sz="2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1" name="Google Shape;2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200" y="956400"/>
            <a:ext cx="5789611" cy="38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/>
        </p:nvSpPr>
        <p:spPr>
          <a:xfrm>
            <a:off x="1024075" y="438900"/>
            <a:ext cx="44352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Problem 3</a:t>
            </a:r>
            <a:endParaRPr sz="2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7" name="Google Shape;2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175" y="995525"/>
            <a:ext cx="5835658" cy="38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/>
        </p:nvSpPr>
        <p:spPr>
          <a:xfrm>
            <a:off x="1024075" y="438900"/>
            <a:ext cx="44352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Problem 3</a:t>
            </a:r>
            <a:endParaRPr sz="2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3" name="Google Shape;2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813" y="1008850"/>
            <a:ext cx="6418372" cy="388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/>
        </p:nvSpPr>
        <p:spPr>
          <a:xfrm>
            <a:off x="1024075" y="438900"/>
            <a:ext cx="44352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Problem 3</a:t>
            </a:r>
            <a:endParaRPr sz="2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9" name="Google Shape;2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750" y="956400"/>
            <a:ext cx="4730491" cy="388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/>
        </p:nvSpPr>
        <p:spPr>
          <a:xfrm>
            <a:off x="1024075" y="438900"/>
            <a:ext cx="44352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Problem 3</a:t>
            </a:r>
            <a:endParaRPr sz="2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5" name="Google Shape;2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4363"/>
            <a:ext cx="8839199" cy="1634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1024075" y="438900"/>
            <a:ext cx="44352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What Is A Digital Image?</a:t>
            </a:r>
            <a:endParaRPr sz="2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024075" y="956400"/>
            <a:ext cx="73500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digital image is a representation of visual information in a digital format, composed of a grid of tiny elements called pixels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280" y="1951275"/>
            <a:ext cx="4889425" cy="2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2653200" y="4194300"/>
            <a:ext cx="38376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Binary image and its matrix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1024075" y="438900"/>
            <a:ext cx="44352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Grayscale</a:t>
            </a:r>
            <a:r>
              <a:rPr lang="en" sz="2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Image And Its Matrix</a:t>
            </a:r>
            <a:endParaRPr sz="2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125" y="1642100"/>
            <a:ext cx="6711750" cy="29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1024075" y="956400"/>
            <a:ext cx="7210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pixel's value in a grayscale image can be any number between 0 and 255.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1024075" y="438900"/>
            <a:ext cx="44352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Color</a:t>
            </a:r>
            <a:r>
              <a:rPr lang="en" sz="2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Image</a:t>
            </a:r>
            <a:endParaRPr sz="2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1024075" y="956400"/>
            <a:ext cx="73500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Color images are composed of 3 matrices and those are the red channel matrix, green color matrix and blue color matrix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450" y="2244450"/>
            <a:ext cx="7641075" cy="17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1024075" y="438900"/>
            <a:ext cx="44352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Problem 1</a:t>
            </a:r>
            <a:endParaRPr sz="2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563" y="956400"/>
            <a:ext cx="7114874" cy="39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1024075" y="438900"/>
            <a:ext cx="44352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Problem 1</a:t>
            </a:r>
            <a:endParaRPr sz="2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075" y="1373075"/>
            <a:ext cx="1265950" cy="59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375" y="2321550"/>
            <a:ext cx="1265950" cy="65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774" y="3382699"/>
            <a:ext cx="3220806" cy="8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53975" y="1029575"/>
            <a:ext cx="6041426" cy="27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1024075" y="438900"/>
            <a:ext cx="44352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Problem 1</a:t>
            </a:r>
            <a:endParaRPr sz="2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1024075" y="928938"/>
            <a:ext cx="73500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Step 1:</a:t>
            </a: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Image padding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16" name="Google Shape;116;p20"/>
          <p:cNvGraphicFramePr/>
          <p:nvPr/>
        </p:nvGraphicFramePr>
        <p:xfrm>
          <a:off x="2098463" y="198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{FABAEF29-F441-4BEE-905F-86E9D0AA47C1}</a:tableStyleId>
              </a:tblPr>
              <a:tblGrid>
                <a:gridCol w="392025"/>
                <a:gridCol w="392025"/>
                <a:gridCol w="392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7" name="Google Shape;117;p20"/>
          <p:cNvGraphicFramePr/>
          <p:nvPr/>
        </p:nvGraphicFramePr>
        <p:xfrm>
          <a:off x="5248675" y="181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{FABAEF29-F441-4BEE-905F-86E9D0AA47C1}</a:tableStyleId>
              </a:tblPr>
              <a:tblGrid>
                <a:gridCol w="397775"/>
                <a:gridCol w="397775"/>
                <a:gridCol w="397775"/>
                <a:gridCol w="397775"/>
                <a:gridCol w="397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8" name="Google Shape;118;p20"/>
          <p:cNvSpPr txBox="1"/>
          <p:nvPr/>
        </p:nvSpPr>
        <p:spPr>
          <a:xfrm>
            <a:off x="1824913" y="3346500"/>
            <a:ext cx="1723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mage I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5167163" y="3852000"/>
            <a:ext cx="21519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Image I after padding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0" name="Google Shape;120;p20"/>
          <p:cNvCxnSpPr/>
          <p:nvPr/>
        </p:nvCxnSpPr>
        <p:spPr>
          <a:xfrm>
            <a:off x="3617000" y="2776400"/>
            <a:ext cx="12060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Google Shape;125;p21"/>
          <p:cNvGraphicFramePr/>
          <p:nvPr/>
        </p:nvGraphicFramePr>
        <p:xfrm>
          <a:off x="1139038" y="220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{FABAEF29-F441-4BEE-905F-86E9D0AA47C1}</a:tableStyleId>
              </a:tblPr>
              <a:tblGrid>
                <a:gridCol w="392025"/>
                <a:gridCol w="392025"/>
                <a:gridCol w="392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6" name="Google Shape;126;p21"/>
          <p:cNvGraphicFramePr/>
          <p:nvPr/>
        </p:nvGraphicFramePr>
        <p:xfrm>
          <a:off x="3116625" y="204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{FABAEF29-F441-4BEE-905F-86E9D0AA47C1}</a:tableStyleId>
              </a:tblPr>
              <a:tblGrid>
                <a:gridCol w="397775"/>
                <a:gridCol w="397775"/>
                <a:gridCol w="397775"/>
                <a:gridCol w="397775"/>
                <a:gridCol w="397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7" name="Google Shape;127;p21"/>
          <p:cNvSpPr txBox="1"/>
          <p:nvPr/>
        </p:nvSpPr>
        <p:spPr>
          <a:xfrm>
            <a:off x="865475" y="3397675"/>
            <a:ext cx="1723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Image I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3035113" y="4086850"/>
            <a:ext cx="21519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Image I after padding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29" name="Google Shape;129;p21"/>
          <p:cNvGraphicFramePr/>
          <p:nvPr/>
        </p:nvGraphicFramePr>
        <p:xfrm>
          <a:off x="6028488" y="224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{FABAEF29-F441-4BEE-905F-86E9D0AA47C1}</a:tableStyleId>
              </a:tblPr>
              <a:tblGrid>
                <a:gridCol w="634100"/>
                <a:gridCol w="634100"/>
                <a:gridCol w="634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G(1,1)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G(1,2)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G(1,3)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G(2,1)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G(2,2)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G(2,3)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G(3,1)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G(3,2)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G(3,3)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0" name="Google Shape;130;p21"/>
          <p:cNvSpPr txBox="1"/>
          <p:nvPr/>
        </p:nvSpPr>
        <p:spPr>
          <a:xfrm>
            <a:off x="6118038" y="3430725"/>
            <a:ext cx="1723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Output image G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1024075" y="921413"/>
            <a:ext cx="73500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Step 2:</a:t>
            </a: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Create a output image matrix G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1024075" y="438900"/>
            <a:ext cx="44352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Problem 1</a:t>
            </a:r>
            <a:endParaRPr sz="2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5695725" y="1922375"/>
            <a:ext cx="2405100" cy="1980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