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18" autoAdjust="0"/>
  </p:normalViewPr>
  <p:slideViewPr>
    <p:cSldViewPr>
      <p:cViewPr varScale="1">
        <p:scale>
          <a:sx n="66" d="100"/>
          <a:sy n="66" d="100"/>
        </p:scale>
        <p:origin x="-552" y="-108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57556F74-68C2-4D87-B6B8-E873F630DD12}" type="slidenum">
              <a:rPr lang="en-GB"/>
              <a:pPr/>
              <a:t>17</a:t>
            </a:fld>
            <a:endParaRPr lang="en-GB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The reason I’m introducing a few UML basics is because it makes talking about applications much easier, as we can produce a diagram describing the classes and their relationships, rather than just jumping into the code.</a:t>
            </a:r>
          </a:p>
          <a:p>
            <a:endParaRPr lang="en-GB"/>
          </a:p>
          <a:p>
            <a:r>
              <a:rPr lang="en-GB"/>
              <a:t>It’s also a useful skill in its own right, and is generally encountered in OO design documents.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642" name="Group 2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240643" name="Rectangle 3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0644" name="Group 4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240645" name="Rectangle 5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0646" name="Group 6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40647" name="Freeform 7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/>
                  <a:ahLst/>
                  <a:cxnLst>
                    <a:cxn ang="0">
                      <a:pos x="901" y="33"/>
                    </a:cxn>
                    <a:cxn ang="0">
                      <a:pos x="1066" y="129"/>
                    </a:cxn>
                    <a:cxn ang="0">
                      <a:pos x="1207" y="256"/>
                    </a:cxn>
                    <a:cxn ang="0">
                      <a:pos x="1316" y="410"/>
                    </a:cxn>
                    <a:cxn ang="0">
                      <a:pos x="1394" y="581"/>
                    </a:cxn>
                    <a:cxn ang="0">
                      <a:pos x="1435" y="766"/>
                    </a:cxn>
                    <a:cxn ang="0">
                      <a:pos x="1435" y="958"/>
                    </a:cxn>
                    <a:cxn ang="0">
                      <a:pos x="1394" y="1143"/>
                    </a:cxn>
                    <a:cxn ang="0">
                      <a:pos x="1316" y="1314"/>
                    </a:cxn>
                    <a:cxn ang="0">
                      <a:pos x="1207" y="1468"/>
                    </a:cxn>
                    <a:cxn ang="0">
                      <a:pos x="1066" y="1597"/>
                    </a:cxn>
                    <a:cxn ang="0">
                      <a:pos x="901" y="1691"/>
                    </a:cxn>
                    <a:cxn ang="0">
                      <a:pos x="721" y="1749"/>
                    </a:cxn>
                    <a:cxn ang="0">
                      <a:pos x="533" y="1769"/>
                    </a:cxn>
                    <a:cxn ang="0">
                      <a:pos x="344" y="1749"/>
                    </a:cxn>
                    <a:cxn ang="0">
                      <a:pos x="165" y="1691"/>
                    </a:cxn>
                    <a:cxn ang="0">
                      <a:pos x="0" y="1597"/>
                    </a:cxn>
                    <a:cxn ang="0">
                      <a:pos x="125" y="1571"/>
                    </a:cxn>
                    <a:cxn ang="0">
                      <a:pos x="281" y="1640"/>
                    </a:cxn>
                    <a:cxn ang="0">
                      <a:pos x="446" y="1675"/>
                    </a:cxn>
                    <a:cxn ang="0">
                      <a:pos x="618" y="1675"/>
                    </a:cxn>
                    <a:cxn ang="0">
                      <a:pos x="785" y="1640"/>
                    </a:cxn>
                    <a:cxn ang="0">
                      <a:pos x="941" y="1571"/>
                    </a:cxn>
                    <a:cxn ang="0">
                      <a:pos x="1080" y="1470"/>
                    </a:cxn>
                    <a:cxn ang="0">
                      <a:pos x="1194" y="1343"/>
                    </a:cxn>
                    <a:cxn ang="0">
                      <a:pos x="1281" y="1194"/>
                    </a:cxn>
                    <a:cxn ang="0">
                      <a:pos x="1332" y="1032"/>
                    </a:cxn>
                    <a:cxn ang="0">
                      <a:pos x="1350" y="862"/>
                    </a:cxn>
                    <a:cxn ang="0">
                      <a:pos x="1332" y="691"/>
                    </a:cxn>
                    <a:cxn ang="0">
                      <a:pos x="1281" y="530"/>
                    </a:cxn>
                    <a:cxn ang="0">
                      <a:pos x="1194" y="381"/>
                    </a:cxn>
                    <a:cxn ang="0">
                      <a:pos x="1080" y="254"/>
                    </a:cxn>
                    <a:cxn ang="0">
                      <a:pos x="941" y="154"/>
                    </a:cxn>
                    <a:cxn ang="0">
                      <a:pos x="785" y="85"/>
                    </a:cxn>
                    <a:cxn ang="0">
                      <a:pos x="812" y="0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48" name="Line 8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649" name="Line 9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650" name="Line 10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651" name="Freeform 11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/>
                  <a:ahLst/>
                  <a:cxnLst>
                    <a:cxn ang="0">
                      <a:pos x="3" y="98"/>
                    </a:cxn>
                    <a:cxn ang="0">
                      <a:pos x="20" y="80"/>
                    </a:cxn>
                    <a:cxn ang="0">
                      <a:pos x="44" y="65"/>
                    </a:cxn>
                    <a:cxn ang="0">
                      <a:pos x="89" y="43"/>
                    </a:cxn>
                    <a:cxn ang="0">
                      <a:pos x="140" y="30"/>
                    </a:cxn>
                    <a:cxn ang="0">
                      <a:pos x="188" y="19"/>
                    </a:cxn>
                    <a:cxn ang="0">
                      <a:pos x="253" y="9"/>
                    </a:cxn>
                    <a:cxn ang="0">
                      <a:pos x="314" y="3"/>
                    </a:cxn>
                    <a:cxn ang="0">
                      <a:pos x="386" y="0"/>
                    </a:cxn>
                    <a:cxn ang="0">
                      <a:pos x="475" y="1"/>
                    </a:cxn>
                    <a:cxn ang="0">
                      <a:pos x="567" y="6"/>
                    </a:cxn>
                    <a:cxn ang="0">
                      <a:pos x="632" y="14"/>
                    </a:cxn>
                    <a:cxn ang="0">
                      <a:pos x="700" y="27"/>
                    </a:cxn>
                    <a:cxn ang="0">
                      <a:pos x="765" y="47"/>
                    </a:cxn>
                    <a:cxn ang="0">
                      <a:pos x="799" y="66"/>
                    </a:cxn>
                    <a:cxn ang="0">
                      <a:pos x="820" y="82"/>
                    </a:cxn>
                    <a:cxn ang="0">
                      <a:pos x="840" y="108"/>
                    </a:cxn>
                    <a:cxn ang="0">
                      <a:pos x="806" y="122"/>
                    </a:cxn>
                    <a:cxn ang="0">
                      <a:pos x="748" y="133"/>
                    </a:cxn>
                    <a:cxn ang="0">
                      <a:pos x="676" y="141"/>
                    </a:cxn>
                    <a:cxn ang="0">
                      <a:pos x="608" y="148"/>
                    </a:cxn>
                    <a:cxn ang="0">
                      <a:pos x="526" y="151"/>
                    </a:cxn>
                    <a:cxn ang="0">
                      <a:pos x="437" y="152"/>
                    </a:cxn>
                    <a:cxn ang="0">
                      <a:pos x="352" y="152"/>
                    </a:cxn>
                    <a:cxn ang="0">
                      <a:pos x="263" y="151"/>
                    </a:cxn>
                    <a:cxn ang="0">
                      <a:pos x="164" y="143"/>
                    </a:cxn>
                    <a:cxn ang="0">
                      <a:pos x="85" y="135"/>
                    </a:cxn>
                    <a:cxn ang="0">
                      <a:pos x="20" y="120"/>
                    </a:cxn>
                    <a:cxn ang="0">
                      <a:pos x="0" y="109"/>
                    </a:cxn>
                    <a:cxn ang="0">
                      <a:pos x="3" y="98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0652" name="Oval 12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0653" name="Group 13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240654" name="Freeform 14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55" name="Freeform 15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56" name="Freeform 16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31" y="0"/>
                    </a:cxn>
                    <a:cxn ang="0">
                      <a:pos x="20" y="13"/>
                    </a:cxn>
                    <a:cxn ang="0">
                      <a:pos x="13" y="13"/>
                    </a:cxn>
                    <a:cxn ang="0">
                      <a:pos x="7" y="19"/>
                    </a:cxn>
                    <a:cxn ang="0">
                      <a:pos x="0" y="19"/>
                    </a:cxn>
                    <a:cxn ang="0">
                      <a:pos x="0" y="35"/>
                    </a:cxn>
                    <a:cxn ang="0">
                      <a:pos x="12" y="47"/>
                    </a:cxn>
                    <a:cxn ang="0">
                      <a:pos x="41" y="47"/>
                    </a:cxn>
                    <a:cxn ang="0">
                      <a:pos x="50" y="35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57" name="Freeform 17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99" y="16"/>
                    </a:cxn>
                    <a:cxn ang="0">
                      <a:pos x="64" y="47"/>
                    </a:cxn>
                    <a:cxn ang="0">
                      <a:pos x="56" y="75"/>
                    </a:cxn>
                    <a:cxn ang="0">
                      <a:pos x="30" y="95"/>
                    </a:cxn>
                    <a:cxn ang="0">
                      <a:pos x="12" y="135"/>
                    </a:cxn>
                    <a:cxn ang="0">
                      <a:pos x="12" y="159"/>
                    </a:cxn>
                    <a:cxn ang="0">
                      <a:pos x="0" y="201"/>
                    </a:cxn>
                    <a:cxn ang="0">
                      <a:pos x="16" y="219"/>
                    </a:cxn>
                    <a:cxn ang="0">
                      <a:pos x="56" y="272"/>
                    </a:cxn>
                    <a:cxn ang="0">
                      <a:pos x="68" y="265"/>
                    </a:cxn>
                    <a:cxn ang="0">
                      <a:pos x="139" y="265"/>
                    </a:cxn>
                    <a:cxn ang="0">
                      <a:pos x="172" y="278"/>
                    </a:cxn>
                    <a:cxn ang="0">
                      <a:pos x="169" y="319"/>
                    </a:cxn>
                    <a:cxn ang="0">
                      <a:pos x="193" y="374"/>
                    </a:cxn>
                    <a:cxn ang="0">
                      <a:pos x="191" y="389"/>
                    </a:cxn>
                    <a:cxn ang="0">
                      <a:pos x="201" y="406"/>
                    </a:cxn>
                    <a:cxn ang="0">
                      <a:pos x="186" y="445"/>
                    </a:cxn>
                    <a:cxn ang="0">
                      <a:pos x="204" y="494"/>
                    </a:cxn>
                    <a:cxn ang="0">
                      <a:pos x="214" y="532"/>
                    </a:cxn>
                    <a:cxn ang="0">
                      <a:pos x="226" y="556"/>
                    </a:cxn>
                    <a:cxn ang="0">
                      <a:pos x="239" y="586"/>
                    </a:cxn>
                    <a:cxn ang="0">
                      <a:pos x="263" y="582"/>
                    </a:cxn>
                    <a:cxn ang="0">
                      <a:pos x="302" y="560"/>
                    </a:cxn>
                    <a:cxn ang="0">
                      <a:pos x="320" y="533"/>
                    </a:cxn>
                    <a:cxn ang="0">
                      <a:pos x="319" y="515"/>
                    </a:cxn>
                    <a:cxn ang="0">
                      <a:pos x="342" y="500"/>
                    </a:cxn>
                    <a:cxn ang="0">
                      <a:pos x="338" y="474"/>
                    </a:cxn>
                    <a:cxn ang="0">
                      <a:pos x="373" y="432"/>
                    </a:cxn>
                    <a:cxn ang="0">
                      <a:pos x="378" y="398"/>
                    </a:cxn>
                    <a:cxn ang="0">
                      <a:pos x="369" y="386"/>
                    </a:cxn>
                    <a:cxn ang="0">
                      <a:pos x="373" y="372"/>
                    </a:cxn>
                    <a:cxn ang="0">
                      <a:pos x="365" y="360"/>
                    </a:cxn>
                    <a:cxn ang="0">
                      <a:pos x="391" y="327"/>
                    </a:cxn>
                    <a:cxn ang="0">
                      <a:pos x="391" y="310"/>
                    </a:cxn>
                    <a:cxn ang="0">
                      <a:pos x="427" y="282"/>
                    </a:cxn>
                    <a:cxn ang="0">
                      <a:pos x="450" y="207"/>
                    </a:cxn>
                    <a:cxn ang="0">
                      <a:pos x="417" y="226"/>
                    </a:cxn>
                    <a:cxn ang="0">
                      <a:pos x="388" y="218"/>
                    </a:cxn>
                    <a:cxn ang="0">
                      <a:pos x="392" y="200"/>
                    </a:cxn>
                    <a:cxn ang="0">
                      <a:pos x="363" y="180"/>
                    </a:cxn>
                    <a:cxn ang="0">
                      <a:pos x="349" y="132"/>
                    </a:cxn>
                    <a:cxn ang="0">
                      <a:pos x="321" y="93"/>
                    </a:cxn>
                    <a:cxn ang="0">
                      <a:pos x="321" y="66"/>
                    </a:cxn>
                    <a:cxn ang="0">
                      <a:pos x="306" y="65"/>
                    </a:cxn>
                    <a:cxn ang="0">
                      <a:pos x="296" y="69"/>
                    </a:cxn>
                    <a:cxn ang="0">
                      <a:pos x="254" y="54"/>
                    </a:cxn>
                    <a:cxn ang="0">
                      <a:pos x="243" y="65"/>
                    </a:cxn>
                    <a:cxn ang="0">
                      <a:pos x="234" y="78"/>
                    </a:cxn>
                    <a:cxn ang="0">
                      <a:pos x="211" y="53"/>
                    </a:cxn>
                    <a:cxn ang="0">
                      <a:pos x="189" y="47"/>
                    </a:cxn>
                    <a:cxn ang="0">
                      <a:pos x="187" y="15"/>
                    </a:cxn>
                    <a:cxn ang="0">
                      <a:pos x="155" y="20"/>
                    </a:cxn>
                    <a:cxn ang="0">
                      <a:pos x="135" y="13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58" name="Freeform 18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8"/>
                    </a:cxn>
                    <a:cxn ang="0">
                      <a:pos x="7" y="14"/>
                    </a:cxn>
                    <a:cxn ang="0">
                      <a:pos x="7" y="19"/>
                    </a:cxn>
                    <a:cxn ang="0">
                      <a:pos x="16" y="23"/>
                    </a:cxn>
                    <a:cxn ang="0">
                      <a:pos x="16" y="27"/>
                    </a:cxn>
                    <a:cxn ang="0">
                      <a:pos x="9" y="23"/>
                    </a:cxn>
                    <a:cxn ang="0">
                      <a:pos x="3" y="27"/>
                    </a:cxn>
                    <a:cxn ang="0">
                      <a:pos x="0" y="23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3" y="4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59" name="Freeform 19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24" y="48"/>
                    </a:cxn>
                    <a:cxn ang="0">
                      <a:pos x="52" y="0"/>
                    </a:cxn>
                    <a:cxn ang="0">
                      <a:pos x="67" y="28"/>
                    </a:cxn>
                    <a:cxn ang="0">
                      <a:pos x="55" y="96"/>
                    </a:cxn>
                    <a:cxn ang="0">
                      <a:pos x="5" y="80"/>
                    </a:cxn>
                    <a:cxn ang="0">
                      <a:pos x="0" y="48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60" name="Freeform 20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0" y="0"/>
                    </a:cxn>
                    <a:cxn ang="0">
                      <a:pos x="39" y="9"/>
                    </a:cxn>
                    <a:cxn ang="0">
                      <a:pos x="95" y="32"/>
                    </a:cxn>
                    <a:cxn ang="0">
                      <a:pos x="95" y="49"/>
                    </a:cxn>
                    <a:cxn ang="0">
                      <a:pos x="116" y="93"/>
                    </a:cxn>
                    <a:cxn ang="0">
                      <a:pos x="73" y="51"/>
                    </a:cxn>
                    <a:cxn ang="0">
                      <a:pos x="44" y="54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61" name="Freeform 21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78" y="30"/>
                    </a:cxn>
                    <a:cxn ang="0">
                      <a:pos x="16" y="100"/>
                    </a:cxn>
                    <a:cxn ang="0">
                      <a:pos x="0" y="84"/>
                    </a:cxn>
                    <a:cxn ang="0">
                      <a:pos x="45" y="39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62" name="Freeform 22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/>
                  <a:ahLst/>
                  <a:cxnLst>
                    <a:cxn ang="0">
                      <a:pos x="38" y="51"/>
                    </a:cxn>
                    <a:cxn ang="0">
                      <a:pos x="28" y="43"/>
                    </a:cxn>
                    <a:cxn ang="0">
                      <a:pos x="28" y="14"/>
                    </a:cxn>
                    <a:cxn ang="0">
                      <a:pos x="33" y="8"/>
                    </a:cxn>
                    <a:cxn ang="0">
                      <a:pos x="24" y="8"/>
                    </a:cxn>
                    <a:cxn ang="0">
                      <a:pos x="29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14" y="27"/>
                    </a:cxn>
                    <a:cxn ang="0">
                      <a:pos x="18" y="31"/>
                    </a:cxn>
                    <a:cxn ang="0">
                      <a:pos x="18" y="39"/>
                    </a:cxn>
                    <a:cxn ang="0">
                      <a:pos x="16" y="39"/>
                    </a:cxn>
                    <a:cxn ang="0">
                      <a:pos x="9" y="46"/>
                    </a:cxn>
                    <a:cxn ang="0">
                      <a:pos x="9" y="53"/>
                    </a:cxn>
                    <a:cxn ang="0">
                      <a:pos x="0" y="65"/>
                    </a:cxn>
                    <a:cxn ang="0">
                      <a:pos x="29" y="65"/>
                    </a:cxn>
                    <a:cxn ang="0">
                      <a:pos x="38" y="51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63" name="Freeform 23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64" name="Freeform 24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/>
                  <a:ahLst/>
                  <a:cxnLst>
                    <a:cxn ang="0">
                      <a:pos x="168" y="15"/>
                    </a:cxn>
                    <a:cxn ang="0">
                      <a:pos x="201" y="20"/>
                    </a:cxn>
                    <a:cxn ang="0">
                      <a:pos x="181" y="28"/>
                    </a:cxn>
                    <a:cxn ang="0">
                      <a:pos x="172" y="41"/>
                    </a:cxn>
                    <a:cxn ang="0">
                      <a:pos x="160" y="70"/>
                    </a:cxn>
                    <a:cxn ang="0">
                      <a:pos x="140" y="72"/>
                    </a:cxn>
                    <a:cxn ang="0">
                      <a:pos x="123" y="69"/>
                    </a:cxn>
                    <a:cxn ang="0">
                      <a:pos x="131" y="55"/>
                    </a:cxn>
                    <a:cxn ang="0">
                      <a:pos x="124" y="37"/>
                    </a:cxn>
                    <a:cxn ang="0">
                      <a:pos x="114" y="69"/>
                    </a:cxn>
                    <a:cxn ang="0">
                      <a:pos x="87" y="84"/>
                    </a:cxn>
                    <a:cxn ang="0">
                      <a:pos x="73" y="94"/>
                    </a:cxn>
                    <a:cxn ang="0">
                      <a:pos x="53" y="108"/>
                    </a:cxn>
                    <a:cxn ang="0">
                      <a:pos x="43" y="143"/>
                    </a:cxn>
                    <a:cxn ang="0">
                      <a:pos x="8" y="130"/>
                    </a:cxn>
                    <a:cxn ang="0">
                      <a:pos x="0" y="156"/>
                    </a:cxn>
                    <a:cxn ang="0">
                      <a:pos x="15" y="194"/>
                    </a:cxn>
                    <a:cxn ang="0">
                      <a:pos x="71" y="153"/>
                    </a:cxn>
                    <a:cxn ang="0">
                      <a:pos x="105" y="145"/>
                    </a:cxn>
                    <a:cxn ang="0">
                      <a:pos x="111" y="161"/>
                    </a:cxn>
                    <a:cxn ang="0">
                      <a:pos x="139" y="201"/>
                    </a:cxn>
                    <a:cxn ang="0">
                      <a:pos x="142" y="189"/>
                    </a:cxn>
                    <a:cxn ang="0">
                      <a:pos x="150" y="189"/>
                    </a:cxn>
                    <a:cxn ang="0">
                      <a:pos x="123" y="152"/>
                    </a:cxn>
                    <a:cxn ang="0">
                      <a:pos x="131" y="139"/>
                    </a:cxn>
                    <a:cxn ang="0">
                      <a:pos x="160" y="178"/>
                    </a:cxn>
                    <a:cxn ang="0">
                      <a:pos x="172" y="202"/>
                    </a:cxn>
                    <a:cxn ang="0">
                      <a:pos x="178" y="215"/>
                    </a:cxn>
                    <a:cxn ang="0">
                      <a:pos x="183" y="191"/>
                    </a:cxn>
                    <a:cxn ang="0">
                      <a:pos x="202" y="182"/>
                    </a:cxn>
                    <a:cxn ang="0">
                      <a:pos x="214" y="177"/>
                    </a:cxn>
                    <a:cxn ang="0">
                      <a:pos x="210" y="158"/>
                    </a:cxn>
                    <a:cxn ang="0">
                      <a:pos x="219" y="126"/>
                    </a:cxn>
                    <a:cxn ang="0">
                      <a:pos x="232" y="130"/>
                    </a:cxn>
                    <a:cxn ang="0">
                      <a:pos x="236" y="145"/>
                    </a:cxn>
                    <a:cxn ang="0">
                      <a:pos x="247" y="137"/>
                    </a:cxn>
                    <a:cxn ang="0">
                      <a:pos x="244" y="134"/>
                    </a:cxn>
                    <a:cxn ang="0">
                      <a:pos x="252" y="114"/>
                    </a:cxn>
                    <a:cxn ang="0">
                      <a:pos x="255" y="137"/>
                    </a:cxn>
                    <a:cxn ang="0">
                      <a:pos x="168" y="0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65" name="Freeform 25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/>
                  <a:ahLst/>
                  <a:cxnLst>
                    <a:cxn ang="0">
                      <a:pos x="32" y="202"/>
                    </a:cxn>
                    <a:cxn ang="0">
                      <a:pos x="99" y="134"/>
                    </a:cxn>
                    <a:cxn ang="0">
                      <a:pos x="142" y="181"/>
                    </a:cxn>
                    <a:cxn ang="0">
                      <a:pos x="118" y="179"/>
                    </a:cxn>
                    <a:cxn ang="0">
                      <a:pos x="216" y="172"/>
                    </a:cxn>
                    <a:cxn ang="0">
                      <a:pos x="240" y="110"/>
                    </a:cxn>
                    <a:cxn ang="0">
                      <a:pos x="241" y="124"/>
                    </a:cxn>
                    <a:cxn ang="0">
                      <a:pos x="223" y="172"/>
                    </a:cxn>
                    <a:cxn ang="0">
                      <a:pos x="301" y="133"/>
                    </a:cxn>
                    <a:cxn ang="0">
                      <a:pos x="460" y="23"/>
                    </a:cxn>
                    <a:cxn ang="0">
                      <a:pos x="574" y="29"/>
                    </a:cxn>
                    <a:cxn ang="0">
                      <a:pos x="701" y="15"/>
                    </a:cxn>
                    <a:cxn ang="0">
                      <a:pos x="840" y="71"/>
                    </a:cxn>
                    <a:cxn ang="0">
                      <a:pos x="1001" y="91"/>
                    </a:cxn>
                    <a:cxn ang="0">
                      <a:pos x="1080" y="156"/>
                    </a:cxn>
                    <a:cxn ang="0">
                      <a:pos x="1019" y="206"/>
                    </a:cxn>
                    <a:cxn ang="0">
                      <a:pos x="985" y="270"/>
                    </a:cxn>
                    <a:cxn ang="0">
                      <a:pos x="945" y="273"/>
                    </a:cxn>
                    <a:cxn ang="0">
                      <a:pos x="958" y="184"/>
                    </a:cxn>
                    <a:cxn ang="0">
                      <a:pos x="906" y="232"/>
                    </a:cxn>
                    <a:cxn ang="0">
                      <a:pos x="868" y="273"/>
                    </a:cxn>
                    <a:cxn ang="0">
                      <a:pos x="881" y="318"/>
                    </a:cxn>
                    <a:cxn ang="0">
                      <a:pos x="837" y="385"/>
                    </a:cxn>
                    <a:cxn ang="0">
                      <a:pos x="844" y="439"/>
                    </a:cxn>
                    <a:cxn ang="0">
                      <a:pos x="839" y="413"/>
                    </a:cxn>
                    <a:cxn ang="0">
                      <a:pos x="797" y="416"/>
                    </a:cxn>
                    <a:cxn ang="0">
                      <a:pos x="828" y="496"/>
                    </a:cxn>
                    <a:cxn ang="0">
                      <a:pos x="751" y="589"/>
                    </a:cxn>
                    <a:cxn ang="0">
                      <a:pos x="730" y="615"/>
                    </a:cxn>
                    <a:cxn ang="0">
                      <a:pos x="703" y="706"/>
                    </a:cxn>
                    <a:cxn ang="0">
                      <a:pos x="665" y="708"/>
                    </a:cxn>
                    <a:cxn ang="0">
                      <a:pos x="711" y="768"/>
                    </a:cxn>
                    <a:cxn ang="0">
                      <a:pos x="634" y="626"/>
                    </a:cxn>
                    <a:cxn ang="0">
                      <a:pos x="545" y="596"/>
                    </a:cxn>
                    <a:cxn ang="0">
                      <a:pos x="503" y="689"/>
                    </a:cxn>
                    <a:cxn ang="0">
                      <a:pos x="471" y="738"/>
                    </a:cxn>
                    <a:cxn ang="0">
                      <a:pos x="416" y="592"/>
                    </a:cxn>
                    <a:cxn ang="0">
                      <a:pos x="373" y="607"/>
                    </a:cxn>
                    <a:cxn ang="0">
                      <a:pos x="336" y="545"/>
                    </a:cxn>
                    <a:cxn ang="0">
                      <a:pos x="223" y="510"/>
                    </a:cxn>
                    <a:cxn ang="0">
                      <a:pos x="263" y="577"/>
                    </a:cxn>
                    <a:cxn ang="0">
                      <a:pos x="234" y="620"/>
                    </a:cxn>
                    <a:cxn ang="0">
                      <a:pos x="190" y="605"/>
                    </a:cxn>
                    <a:cxn ang="0">
                      <a:pos x="119" y="495"/>
                    </a:cxn>
                    <a:cxn ang="0">
                      <a:pos x="149" y="432"/>
                    </a:cxn>
                    <a:cxn ang="0">
                      <a:pos x="166" y="385"/>
                    </a:cxn>
                    <a:cxn ang="0">
                      <a:pos x="149" y="226"/>
                    </a:cxn>
                    <a:cxn ang="0">
                      <a:pos x="86" y="193"/>
                    </a:cxn>
                    <a:cxn ang="0">
                      <a:pos x="55" y="210"/>
                    </a:cxn>
                    <a:cxn ang="0">
                      <a:pos x="0" y="226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66" name="Freeform 26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63" y="20"/>
                    </a:cxn>
                    <a:cxn ang="0">
                      <a:pos x="55" y="33"/>
                    </a:cxn>
                    <a:cxn ang="0">
                      <a:pos x="57" y="54"/>
                    </a:cxn>
                    <a:cxn ang="0">
                      <a:pos x="47" y="82"/>
                    </a:cxn>
                    <a:cxn ang="0">
                      <a:pos x="31" y="108"/>
                    </a:cxn>
                    <a:cxn ang="0">
                      <a:pos x="7" y="125"/>
                    </a:cxn>
                    <a:cxn ang="0">
                      <a:pos x="0" y="154"/>
                    </a:cxn>
                    <a:cxn ang="0">
                      <a:pos x="10" y="156"/>
                    </a:cxn>
                    <a:cxn ang="0">
                      <a:pos x="10" y="129"/>
                    </a:cxn>
                    <a:cxn ang="0">
                      <a:pos x="44" y="127"/>
                    </a:cxn>
                    <a:cxn ang="0">
                      <a:pos x="69" y="109"/>
                    </a:cxn>
                    <a:cxn ang="0">
                      <a:pos x="69" y="72"/>
                    </a:cxn>
                    <a:cxn ang="0">
                      <a:pos x="77" y="58"/>
                    </a:cxn>
                    <a:cxn ang="0">
                      <a:pos x="64" y="34"/>
                    </a:cxn>
                    <a:cxn ang="0">
                      <a:pos x="82" y="27"/>
                    </a:cxn>
                    <a:cxn ang="0">
                      <a:pos x="93" y="8"/>
                    </a:cxn>
                    <a:cxn ang="0">
                      <a:pos x="69" y="11"/>
                    </a:cxn>
                    <a:cxn ang="0">
                      <a:pos x="63" y="0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67" name="Freeform 27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6"/>
                    </a:cxn>
                    <a:cxn ang="0">
                      <a:pos x="6" y="35"/>
                    </a:cxn>
                    <a:cxn ang="0">
                      <a:pos x="18" y="2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68" name="Freeform 28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7"/>
                    </a:cxn>
                    <a:cxn ang="0">
                      <a:pos x="82" y="41"/>
                    </a:cxn>
                    <a:cxn ang="0">
                      <a:pos x="75" y="60"/>
                    </a:cxn>
                    <a:cxn ang="0">
                      <a:pos x="115" y="77"/>
                    </a:cxn>
                    <a:cxn ang="0">
                      <a:pos x="219" y="77"/>
                    </a:cxn>
                    <a:cxn ang="0">
                      <a:pos x="106" y="93"/>
                    </a:cxn>
                    <a:cxn ang="0">
                      <a:pos x="75" y="60"/>
                    </a:cxn>
                    <a:cxn ang="0">
                      <a:pos x="46" y="5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69" name="Freeform 29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/>
                  <a:ahLst/>
                  <a:cxnLst>
                    <a:cxn ang="0">
                      <a:pos x="190" y="216"/>
                    </a:cxn>
                    <a:cxn ang="0">
                      <a:pos x="179" y="212"/>
                    </a:cxn>
                    <a:cxn ang="0">
                      <a:pos x="154" y="187"/>
                    </a:cxn>
                    <a:cxn ang="0">
                      <a:pos x="130" y="182"/>
                    </a:cxn>
                    <a:cxn ang="0">
                      <a:pos x="124" y="167"/>
                    </a:cxn>
                    <a:cxn ang="0">
                      <a:pos x="110" y="155"/>
                    </a:cxn>
                    <a:cxn ang="0">
                      <a:pos x="87" y="155"/>
                    </a:cxn>
                    <a:cxn ang="0">
                      <a:pos x="62" y="165"/>
                    </a:cxn>
                    <a:cxn ang="0">
                      <a:pos x="40" y="169"/>
                    </a:cxn>
                    <a:cxn ang="0">
                      <a:pos x="15" y="169"/>
                    </a:cxn>
                    <a:cxn ang="0">
                      <a:pos x="14" y="152"/>
                    </a:cxn>
                    <a:cxn ang="0">
                      <a:pos x="5" y="127"/>
                    </a:cxn>
                    <a:cxn ang="0">
                      <a:pos x="3" y="114"/>
                    </a:cxn>
                    <a:cxn ang="0">
                      <a:pos x="3" y="79"/>
                    </a:cxn>
                    <a:cxn ang="0">
                      <a:pos x="44" y="60"/>
                    </a:cxn>
                    <a:cxn ang="0">
                      <a:pos x="48" y="41"/>
                    </a:cxn>
                    <a:cxn ang="0">
                      <a:pos x="57" y="43"/>
                    </a:cxn>
                    <a:cxn ang="0">
                      <a:pos x="77" y="22"/>
                    </a:cxn>
                    <a:cxn ang="0">
                      <a:pos x="98" y="25"/>
                    </a:cxn>
                    <a:cxn ang="0">
                      <a:pos x="113" y="10"/>
                    </a:cxn>
                    <a:cxn ang="0">
                      <a:pos x="125" y="8"/>
                    </a:cxn>
                    <a:cxn ang="0">
                      <a:pos x="145" y="34"/>
                    </a:cxn>
                    <a:cxn ang="0">
                      <a:pos x="163" y="43"/>
                    </a:cxn>
                    <a:cxn ang="0">
                      <a:pos x="165" y="16"/>
                    </a:cxn>
                    <a:cxn ang="0">
                      <a:pos x="172" y="0"/>
                    </a:cxn>
                    <a:cxn ang="0">
                      <a:pos x="185" y="22"/>
                    </a:cxn>
                    <a:cxn ang="0">
                      <a:pos x="196" y="60"/>
                    </a:cxn>
                    <a:cxn ang="0">
                      <a:pos x="219" y="83"/>
                    </a:cxn>
                    <a:cxn ang="0">
                      <a:pos x="232" y="101"/>
                    </a:cxn>
                    <a:cxn ang="0">
                      <a:pos x="235" y="133"/>
                    </a:cxn>
                    <a:cxn ang="0">
                      <a:pos x="221" y="169"/>
                    </a:cxn>
                    <a:cxn ang="0">
                      <a:pos x="217" y="202"/>
                    </a:cxn>
                    <a:cxn ang="0">
                      <a:pos x="196" y="21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70" name="Freeform 30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9" y="23"/>
                    </a:cxn>
                    <a:cxn ang="0">
                      <a:pos x="3" y="19"/>
                    </a:cxn>
                    <a:cxn ang="0">
                      <a:pos x="3" y="15"/>
                    </a:cxn>
                    <a:cxn ang="0">
                      <a:pos x="3" y="11"/>
                    </a:cxn>
                    <a:cxn ang="0">
                      <a:pos x="2" y="7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9" y="4"/>
                    </a:cxn>
                    <a:cxn ang="0">
                      <a:pos x="12" y="3"/>
                    </a:cxn>
                    <a:cxn ang="0">
                      <a:pos x="13" y="3"/>
                    </a:cxn>
                    <a:cxn ang="0">
                      <a:pos x="17" y="0"/>
                    </a:cxn>
                    <a:cxn ang="0">
                      <a:pos x="17" y="11"/>
                    </a:cxn>
                    <a:cxn ang="0">
                      <a:pos x="15" y="15"/>
                    </a:cxn>
                    <a:cxn ang="0">
                      <a:pos x="13" y="19"/>
                    </a:cxn>
                    <a:cxn ang="0">
                      <a:pos x="13" y="22"/>
                    </a:cxn>
                    <a:cxn ang="0">
                      <a:pos x="12" y="23"/>
                    </a:cxn>
                    <a:cxn ang="0">
                      <a:pos x="12" y="26"/>
                    </a:cxn>
                    <a:cxn ang="0">
                      <a:pos x="9" y="23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671" name="Freeform 31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3" y="28"/>
                    </a:cxn>
                    <a:cxn ang="0">
                      <a:pos x="20" y="0"/>
                    </a:cxn>
                    <a:cxn ang="0">
                      <a:pos x="25" y="42"/>
                    </a:cxn>
                    <a:cxn ang="0">
                      <a:pos x="17" y="94"/>
                    </a:cxn>
                    <a:cxn ang="0">
                      <a:pos x="0" y="105"/>
                    </a:cxn>
                    <a:cxn ang="0">
                      <a:pos x="0" y="80"/>
                    </a:cxn>
                    <a:cxn ang="0">
                      <a:pos x="5" y="64"/>
                    </a:cxn>
                    <a:cxn ang="0">
                      <a:pos x="3" y="3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40672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3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0675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Liang, Introduction to Java Programming, Eighth Edition, (c) 2011 Pearson Education, Inc. All rights reserved. 0132130807</a:t>
            </a:r>
          </a:p>
        </p:txBody>
      </p:sp>
      <p:sp>
        <p:nvSpPr>
          <p:cNvPr id="240676" name="Rectangle 3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5CB9A32-2970-43C7-B3F3-033888D8C0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F49C4B-109F-4D85-A4C3-537051CA2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07E99E-CF16-4BC4-A6AB-FC5258854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2E19416-ABD5-4695-9DEA-AF83AAF9B9D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2B68985-3DCE-4126-B5B4-D51195A76AA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354A91-EA6D-4A83-89C2-E5B109A310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54B31-717B-469A-97BF-81B208567D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7A9277-F8DE-4A04-99C4-9E61678B0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E97BA0-95AD-4BE5-B546-B8B157F26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E67A18-A522-4413-A97B-3155ABB9B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EB0023-3AD7-4CD8-B4CE-58BF5ADCCC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066C99-403B-4C9E-9C8E-A3BFB91A1D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4D2A02-E3C1-44AC-85AD-A9D55EB058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239619" name="Rectangle 3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9620" name="Group 4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239621" name="Freeform 5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/>
                <a:ahLst/>
                <a:cxnLst>
                  <a:cxn ang="0">
                    <a:pos x="646" y="23"/>
                  </a:cxn>
                  <a:cxn ang="0">
                    <a:pos x="765" y="92"/>
                  </a:cxn>
                  <a:cxn ang="0">
                    <a:pos x="866" y="184"/>
                  </a:cxn>
                  <a:cxn ang="0">
                    <a:pos x="944" y="294"/>
                  </a:cxn>
                  <a:cxn ang="0">
                    <a:pos x="1000" y="417"/>
                  </a:cxn>
                  <a:cxn ang="0">
                    <a:pos x="1030" y="550"/>
                  </a:cxn>
                  <a:cxn ang="0">
                    <a:pos x="1030" y="688"/>
                  </a:cxn>
                  <a:cxn ang="0">
                    <a:pos x="1000" y="821"/>
                  </a:cxn>
                  <a:cxn ang="0">
                    <a:pos x="944" y="944"/>
                  </a:cxn>
                  <a:cxn ang="0">
                    <a:pos x="866" y="1055"/>
                  </a:cxn>
                  <a:cxn ang="0">
                    <a:pos x="765" y="1148"/>
                  </a:cxn>
                  <a:cxn ang="0">
                    <a:pos x="646" y="1215"/>
                  </a:cxn>
                  <a:cxn ang="0">
                    <a:pos x="517" y="1257"/>
                  </a:cxn>
                  <a:cxn ang="0">
                    <a:pos x="382" y="1272"/>
                  </a:cxn>
                  <a:cxn ang="0">
                    <a:pos x="246" y="1257"/>
                  </a:cxn>
                  <a:cxn ang="0">
                    <a:pos x="118" y="1215"/>
                  </a:cxn>
                  <a:cxn ang="0">
                    <a:pos x="0" y="1148"/>
                  </a:cxn>
                  <a:cxn ang="0">
                    <a:pos x="89" y="1129"/>
                  </a:cxn>
                  <a:cxn ang="0">
                    <a:pos x="201" y="1179"/>
                  </a:cxn>
                  <a:cxn ang="0">
                    <a:pos x="320" y="1204"/>
                  </a:cxn>
                  <a:cxn ang="0">
                    <a:pos x="443" y="1204"/>
                  </a:cxn>
                  <a:cxn ang="0">
                    <a:pos x="563" y="1179"/>
                  </a:cxn>
                  <a:cxn ang="0">
                    <a:pos x="675" y="1129"/>
                  </a:cxn>
                  <a:cxn ang="0">
                    <a:pos x="775" y="1057"/>
                  </a:cxn>
                  <a:cxn ang="0">
                    <a:pos x="857" y="965"/>
                  </a:cxn>
                  <a:cxn ang="0">
                    <a:pos x="919" y="858"/>
                  </a:cxn>
                  <a:cxn ang="0">
                    <a:pos x="956" y="742"/>
                  </a:cxn>
                  <a:cxn ang="0">
                    <a:pos x="969" y="619"/>
                  </a:cxn>
                  <a:cxn ang="0">
                    <a:pos x="956" y="496"/>
                  </a:cxn>
                  <a:cxn ang="0">
                    <a:pos x="919" y="381"/>
                  </a:cxn>
                  <a:cxn ang="0">
                    <a:pos x="857" y="273"/>
                  </a:cxn>
                  <a:cxn ang="0">
                    <a:pos x="775" y="182"/>
                  </a:cxn>
                  <a:cxn ang="0">
                    <a:pos x="675" y="110"/>
                  </a:cxn>
                  <a:cxn ang="0">
                    <a:pos x="563" y="61"/>
                  </a:cxn>
                  <a:cxn ang="0">
                    <a:pos x="582" y="0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622" name="Line 6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23" name="Line 7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24" name="Line 8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625" name="Freeform 9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/>
                <a:ahLst/>
                <a:cxnLst>
                  <a:cxn ang="0">
                    <a:pos x="2" y="70"/>
                  </a:cxn>
                  <a:cxn ang="0">
                    <a:pos x="14" y="57"/>
                  </a:cxn>
                  <a:cxn ang="0">
                    <a:pos x="31" y="46"/>
                  </a:cxn>
                  <a:cxn ang="0">
                    <a:pos x="63" y="30"/>
                  </a:cxn>
                  <a:cxn ang="0">
                    <a:pos x="100" y="21"/>
                  </a:cxn>
                  <a:cxn ang="0">
                    <a:pos x="134" y="13"/>
                  </a:cxn>
                  <a:cxn ang="0">
                    <a:pos x="181" y="6"/>
                  </a:cxn>
                  <a:cxn ang="0">
                    <a:pos x="225" y="2"/>
                  </a:cxn>
                  <a:cxn ang="0">
                    <a:pos x="277" y="0"/>
                  </a:cxn>
                  <a:cxn ang="0">
                    <a:pos x="340" y="0"/>
                  </a:cxn>
                  <a:cxn ang="0">
                    <a:pos x="407" y="4"/>
                  </a:cxn>
                  <a:cxn ang="0">
                    <a:pos x="453" y="10"/>
                  </a:cxn>
                  <a:cxn ang="0">
                    <a:pos x="502" y="19"/>
                  </a:cxn>
                  <a:cxn ang="0">
                    <a:pos x="549" y="33"/>
                  </a:cxn>
                  <a:cxn ang="0">
                    <a:pos x="573" y="47"/>
                  </a:cxn>
                  <a:cxn ang="0">
                    <a:pos x="588" y="58"/>
                  </a:cxn>
                  <a:cxn ang="0">
                    <a:pos x="603" y="77"/>
                  </a:cxn>
                  <a:cxn ang="0">
                    <a:pos x="578" y="87"/>
                  </a:cxn>
                  <a:cxn ang="0">
                    <a:pos x="536" y="95"/>
                  </a:cxn>
                  <a:cxn ang="0">
                    <a:pos x="485" y="101"/>
                  </a:cxn>
                  <a:cxn ang="0">
                    <a:pos x="436" y="106"/>
                  </a:cxn>
                  <a:cxn ang="0">
                    <a:pos x="377" y="108"/>
                  </a:cxn>
                  <a:cxn ang="0">
                    <a:pos x="313" y="109"/>
                  </a:cxn>
                  <a:cxn ang="0">
                    <a:pos x="252" y="109"/>
                  </a:cxn>
                  <a:cxn ang="0">
                    <a:pos x="188" y="108"/>
                  </a:cxn>
                  <a:cxn ang="0">
                    <a:pos x="117" y="102"/>
                  </a:cxn>
                  <a:cxn ang="0">
                    <a:pos x="61" y="96"/>
                  </a:cxn>
                  <a:cxn ang="0">
                    <a:pos x="14" y="86"/>
                  </a:cxn>
                  <a:cxn ang="0">
                    <a:pos x="0" y="78"/>
                  </a:cxn>
                  <a:cxn ang="0">
                    <a:pos x="2" y="70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626" name="Oval 10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9627" name="Group 11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239628" name="Freeform 12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29" name="Freeform 13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30" name="Freeform 14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9" y="9"/>
                    </a:cxn>
                    <a:cxn ang="0">
                      <a:pos x="5" y="13"/>
                    </a:cxn>
                    <a:cxn ang="0">
                      <a:pos x="0" y="13"/>
                    </a:cxn>
                    <a:cxn ang="0">
                      <a:pos x="0" y="25"/>
                    </a:cxn>
                    <a:cxn ang="0">
                      <a:pos x="8" y="34"/>
                    </a:cxn>
                    <a:cxn ang="0">
                      <a:pos x="29" y="34"/>
                    </a:cxn>
                    <a:cxn ang="0">
                      <a:pos x="36" y="25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31" name="Freeform 15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1" y="11"/>
                    </a:cxn>
                    <a:cxn ang="0">
                      <a:pos x="45" y="33"/>
                    </a:cxn>
                    <a:cxn ang="0">
                      <a:pos x="40" y="53"/>
                    </a:cxn>
                    <a:cxn ang="0">
                      <a:pos x="21" y="68"/>
                    </a:cxn>
                    <a:cxn ang="0">
                      <a:pos x="8" y="96"/>
                    </a:cxn>
                    <a:cxn ang="0">
                      <a:pos x="8" y="114"/>
                    </a:cxn>
                    <a:cxn ang="0">
                      <a:pos x="0" y="144"/>
                    </a:cxn>
                    <a:cxn ang="0">
                      <a:pos x="11" y="157"/>
                    </a:cxn>
                    <a:cxn ang="0">
                      <a:pos x="40" y="195"/>
                    </a:cxn>
                    <a:cxn ang="0">
                      <a:pos x="48" y="190"/>
                    </a:cxn>
                    <a:cxn ang="0">
                      <a:pos x="99" y="190"/>
                    </a:cxn>
                    <a:cxn ang="0">
                      <a:pos x="123" y="199"/>
                    </a:cxn>
                    <a:cxn ang="0">
                      <a:pos x="121" y="229"/>
                    </a:cxn>
                    <a:cxn ang="0">
                      <a:pos x="138" y="268"/>
                    </a:cxn>
                    <a:cxn ang="0">
                      <a:pos x="137" y="279"/>
                    </a:cxn>
                    <a:cxn ang="0">
                      <a:pos x="144" y="291"/>
                    </a:cxn>
                    <a:cxn ang="0">
                      <a:pos x="133" y="319"/>
                    </a:cxn>
                    <a:cxn ang="0">
                      <a:pos x="146" y="354"/>
                    </a:cxn>
                    <a:cxn ang="0">
                      <a:pos x="153" y="382"/>
                    </a:cxn>
                    <a:cxn ang="0">
                      <a:pos x="162" y="399"/>
                    </a:cxn>
                    <a:cxn ang="0">
                      <a:pos x="171" y="421"/>
                    </a:cxn>
                    <a:cxn ang="0">
                      <a:pos x="188" y="418"/>
                    </a:cxn>
                    <a:cxn ang="0">
                      <a:pos x="216" y="402"/>
                    </a:cxn>
                    <a:cxn ang="0">
                      <a:pos x="229" y="382"/>
                    </a:cxn>
                    <a:cxn ang="0">
                      <a:pos x="228" y="369"/>
                    </a:cxn>
                    <a:cxn ang="0">
                      <a:pos x="245" y="359"/>
                    </a:cxn>
                    <a:cxn ang="0">
                      <a:pos x="242" y="340"/>
                    </a:cxn>
                    <a:cxn ang="0">
                      <a:pos x="267" y="310"/>
                    </a:cxn>
                    <a:cxn ang="0">
                      <a:pos x="271" y="285"/>
                    </a:cxn>
                    <a:cxn ang="0">
                      <a:pos x="264" y="277"/>
                    </a:cxn>
                    <a:cxn ang="0">
                      <a:pos x="267" y="267"/>
                    </a:cxn>
                    <a:cxn ang="0">
                      <a:pos x="261" y="258"/>
                    </a:cxn>
                    <a:cxn ang="0">
                      <a:pos x="280" y="234"/>
                    </a:cxn>
                    <a:cxn ang="0">
                      <a:pos x="280" y="222"/>
                    </a:cxn>
                    <a:cxn ang="0">
                      <a:pos x="306" y="202"/>
                    </a:cxn>
                    <a:cxn ang="0">
                      <a:pos x="323" y="148"/>
                    </a:cxn>
                    <a:cxn ang="0">
                      <a:pos x="299" y="162"/>
                    </a:cxn>
                    <a:cxn ang="0">
                      <a:pos x="278" y="156"/>
                    </a:cxn>
                    <a:cxn ang="0">
                      <a:pos x="281" y="143"/>
                    </a:cxn>
                    <a:cxn ang="0">
                      <a:pos x="260" y="129"/>
                    </a:cxn>
                    <a:cxn ang="0">
                      <a:pos x="250" y="94"/>
                    </a:cxn>
                    <a:cxn ang="0">
                      <a:pos x="230" y="66"/>
                    </a:cxn>
                    <a:cxn ang="0">
                      <a:pos x="230" y="47"/>
                    </a:cxn>
                    <a:cxn ang="0">
                      <a:pos x="219" y="46"/>
                    </a:cxn>
                    <a:cxn ang="0">
                      <a:pos x="212" y="49"/>
                    </a:cxn>
                    <a:cxn ang="0">
                      <a:pos x="182" y="38"/>
                    </a:cxn>
                    <a:cxn ang="0">
                      <a:pos x="174" y="46"/>
                    </a:cxn>
                    <a:cxn ang="0">
                      <a:pos x="167" y="56"/>
                    </a:cxn>
                    <a:cxn ang="0">
                      <a:pos x="151" y="38"/>
                    </a:cxn>
                    <a:cxn ang="0">
                      <a:pos x="135" y="33"/>
                    </a:cxn>
                    <a:cxn ang="0">
                      <a:pos x="134" y="10"/>
                    </a:cxn>
                    <a:cxn ang="0">
                      <a:pos x="111" y="14"/>
                    </a:cxn>
                    <a:cxn ang="0">
                      <a:pos x="96" y="9"/>
                    </a:cxn>
                    <a:cxn ang="0">
                      <a:pos x="76" y="0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32" name="Freeform 16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5"/>
                    </a:cxn>
                    <a:cxn ang="0">
                      <a:pos x="7" y="10"/>
                    </a:cxn>
                    <a:cxn ang="0">
                      <a:pos x="7" y="14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9" y="17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33" name="Freeform 17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7" y="34"/>
                    </a:cxn>
                    <a:cxn ang="0">
                      <a:pos x="37" y="0"/>
                    </a:cxn>
                    <a:cxn ang="0">
                      <a:pos x="48" y="20"/>
                    </a:cxn>
                    <a:cxn ang="0">
                      <a:pos x="39" y="69"/>
                    </a:cxn>
                    <a:cxn ang="0">
                      <a:pos x="3" y="57"/>
                    </a:cxn>
                    <a:cxn ang="0">
                      <a:pos x="0" y="34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34" name="Freeform 18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0"/>
                    </a:cxn>
                    <a:cxn ang="0">
                      <a:pos x="27" y="6"/>
                    </a:cxn>
                    <a:cxn ang="0">
                      <a:pos x="67" y="22"/>
                    </a:cxn>
                    <a:cxn ang="0">
                      <a:pos x="67" y="34"/>
                    </a:cxn>
                    <a:cxn ang="0">
                      <a:pos x="83" y="66"/>
                    </a:cxn>
                    <a:cxn ang="0">
                      <a:pos x="52" y="36"/>
                    </a:cxn>
                    <a:cxn ang="0">
                      <a:pos x="31" y="38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35" name="Freeform 19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6" y="21"/>
                    </a:cxn>
                    <a:cxn ang="0">
                      <a:pos x="11" y="72"/>
                    </a:cxn>
                    <a:cxn ang="0">
                      <a:pos x="0" y="60"/>
                    </a:cxn>
                    <a:cxn ang="0">
                      <a:pos x="32" y="28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36" name="Freeform 20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0" y="31"/>
                    </a:cxn>
                    <a:cxn ang="0">
                      <a:pos x="20" y="10"/>
                    </a:cxn>
                    <a:cxn ang="0">
                      <a:pos x="24" y="5"/>
                    </a:cxn>
                    <a:cxn ang="0">
                      <a:pos x="17" y="5"/>
                    </a:cxn>
                    <a:cxn ang="0">
                      <a:pos x="21" y="0"/>
                    </a:cxn>
                    <a:cxn ang="0">
                      <a:pos x="16" y="0"/>
                    </a:cxn>
                    <a:cxn ang="0">
                      <a:pos x="10" y="6"/>
                    </a:cxn>
                    <a:cxn ang="0">
                      <a:pos x="10" y="19"/>
                    </a:cxn>
                    <a:cxn ang="0">
                      <a:pos x="13" y="22"/>
                    </a:cxn>
                    <a:cxn ang="0">
                      <a:pos x="13" y="28"/>
                    </a:cxn>
                    <a:cxn ang="0">
                      <a:pos x="11" y="28"/>
                    </a:cxn>
                    <a:cxn ang="0">
                      <a:pos x="6" y="33"/>
                    </a:cxn>
                    <a:cxn ang="0">
                      <a:pos x="6" y="38"/>
                    </a:cxn>
                    <a:cxn ang="0">
                      <a:pos x="0" y="47"/>
                    </a:cxn>
                    <a:cxn ang="0">
                      <a:pos x="21" y="47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37" name="Freeform 21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3" y="5"/>
                    </a:cxn>
                    <a:cxn ang="0">
                      <a:pos x="16" y="5"/>
                    </a:cxn>
                    <a:cxn ang="0">
                      <a:pos x="16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16"/>
                    </a:cxn>
                    <a:cxn ang="0">
                      <a:pos x="9" y="16"/>
                    </a:cxn>
                    <a:cxn ang="0">
                      <a:pos x="13" y="11"/>
                    </a:cxn>
                    <a:cxn ang="0">
                      <a:pos x="13" y="5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38" name="Freeform 22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/>
                  <a:ahLst/>
                  <a:cxnLst>
                    <a:cxn ang="0">
                      <a:pos x="120" y="10"/>
                    </a:cxn>
                    <a:cxn ang="0">
                      <a:pos x="144" y="14"/>
                    </a:cxn>
                    <a:cxn ang="0">
                      <a:pos x="129" y="20"/>
                    </a:cxn>
                    <a:cxn ang="0">
                      <a:pos x="123" y="29"/>
                    </a:cxn>
                    <a:cxn ang="0">
                      <a:pos x="114" y="50"/>
                    </a:cxn>
                    <a:cxn ang="0">
                      <a:pos x="100" y="51"/>
                    </a:cxn>
                    <a:cxn ang="0">
                      <a:pos x="88" y="49"/>
                    </a:cxn>
                    <a:cxn ang="0">
                      <a:pos x="94" y="39"/>
                    </a:cxn>
                    <a:cxn ang="0">
                      <a:pos x="88" y="26"/>
                    </a:cxn>
                    <a:cxn ang="0">
                      <a:pos x="81" y="49"/>
                    </a:cxn>
                    <a:cxn ang="0">
                      <a:pos x="62" y="60"/>
                    </a:cxn>
                    <a:cxn ang="0">
                      <a:pos x="52" y="67"/>
                    </a:cxn>
                    <a:cxn ang="0">
                      <a:pos x="38" y="77"/>
                    </a:cxn>
                    <a:cxn ang="0">
                      <a:pos x="30" y="102"/>
                    </a:cxn>
                    <a:cxn ang="0">
                      <a:pos x="5" y="93"/>
                    </a:cxn>
                    <a:cxn ang="0">
                      <a:pos x="0" y="111"/>
                    </a:cxn>
                    <a:cxn ang="0">
                      <a:pos x="10" y="138"/>
                    </a:cxn>
                    <a:cxn ang="0">
                      <a:pos x="50" y="109"/>
                    </a:cxn>
                    <a:cxn ang="0">
                      <a:pos x="75" y="103"/>
                    </a:cxn>
                    <a:cxn ang="0">
                      <a:pos x="79" y="115"/>
                    </a:cxn>
                    <a:cxn ang="0">
                      <a:pos x="99" y="143"/>
                    </a:cxn>
                    <a:cxn ang="0">
                      <a:pos x="101" y="135"/>
                    </a:cxn>
                    <a:cxn ang="0">
                      <a:pos x="107" y="135"/>
                    </a:cxn>
                    <a:cxn ang="0">
                      <a:pos x="88" y="108"/>
                    </a:cxn>
                    <a:cxn ang="0">
                      <a:pos x="94" y="99"/>
                    </a:cxn>
                    <a:cxn ang="0">
                      <a:pos x="114" y="127"/>
                    </a:cxn>
                    <a:cxn ang="0">
                      <a:pos x="123" y="144"/>
                    </a:cxn>
                    <a:cxn ang="0">
                      <a:pos x="127" y="154"/>
                    </a:cxn>
                    <a:cxn ang="0">
                      <a:pos x="131" y="136"/>
                    </a:cxn>
                    <a:cxn ang="0">
                      <a:pos x="144" y="130"/>
                    </a:cxn>
                    <a:cxn ang="0">
                      <a:pos x="153" y="126"/>
                    </a:cxn>
                    <a:cxn ang="0">
                      <a:pos x="150" y="113"/>
                    </a:cxn>
                    <a:cxn ang="0">
                      <a:pos x="157" y="90"/>
                    </a:cxn>
                    <a:cxn ang="0">
                      <a:pos x="166" y="93"/>
                    </a:cxn>
                    <a:cxn ang="0">
                      <a:pos x="169" y="103"/>
                    </a:cxn>
                    <a:cxn ang="0">
                      <a:pos x="177" y="98"/>
                    </a:cxn>
                    <a:cxn ang="0">
                      <a:pos x="175" y="95"/>
                    </a:cxn>
                    <a:cxn ang="0">
                      <a:pos x="180" y="81"/>
                    </a:cxn>
                    <a:cxn ang="0">
                      <a:pos x="183" y="98"/>
                    </a:cxn>
                    <a:cxn ang="0">
                      <a:pos x="120" y="0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39" name="Freeform 23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/>
                  <a:ahLst/>
                  <a:cxnLst>
                    <a:cxn ang="0">
                      <a:pos x="22" y="145"/>
                    </a:cxn>
                    <a:cxn ang="0">
                      <a:pos x="71" y="96"/>
                    </a:cxn>
                    <a:cxn ang="0">
                      <a:pos x="101" y="130"/>
                    </a:cxn>
                    <a:cxn ang="0">
                      <a:pos x="84" y="128"/>
                    </a:cxn>
                    <a:cxn ang="0">
                      <a:pos x="155" y="123"/>
                    </a:cxn>
                    <a:cxn ang="0">
                      <a:pos x="172" y="79"/>
                    </a:cxn>
                    <a:cxn ang="0">
                      <a:pos x="172" y="89"/>
                    </a:cxn>
                    <a:cxn ang="0">
                      <a:pos x="160" y="123"/>
                    </a:cxn>
                    <a:cxn ang="0">
                      <a:pos x="216" y="95"/>
                    </a:cxn>
                    <a:cxn ang="0">
                      <a:pos x="330" y="16"/>
                    </a:cxn>
                    <a:cxn ang="0">
                      <a:pos x="412" y="20"/>
                    </a:cxn>
                    <a:cxn ang="0">
                      <a:pos x="503" y="10"/>
                    </a:cxn>
                    <a:cxn ang="0">
                      <a:pos x="602" y="51"/>
                    </a:cxn>
                    <a:cxn ang="0">
                      <a:pos x="718" y="65"/>
                    </a:cxn>
                    <a:cxn ang="0">
                      <a:pos x="775" y="112"/>
                    </a:cxn>
                    <a:cxn ang="0">
                      <a:pos x="731" y="148"/>
                    </a:cxn>
                    <a:cxn ang="0">
                      <a:pos x="707" y="194"/>
                    </a:cxn>
                    <a:cxn ang="0">
                      <a:pos x="678" y="196"/>
                    </a:cxn>
                    <a:cxn ang="0">
                      <a:pos x="687" y="132"/>
                    </a:cxn>
                    <a:cxn ang="0">
                      <a:pos x="650" y="166"/>
                    </a:cxn>
                    <a:cxn ang="0">
                      <a:pos x="623" y="196"/>
                    </a:cxn>
                    <a:cxn ang="0">
                      <a:pos x="632" y="228"/>
                    </a:cxn>
                    <a:cxn ang="0">
                      <a:pos x="600" y="276"/>
                    </a:cxn>
                    <a:cxn ang="0">
                      <a:pos x="605" y="315"/>
                    </a:cxn>
                    <a:cxn ang="0">
                      <a:pos x="602" y="296"/>
                    </a:cxn>
                    <a:cxn ang="0">
                      <a:pos x="572" y="299"/>
                    </a:cxn>
                    <a:cxn ang="0">
                      <a:pos x="594" y="356"/>
                    </a:cxn>
                    <a:cxn ang="0">
                      <a:pos x="539" y="423"/>
                    </a:cxn>
                    <a:cxn ang="0">
                      <a:pos x="524" y="442"/>
                    </a:cxn>
                    <a:cxn ang="0">
                      <a:pos x="504" y="507"/>
                    </a:cxn>
                    <a:cxn ang="0">
                      <a:pos x="477" y="508"/>
                    </a:cxn>
                    <a:cxn ang="0">
                      <a:pos x="510" y="552"/>
                    </a:cxn>
                    <a:cxn ang="0">
                      <a:pos x="455" y="449"/>
                    </a:cxn>
                    <a:cxn ang="0">
                      <a:pos x="391" y="428"/>
                    </a:cxn>
                    <a:cxn ang="0">
                      <a:pos x="361" y="495"/>
                    </a:cxn>
                    <a:cxn ang="0">
                      <a:pos x="338" y="530"/>
                    </a:cxn>
                    <a:cxn ang="0">
                      <a:pos x="298" y="425"/>
                    </a:cxn>
                    <a:cxn ang="0">
                      <a:pos x="267" y="436"/>
                    </a:cxn>
                    <a:cxn ang="0">
                      <a:pos x="241" y="391"/>
                    </a:cxn>
                    <a:cxn ang="0">
                      <a:pos x="160" y="366"/>
                    </a:cxn>
                    <a:cxn ang="0">
                      <a:pos x="188" y="414"/>
                    </a:cxn>
                    <a:cxn ang="0">
                      <a:pos x="167" y="445"/>
                    </a:cxn>
                    <a:cxn ang="0">
                      <a:pos x="136" y="434"/>
                    </a:cxn>
                    <a:cxn ang="0">
                      <a:pos x="85" y="355"/>
                    </a:cxn>
                    <a:cxn ang="0">
                      <a:pos x="106" y="310"/>
                    </a:cxn>
                    <a:cxn ang="0">
                      <a:pos x="119" y="276"/>
                    </a:cxn>
                    <a:cxn ang="0">
                      <a:pos x="106" y="162"/>
                    </a:cxn>
                    <a:cxn ang="0">
                      <a:pos x="61" y="138"/>
                    </a:cxn>
                    <a:cxn ang="0">
                      <a:pos x="39" y="150"/>
                    </a:cxn>
                    <a:cxn ang="0">
                      <a:pos x="0" y="162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40" name="Freeform 24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5" y="14"/>
                    </a:cxn>
                    <a:cxn ang="0">
                      <a:pos x="39" y="23"/>
                    </a:cxn>
                    <a:cxn ang="0">
                      <a:pos x="41" y="38"/>
                    </a:cxn>
                    <a:cxn ang="0">
                      <a:pos x="33" y="58"/>
                    </a:cxn>
                    <a:cxn ang="0">
                      <a:pos x="22" y="77"/>
                    </a:cxn>
                    <a:cxn ang="0">
                      <a:pos x="5" y="89"/>
                    </a:cxn>
                    <a:cxn ang="0">
                      <a:pos x="0" y="110"/>
                    </a:cxn>
                    <a:cxn ang="0">
                      <a:pos x="7" y="112"/>
                    </a:cxn>
                    <a:cxn ang="0">
                      <a:pos x="7" y="92"/>
                    </a:cxn>
                    <a:cxn ang="0">
                      <a:pos x="31" y="91"/>
                    </a:cxn>
                    <a:cxn ang="0">
                      <a:pos x="49" y="78"/>
                    </a:cxn>
                    <a:cxn ang="0">
                      <a:pos x="49" y="51"/>
                    </a:cxn>
                    <a:cxn ang="0">
                      <a:pos x="55" y="41"/>
                    </a:cxn>
                    <a:cxn ang="0">
                      <a:pos x="46" y="24"/>
                    </a:cxn>
                    <a:cxn ang="0">
                      <a:pos x="59" y="19"/>
                    </a:cxn>
                    <a:cxn ang="0">
                      <a:pos x="67" y="5"/>
                    </a:cxn>
                    <a:cxn ang="0">
                      <a:pos x="49" y="7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41" name="Freeform 25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11"/>
                    </a:cxn>
                    <a:cxn ang="0">
                      <a:pos x="5" y="25"/>
                    </a:cxn>
                    <a:cxn ang="0">
                      <a:pos x="16" y="1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42" name="Freeform 26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5"/>
                    </a:cxn>
                    <a:cxn ang="0">
                      <a:pos x="58" y="29"/>
                    </a:cxn>
                    <a:cxn ang="0">
                      <a:pos x="53" y="43"/>
                    </a:cxn>
                    <a:cxn ang="0">
                      <a:pos x="82" y="55"/>
                    </a:cxn>
                    <a:cxn ang="0">
                      <a:pos x="157" y="55"/>
                    </a:cxn>
                    <a:cxn ang="0">
                      <a:pos x="75" y="67"/>
                    </a:cxn>
                    <a:cxn ang="0">
                      <a:pos x="53" y="43"/>
                    </a:cxn>
                    <a:cxn ang="0">
                      <a:pos x="32" y="3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43" name="Freeform 27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135" y="155"/>
                    </a:cxn>
                    <a:cxn ang="0">
                      <a:pos x="127" y="152"/>
                    </a:cxn>
                    <a:cxn ang="0">
                      <a:pos x="110" y="134"/>
                    </a:cxn>
                    <a:cxn ang="0">
                      <a:pos x="92" y="130"/>
                    </a:cxn>
                    <a:cxn ang="0">
                      <a:pos x="88" y="119"/>
                    </a:cxn>
                    <a:cxn ang="0">
                      <a:pos x="78" y="111"/>
                    </a:cxn>
                    <a:cxn ang="0">
                      <a:pos x="62" y="111"/>
                    </a:cxn>
                    <a:cxn ang="0">
                      <a:pos x="44" y="118"/>
                    </a:cxn>
                    <a:cxn ang="0">
                      <a:pos x="28" y="121"/>
                    </a:cxn>
                    <a:cxn ang="0">
                      <a:pos x="10" y="121"/>
                    </a:cxn>
                    <a:cxn ang="0">
                      <a:pos x="10" y="109"/>
                    </a:cxn>
                    <a:cxn ang="0">
                      <a:pos x="3" y="91"/>
                    </a:cxn>
                    <a:cxn ang="0">
                      <a:pos x="2" y="81"/>
                    </a:cxn>
                    <a:cxn ang="0">
                      <a:pos x="2" y="56"/>
                    </a:cxn>
                    <a:cxn ang="0">
                      <a:pos x="31" y="43"/>
                    </a:cxn>
                    <a:cxn ang="0">
                      <a:pos x="34" y="29"/>
                    </a:cxn>
                    <a:cxn ang="0">
                      <a:pos x="40" y="30"/>
                    </a:cxn>
                    <a:cxn ang="0">
                      <a:pos x="55" y="15"/>
                    </a:cxn>
                    <a:cxn ang="0">
                      <a:pos x="70" y="17"/>
                    </a:cxn>
                    <a:cxn ang="0">
                      <a:pos x="80" y="7"/>
                    </a:cxn>
                    <a:cxn ang="0">
                      <a:pos x="89" y="5"/>
                    </a:cxn>
                    <a:cxn ang="0">
                      <a:pos x="103" y="24"/>
                    </a:cxn>
                    <a:cxn ang="0">
                      <a:pos x="116" y="30"/>
                    </a:cxn>
                    <a:cxn ang="0">
                      <a:pos x="117" y="11"/>
                    </a:cxn>
                    <a:cxn ang="0">
                      <a:pos x="122" y="0"/>
                    </a:cxn>
                    <a:cxn ang="0">
                      <a:pos x="132" y="15"/>
                    </a:cxn>
                    <a:cxn ang="0">
                      <a:pos x="140" y="43"/>
                    </a:cxn>
                    <a:cxn ang="0">
                      <a:pos x="156" y="59"/>
                    </a:cxn>
                    <a:cxn ang="0">
                      <a:pos x="165" y="72"/>
                    </a:cxn>
                    <a:cxn ang="0">
                      <a:pos x="168" y="95"/>
                    </a:cxn>
                    <a:cxn ang="0">
                      <a:pos x="157" y="121"/>
                    </a:cxn>
                    <a:cxn ang="0">
                      <a:pos x="155" y="145"/>
                    </a:cxn>
                    <a:cxn ang="0">
                      <a:pos x="140" y="154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44" name="Freeform 28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2" y="13"/>
                    </a:cxn>
                    <a:cxn ang="0">
                      <a:pos x="2" y="10"/>
                    </a:cxn>
                    <a:cxn ang="0">
                      <a:pos x="2" y="8"/>
                    </a:cxn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8" y="2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6" y="0"/>
                    </a:cxn>
                    <a:cxn ang="0">
                      <a:pos x="16" y="8"/>
                    </a:cxn>
                    <a:cxn ang="0">
                      <a:pos x="14" y="10"/>
                    </a:cxn>
                    <a:cxn ang="0">
                      <a:pos x="12" y="13"/>
                    </a:cxn>
                    <a:cxn ang="0">
                      <a:pos x="12" y="16"/>
                    </a:cxn>
                    <a:cxn ang="0">
                      <a:pos x="11" y="16"/>
                    </a:cxn>
                    <a:cxn ang="0">
                      <a:pos x="11" y="19"/>
                    </a:cxn>
                    <a:cxn ang="0">
                      <a:pos x="8" y="16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45" name="Freeform 29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/>
                  <a:ahLst/>
                  <a:cxnLst>
                    <a:cxn ang="0">
                      <a:pos x="2" y="26"/>
                    </a:cxn>
                    <a:cxn ang="0">
                      <a:pos x="9" y="20"/>
                    </a:cxn>
                    <a:cxn ang="0">
                      <a:pos x="14" y="0"/>
                    </a:cxn>
                    <a:cxn ang="0">
                      <a:pos x="18" y="30"/>
                    </a:cxn>
                    <a:cxn ang="0">
                      <a:pos x="12" y="67"/>
                    </a:cxn>
                    <a:cxn ang="0">
                      <a:pos x="0" y="75"/>
                    </a:cxn>
                    <a:cxn ang="0">
                      <a:pos x="0" y="57"/>
                    </a:cxn>
                    <a:cxn ang="0">
                      <a:pos x="3" y="45"/>
                    </a:cxn>
                    <a:cxn ang="0">
                      <a:pos x="2" y="26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3964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96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DC43B2-33B8-47DE-B75C-41C552596D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9650" name="Rectangle 34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1000">
                <a:latin typeface="Arial" pitchFamily="34" charset="0"/>
              </a:rPr>
              <a:t>Liang, Introduction to Java Programming, Eighth Edition, (c) 2011 Pearson Education, Inc. All rights reserved. 0132130807</a:t>
            </a:r>
          </a:p>
        </p:txBody>
      </p:sp>
      <p:sp>
        <p:nvSpPr>
          <p:cNvPr id="239651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1000">
                <a:latin typeface="Arial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3375"/>
            <a:ext cx="7772400" cy="1470025"/>
          </a:xfrm>
        </p:spPr>
        <p:txBody>
          <a:bodyPr/>
          <a:lstStyle/>
          <a:p>
            <a:r>
              <a:rPr lang="en-US" b="1" dirty="0" smtClean="0"/>
              <a:t>Introduction to Java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r>
              <a:rPr lang="en-US" dirty="0" smtClean="0"/>
              <a:t>Rajesh </a:t>
            </a:r>
            <a:r>
              <a:rPr lang="en-US" dirty="0" err="1" smtClean="0"/>
              <a:t>Palit</a:t>
            </a:r>
            <a:r>
              <a:rPr lang="en-US" dirty="0" smtClean="0"/>
              <a:t>, Ph.D.</a:t>
            </a:r>
          </a:p>
          <a:p>
            <a:r>
              <a:rPr lang="en-US" dirty="0" smtClean="0"/>
              <a:t>Electrical and Computer Engineering</a:t>
            </a:r>
          </a:p>
          <a:p>
            <a:r>
              <a:rPr lang="en-US" dirty="0" smtClean="0"/>
              <a:t>North South University</a:t>
            </a:r>
            <a:endParaRPr lang="en-US" dirty="0"/>
          </a:p>
        </p:txBody>
      </p:sp>
      <p:pic>
        <p:nvPicPr>
          <p:cNvPr id="4" name="Picture 5" descr="Java Technology"/>
          <p:cNvPicPr>
            <a:picLocks noChangeAspect="1" noChangeArrowheads="1"/>
          </p:cNvPicPr>
          <p:nvPr/>
        </p:nvPicPr>
        <p:blipFill>
          <a:blip r:embed="rId2"/>
          <a:srcRect l="13551" r="12137" b="2611"/>
          <a:stretch>
            <a:fillRect/>
          </a:stretch>
        </p:blipFill>
        <p:spPr bwMode="auto">
          <a:xfrm>
            <a:off x="3886200" y="1136226"/>
            <a:ext cx="1181100" cy="198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Program and Operating Systems (OS)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8005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The operating system(OS) is the most important program that runs on a computer, which manages and controls a computer’s activities</a:t>
            </a:r>
          </a:p>
          <a:p>
            <a:r>
              <a:rPr lang="en-US" sz="2400" dirty="0" smtClean="0"/>
              <a:t>OS abstracts the hardware from the users</a:t>
            </a:r>
          </a:p>
          <a:p>
            <a:r>
              <a:rPr lang="en-US" sz="2400" dirty="0" smtClean="0"/>
              <a:t>Users do not need to know the details of the HW</a:t>
            </a:r>
          </a:p>
          <a:p>
            <a:r>
              <a:rPr lang="en-US" sz="2400" dirty="0" smtClean="0"/>
              <a:t>Using application programs such as a web browser or a word processor, users utilize hardware components through OS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905000"/>
            <a:ext cx="3578492" cy="417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 Execution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7062751" cy="51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Bytecode</a:t>
            </a:r>
            <a:r>
              <a:rPr lang="en-US" dirty="0" smtClean="0"/>
              <a:t> and JVM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04900"/>
            <a:ext cx="79581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276600"/>
            <a:ext cx="3053921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2400300"/>
            <a:ext cx="502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Java source file using any text editor such as Eclipse, </a:t>
            </a:r>
            <a:r>
              <a:rPr lang="en-US" sz="2400" dirty="0" err="1" smtClean="0"/>
              <a:t>NetBeans</a:t>
            </a:r>
            <a:r>
              <a:rPr lang="en-US" sz="2400" dirty="0" smtClean="0"/>
              <a:t>, </a:t>
            </a:r>
            <a:r>
              <a:rPr lang="en-US" sz="2400" dirty="0" err="1" smtClean="0"/>
              <a:t>TextPad</a:t>
            </a:r>
            <a:r>
              <a:rPr lang="en-US" sz="2400" dirty="0" smtClean="0"/>
              <a:t> or Notepad++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Compile the source codes </a:t>
            </a:r>
            <a:r>
              <a:rPr lang="en-US" sz="2400" dirty="0" err="1" smtClean="0"/>
              <a:t>javac</a:t>
            </a:r>
            <a:r>
              <a:rPr lang="en-US" sz="2400" dirty="0" smtClean="0"/>
              <a:t> source.java, and execute java source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Integrated Development Environment (IDE): </a:t>
            </a:r>
            <a:r>
              <a:rPr lang="en-US" sz="2400" dirty="0" err="1" smtClean="0"/>
              <a:t>Netbeans</a:t>
            </a:r>
            <a:r>
              <a:rPr lang="en-US" sz="2400" dirty="0" smtClean="0"/>
              <a:t> / Eclipse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JVM for every platform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/>
              <a:t>Compile once, run anywhere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 Sample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name of the source file must be Welcome.java</a:t>
            </a:r>
          </a:p>
          <a:p>
            <a:r>
              <a:rPr lang="en-US" dirty="0" smtClean="0"/>
              <a:t>This program prints: Welcome to Java!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524000"/>
            <a:ext cx="8305800" cy="259080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//This program prints Welcome to Java!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public class Welcome {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public static void main(String[]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args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System.out.println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("Welcome to Java!");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Comments</a:t>
            </a:r>
          </a:p>
          <a:p>
            <a:r>
              <a:rPr lang="en-US" dirty="0" smtClean="0"/>
              <a:t>Reserved words</a:t>
            </a:r>
          </a:p>
          <a:p>
            <a:r>
              <a:rPr lang="en-US" dirty="0" smtClean="0"/>
              <a:t>Modifiers</a:t>
            </a:r>
          </a:p>
          <a:p>
            <a:r>
              <a:rPr lang="en-US" dirty="0" smtClean="0"/>
              <a:t>Statements</a:t>
            </a:r>
          </a:p>
          <a:p>
            <a:r>
              <a:rPr lang="en-US" dirty="0" smtClean="0"/>
              <a:t>Blocks</a:t>
            </a:r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The main method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Smallest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public  class Smallest </a:t>
            </a:r>
          </a:p>
          <a:p>
            <a:pPr>
              <a:buNone/>
            </a:pPr>
            <a:r>
              <a:rPr lang="en-US" dirty="0" smtClean="0"/>
              <a:t>{	</a:t>
            </a:r>
          </a:p>
          <a:p>
            <a:pPr>
              <a:buNone/>
            </a:pPr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smtClean="0"/>
              <a:t>Command Prompt</a:t>
            </a:r>
          </a:p>
          <a:p>
            <a:pPr lvl="1"/>
            <a:r>
              <a:rPr lang="en-US" dirty="0" err="1" smtClean="0"/>
              <a:t>javac</a:t>
            </a:r>
            <a:r>
              <a:rPr lang="en-US" dirty="0" smtClean="0"/>
              <a:t> program_name.java</a:t>
            </a:r>
          </a:p>
          <a:p>
            <a:pPr lvl="1"/>
            <a:r>
              <a:rPr lang="en-US" dirty="0" smtClean="0"/>
              <a:t>Java </a:t>
            </a:r>
            <a:r>
              <a:rPr lang="en-US" dirty="0" err="1" smtClean="0"/>
              <a:t>program_name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334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Unified Modelling Language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UML is a diagramming tool for describing and documenting object oriented applications</a:t>
            </a:r>
          </a:p>
          <a:p>
            <a:r>
              <a:rPr lang="en-GB" sz="2400"/>
              <a:t>Programming language independent</a:t>
            </a:r>
          </a:p>
          <a:p>
            <a:r>
              <a:rPr lang="en-GB" sz="2400"/>
              <a:t>Used for modelling an application before its engineered</a:t>
            </a:r>
          </a:p>
          <a:p>
            <a:r>
              <a:rPr lang="en-GB" sz="2400"/>
              <a:t>Twelve different diagrams in all, with many complex details</a:t>
            </a:r>
          </a:p>
          <a:p>
            <a:r>
              <a:rPr lang="en-GB" sz="2400"/>
              <a:t>Generally though only two of these are used regularly</a:t>
            </a:r>
          </a:p>
          <a:p>
            <a:pPr lvl="1"/>
            <a:r>
              <a:rPr lang="en-GB" sz="2000"/>
              <a:t>Class diagrams</a:t>
            </a:r>
          </a:p>
          <a:p>
            <a:pPr lvl="1"/>
            <a:r>
              <a:rPr lang="en-GB" sz="2000"/>
              <a:t>Sequence diagrams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Unified Modelling Language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Class Diagrams</a:t>
            </a:r>
          </a:p>
          <a:p>
            <a:pPr lvl="1"/>
            <a:r>
              <a:rPr lang="en-GB" sz="2000"/>
              <a:t>Describe classes and interfaces</a:t>
            </a:r>
          </a:p>
          <a:p>
            <a:pPr lvl="1"/>
            <a:r>
              <a:rPr lang="en-GB" sz="2000"/>
              <a:t>…their properties</a:t>
            </a:r>
          </a:p>
          <a:p>
            <a:pPr lvl="1"/>
            <a:r>
              <a:rPr lang="en-GB" sz="2000"/>
              <a:t>…their public interface</a:t>
            </a:r>
          </a:p>
          <a:p>
            <a:pPr lvl="1"/>
            <a:r>
              <a:rPr lang="en-GB" sz="2000"/>
              <a:t>…and their relationships (e.g. inheritance, aggregation)</a:t>
            </a:r>
          </a:p>
          <a:p>
            <a:r>
              <a:rPr lang="en-GB" sz="2400"/>
              <a:t>Sequence Diagrams</a:t>
            </a:r>
          </a:p>
          <a:p>
            <a:pPr lvl="1"/>
            <a:r>
              <a:rPr lang="en-GB" sz="2000"/>
              <a:t>Describe how objects send messages to one another</a:t>
            </a:r>
          </a:p>
          <a:p>
            <a:pPr lvl="1"/>
            <a:r>
              <a:rPr lang="en-GB" sz="2000"/>
              <a:t>Useful for describing how a particular part of an application works</a:t>
            </a:r>
          </a:p>
          <a:p>
            <a:r>
              <a:rPr lang="en-GB" sz="2400"/>
              <a:t>We’ll be covering just class diagrams</a:t>
            </a:r>
          </a:p>
          <a:p>
            <a:pPr lvl="1"/>
            <a:r>
              <a:rPr lang="en-GB" sz="2000"/>
              <a:t>Very useful for describing APIs and discussing OO applications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UML --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000"/>
              <a:t>Box with 3 sections</a:t>
            </a:r>
          </a:p>
          <a:p>
            <a:r>
              <a:rPr lang="en-GB" sz="2000"/>
              <a:t>The top contains the class name</a:t>
            </a:r>
          </a:p>
          <a:p>
            <a:r>
              <a:rPr lang="en-GB" sz="2000"/>
              <a:t>The middle lists the classes attributes</a:t>
            </a:r>
          </a:p>
          <a:p>
            <a:r>
              <a:rPr lang="en-GB" sz="2000"/>
              <a:t>The bottom lists the classes methods</a:t>
            </a:r>
          </a:p>
          <a:p>
            <a:r>
              <a:rPr lang="en-GB" sz="2000"/>
              <a:t>Can indicate parameters and return types to methods, as well as their visibility</a:t>
            </a:r>
          </a:p>
        </p:txBody>
      </p:sp>
      <p:pic>
        <p:nvPicPr>
          <p:cNvPr id="17412" name="Picture 4" descr="F:\temp\intro2java\img\Clas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5900" y="2628900"/>
            <a:ext cx="3478327" cy="24304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computer program is a set of instructions to the computer telling it what to do. Programming is the creation of a program executable by a computer and performs the required tasks</a:t>
            </a:r>
          </a:p>
          <a:p>
            <a:r>
              <a:rPr lang="en-US" sz="2400" dirty="0" smtClean="0"/>
              <a:t>Computers do not understand human languages, so we need to use computer languages in computer programs</a:t>
            </a:r>
          </a:p>
          <a:p>
            <a:r>
              <a:rPr lang="en-US" sz="2400" dirty="0" smtClean="0"/>
              <a:t>A computer’s native language is a set of built-in primitive instructions. The instruction set is in the form of binary code and differs among different types of computers</a:t>
            </a:r>
          </a:p>
          <a:p>
            <a:r>
              <a:rPr lang="en-US" sz="2400" dirty="0" smtClean="0"/>
              <a:t>Programming in machine language is a tedious process. Moreover, the programs are highly difficult to read and modify</a:t>
            </a:r>
          </a:p>
          <a:p>
            <a:r>
              <a:rPr lang="en-US" sz="2400" dirty="0" smtClean="0"/>
              <a:t>To add two numbers, we might have to write an instruction in binary like this 1101101010011010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UML -- Association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/>
              <a:t>A line between two classes indicates a relationship</a:t>
            </a:r>
          </a:p>
          <a:p>
            <a:pPr>
              <a:lnSpc>
                <a:spcPct val="90000"/>
              </a:lnSpc>
            </a:pPr>
            <a:r>
              <a:rPr lang="en-GB" sz="2000"/>
              <a:t>Extra information can be added to describe the relationship</a:t>
            </a:r>
          </a:p>
          <a:p>
            <a:pPr>
              <a:lnSpc>
                <a:spcPct val="90000"/>
              </a:lnSpc>
            </a:pPr>
            <a:r>
              <a:rPr lang="en-GB" sz="2000"/>
              <a:t>Including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Its name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The roles that the classes play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The </a:t>
            </a:r>
            <a:r>
              <a:rPr lang="en-GB" sz="1800" i="1"/>
              <a:t>cardinality</a:t>
            </a:r>
            <a:r>
              <a:rPr lang="en-GB" sz="1800"/>
              <a:t> of the relationship (how many objects are involved)</a:t>
            </a:r>
          </a:p>
          <a:p>
            <a:pPr>
              <a:lnSpc>
                <a:spcPct val="90000"/>
              </a:lnSpc>
            </a:pPr>
            <a:r>
              <a:rPr lang="en-GB" sz="2000"/>
              <a:t>E.g. a Person worksFor a Company, which has many employees</a:t>
            </a:r>
          </a:p>
        </p:txBody>
      </p:sp>
      <p:pic>
        <p:nvPicPr>
          <p:cNvPr id="18437" name="Picture 5" descr="F:\temp\intro2java\img\associ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438400"/>
            <a:ext cx="4173992" cy="3086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UML -- Comments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000"/>
              <a:t>Useful for adding text for the readers of your diagram</a:t>
            </a:r>
          </a:p>
          <a:p>
            <a:r>
              <a:rPr lang="en-GB" sz="2000"/>
              <a:t>The symbol looks like a little post-it note, with a dotted line joining it to the class or relationship that its describing</a:t>
            </a:r>
          </a:p>
        </p:txBody>
      </p:sp>
      <p:pic>
        <p:nvPicPr>
          <p:cNvPr id="19461" name="Picture 5" descr="F:\temp\intro2java\img\Commen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7300" y="2247900"/>
            <a:ext cx="3704897" cy="2686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UML -- Aggregation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000"/>
              <a:t>Aggregation (a whole-part relationship) is shown by a line with clear diamond.</a:t>
            </a:r>
          </a:p>
          <a:p>
            <a:r>
              <a:rPr lang="en-GB" sz="2000"/>
              <a:t>As aggregation is a form of relationship you can also add the usual extra information</a:t>
            </a:r>
          </a:p>
          <a:p>
            <a:r>
              <a:rPr lang="en-GB" sz="2000"/>
              <a:t>I.e.</a:t>
            </a:r>
          </a:p>
          <a:p>
            <a:pPr lvl="1"/>
            <a:r>
              <a:rPr lang="en-GB" sz="1800"/>
              <a:t>Name</a:t>
            </a:r>
          </a:p>
          <a:p>
            <a:pPr lvl="1"/>
            <a:r>
              <a:rPr lang="en-GB" sz="1800"/>
              <a:t>Roles</a:t>
            </a:r>
          </a:p>
          <a:p>
            <a:pPr lvl="1"/>
            <a:r>
              <a:rPr lang="en-GB" sz="1800"/>
              <a:t>Cardinality</a:t>
            </a:r>
          </a:p>
        </p:txBody>
      </p:sp>
      <p:pic>
        <p:nvPicPr>
          <p:cNvPr id="20485" name="Picture 5" descr="F:\temp\intro2java\img\aggregatio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6300" y="3086100"/>
            <a:ext cx="4196217" cy="1173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UML -- Inheritance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000"/>
              <a:t>Inheritance is shown by a solid arrow from the sub-class to the super-class</a:t>
            </a:r>
          </a:p>
          <a:p>
            <a:r>
              <a:rPr lang="en-GB" sz="2000"/>
              <a:t>The sub-class doesn’t list its super-class attributes or methods, </a:t>
            </a:r>
          </a:p>
          <a:p>
            <a:r>
              <a:rPr lang="en-GB" sz="2000" i="1"/>
              <a:t>unless</a:t>
            </a:r>
            <a:r>
              <a:rPr lang="en-GB" sz="2000"/>
              <a:t> its providing its own alternate version (I.e. is extending the behaviour of the base class)</a:t>
            </a:r>
          </a:p>
        </p:txBody>
      </p:sp>
      <p:pic>
        <p:nvPicPr>
          <p:cNvPr id="21509" name="Picture 5" descr="F:\temp\intro2java\img\Inheritanc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4100" y="1943100"/>
            <a:ext cx="2133600" cy="3715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UML -- Interfaces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000"/>
              <a:t>Interfaces are a way to specify behaviour (a public contract) without data or implementation.</a:t>
            </a:r>
          </a:p>
          <a:p>
            <a:r>
              <a:rPr lang="en-GB" sz="2000"/>
              <a:t>Interfaces are classed with an extra label next to their name: </a:t>
            </a:r>
            <a:r>
              <a:rPr lang="en-GB" sz="2000">
                <a:latin typeface="Courier New" pitchFamily="49" charset="0"/>
              </a:rPr>
              <a:t>&lt;&lt;Interface&gt;&gt;</a:t>
            </a:r>
          </a:p>
          <a:p>
            <a:r>
              <a:rPr lang="en-GB" sz="2000"/>
              <a:t>A dotted arrow from a class to an interface explains that the class fulfills the contract specified by that interface</a:t>
            </a:r>
          </a:p>
          <a:p>
            <a:endParaRPr lang="en-GB" sz="2000"/>
          </a:p>
        </p:txBody>
      </p:sp>
      <p:pic>
        <p:nvPicPr>
          <p:cNvPr id="22533" name="Picture 5" descr="F:\temp\intro2java\img\Interfac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514600"/>
            <a:ext cx="3761446" cy="2784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Assembly language is a low-level programming language in which a mnemonic is used to represent each of the machine language instructions. For example, to add two numbers, we might write an instruction in assembly code like this: ADDF3 R1, R2, R3</a:t>
            </a:r>
          </a:p>
          <a:p>
            <a:r>
              <a:rPr lang="en-US" sz="2400" dirty="0" smtClean="0"/>
              <a:t>Since the computers cannot understand assembly language, a program called an assembler is used to convert assembly-language programs into machine code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876800"/>
            <a:ext cx="46291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Programming Languages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program size grows, assembly program becomes unmanageable </a:t>
            </a:r>
          </a:p>
          <a:p>
            <a:r>
              <a:rPr lang="en-US" sz="2400" dirty="0" smtClean="0"/>
              <a:t>The high-level languages are English-like and easy to learn and program. Here, for example, is a high-level language statement that computes the area of a circle with radius 5: 		area = 5 * 5 * 3.1415;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52900"/>
            <a:ext cx="91440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Prominent High Level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95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COBOL (</a:t>
            </a:r>
            <a:r>
              <a:rPr lang="en-US" sz="2400" dirty="0" err="1" smtClean="0"/>
              <a:t>COmmon</a:t>
            </a:r>
            <a:r>
              <a:rPr lang="en-US" sz="2400" dirty="0" smtClean="0"/>
              <a:t> Business Oriented Language)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FORTRAN (</a:t>
            </a:r>
            <a:r>
              <a:rPr lang="en-US" sz="2400" dirty="0" err="1" smtClean="0"/>
              <a:t>FORmula</a:t>
            </a:r>
            <a:r>
              <a:rPr lang="en-US" sz="2400" dirty="0" smtClean="0"/>
              <a:t> </a:t>
            </a:r>
            <a:r>
              <a:rPr lang="en-US" sz="2400" dirty="0" err="1" smtClean="0"/>
              <a:t>TRANslation</a:t>
            </a:r>
            <a:r>
              <a:rPr lang="en-US" sz="2400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BASIC (Beginner’s All-purpose Symbolic Instruction Code)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Pascal (named for </a:t>
            </a:r>
            <a:r>
              <a:rPr lang="en-US" sz="2400" dirty="0" err="1" smtClean="0"/>
              <a:t>Blaise</a:t>
            </a:r>
            <a:r>
              <a:rPr lang="en-US" sz="2400" dirty="0" smtClean="0"/>
              <a:t> Pascal)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Ada</a:t>
            </a:r>
            <a:r>
              <a:rPr lang="en-US" sz="2400" dirty="0" smtClean="0"/>
              <a:t> (named for </a:t>
            </a:r>
            <a:r>
              <a:rPr lang="en-US" sz="2400" dirty="0" err="1" smtClean="0"/>
              <a:t>Ada</a:t>
            </a:r>
            <a:r>
              <a:rPr lang="en-US" sz="2400" dirty="0" smtClean="0"/>
              <a:t> Lovelace)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 (developed by the designer of B)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Visual Basic (Basic-like visual language by Microsoft)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Delphi (Pascal-like visual language developed by Borland)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C++ (an object-oriented language, based on C)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C# (a Java-like language developed by Microsoft)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Java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Autofit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/>
              <a:t>The answer is that Java enables users to develop and deploy applications on the Internet for servers, desktop computers, and small hand-held devices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/>
              <a:t>The future of computing is being profoundly influenced by the Internet, and Java promises to remain a big part of that future. Java is the Internet programming language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/>
              <a:t>Java is a general purpose programming language as well as the Internet programming language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/>
              <a:t>Java is purely Object Oriented Programming Language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400" dirty="0" smtClean="0"/>
          </a:p>
          <a:p>
            <a:pPr marL="514350" indent="-514350">
              <a:buFont typeface="Wingdings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James Gosling, Mike Sheridan, and Patrick </a:t>
            </a:r>
            <a:r>
              <a:rPr lang="en-US" sz="2400" dirty="0" err="1" smtClean="0"/>
              <a:t>Naughton</a:t>
            </a:r>
            <a:r>
              <a:rPr lang="en-US" sz="2400" dirty="0" smtClean="0"/>
              <a:t> initiated the Java language project in June 1991 in Sun </a:t>
            </a:r>
            <a:r>
              <a:rPr lang="en-US" sz="2400" dirty="0" err="1" smtClean="0"/>
              <a:t>Microsystem</a:t>
            </a:r>
            <a:endParaRPr lang="en-US" sz="2400" dirty="0" smtClean="0"/>
          </a:p>
          <a:p>
            <a:r>
              <a:rPr lang="en-US" sz="2400" dirty="0" smtClean="0"/>
              <a:t>Java was originally designed for interactive television, but it was too advanced for the digital cable television industry at the time</a:t>
            </a:r>
          </a:p>
          <a:p>
            <a:r>
              <a:rPr lang="en-US" sz="2400" dirty="0" smtClean="0"/>
              <a:t>The language was initially called Oak after an oak tree that stood outside Gosling's office</a:t>
            </a:r>
          </a:p>
          <a:p>
            <a:r>
              <a:rPr lang="en-US" sz="2400" dirty="0" smtClean="0"/>
              <a:t>It went by the name Green later, and was later renamed Java, from Java coffee said to be consumed in large quantities by the language's creators</a:t>
            </a:r>
          </a:p>
          <a:p>
            <a:r>
              <a:rPr lang="en-US" sz="2400" dirty="0" smtClean="0"/>
              <a:t>Public in Sun World: May 20, 1995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Development Kit (JDK)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JDK 1.02 (1995)</a:t>
            </a:r>
          </a:p>
          <a:p>
            <a:r>
              <a:rPr lang="en-US" dirty="0" smtClean="0"/>
              <a:t>JDK 1.1 (1996)</a:t>
            </a:r>
          </a:p>
          <a:p>
            <a:r>
              <a:rPr lang="en-US" dirty="0" smtClean="0"/>
              <a:t>JDK 1.2 (1998)</a:t>
            </a:r>
          </a:p>
          <a:p>
            <a:r>
              <a:rPr lang="en-US" dirty="0" smtClean="0"/>
              <a:t>JDK 1.3 (2000)</a:t>
            </a:r>
          </a:p>
          <a:p>
            <a:r>
              <a:rPr lang="en-US" dirty="0" smtClean="0"/>
              <a:t>JDK 1.4 (2002)</a:t>
            </a:r>
          </a:p>
          <a:p>
            <a:r>
              <a:rPr lang="en-US" dirty="0" smtClean="0"/>
              <a:t>JDK 1.5 (2004) a. k. a. JDK 5 or Java 5</a:t>
            </a:r>
          </a:p>
          <a:p>
            <a:r>
              <a:rPr lang="en-US" dirty="0" smtClean="0"/>
              <a:t>JDK 1.6 (2006) a. k. a. JDK 6 or Java 6</a:t>
            </a:r>
          </a:p>
          <a:p>
            <a:r>
              <a:rPr lang="en-US" dirty="0" smtClean="0"/>
              <a:t>JDK 1.7 (2011) a. k. a. JDK 7 or Java 7</a:t>
            </a:r>
          </a:p>
          <a:p>
            <a:r>
              <a:rPr lang="en-US" dirty="0" smtClean="0"/>
              <a:t>JDK 1.8 (2014) a. k. a. JDK 8 or Java 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Java Standard Edition (J2SE)</a:t>
            </a:r>
          </a:p>
          <a:p>
            <a:r>
              <a:rPr lang="en-US" sz="2400" dirty="0" smtClean="0"/>
              <a:t>J2SE can be used to develop client-side standalone applications or applets.</a:t>
            </a:r>
          </a:p>
          <a:p>
            <a:r>
              <a:rPr lang="en-US" sz="2400" dirty="0" smtClean="0"/>
              <a:t>Java Enterprise Edition (J2EE)</a:t>
            </a:r>
          </a:p>
          <a:p>
            <a:r>
              <a:rPr lang="en-US" sz="2400" dirty="0" smtClean="0"/>
              <a:t>J2EE can be used to develop server-side applications such as Java </a:t>
            </a:r>
            <a:r>
              <a:rPr lang="en-US" sz="2400" dirty="0" err="1" smtClean="0"/>
              <a:t>servlets</a:t>
            </a:r>
            <a:r>
              <a:rPr lang="en-US" sz="2400" dirty="0" smtClean="0"/>
              <a:t> and Java </a:t>
            </a:r>
            <a:r>
              <a:rPr lang="en-US" sz="2400" dirty="0" err="1" smtClean="0"/>
              <a:t>ServerPages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Java Micro Edition (J2ME). </a:t>
            </a:r>
          </a:p>
          <a:p>
            <a:r>
              <a:rPr lang="en-US" sz="2400" dirty="0" smtClean="0"/>
              <a:t>J2ME can be used to develop applications for mobile devices such as cell phones. </a:t>
            </a:r>
          </a:p>
          <a:p>
            <a:r>
              <a:rPr lang="en-US" sz="2400" dirty="0" smtClean="0"/>
              <a:t>This book uses J2SE to introduce Java programming.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9695</TotalTime>
  <Words>1303</Words>
  <Application>Microsoft PowerPoint 7.0</Application>
  <PresentationFormat>On-screen Show (4:3)</PresentationFormat>
  <Paragraphs>156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International</vt:lpstr>
      <vt:lpstr>Introduction to Java</vt:lpstr>
      <vt:lpstr>Computer Programming</vt:lpstr>
      <vt:lpstr>Assembly Language</vt:lpstr>
      <vt:lpstr>High Level Programming Languages</vt:lpstr>
      <vt:lpstr>Prominent High Level Programming Languages</vt:lpstr>
      <vt:lpstr>Why Java?</vt:lpstr>
      <vt:lpstr>History of Java</vt:lpstr>
      <vt:lpstr>Java Development Kit (JDK) Versions</vt:lpstr>
      <vt:lpstr>JDK Editions</vt:lpstr>
      <vt:lpstr>Application Program and Operating Systems (OS)</vt:lpstr>
      <vt:lpstr>Java Program Execution</vt:lpstr>
      <vt:lpstr>Java Bytecode and JVM</vt:lpstr>
      <vt:lpstr>A Sample Java Program</vt:lpstr>
      <vt:lpstr>Anatomy of a Java Program</vt:lpstr>
      <vt:lpstr>Smallest Java Program</vt:lpstr>
      <vt:lpstr>IDE</vt:lpstr>
      <vt:lpstr>Unified Modelling Language</vt:lpstr>
      <vt:lpstr>Unified Modelling Language</vt:lpstr>
      <vt:lpstr>UML -- Classes</vt:lpstr>
      <vt:lpstr>UML -- Association</vt:lpstr>
      <vt:lpstr>UML -- Comments</vt:lpstr>
      <vt:lpstr>UML -- Aggregation</vt:lpstr>
      <vt:lpstr>UML -- Inheritance</vt:lpstr>
      <vt:lpstr>UML -- Interfaces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Primitive Data Type and Operations</dc:title>
  <dc:creator>Y. Daniel Liang</dc:creator>
  <cp:lastModifiedBy>rpalit</cp:lastModifiedBy>
  <cp:revision>274</cp:revision>
  <dcterms:created xsi:type="dcterms:W3CDTF">1995-06-10T17:31:50Z</dcterms:created>
  <dcterms:modified xsi:type="dcterms:W3CDTF">2014-08-14T04:22:55Z</dcterms:modified>
</cp:coreProperties>
</file>