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54"/>
  </p:notesMasterIdLst>
  <p:sldIdLst>
    <p:sldId id="268" r:id="rId2"/>
    <p:sldId id="407" r:id="rId3"/>
    <p:sldId id="398" r:id="rId4"/>
    <p:sldId id="329" r:id="rId5"/>
    <p:sldId id="270" r:id="rId6"/>
    <p:sldId id="271" r:id="rId7"/>
    <p:sldId id="272" r:id="rId8"/>
    <p:sldId id="273" r:id="rId9"/>
    <p:sldId id="274" r:id="rId10"/>
    <p:sldId id="275" r:id="rId11"/>
    <p:sldId id="421" r:id="rId12"/>
    <p:sldId id="338" r:id="rId13"/>
    <p:sldId id="401" r:id="rId14"/>
    <p:sldId id="276" r:id="rId15"/>
    <p:sldId id="364" r:id="rId16"/>
    <p:sldId id="365" r:id="rId17"/>
    <p:sldId id="343" r:id="rId18"/>
    <p:sldId id="422" r:id="rId19"/>
    <p:sldId id="431" r:id="rId20"/>
    <p:sldId id="418" r:id="rId21"/>
    <p:sldId id="425" r:id="rId22"/>
    <p:sldId id="277" r:id="rId23"/>
    <p:sldId id="327" r:id="rId24"/>
    <p:sldId id="366" r:id="rId25"/>
    <p:sldId id="367" r:id="rId26"/>
    <p:sldId id="340" r:id="rId27"/>
    <p:sldId id="278" r:id="rId28"/>
    <p:sldId id="369" r:id="rId29"/>
    <p:sldId id="280" r:id="rId30"/>
    <p:sldId id="281" r:id="rId31"/>
    <p:sldId id="294" r:id="rId32"/>
    <p:sldId id="389" r:id="rId33"/>
    <p:sldId id="345" r:id="rId34"/>
    <p:sldId id="330" r:id="rId35"/>
    <p:sldId id="412" r:id="rId36"/>
    <p:sldId id="430" r:id="rId37"/>
    <p:sldId id="393" r:id="rId38"/>
    <p:sldId id="394" r:id="rId39"/>
    <p:sldId id="328" r:id="rId40"/>
    <p:sldId id="334" r:id="rId41"/>
    <p:sldId id="333" r:id="rId42"/>
    <p:sldId id="285" r:id="rId43"/>
    <p:sldId id="335" r:id="rId44"/>
    <p:sldId id="402" r:id="rId45"/>
    <p:sldId id="424" r:id="rId46"/>
    <p:sldId id="354" r:id="rId47"/>
    <p:sldId id="397" r:id="rId48"/>
    <p:sldId id="356" r:id="rId49"/>
    <p:sldId id="357" r:id="rId50"/>
    <p:sldId id="427" r:id="rId51"/>
    <p:sldId id="428" r:id="rId52"/>
    <p:sldId id="429" r:id="rId53"/>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mn-cs"/>
      </a:defRPr>
    </a:lvl5pPr>
    <a:lvl6pPr marL="2286000" algn="l" defTabSz="914400" rtl="0" eaLnBrk="1" latinLnBrk="0" hangingPunct="1">
      <a:defRPr sz="1600" kern="1200">
        <a:solidFill>
          <a:schemeClr val="tx1"/>
        </a:solidFill>
        <a:latin typeface="Times New Roman" pitchFamily="18" charset="0"/>
        <a:ea typeface="+mn-ea"/>
        <a:cs typeface="+mn-cs"/>
      </a:defRPr>
    </a:lvl6pPr>
    <a:lvl7pPr marL="2743200" algn="l" defTabSz="914400" rtl="0" eaLnBrk="1" latinLnBrk="0" hangingPunct="1">
      <a:defRPr sz="1600" kern="1200">
        <a:solidFill>
          <a:schemeClr val="tx1"/>
        </a:solidFill>
        <a:latin typeface="Times New Roman" pitchFamily="18" charset="0"/>
        <a:ea typeface="+mn-ea"/>
        <a:cs typeface="+mn-cs"/>
      </a:defRPr>
    </a:lvl7pPr>
    <a:lvl8pPr marL="3200400" algn="l" defTabSz="914400" rtl="0" eaLnBrk="1" latinLnBrk="0" hangingPunct="1">
      <a:defRPr sz="1600" kern="1200">
        <a:solidFill>
          <a:schemeClr val="tx1"/>
        </a:solidFill>
        <a:latin typeface="Times New Roman" pitchFamily="18" charset="0"/>
        <a:ea typeface="+mn-ea"/>
        <a:cs typeface="+mn-cs"/>
      </a:defRPr>
    </a:lvl8pPr>
    <a:lvl9pPr marL="3657600" algn="l" defTabSz="914400" rtl="0" eaLnBrk="1" latinLnBrk="0" hangingPunct="1">
      <a:defRPr sz="16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18" autoAdjust="0"/>
  </p:normalViewPr>
  <p:slideViewPr>
    <p:cSldViewPr>
      <p:cViewPr varScale="1">
        <p:scale>
          <a:sx n="72" d="100"/>
          <a:sy n="72" d="100"/>
        </p:scale>
        <p:origin x="1320" y="54"/>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28"/>
    </p:cViewPr>
  </p:sorterViewPr>
  <p:notesViewPr>
    <p:cSldViewPr>
      <p:cViewPr varScale="1">
        <p:scale>
          <a:sx n="40" d="100"/>
          <a:sy n="40" d="100"/>
        </p:scale>
        <p:origin x="-1488"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4780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192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2352071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8089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242525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619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125186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8243"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1434259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0355"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4166734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299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1356407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2099"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3147647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4147" name="Rectangle 3"/>
          <p:cNvSpPr>
            <a:spLocks noGrp="1" noChangeArrowheads="1"/>
          </p:cNvSpPr>
          <p:nvPr>
            <p:ph type="body" idx="1"/>
          </p:nvPr>
        </p:nvSpPr>
        <p:spPr bwMode="auto">
          <a:xfrm>
            <a:off x="914400" y="4343400"/>
            <a:ext cx="5029200" cy="4114800"/>
          </a:xfrm>
          <a:prstGeom prst="rect">
            <a:avLst/>
          </a:prstGeom>
          <a:noFill/>
          <a:ln w="12700">
            <a:miter lim="800000"/>
            <a:headEnd type="none" w="sm" len="sm"/>
            <a:tailEnd type="none" w="sm" len="sm"/>
          </a:ln>
        </p:spPr>
        <p:txBody>
          <a:bodyPr/>
          <a:lstStyle/>
          <a:p>
            <a:endParaRPr lang="en-US"/>
          </a:p>
        </p:txBody>
      </p:sp>
    </p:spTree>
    <p:extLst>
      <p:ext uri="{BB962C8B-B14F-4D97-AF65-F5344CB8AC3E}">
        <p14:creationId xmlns:p14="http://schemas.microsoft.com/office/powerpoint/2010/main" val="3576428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6317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p>
        </p:txBody>
      </p:sp>
    </p:spTree>
    <p:extLst>
      <p:ext uri="{BB962C8B-B14F-4D97-AF65-F5344CB8AC3E}">
        <p14:creationId xmlns:p14="http://schemas.microsoft.com/office/powerpoint/2010/main" val="4126510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240642" name="Group 2"/>
          <p:cNvGrpSpPr>
            <a:grpSpLocks/>
          </p:cNvGrpSpPr>
          <p:nvPr/>
        </p:nvGrpSpPr>
        <p:grpSpPr bwMode="auto">
          <a:xfrm>
            <a:off x="0" y="114300"/>
            <a:ext cx="9142413" cy="6742113"/>
            <a:chOff x="0" y="72"/>
            <a:chExt cx="5759" cy="4247"/>
          </a:xfrm>
        </p:grpSpPr>
        <p:sp>
          <p:nvSpPr>
            <p:cNvPr id="240643" name="Rectangle 3"/>
            <p:cNvSpPr>
              <a:spLocks noChangeArrowheads="1"/>
            </p:cNvSpPr>
            <p:nvPr/>
          </p:nvSpPr>
          <p:spPr bwMode="hidden">
            <a:xfrm>
              <a:off x="0" y="2112"/>
              <a:ext cx="5759" cy="2207"/>
            </a:xfrm>
            <a:prstGeom prst="rect">
              <a:avLst/>
            </a:prstGeom>
            <a:solidFill>
              <a:schemeClr val="bg1"/>
            </a:solidFill>
            <a:ln w="9525">
              <a:noFill/>
              <a:miter lim="800000"/>
              <a:headEnd/>
              <a:tailEnd/>
            </a:ln>
            <a:effectLst/>
          </p:spPr>
          <p:txBody>
            <a:bodyPr wrap="none" anchor="ctr"/>
            <a:lstStyle/>
            <a:p>
              <a:endParaRPr lang="en-US"/>
            </a:p>
          </p:txBody>
        </p:sp>
        <p:grpSp>
          <p:nvGrpSpPr>
            <p:cNvPr id="240644" name="Group 4"/>
            <p:cNvGrpSpPr>
              <a:grpSpLocks/>
            </p:cNvGrpSpPr>
            <p:nvPr/>
          </p:nvGrpSpPr>
          <p:grpSpPr bwMode="auto">
            <a:xfrm>
              <a:off x="0" y="72"/>
              <a:ext cx="5759" cy="2040"/>
              <a:chOff x="0" y="72"/>
              <a:chExt cx="5759" cy="2040"/>
            </a:xfrm>
          </p:grpSpPr>
          <p:sp>
            <p:nvSpPr>
              <p:cNvPr id="240645" name="Rectangle 5"/>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240646" name="Group 6"/>
              <p:cNvGrpSpPr>
                <a:grpSpLocks/>
              </p:cNvGrpSpPr>
              <p:nvPr/>
            </p:nvGrpSpPr>
            <p:grpSpPr bwMode="auto">
              <a:xfrm>
                <a:off x="2289" y="72"/>
                <a:ext cx="1440" cy="1984"/>
                <a:chOff x="2289" y="72"/>
                <a:chExt cx="1440" cy="1984"/>
              </a:xfrm>
            </p:grpSpPr>
            <p:sp>
              <p:nvSpPr>
                <p:cNvPr id="240647" name="Freeform 7"/>
                <p:cNvSpPr>
                  <a:spLocks/>
                </p:cNvSpPr>
                <p:nvPr/>
              </p:nvSpPr>
              <p:spPr bwMode="ltGray">
                <a:xfrm>
                  <a:off x="2289" y="127"/>
                  <a:ext cx="1440" cy="1770"/>
                </a:xfrm>
                <a:custGeom>
                  <a:avLst/>
                  <a:gdLst/>
                  <a:ahLst/>
                  <a:cxnLst>
                    <a:cxn ang="0">
                      <a:pos x="901" y="33"/>
                    </a:cxn>
                    <a:cxn ang="0">
                      <a:pos x="1066" y="129"/>
                    </a:cxn>
                    <a:cxn ang="0">
                      <a:pos x="1207" y="256"/>
                    </a:cxn>
                    <a:cxn ang="0">
                      <a:pos x="1316" y="410"/>
                    </a:cxn>
                    <a:cxn ang="0">
                      <a:pos x="1394" y="581"/>
                    </a:cxn>
                    <a:cxn ang="0">
                      <a:pos x="1435" y="766"/>
                    </a:cxn>
                    <a:cxn ang="0">
                      <a:pos x="1435" y="958"/>
                    </a:cxn>
                    <a:cxn ang="0">
                      <a:pos x="1394" y="1143"/>
                    </a:cxn>
                    <a:cxn ang="0">
                      <a:pos x="1316" y="1314"/>
                    </a:cxn>
                    <a:cxn ang="0">
                      <a:pos x="1207" y="1468"/>
                    </a:cxn>
                    <a:cxn ang="0">
                      <a:pos x="1066" y="1597"/>
                    </a:cxn>
                    <a:cxn ang="0">
                      <a:pos x="901" y="1691"/>
                    </a:cxn>
                    <a:cxn ang="0">
                      <a:pos x="721" y="1749"/>
                    </a:cxn>
                    <a:cxn ang="0">
                      <a:pos x="533" y="1769"/>
                    </a:cxn>
                    <a:cxn ang="0">
                      <a:pos x="344" y="1749"/>
                    </a:cxn>
                    <a:cxn ang="0">
                      <a:pos x="165" y="1691"/>
                    </a:cxn>
                    <a:cxn ang="0">
                      <a:pos x="0" y="1597"/>
                    </a:cxn>
                    <a:cxn ang="0">
                      <a:pos x="125" y="1571"/>
                    </a:cxn>
                    <a:cxn ang="0">
                      <a:pos x="281" y="1640"/>
                    </a:cxn>
                    <a:cxn ang="0">
                      <a:pos x="446" y="1675"/>
                    </a:cxn>
                    <a:cxn ang="0">
                      <a:pos x="618" y="1675"/>
                    </a:cxn>
                    <a:cxn ang="0">
                      <a:pos x="785" y="1640"/>
                    </a:cxn>
                    <a:cxn ang="0">
                      <a:pos x="941" y="1571"/>
                    </a:cxn>
                    <a:cxn ang="0">
                      <a:pos x="1080" y="1470"/>
                    </a:cxn>
                    <a:cxn ang="0">
                      <a:pos x="1194" y="1343"/>
                    </a:cxn>
                    <a:cxn ang="0">
                      <a:pos x="1281" y="1194"/>
                    </a:cxn>
                    <a:cxn ang="0">
                      <a:pos x="1332" y="1032"/>
                    </a:cxn>
                    <a:cxn ang="0">
                      <a:pos x="1350" y="862"/>
                    </a:cxn>
                    <a:cxn ang="0">
                      <a:pos x="1332" y="691"/>
                    </a:cxn>
                    <a:cxn ang="0">
                      <a:pos x="1281" y="530"/>
                    </a:cxn>
                    <a:cxn ang="0">
                      <a:pos x="1194" y="381"/>
                    </a:cxn>
                    <a:cxn ang="0">
                      <a:pos x="1080" y="254"/>
                    </a:cxn>
                    <a:cxn ang="0">
                      <a:pos x="941" y="154"/>
                    </a:cxn>
                    <a:cxn ang="0">
                      <a:pos x="785" y="85"/>
                    </a:cxn>
                    <a:cxn ang="0">
                      <a:pos x="812" y="0"/>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240648" name="Line 8"/>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240649" name="Line 9"/>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240650" name="Line 10"/>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240651" name="Freeform 11"/>
                <p:cNvSpPr>
                  <a:spLocks/>
                </p:cNvSpPr>
                <p:nvPr/>
              </p:nvSpPr>
              <p:spPr bwMode="ltGray">
                <a:xfrm>
                  <a:off x="2483" y="1903"/>
                  <a:ext cx="841" cy="153"/>
                </a:xfrm>
                <a:custGeom>
                  <a:avLst/>
                  <a:gdLst/>
                  <a:ahLst/>
                  <a:cxnLst>
                    <a:cxn ang="0">
                      <a:pos x="3" y="98"/>
                    </a:cxn>
                    <a:cxn ang="0">
                      <a:pos x="20" y="80"/>
                    </a:cxn>
                    <a:cxn ang="0">
                      <a:pos x="44" y="65"/>
                    </a:cxn>
                    <a:cxn ang="0">
                      <a:pos x="89" y="43"/>
                    </a:cxn>
                    <a:cxn ang="0">
                      <a:pos x="140" y="30"/>
                    </a:cxn>
                    <a:cxn ang="0">
                      <a:pos x="188" y="19"/>
                    </a:cxn>
                    <a:cxn ang="0">
                      <a:pos x="253" y="9"/>
                    </a:cxn>
                    <a:cxn ang="0">
                      <a:pos x="314" y="3"/>
                    </a:cxn>
                    <a:cxn ang="0">
                      <a:pos x="386" y="0"/>
                    </a:cxn>
                    <a:cxn ang="0">
                      <a:pos x="475" y="1"/>
                    </a:cxn>
                    <a:cxn ang="0">
                      <a:pos x="567" y="6"/>
                    </a:cxn>
                    <a:cxn ang="0">
                      <a:pos x="632" y="14"/>
                    </a:cxn>
                    <a:cxn ang="0">
                      <a:pos x="700" y="27"/>
                    </a:cxn>
                    <a:cxn ang="0">
                      <a:pos x="765" y="47"/>
                    </a:cxn>
                    <a:cxn ang="0">
                      <a:pos x="799" y="66"/>
                    </a:cxn>
                    <a:cxn ang="0">
                      <a:pos x="820" y="82"/>
                    </a:cxn>
                    <a:cxn ang="0">
                      <a:pos x="840" y="108"/>
                    </a:cxn>
                    <a:cxn ang="0">
                      <a:pos x="806" y="122"/>
                    </a:cxn>
                    <a:cxn ang="0">
                      <a:pos x="748" y="133"/>
                    </a:cxn>
                    <a:cxn ang="0">
                      <a:pos x="676" y="141"/>
                    </a:cxn>
                    <a:cxn ang="0">
                      <a:pos x="608" y="148"/>
                    </a:cxn>
                    <a:cxn ang="0">
                      <a:pos x="526" y="151"/>
                    </a:cxn>
                    <a:cxn ang="0">
                      <a:pos x="437" y="152"/>
                    </a:cxn>
                    <a:cxn ang="0">
                      <a:pos x="352" y="152"/>
                    </a:cxn>
                    <a:cxn ang="0">
                      <a:pos x="263" y="151"/>
                    </a:cxn>
                    <a:cxn ang="0">
                      <a:pos x="164" y="143"/>
                    </a:cxn>
                    <a:cxn ang="0">
                      <a:pos x="85" y="135"/>
                    </a:cxn>
                    <a:cxn ang="0">
                      <a:pos x="20" y="120"/>
                    </a:cxn>
                    <a:cxn ang="0">
                      <a:pos x="0" y="109"/>
                    </a:cxn>
                    <a:cxn ang="0">
                      <a:pos x="3" y="98"/>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grpSp>
          <p:sp>
            <p:nvSpPr>
              <p:cNvPr id="240652" name="Oval 12"/>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240653" name="Group 13"/>
              <p:cNvGrpSpPr>
                <a:grpSpLocks/>
              </p:cNvGrpSpPr>
              <p:nvPr/>
            </p:nvGrpSpPr>
            <p:grpSpPr bwMode="auto">
              <a:xfrm>
                <a:off x="2071" y="406"/>
                <a:ext cx="1392" cy="1109"/>
                <a:chOff x="2071" y="406"/>
                <a:chExt cx="1392" cy="1109"/>
              </a:xfrm>
            </p:grpSpPr>
            <p:sp>
              <p:nvSpPr>
                <p:cNvPr id="240654" name="Freeform 14"/>
                <p:cNvSpPr>
                  <a:spLocks/>
                </p:cNvSpPr>
                <p:nvPr/>
              </p:nvSpPr>
              <p:spPr bwMode="grayWhite">
                <a:xfrm>
                  <a:off x="2268" y="812"/>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240655" name="Freeform 15"/>
                <p:cNvSpPr>
                  <a:spLocks/>
                </p:cNvSpPr>
                <p:nvPr/>
              </p:nvSpPr>
              <p:spPr bwMode="grayWhite">
                <a:xfrm>
                  <a:off x="2292" y="843"/>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240656" name="Freeform 16"/>
                <p:cNvSpPr>
                  <a:spLocks/>
                </p:cNvSpPr>
                <p:nvPr/>
              </p:nvSpPr>
              <p:spPr bwMode="grayWhite">
                <a:xfrm>
                  <a:off x="2372" y="802"/>
                  <a:ext cx="51" cy="48"/>
                </a:xfrm>
                <a:custGeom>
                  <a:avLst/>
                  <a:gdLst/>
                  <a:ahLst/>
                  <a:cxnLst>
                    <a:cxn ang="0">
                      <a:pos x="50" y="0"/>
                    </a:cxn>
                    <a:cxn ang="0">
                      <a:pos x="31" y="0"/>
                    </a:cxn>
                    <a:cxn ang="0">
                      <a:pos x="20" y="13"/>
                    </a:cxn>
                    <a:cxn ang="0">
                      <a:pos x="13" y="13"/>
                    </a:cxn>
                    <a:cxn ang="0">
                      <a:pos x="7" y="19"/>
                    </a:cxn>
                    <a:cxn ang="0">
                      <a:pos x="0" y="19"/>
                    </a:cxn>
                    <a:cxn ang="0">
                      <a:pos x="0" y="35"/>
                    </a:cxn>
                    <a:cxn ang="0">
                      <a:pos x="12" y="47"/>
                    </a:cxn>
                    <a:cxn ang="0">
                      <a:pos x="41" y="47"/>
                    </a:cxn>
                    <a:cxn ang="0">
                      <a:pos x="50" y="35"/>
                    </a:cxn>
                    <a:cxn ang="0">
                      <a:pos x="50" y="0"/>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a:effectLst/>
              </p:spPr>
              <p:txBody>
                <a:bodyPr/>
                <a:lstStyle/>
                <a:p>
                  <a:endParaRPr lang="en-US"/>
                </a:p>
              </p:txBody>
            </p:sp>
            <p:sp>
              <p:nvSpPr>
                <p:cNvPr id="240657" name="Freeform 17"/>
                <p:cNvSpPr>
                  <a:spLocks/>
                </p:cNvSpPr>
                <p:nvPr/>
              </p:nvSpPr>
              <p:spPr bwMode="grayWhite">
                <a:xfrm>
                  <a:off x="2071" y="840"/>
                  <a:ext cx="451" cy="587"/>
                </a:xfrm>
                <a:custGeom>
                  <a:avLst/>
                  <a:gdLst/>
                  <a:ahLst/>
                  <a:cxnLst>
                    <a:cxn ang="0">
                      <a:pos x="107" y="0"/>
                    </a:cxn>
                    <a:cxn ang="0">
                      <a:pos x="99" y="16"/>
                    </a:cxn>
                    <a:cxn ang="0">
                      <a:pos x="64" y="47"/>
                    </a:cxn>
                    <a:cxn ang="0">
                      <a:pos x="56" y="75"/>
                    </a:cxn>
                    <a:cxn ang="0">
                      <a:pos x="30" y="95"/>
                    </a:cxn>
                    <a:cxn ang="0">
                      <a:pos x="12" y="135"/>
                    </a:cxn>
                    <a:cxn ang="0">
                      <a:pos x="12" y="159"/>
                    </a:cxn>
                    <a:cxn ang="0">
                      <a:pos x="0" y="201"/>
                    </a:cxn>
                    <a:cxn ang="0">
                      <a:pos x="16" y="219"/>
                    </a:cxn>
                    <a:cxn ang="0">
                      <a:pos x="56" y="272"/>
                    </a:cxn>
                    <a:cxn ang="0">
                      <a:pos x="68" y="265"/>
                    </a:cxn>
                    <a:cxn ang="0">
                      <a:pos x="139" y="265"/>
                    </a:cxn>
                    <a:cxn ang="0">
                      <a:pos x="172" y="278"/>
                    </a:cxn>
                    <a:cxn ang="0">
                      <a:pos x="169" y="319"/>
                    </a:cxn>
                    <a:cxn ang="0">
                      <a:pos x="193" y="374"/>
                    </a:cxn>
                    <a:cxn ang="0">
                      <a:pos x="191" y="389"/>
                    </a:cxn>
                    <a:cxn ang="0">
                      <a:pos x="201" y="406"/>
                    </a:cxn>
                    <a:cxn ang="0">
                      <a:pos x="186" y="445"/>
                    </a:cxn>
                    <a:cxn ang="0">
                      <a:pos x="204" y="494"/>
                    </a:cxn>
                    <a:cxn ang="0">
                      <a:pos x="214" y="532"/>
                    </a:cxn>
                    <a:cxn ang="0">
                      <a:pos x="226" y="556"/>
                    </a:cxn>
                    <a:cxn ang="0">
                      <a:pos x="239" y="586"/>
                    </a:cxn>
                    <a:cxn ang="0">
                      <a:pos x="263" y="582"/>
                    </a:cxn>
                    <a:cxn ang="0">
                      <a:pos x="302" y="560"/>
                    </a:cxn>
                    <a:cxn ang="0">
                      <a:pos x="320" y="533"/>
                    </a:cxn>
                    <a:cxn ang="0">
                      <a:pos x="319" y="515"/>
                    </a:cxn>
                    <a:cxn ang="0">
                      <a:pos x="342" y="500"/>
                    </a:cxn>
                    <a:cxn ang="0">
                      <a:pos x="338" y="474"/>
                    </a:cxn>
                    <a:cxn ang="0">
                      <a:pos x="373" y="432"/>
                    </a:cxn>
                    <a:cxn ang="0">
                      <a:pos x="378" y="398"/>
                    </a:cxn>
                    <a:cxn ang="0">
                      <a:pos x="369" y="386"/>
                    </a:cxn>
                    <a:cxn ang="0">
                      <a:pos x="373" y="372"/>
                    </a:cxn>
                    <a:cxn ang="0">
                      <a:pos x="365" y="360"/>
                    </a:cxn>
                    <a:cxn ang="0">
                      <a:pos x="391" y="327"/>
                    </a:cxn>
                    <a:cxn ang="0">
                      <a:pos x="391" y="310"/>
                    </a:cxn>
                    <a:cxn ang="0">
                      <a:pos x="427" y="282"/>
                    </a:cxn>
                    <a:cxn ang="0">
                      <a:pos x="450" y="207"/>
                    </a:cxn>
                    <a:cxn ang="0">
                      <a:pos x="417" y="226"/>
                    </a:cxn>
                    <a:cxn ang="0">
                      <a:pos x="388" y="218"/>
                    </a:cxn>
                    <a:cxn ang="0">
                      <a:pos x="392" y="200"/>
                    </a:cxn>
                    <a:cxn ang="0">
                      <a:pos x="363" y="180"/>
                    </a:cxn>
                    <a:cxn ang="0">
                      <a:pos x="349" y="132"/>
                    </a:cxn>
                    <a:cxn ang="0">
                      <a:pos x="321" y="93"/>
                    </a:cxn>
                    <a:cxn ang="0">
                      <a:pos x="321" y="66"/>
                    </a:cxn>
                    <a:cxn ang="0">
                      <a:pos x="306" y="65"/>
                    </a:cxn>
                    <a:cxn ang="0">
                      <a:pos x="296" y="69"/>
                    </a:cxn>
                    <a:cxn ang="0">
                      <a:pos x="254" y="54"/>
                    </a:cxn>
                    <a:cxn ang="0">
                      <a:pos x="243" y="65"/>
                    </a:cxn>
                    <a:cxn ang="0">
                      <a:pos x="234" y="78"/>
                    </a:cxn>
                    <a:cxn ang="0">
                      <a:pos x="211" y="53"/>
                    </a:cxn>
                    <a:cxn ang="0">
                      <a:pos x="189" y="47"/>
                    </a:cxn>
                    <a:cxn ang="0">
                      <a:pos x="187" y="15"/>
                    </a:cxn>
                    <a:cxn ang="0">
                      <a:pos x="155" y="20"/>
                    </a:cxn>
                    <a:cxn ang="0">
                      <a:pos x="135" y="13"/>
                    </a:cxn>
                    <a:cxn ang="0">
                      <a:pos x="107" y="0"/>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a:effectLst/>
              </p:spPr>
              <p:txBody>
                <a:bodyPr/>
                <a:lstStyle/>
                <a:p>
                  <a:endParaRPr lang="en-US"/>
                </a:p>
              </p:txBody>
            </p:sp>
            <p:sp>
              <p:nvSpPr>
                <p:cNvPr id="240658" name="Freeform 18"/>
                <p:cNvSpPr>
                  <a:spLocks/>
                </p:cNvSpPr>
                <p:nvPr/>
              </p:nvSpPr>
              <p:spPr bwMode="grayWhite">
                <a:xfrm>
                  <a:off x="3112" y="987"/>
                  <a:ext cx="17" cy="28"/>
                </a:xfrm>
                <a:custGeom>
                  <a:avLst/>
                  <a:gdLst/>
                  <a:ahLst/>
                  <a:cxnLst>
                    <a:cxn ang="0">
                      <a:pos x="7" y="0"/>
                    </a:cxn>
                    <a:cxn ang="0">
                      <a:pos x="9" y="8"/>
                    </a:cxn>
                    <a:cxn ang="0">
                      <a:pos x="7" y="14"/>
                    </a:cxn>
                    <a:cxn ang="0">
                      <a:pos x="7" y="19"/>
                    </a:cxn>
                    <a:cxn ang="0">
                      <a:pos x="16" y="23"/>
                    </a:cxn>
                    <a:cxn ang="0">
                      <a:pos x="16" y="27"/>
                    </a:cxn>
                    <a:cxn ang="0">
                      <a:pos x="9" y="23"/>
                    </a:cxn>
                    <a:cxn ang="0">
                      <a:pos x="3" y="27"/>
                    </a:cxn>
                    <a:cxn ang="0">
                      <a:pos x="0" y="23"/>
                    </a:cxn>
                    <a:cxn ang="0">
                      <a:pos x="3" y="19"/>
                    </a:cxn>
                    <a:cxn ang="0">
                      <a:pos x="0" y="14"/>
                    </a:cxn>
                    <a:cxn ang="0">
                      <a:pos x="3" y="4"/>
                    </a:cxn>
                    <a:cxn ang="0">
                      <a:pos x="7" y="0"/>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a:effectLst/>
              </p:spPr>
              <p:txBody>
                <a:bodyPr/>
                <a:lstStyle/>
                <a:p>
                  <a:endParaRPr lang="en-US"/>
                </a:p>
              </p:txBody>
            </p:sp>
            <p:sp>
              <p:nvSpPr>
                <p:cNvPr id="240659" name="Freeform 19"/>
                <p:cNvSpPr>
                  <a:spLocks/>
                </p:cNvSpPr>
                <p:nvPr/>
              </p:nvSpPr>
              <p:spPr bwMode="grayWhite">
                <a:xfrm>
                  <a:off x="3027" y="1109"/>
                  <a:ext cx="68" cy="97"/>
                </a:xfrm>
                <a:custGeom>
                  <a:avLst/>
                  <a:gdLst/>
                  <a:ahLst/>
                  <a:cxnLst>
                    <a:cxn ang="0">
                      <a:pos x="0" y="48"/>
                    </a:cxn>
                    <a:cxn ang="0">
                      <a:pos x="24" y="48"/>
                    </a:cxn>
                    <a:cxn ang="0">
                      <a:pos x="52" y="0"/>
                    </a:cxn>
                    <a:cxn ang="0">
                      <a:pos x="67" y="28"/>
                    </a:cxn>
                    <a:cxn ang="0">
                      <a:pos x="55" y="96"/>
                    </a:cxn>
                    <a:cxn ang="0">
                      <a:pos x="5" y="80"/>
                    </a:cxn>
                    <a:cxn ang="0">
                      <a:pos x="0" y="48"/>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a:effectLst/>
              </p:spPr>
              <p:txBody>
                <a:bodyPr/>
                <a:lstStyle/>
                <a:p>
                  <a:endParaRPr lang="en-US"/>
                </a:p>
              </p:txBody>
            </p:sp>
            <p:sp>
              <p:nvSpPr>
                <p:cNvPr id="240660" name="Freeform 20"/>
                <p:cNvSpPr>
                  <a:spLocks/>
                </p:cNvSpPr>
                <p:nvPr/>
              </p:nvSpPr>
              <p:spPr bwMode="grayWhite">
                <a:xfrm>
                  <a:off x="3162" y="1146"/>
                  <a:ext cx="117" cy="94"/>
                </a:xfrm>
                <a:custGeom>
                  <a:avLst/>
                  <a:gdLst/>
                  <a:ahLst/>
                  <a:cxnLst>
                    <a:cxn ang="0">
                      <a:pos x="7" y="22"/>
                    </a:cxn>
                    <a:cxn ang="0">
                      <a:pos x="0" y="0"/>
                    </a:cxn>
                    <a:cxn ang="0">
                      <a:pos x="39" y="9"/>
                    </a:cxn>
                    <a:cxn ang="0">
                      <a:pos x="95" y="32"/>
                    </a:cxn>
                    <a:cxn ang="0">
                      <a:pos x="95" y="49"/>
                    </a:cxn>
                    <a:cxn ang="0">
                      <a:pos x="116" y="93"/>
                    </a:cxn>
                    <a:cxn ang="0">
                      <a:pos x="73" y="51"/>
                    </a:cxn>
                    <a:cxn ang="0">
                      <a:pos x="44" y="54"/>
                    </a:cxn>
                    <a:cxn ang="0">
                      <a:pos x="7" y="22"/>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a:effectLst/>
              </p:spPr>
              <p:txBody>
                <a:bodyPr/>
                <a:lstStyle/>
                <a:p>
                  <a:endParaRPr lang="en-US"/>
                </a:p>
              </p:txBody>
            </p:sp>
            <p:sp>
              <p:nvSpPr>
                <p:cNvPr id="240661" name="Freeform 21"/>
                <p:cNvSpPr>
                  <a:spLocks/>
                </p:cNvSpPr>
                <p:nvPr/>
              </p:nvSpPr>
              <p:spPr bwMode="grayWhite">
                <a:xfrm>
                  <a:off x="3384" y="1337"/>
                  <a:ext cx="79" cy="101"/>
                </a:xfrm>
                <a:custGeom>
                  <a:avLst/>
                  <a:gdLst/>
                  <a:ahLst/>
                  <a:cxnLst>
                    <a:cxn ang="0">
                      <a:pos x="48" y="0"/>
                    </a:cxn>
                    <a:cxn ang="0">
                      <a:pos x="78" y="30"/>
                    </a:cxn>
                    <a:cxn ang="0">
                      <a:pos x="16" y="100"/>
                    </a:cxn>
                    <a:cxn ang="0">
                      <a:pos x="0" y="84"/>
                    </a:cxn>
                    <a:cxn ang="0">
                      <a:pos x="45" y="39"/>
                    </a:cxn>
                    <a:cxn ang="0">
                      <a:pos x="48" y="0"/>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a:effectLst/>
              </p:spPr>
              <p:txBody>
                <a:bodyPr/>
                <a:lstStyle/>
                <a:p>
                  <a:endParaRPr lang="en-US"/>
                </a:p>
              </p:txBody>
            </p:sp>
            <p:sp>
              <p:nvSpPr>
                <p:cNvPr id="240662" name="Freeform 22"/>
                <p:cNvSpPr>
                  <a:spLocks/>
                </p:cNvSpPr>
                <p:nvPr/>
              </p:nvSpPr>
              <p:spPr bwMode="grayWhite">
                <a:xfrm>
                  <a:off x="2211" y="651"/>
                  <a:ext cx="39" cy="66"/>
                </a:xfrm>
                <a:custGeom>
                  <a:avLst/>
                  <a:gdLst/>
                  <a:ahLst/>
                  <a:cxnLst>
                    <a:cxn ang="0">
                      <a:pos x="38" y="51"/>
                    </a:cxn>
                    <a:cxn ang="0">
                      <a:pos x="28" y="43"/>
                    </a:cxn>
                    <a:cxn ang="0">
                      <a:pos x="28" y="14"/>
                    </a:cxn>
                    <a:cxn ang="0">
                      <a:pos x="33" y="8"/>
                    </a:cxn>
                    <a:cxn ang="0">
                      <a:pos x="24" y="8"/>
                    </a:cxn>
                    <a:cxn ang="0">
                      <a:pos x="29" y="0"/>
                    </a:cxn>
                    <a:cxn ang="0">
                      <a:pos x="22" y="0"/>
                    </a:cxn>
                    <a:cxn ang="0">
                      <a:pos x="14" y="9"/>
                    </a:cxn>
                    <a:cxn ang="0">
                      <a:pos x="14" y="27"/>
                    </a:cxn>
                    <a:cxn ang="0">
                      <a:pos x="18" y="31"/>
                    </a:cxn>
                    <a:cxn ang="0">
                      <a:pos x="18" y="39"/>
                    </a:cxn>
                    <a:cxn ang="0">
                      <a:pos x="16" y="39"/>
                    </a:cxn>
                    <a:cxn ang="0">
                      <a:pos x="9" y="46"/>
                    </a:cxn>
                    <a:cxn ang="0">
                      <a:pos x="9" y="53"/>
                    </a:cxn>
                    <a:cxn ang="0">
                      <a:pos x="0" y="65"/>
                    </a:cxn>
                    <a:cxn ang="0">
                      <a:pos x="29" y="65"/>
                    </a:cxn>
                    <a:cxn ang="0">
                      <a:pos x="38" y="51"/>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a:effectLst/>
              </p:spPr>
              <p:txBody>
                <a:bodyPr/>
                <a:lstStyle/>
                <a:p>
                  <a:endParaRPr lang="en-US"/>
                </a:p>
              </p:txBody>
            </p:sp>
            <p:sp>
              <p:nvSpPr>
                <p:cNvPr id="240663" name="Freeform 23"/>
                <p:cNvSpPr>
                  <a:spLocks/>
                </p:cNvSpPr>
                <p:nvPr/>
              </p:nvSpPr>
              <p:spPr bwMode="grayWhite">
                <a:xfrm>
                  <a:off x="2198" y="673"/>
                  <a:ext cx="21" cy="24"/>
                </a:xfrm>
                <a:custGeom>
                  <a:avLst/>
                  <a:gdLst/>
                  <a:ahLst/>
                  <a:cxnLst>
                    <a:cxn ang="0">
                      <a:pos x="17" y="8"/>
                    </a:cxn>
                    <a:cxn ang="0">
                      <a:pos x="20" y="8"/>
                    </a:cxn>
                    <a:cxn ang="0">
                      <a:pos x="20" y="0"/>
                    </a:cxn>
                    <a:cxn ang="0">
                      <a:pos x="13" y="0"/>
                    </a:cxn>
                    <a:cxn ang="0">
                      <a:pos x="0" y="15"/>
                    </a:cxn>
                    <a:cxn ang="0">
                      <a:pos x="0" y="23"/>
                    </a:cxn>
                    <a:cxn ang="0">
                      <a:pos x="12" y="23"/>
                    </a:cxn>
                    <a:cxn ang="0">
                      <a:pos x="17" y="17"/>
                    </a:cxn>
                    <a:cxn ang="0">
                      <a:pos x="17" y="8"/>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a:effectLst/>
              </p:spPr>
              <p:txBody>
                <a:bodyPr/>
                <a:lstStyle/>
                <a:p>
                  <a:endParaRPr lang="en-US"/>
                </a:p>
              </p:txBody>
            </p:sp>
            <p:sp>
              <p:nvSpPr>
                <p:cNvPr id="240664" name="Freeform 24"/>
                <p:cNvSpPr>
                  <a:spLocks/>
                </p:cNvSpPr>
                <p:nvPr/>
              </p:nvSpPr>
              <p:spPr bwMode="grayWhite">
                <a:xfrm>
                  <a:off x="2167" y="634"/>
                  <a:ext cx="256" cy="216"/>
                </a:xfrm>
                <a:custGeom>
                  <a:avLst/>
                  <a:gdLst/>
                  <a:ahLst/>
                  <a:cxnLst>
                    <a:cxn ang="0">
                      <a:pos x="168" y="15"/>
                    </a:cxn>
                    <a:cxn ang="0">
                      <a:pos x="201" y="20"/>
                    </a:cxn>
                    <a:cxn ang="0">
                      <a:pos x="181" y="28"/>
                    </a:cxn>
                    <a:cxn ang="0">
                      <a:pos x="172" y="41"/>
                    </a:cxn>
                    <a:cxn ang="0">
                      <a:pos x="160" y="70"/>
                    </a:cxn>
                    <a:cxn ang="0">
                      <a:pos x="140" y="72"/>
                    </a:cxn>
                    <a:cxn ang="0">
                      <a:pos x="123" y="69"/>
                    </a:cxn>
                    <a:cxn ang="0">
                      <a:pos x="131" y="55"/>
                    </a:cxn>
                    <a:cxn ang="0">
                      <a:pos x="124" y="37"/>
                    </a:cxn>
                    <a:cxn ang="0">
                      <a:pos x="114" y="69"/>
                    </a:cxn>
                    <a:cxn ang="0">
                      <a:pos x="87" y="84"/>
                    </a:cxn>
                    <a:cxn ang="0">
                      <a:pos x="73" y="94"/>
                    </a:cxn>
                    <a:cxn ang="0">
                      <a:pos x="53" y="108"/>
                    </a:cxn>
                    <a:cxn ang="0">
                      <a:pos x="43" y="143"/>
                    </a:cxn>
                    <a:cxn ang="0">
                      <a:pos x="8" y="130"/>
                    </a:cxn>
                    <a:cxn ang="0">
                      <a:pos x="0" y="156"/>
                    </a:cxn>
                    <a:cxn ang="0">
                      <a:pos x="15" y="194"/>
                    </a:cxn>
                    <a:cxn ang="0">
                      <a:pos x="71" y="153"/>
                    </a:cxn>
                    <a:cxn ang="0">
                      <a:pos x="105" y="145"/>
                    </a:cxn>
                    <a:cxn ang="0">
                      <a:pos x="111" y="161"/>
                    </a:cxn>
                    <a:cxn ang="0">
                      <a:pos x="139" y="201"/>
                    </a:cxn>
                    <a:cxn ang="0">
                      <a:pos x="142" y="189"/>
                    </a:cxn>
                    <a:cxn ang="0">
                      <a:pos x="150" y="189"/>
                    </a:cxn>
                    <a:cxn ang="0">
                      <a:pos x="123" y="152"/>
                    </a:cxn>
                    <a:cxn ang="0">
                      <a:pos x="131" y="139"/>
                    </a:cxn>
                    <a:cxn ang="0">
                      <a:pos x="160" y="178"/>
                    </a:cxn>
                    <a:cxn ang="0">
                      <a:pos x="172" y="202"/>
                    </a:cxn>
                    <a:cxn ang="0">
                      <a:pos x="178" y="215"/>
                    </a:cxn>
                    <a:cxn ang="0">
                      <a:pos x="183" y="191"/>
                    </a:cxn>
                    <a:cxn ang="0">
                      <a:pos x="202" y="182"/>
                    </a:cxn>
                    <a:cxn ang="0">
                      <a:pos x="214" y="177"/>
                    </a:cxn>
                    <a:cxn ang="0">
                      <a:pos x="210" y="158"/>
                    </a:cxn>
                    <a:cxn ang="0">
                      <a:pos x="219" y="126"/>
                    </a:cxn>
                    <a:cxn ang="0">
                      <a:pos x="232" y="130"/>
                    </a:cxn>
                    <a:cxn ang="0">
                      <a:pos x="236" y="145"/>
                    </a:cxn>
                    <a:cxn ang="0">
                      <a:pos x="247" y="137"/>
                    </a:cxn>
                    <a:cxn ang="0">
                      <a:pos x="244" y="134"/>
                    </a:cxn>
                    <a:cxn ang="0">
                      <a:pos x="252" y="114"/>
                    </a:cxn>
                    <a:cxn ang="0">
                      <a:pos x="255" y="137"/>
                    </a:cxn>
                    <a:cxn ang="0">
                      <a:pos x="168" y="0"/>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a:effectLst/>
              </p:spPr>
              <p:txBody>
                <a:bodyPr/>
                <a:lstStyle/>
                <a:p>
                  <a:endParaRPr lang="en-US"/>
                </a:p>
              </p:txBody>
            </p:sp>
            <p:sp>
              <p:nvSpPr>
                <p:cNvPr id="240665" name="Freeform 25"/>
                <p:cNvSpPr>
                  <a:spLocks/>
                </p:cNvSpPr>
                <p:nvPr/>
              </p:nvSpPr>
              <p:spPr bwMode="grayWhite">
                <a:xfrm>
                  <a:off x="2276" y="406"/>
                  <a:ext cx="1089" cy="769"/>
                </a:xfrm>
                <a:custGeom>
                  <a:avLst/>
                  <a:gdLst/>
                  <a:ahLst/>
                  <a:cxnLst>
                    <a:cxn ang="0">
                      <a:pos x="32" y="202"/>
                    </a:cxn>
                    <a:cxn ang="0">
                      <a:pos x="99" y="134"/>
                    </a:cxn>
                    <a:cxn ang="0">
                      <a:pos x="142" y="181"/>
                    </a:cxn>
                    <a:cxn ang="0">
                      <a:pos x="118" y="179"/>
                    </a:cxn>
                    <a:cxn ang="0">
                      <a:pos x="216" y="172"/>
                    </a:cxn>
                    <a:cxn ang="0">
                      <a:pos x="240" y="110"/>
                    </a:cxn>
                    <a:cxn ang="0">
                      <a:pos x="241" y="124"/>
                    </a:cxn>
                    <a:cxn ang="0">
                      <a:pos x="223" y="172"/>
                    </a:cxn>
                    <a:cxn ang="0">
                      <a:pos x="301" y="133"/>
                    </a:cxn>
                    <a:cxn ang="0">
                      <a:pos x="460" y="23"/>
                    </a:cxn>
                    <a:cxn ang="0">
                      <a:pos x="574" y="29"/>
                    </a:cxn>
                    <a:cxn ang="0">
                      <a:pos x="701" y="15"/>
                    </a:cxn>
                    <a:cxn ang="0">
                      <a:pos x="840" y="71"/>
                    </a:cxn>
                    <a:cxn ang="0">
                      <a:pos x="1001" y="91"/>
                    </a:cxn>
                    <a:cxn ang="0">
                      <a:pos x="1080" y="156"/>
                    </a:cxn>
                    <a:cxn ang="0">
                      <a:pos x="1019" y="206"/>
                    </a:cxn>
                    <a:cxn ang="0">
                      <a:pos x="985" y="270"/>
                    </a:cxn>
                    <a:cxn ang="0">
                      <a:pos x="945" y="273"/>
                    </a:cxn>
                    <a:cxn ang="0">
                      <a:pos x="958" y="184"/>
                    </a:cxn>
                    <a:cxn ang="0">
                      <a:pos x="906" y="232"/>
                    </a:cxn>
                    <a:cxn ang="0">
                      <a:pos x="868" y="273"/>
                    </a:cxn>
                    <a:cxn ang="0">
                      <a:pos x="881" y="318"/>
                    </a:cxn>
                    <a:cxn ang="0">
                      <a:pos x="837" y="385"/>
                    </a:cxn>
                    <a:cxn ang="0">
                      <a:pos x="844" y="439"/>
                    </a:cxn>
                    <a:cxn ang="0">
                      <a:pos x="839" y="413"/>
                    </a:cxn>
                    <a:cxn ang="0">
                      <a:pos x="797" y="416"/>
                    </a:cxn>
                    <a:cxn ang="0">
                      <a:pos x="828" y="496"/>
                    </a:cxn>
                    <a:cxn ang="0">
                      <a:pos x="751" y="589"/>
                    </a:cxn>
                    <a:cxn ang="0">
                      <a:pos x="730" y="615"/>
                    </a:cxn>
                    <a:cxn ang="0">
                      <a:pos x="703" y="706"/>
                    </a:cxn>
                    <a:cxn ang="0">
                      <a:pos x="665" y="708"/>
                    </a:cxn>
                    <a:cxn ang="0">
                      <a:pos x="711" y="768"/>
                    </a:cxn>
                    <a:cxn ang="0">
                      <a:pos x="634" y="626"/>
                    </a:cxn>
                    <a:cxn ang="0">
                      <a:pos x="545" y="596"/>
                    </a:cxn>
                    <a:cxn ang="0">
                      <a:pos x="503" y="689"/>
                    </a:cxn>
                    <a:cxn ang="0">
                      <a:pos x="471" y="738"/>
                    </a:cxn>
                    <a:cxn ang="0">
                      <a:pos x="416" y="592"/>
                    </a:cxn>
                    <a:cxn ang="0">
                      <a:pos x="373" y="607"/>
                    </a:cxn>
                    <a:cxn ang="0">
                      <a:pos x="336" y="545"/>
                    </a:cxn>
                    <a:cxn ang="0">
                      <a:pos x="223" y="510"/>
                    </a:cxn>
                    <a:cxn ang="0">
                      <a:pos x="263" y="577"/>
                    </a:cxn>
                    <a:cxn ang="0">
                      <a:pos x="234" y="620"/>
                    </a:cxn>
                    <a:cxn ang="0">
                      <a:pos x="190" y="605"/>
                    </a:cxn>
                    <a:cxn ang="0">
                      <a:pos x="119" y="495"/>
                    </a:cxn>
                    <a:cxn ang="0">
                      <a:pos x="149" y="432"/>
                    </a:cxn>
                    <a:cxn ang="0">
                      <a:pos x="166" y="385"/>
                    </a:cxn>
                    <a:cxn ang="0">
                      <a:pos x="149" y="226"/>
                    </a:cxn>
                    <a:cxn ang="0">
                      <a:pos x="86" y="193"/>
                    </a:cxn>
                    <a:cxn ang="0">
                      <a:pos x="55" y="210"/>
                    </a:cxn>
                    <a:cxn ang="0">
                      <a:pos x="0" y="226"/>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a:effectLst/>
              </p:spPr>
              <p:txBody>
                <a:bodyPr/>
                <a:lstStyle/>
                <a:p>
                  <a:endParaRPr lang="en-US"/>
                </a:p>
              </p:txBody>
            </p:sp>
            <p:sp>
              <p:nvSpPr>
                <p:cNvPr id="240666" name="Freeform 26"/>
                <p:cNvSpPr>
                  <a:spLocks/>
                </p:cNvSpPr>
                <p:nvPr/>
              </p:nvSpPr>
              <p:spPr bwMode="grayWhite">
                <a:xfrm>
                  <a:off x="3135" y="720"/>
                  <a:ext cx="94" cy="157"/>
                </a:xfrm>
                <a:custGeom>
                  <a:avLst/>
                  <a:gdLst/>
                  <a:ahLst/>
                  <a:cxnLst>
                    <a:cxn ang="0">
                      <a:pos x="63" y="0"/>
                    </a:cxn>
                    <a:cxn ang="0">
                      <a:pos x="63" y="20"/>
                    </a:cxn>
                    <a:cxn ang="0">
                      <a:pos x="55" y="33"/>
                    </a:cxn>
                    <a:cxn ang="0">
                      <a:pos x="57" y="54"/>
                    </a:cxn>
                    <a:cxn ang="0">
                      <a:pos x="47" y="82"/>
                    </a:cxn>
                    <a:cxn ang="0">
                      <a:pos x="31" y="108"/>
                    </a:cxn>
                    <a:cxn ang="0">
                      <a:pos x="7" y="125"/>
                    </a:cxn>
                    <a:cxn ang="0">
                      <a:pos x="0" y="154"/>
                    </a:cxn>
                    <a:cxn ang="0">
                      <a:pos x="10" y="156"/>
                    </a:cxn>
                    <a:cxn ang="0">
                      <a:pos x="10" y="129"/>
                    </a:cxn>
                    <a:cxn ang="0">
                      <a:pos x="44" y="127"/>
                    </a:cxn>
                    <a:cxn ang="0">
                      <a:pos x="69" y="109"/>
                    </a:cxn>
                    <a:cxn ang="0">
                      <a:pos x="69" y="72"/>
                    </a:cxn>
                    <a:cxn ang="0">
                      <a:pos x="77" y="58"/>
                    </a:cxn>
                    <a:cxn ang="0">
                      <a:pos x="64" y="34"/>
                    </a:cxn>
                    <a:cxn ang="0">
                      <a:pos x="82" y="27"/>
                    </a:cxn>
                    <a:cxn ang="0">
                      <a:pos x="93" y="8"/>
                    </a:cxn>
                    <a:cxn ang="0">
                      <a:pos x="69" y="11"/>
                    </a:cxn>
                    <a:cxn ang="0">
                      <a:pos x="63" y="0"/>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a:effectLst/>
              </p:spPr>
              <p:txBody>
                <a:bodyPr/>
                <a:lstStyle/>
                <a:p>
                  <a:endParaRPr lang="en-US"/>
                </a:p>
              </p:txBody>
            </p:sp>
            <p:sp>
              <p:nvSpPr>
                <p:cNvPr id="240667" name="Freeform 27"/>
                <p:cNvSpPr>
                  <a:spLocks/>
                </p:cNvSpPr>
                <p:nvPr/>
              </p:nvSpPr>
              <p:spPr bwMode="grayWhite">
                <a:xfrm>
                  <a:off x="2780" y="1139"/>
                  <a:ext cx="19" cy="36"/>
                </a:xfrm>
                <a:custGeom>
                  <a:avLst/>
                  <a:gdLst/>
                  <a:ahLst/>
                  <a:cxnLst>
                    <a:cxn ang="0">
                      <a:pos x="9" y="0"/>
                    </a:cxn>
                    <a:cxn ang="0">
                      <a:pos x="0" y="16"/>
                    </a:cxn>
                    <a:cxn ang="0">
                      <a:pos x="6" y="35"/>
                    </a:cxn>
                    <a:cxn ang="0">
                      <a:pos x="18" y="21"/>
                    </a:cxn>
                    <a:cxn ang="0">
                      <a:pos x="9" y="0"/>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a:effectLst/>
              </p:spPr>
              <p:txBody>
                <a:bodyPr/>
                <a:lstStyle/>
                <a:p>
                  <a:endParaRPr lang="en-US"/>
                </a:p>
              </p:txBody>
            </p:sp>
            <p:sp>
              <p:nvSpPr>
                <p:cNvPr id="240668" name="Freeform 28"/>
                <p:cNvSpPr>
                  <a:spLocks/>
                </p:cNvSpPr>
                <p:nvPr/>
              </p:nvSpPr>
              <p:spPr bwMode="grayWhite">
                <a:xfrm>
                  <a:off x="2923" y="1177"/>
                  <a:ext cx="220" cy="94"/>
                </a:xfrm>
                <a:custGeom>
                  <a:avLst/>
                  <a:gdLst/>
                  <a:ahLst/>
                  <a:cxnLst>
                    <a:cxn ang="0">
                      <a:pos x="0" y="0"/>
                    </a:cxn>
                    <a:cxn ang="0">
                      <a:pos x="33" y="7"/>
                    </a:cxn>
                    <a:cxn ang="0">
                      <a:pos x="82" y="41"/>
                    </a:cxn>
                    <a:cxn ang="0">
                      <a:pos x="75" y="60"/>
                    </a:cxn>
                    <a:cxn ang="0">
                      <a:pos x="115" y="77"/>
                    </a:cxn>
                    <a:cxn ang="0">
                      <a:pos x="219" y="77"/>
                    </a:cxn>
                    <a:cxn ang="0">
                      <a:pos x="106" y="93"/>
                    </a:cxn>
                    <a:cxn ang="0">
                      <a:pos x="75" y="60"/>
                    </a:cxn>
                    <a:cxn ang="0">
                      <a:pos x="46" y="54"/>
                    </a:cxn>
                    <a:cxn ang="0">
                      <a:pos x="0" y="0"/>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a:effectLst/>
              </p:spPr>
              <p:txBody>
                <a:bodyPr/>
                <a:lstStyle/>
                <a:p>
                  <a:endParaRPr lang="en-US"/>
                </a:p>
              </p:txBody>
            </p:sp>
            <p:sp>
              <p:nvSpPr>
                <p:cNvPr id="240669" name="Freeform 29"/>
                <p:cNvSpPr>
                  <a:spLocks/>
                </p:cNvSpPr>
                <p:nvPr/>
              </p:nvSpPr>
              <p:spPr bwMode="grayWhite">
                <a:xfrm>
                  <a:off x="3098" y="1255"/>
                  <a:ext cx="236" cy="221"/>
                </a:xfrm>
                <a:custGeom>
                  <a:avLst/>
                  <a:gdLst/>
                  <a:ahLst/>
                  <a:cxnLst>
                    <a:cxn ang="0">
                      <a:pos x="190" y="216"/>
                    </a:cxn>
                    <a:cxn ang="0">
                      <a:pos x="179" y="212"/>
                    </a:cxn>
                    <a:cxn ang="0">
                      <a:pos x="154" y="187"/>
                    </a:cxn>
                    <a:cxn ang="0">
                      <a:pos x="130" y="182"/>
                    </a:cxn>
                    <a:cxn ang="0">
                      <a:pos x="124" y="167"/>
                    </a:cxn>
                    <a:cxn ang="0">
                      <a:pos x="110" y="155"/>
                    </a:cxn>
                    <a:cxn ang="0">
                      <a:pos x="87" y="155"/>
                    </a:cxn>
                    <a:cxn ang="0">
                      <a:pos x="62" y="165"/>
                    </a:cxn>
                    <a:cxn ang="0">
                      <a:pos x="40" y="169"/>
                    </a:cxn>
                    <a:cxn ang="0">
                      <a:pos x="15" y="169"/>
                    </a:cxn>
                    <a:cxn ang="0">
                      <a:pos x="14" y="152"/>
                    </a:cxn>
                    <a:cxn ang="0">
                      <a:pos x="5" y="127"/>
                    </a:cxn>
                    <a:cxn ang="0">
                      <a:pos x="3" y="114"/>
                    </a:cxn>
                    <a:cxn ang="0">
                      <a:pos x="3" y="79"/>
                    </a:cxn>
                    <a:cxn ang="0">
                      <a:pos x="44" y="60"/>
                    </a:cxn>
                    <a:cxn ang="0">
                      <a:pos x="48" y="41"/>
                    </a:cxn>
                    <a:cxn ang="0">
                      <a:pos x="57" y="43"/>
                    </a:cxn>
                    <a:cxn ang="0">
                      <a:pos x="77" y="22"/>
                    </a:cxn>
                    <a:cxn ang="0">
                      <a:pos x="98" y="25"/>
                    </a:cxn>
                    <a:cxn ang="0">
                      <a:pos x="113" y="10"/>
                    </a:cxn>
                    <a:cxn ang="0">
                      <a:pos x="125" y="8"/>
                    </a:cxn>
                    <a:cxn ang="0">
                      <a:pos x="145" y="34"/>
                    </a:cxn>
                    <a:cxn ang="0">
                      <a:pos x="163" y="43"/>
                    </a:cxn>
                    <a:cxn ang="0">
                      <a:pos x="165" y="16"/>
                    </a:cxn>
                    <a:cxn ang="0">
                      <a:pos x="172" y="0"/>
                    </a:cxn>
                    <a:cxn ang="0">
                      <a:pos x="185" y="22"/>
                    </a:cxn>
                    <a:cxn ang="0">
                      <a:pos x="196" y="60"/>
                    </a:cxn>
                    <a:cxn ang="0">
                      <a:pos x="219" y="83"/>
                    </a:cxn>
                    <a:cxn ang="0">
                      <a:pos x="232" y="101"/>
                    </a:cxn>
                    <a:cxn ang="0">
                      <a:pos x="235" y="133"/>
                    </a:cxn>
                    <a:cxn ang="0">
                      <a:pos x="221" y="169"/>
                    </a:cxn>
                    <a:cxn ang="0">
                      <a:pos x="217" y="202"/>
                    </a:cxn>
                    <a:cxn ang="0">
                      <a:pos x="196" y="21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a:effectLst/>
              </p:spPr>
              <p:txBody>
                <a:bodyPr/>
                <a:lstStyle/>
                <a:p>
                  <a:endParaRPr lang="en-US"/>
                </a:p>
              </p:txBody>
            </p:sp>
            <p:sp>
              <p:nvSpPr>
                <p:cNvPr id="240670" name="Freeform 30"/>
                <p:cNvSpPr>
                  <a:spLocks/>
                </p:cNvSpPr>
                <p:nvPr/>
              </p:nvSpPr>
              <p:spPr bwMode="grayWhite">
                <a:xfrm>
                  <a:off x="3286" y="1488"/>
                  <a:ext cx="18" cy="27"/>
                </a:xfrm>
                <a:custGeom>
                  <a:avLst/>
                  <a:gdLst/>
                  <a:ahLst/>
                  <a:cxnLst>
                    <a:cxn ang="0">
                      <a:pos x="9" y="23"/>
                    </a:cxn>
                    <a:cxn ang="0">
                      <a:pos x="3" y="19"/>
                    </a:cxn>
                    <a:cxn ang="0">
                      <a:pos x="3" y="15"/>
                    </a:cxn>
                    <a:cxn ang="0">
                      <a:pos x="3" y="11"/>
                    </a:cxn>
                    <a:cxn ang="0">
                      <a:pos x="2" y="7"/>
                    </a:cxn>
                    <a:cxn ang="0">
                      <a:pos x="0" y="0"/>
                    </a:cxn>
                    <a:cxn ang="0">
                      <a:pos x="3" y="0"/>
                    </a:cxn>
                    <a:cxn ang="0">
                      <a:pos x="9" y="4"/>
                    </a:cxn>
                    <a:cxn ang="0">
                      <a:pos x="12" y="3"/>
                    </a:cxn>
                    <a:cxn ang="0">
                      <a:pos x="13" y="3"/>
                    </a:cxn>
                    <a:cxn ang="0">
                      <a:pos x="17" y="0"/>
                    </a:cxn>
                    <a:cxn ang="0">
                      <a:pos x="17" y="11"/>
                    </a:cxn>
                    <a:cxn ang="0">
                      <a:pos x="15" y="15"/>
                    </a:cxn>
                    <a:cxn ang="0">
                      <a:pos x="13" y="19"/>
                    </a:cxn>
                    <a:cxn ang="0">
                      <a:pos x="13" y="22"/>
                    </a:cxn>
                    <a:cxn ang="0">
                      <a:pos x="12" y="23"/>
                    </a:cxn>
                    <a:cxn ang="0">
                      <a:pos x="12" y="26"/>
                    </a:cxn>
                    <a:cxn ang="0">
                      <a:pos x="9" y="23"/>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a:effectLst/>
              </p:spPr>
              <p:txBody>
                <a:bodyPr/>
                <a:lstStyle/>
                <a:p>
                  <a:endParaRPr lang="en-US"/>
                </a:p>
              </p:txBody>
            </p:sp>
            <p:sp>
              <p:nvSpPr>
                <p:cNvPr id="240671" name="Freeform 31"/>
                <p:cNvSpPr>
                  <a:spLocks/>
                </p:cNvSpPr>
                <p:nvPr/>
              </p:nvSpPr>
              <p:spPr bwMode="grayWhite">
                <a:xfrm>
                  <a:off x="2463" y="1235"/>
                  <a:ext cx="26" cy="106"/>
                </a:xfrm>
                <a:custGeom>
                  <a:avLst/>
                  <a:gdLst/>
                  <a:ahLst/>
                  <a:cxnLst>
                    <a:cxn ang="0">
                      <a:pos x="3" y="37"/>
                    </a:cxn>
                    <a:cxn ang="0">
                      <a:pos x="13" y="28"/>
                    </a:cxn>
                    <a:cxn ang="0">
                      <a:pos x="20" y="0"/>
                    </a:cxn>
                    <a:cxn ang="0">
                      <a:pos x="25" y="42"/>
                    </a:cxn>
                    <a:cxn ang="0">
                      <a:pos x="17" y="94"/>
                    </a:cxn>
                    <a:cxn ang="0">
                      <a:pos x="0" y="105"/>
                    </a:cxn>
                    <a:cxn ang="0">
                      <a:pos x="0" y="80"/>
                    </a:cxn>
                    <a:cxn ang="0">
                      <a:pos x="5" y="64"/>
                    </a:cxn>
                    <a:cxn ang="0">
                      <a:pos x="3" y="3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a:effectLst/>
              </p:spPr>
              <p:txBody>
                <a:bodyPr/>
                <a:lstStyle/>
                <a:p>
                  <a:endParaRPr lang="en-US"/>
                </a:p>
              </p:txBody>
            </p:sp>
          </p:grpSp>
        </p:grpSp>
      </p:grpSp>
      <p:sp>
        <p:nvSpPr>
          <p:cNvPr id="240672"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240673"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240674" name="Rectangle 34"/>
          <p:cNvSpPr>
            <a:spLocks noGrp="1" noChangeArrowheads="1"/>
          </p:cNvSpPr>
          <p:nvPr>
            <p:ph type="dt" sz="quarter" idx="2"/>
          </p:nvPr>
        </p:nvSpPr>
        <p:spPr/>
        <p:txBody>
          <a:bodyPr/>
          <a:lstStyle>
            <a:lvl1pPr>
              <a:defRPr/>
            </a:lvl1pPr>
          </a:lstStyle>
          <a:p>
            <a:endParaRPr lang="en-US"/>
          </a:p>
        </p:txBody>
      </p:sp>
      <p:sp>
        <p:nvSpPr>
          <p:cNvPr id="240675" name="Rectangle 35"/>
          <p:cNvSpPr>
            <a:spLocks noGrp="1" noChangeArrowheads="1"/>
          </p:cNvSpPr>
          <p:nvPr>
            <p:ph type="ftr" sz="quarter" idx="3"/>
          </p:nvPr>
        </p:nvSpPr>
        <p:spPr bwMode="auto">
          <a:xfrm>
            <a:off x="3124200" y="6400800"/>
            <a:ext cx="2895600" cy="457200"/>
          </a:xfrm>
          <a:prstGeom prst="rect">
            <a:avLst/>
          </a:prstGeom>
          <a:noFill/>
          <a:ln>
            <a:miter lim="800000"/>
            <a:headEnd/>
            <a:tailEnd/>
          </a:ln>
        </p:spPr>
        <p:txBody>
          <a:bodyPr vert="horz" wrap="none" lIns="92075" tIns="46038" rIns="92075" bIns="46038" numCol="1" anchor="ctr" anchorCtr="0" compatLnSpc="1">
            <a:prstTxWarp prst="textNoShape">
              <a:avLst/>
            </a:prstTxWarp>
          </a:bodyPr>
          <a:lstStyle>
            <a:lvl1pPr algn="ctr">
              <a:defRPr sz="1400"/>
            </a:lvl1pPr>
          </a:lstStyle>
          <a:p>
            <a:r>
              <a:rPr lang="en-US"/>
              <a:t>Liang, Introduction to Java Programming, Eighth Edition, (c) 2011 Pearson Education, Inc. All rights reserved. 0132130807</a:t>
            </a:r>
          </a:p>
        </p:txBody>
      </p:sp>
      <p:sp>
        <p:nvSpPr>
          <p:cNvPr id="240676" name="Rectangle 36"/>
          <p:cNvSpPr>
            <a:spLocks noGrp="1" noChangeArrowheads="1"/>
          </p:cNvSpPr>
          <p:nvPr>
            <p:ph type="sldNum" sz="quarter" idx="4"/>
          </p:nvPr>
        </p:nvSpPr>
        <p:spPr>
          <a:xfrm>
            <a:off x="6553200" y="6400800"/>
            <a:ext cx="1905000" cy="457200"/>
          </a:xfrm>
        </p:spPr>
        <p:txBody>
          <a:bodyPr/>
          <a:lstStyle>
            <a:lvl1pPr>
              <a:defRPr/>
            </a:lvl1pPr>
          </a:lstStyle>
          <a:p>
            <a:fld id="{85CB9A32-2970-43C7-B3F3-033888D8C02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8F49C4B-109F-4D85-A4C3-537051CA283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5307E99E-CF16-4BC4-A6AB-FC525885448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C354A91-EA6D-4A83-89C2-E5B109A310A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8C854B31-717B-469A-97BF-81B208567DD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4B7A9277-F8DE-4A04-99C4-9E61678B077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B5E97BA0-95AD-4BE5-B546-B8B157F26FD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FBE67A18-A522-4413-A97B-3155ABB9BCC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EAEB0023-3AD7-4CD8-B4CE-58BF5ADCCC7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80066C99-403B-4C9E-9C8E-A3BFB91A1D4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884D2A02-E3C1-44AC-85AD-A9D55EB058A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239618" name="Group 2"/>
          <p:cNvGrpSpPr>
            <a:grpSpLocks/>
          </p:cNvGrpSpPr>
          <p:nvPr/>
        </p:nvGrpSpPr>
        <p:grpSpPr bwMode="auto">
          <a:xfrm>
            <a:off x="0" y="4367213"/>
            <a:ext cx="9131300" cy="2478087"/>
            <a:chOff x="0" y="2751"/>
            <a:chExt cx="5752" cy="1561"/>
          </a:xfrm>
        </p:grpSpPr>
        <p:sp>
          <p:nvSpPr>
            <p:cNvPr id="239619" name="Rectangle 3"/>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a:effectLst/>
          </p:spPr>
          <p:txBody>
            <a:bodyPr wrap="none" anchor="ctr"/>
            <a:lstStyle/>
            <a:p>
              <a:endParaRPr lang="en-US"/>
            </a:p>
          </p:txBody>
        </p:sp>
        <p:grpSp>
          <p:nvGrpSpPr>
            <p:cNvPr id="239620" name="Group 4"/>
            <p:cNvGrpSpPr>
              <a:grpSpLocks/>
            </p:cNvGrpSpPr>
            <p:nvPr/>
          </p:nvGrpSpPr>
          <p:grpSpPr bwMode="auto">
            <a:xfrm>
              <a:off x="4458" y="2751"/>
              <a:ext cx="1190" cy="1426"/>
              <a:chOff x="4458" y="2751"/>
              <a:chExt cx="1190" cy="1426"/>
            </a:xfrm>
          </p:grpSpPr>
          <p:sp>
            <p:nvSpPr>
              <p:cNvPr id="239621" name="Freeform 5"/>
              <p:cNvSpPr>
                <a:spLocks/>
              </p:cNvSpPr>
              <p:nvPr/>
            </p:nvSpPr>
            <p:spPr bwMode="ltGray">
              <a:xfrm>
                <a:off x="4614" y="2790"/>
                <a:ext cx="1034" cy="1273"/>
              </a:xfrm>
              <a:custGeom>
                <a:avLst/>
                <a:gdLst/>
                <a:ahLst/>
                <a:cxnLst>
                  <a:cxn ang="0">
                    <a:pos x="646" y="23"/>
                  </a:cxn>
                  <a:cxn ang="0">
                    <a:pos x="765" y="92"/>
                  </a:cxn>
                  <a:cxn ang="0">
                    <a:pos x="866" y="184"/>
                  </a:cxn>
                  <a:cxn ang="0">
                    <a:pos x="944" y="294"/>
                  </a:cxn>
                  <a:cxn ang="0">
                    <a:pos x="1000" y="417"/>
                  </a:cxn>
                  <a:cxn ang="0">
                    <a:pos x="1030" y="550"/>
                  </a:cxn>
                  <a:cxn ang="0">
                    <a:pos x="1030" y="688"/>
                  </a:cxn>
                  <a:cxn ang="0">
                    <a:pos x="1000" y="821"/>
                  </a:cxn>
                  <a:cxn ang="0">
                    <a:pos x="944" y="944"/>
                  </a:cxn>
                  <a:cxn ang="0">
                    <a:pos x="866" y="1055"/>
                  </a:cxn>
                  <a:cxn ang="0">
                    <a:pos x="765" y="1148"/>
                  </a:cxn>
                  <a:cxn ang="0">
                    <a:pos x="646" y="1215"/>
                  </a:cxn>
                  <a:cxn ang="0">
                    <a:pos x="517" y="1257"/>
                  </a:cxn>
                  <a:cxn ang="0">
                    <a:pos x="382" y="1272"/>
                  </a:cxn>
                  <a:cxn ang="0">
                    <a:pos x="246" y="1257"/>
                  </a:cxn>
                  <a:cxn ang="0">
                    <a:pos x="118" y="1215"/>
                  </a:cxn>
                  <a:cxn ang="0">
                    <a:pos x="0" y="1148"/>
                  </a:cxn>
                  <a:cxn ang="0">
                    <a:pos x="89" y="1129"/>
                  </a:cxn>
                  <a:cxn ang="0">
                    <a:pos x="201" y="1179"/>
                  </a:cxn>
                  <a:cxn ang="0">
                    <a:pos x="320" y="1204"/>
                  </a:cxn>
                  <a:cxn ang="0">
                    <a:pos x="443" y="1204"/>
                  </a:cxn>
                  <a:cxn ang="0">
                    <a:pos x="563" y="1179"/>
                  </a:cxn>
                  <a:cxn ang="0">
                    <a:pos x="675" y="1129"/>
                  </a:cxn>
                  <a:cxn ang="0">
                    <a:pos x="775" y="1057"/>
                  </a:cxn>
                  <a:cxn ang="0">
                    <a:pos x="857" y="965"/>
                  </a:cxn>
                  <a:cxn ang="0">
                    <a:pos x="919" y="858"/>
                  </a:cxn>
                  <a:cxn ang="0">
                    <a:pos x="956" y="742"/>
                  </a:cxn>
                  <a:cxn ang="0">
                    <a:pos x="969" y="619"/>
                  </a:cxn>
                  <a:cxn ang="0">
                    <a:pos x="956" y="496"/>
                  </a:cxn>
                  <a:cxn ang="0">
                    <a:pos x="919" y="381"/>
                  </a:cxn>
                  <a:cxn ang="0">
                    <a:pos x="857" y="273"/>
                  </a:cxn>
                  <a:cxn ang="0">
                    <a:pos x="775" y="182"/>
                  </a:cxn>
                  <a:cxn ang="0">
                    <a:pos x="675" y="110"/>
                  </a:cxn>
                  <a:cxn ang="0">
                    <a:pos x="563" y="61"/>
                  </a:cxn>
                  <a:cxn ang="0">
                    <a:pos x="582" y="0"/>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a:effectLst/>
            </p:spPr>
            <p:txBody>
              <a:bodyPr/>
              <a:lstStyle/>
              <a:p>
                <a:endParaRPr lang="en-US"/>
              </a:p>
            </p:txBody>
          </p:sp>
          <p:sp>
            <p:nvSpPr>
              <p:cNvPr id="239622" name="Line 6"/>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239623" name="Line 7"/>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239624" name="Line 8"/>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p:spPr>
            <p:txBody>
              <a:bodyPr wrap="none" anchor="ctr"/>
              <a:lstStyle/>
              <a:p>
                <a:endParaRPr lang="en-US"/>
              </a:p>
            </p:txBody>
          </p:sp>
          <p:sp>
            <p:nvSpPr>
              <p:cNvPr id="239625" name="Freeform 9"/>
              <p:cNvSpPr>
                <a:spLocks/>
              </p:cNvSpPr>
              <p:nvPr/>
            </p:nvSpPr>
            <p:spPr bwMode="ltGray">
              <a:xfrm>
                <a:off x="4753" y="4067"/>
                <a:ext cx="604" cy="110"/>
              </a:xfrm>
              <a:custGeom>
                <a:avLst/>
                <a:gdLst/>
                <a:ahLst/>
                <a:cxnLst>
                  <a:cxn ang="0">
                    <a:pos x="2" y="70"/>
                  </a:cxn>
                  <a:cxn ang="0">
                    <a:pos x="14" y="57"/>
                  </a:cxn>
                  <a:cxn ang="0">
                    <a:pos x="31" y="46"/>
                  </a:cxn>
                  <a:cxn ang="0">
                    <a:pos x="63" y="30"/>
                  </a:cxn>
                  <a:cxn ang="0">
                    <a:pos x="100" y="21"/>
                  </a:cxn>
                  <a:cxn ang="0">
                    <a:pos x="134" y="13"/>
                  </a:cxn>
                  <a:cxn ang="0">
                    <a:pos x="181" y="6"/>
                  </a:cxn>
                  <a:cxn ang="0">
                    <a:pos x="225" y="2"/>
                  </a:cxn>
                  <a:cxn ang="0">
                    <a:pos x="277" y="0"/>
                  </a:cxn>
                  <a:cxn ang="0">
                    <a:pos x="340" y="0"/>
                  </a:cxn>
                  <a:cxn ang="0">
                    <a:pos x="407" y="4"/>
                  </a:cxn>
                  <a:cxn ang="0">
                    <a:pos x="453" y="10"/>
                  </a:cxn>
                  <a:cxn ang="0">
                    <a:pos x="502" y="19"/>
                  </a:cxn>
                  <a:cxn ang="0">
                    <a:pos x="549" y="33"/>
                  </a:cxn>
                  <a:cxn ang="0">
                    <a:pos x="573" y="47"/>
                  </a:cxn>
                  <a:cxn ang="0">
                    <a:pos x="588" y="58"/>
                  </a:cxn>
                  <a:cxn ang="0">
                    <a:pos x="603" y="77"/>
                  </a:cxn>
                  <a:cxn ang="0">
                    <a:pos x="578" y="87"/>
                  </a:cxn>
                  <a:cxn ang="0">
                    <a:pos x="536" y="95"/>
                  </a:cxn>
                  <a:cxn ang="0">
                    <a:pos x="485" y="101"/>
                  </a:cxn>
                  <a:cxn ang="0">
                    <a:pos x="436" y="106"/>
                  </a:cxn>
                  <a:cxn ang="0">
                    <a:pos x="377" y="108"/>
                  </a:cxn>
                  <a:cxn ang="0">
                    <a:pos x="313" y="109"/>
                  </a:cxn>
                  <a:cxn ang="0">
                    <a:pos x="252" y="109"/>
                  </a:cxn>
                  <a:cxn ang="0">
                    <a:pos x="188" y="108"/>
                  </a:cxn>
                  <a:cxn ang="0">
                    <a:pos x="117" y="102"/>
                  </a:cxn>
                  <a:cxn ang="0">
                    <a:pos x="61" y="96"/>
                  </a:cxn>
                  <a:cxn ang="0">
                    <a:pos x="14" y="86"/>
                  </a:cxn>
                  <a:cxn ang="0">
                    <a:pos x="0" y="78"/>
                  </a:cxn>
                  <a:cxn ang="0">
                    <a:pos x="2" y="70"/>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a:effectLst/>
            </p:spPr>
            <p:txBody>
              <a:bodyPr/>
              <a:lstStyle/>
              <a:p>
                <a:endParaRPr lang="en-US"/>
              </a:p>
            </p:txBody>
          </p:sp>
          <p:sp>
            <p:nvSpPr>
              <p:cNvPr id="239626" name="Oval 10"/>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a:effectLst/>
            </p:spPr>
            <p:txBody>
              <a:bodyPr wrap="none" anchor="ctr"/>
              <a:lstStyle/>
              <a:p>
                <a:endParaRPr lang="en-US"/>
              </a:p>
            </p:txBody>
          </p:sp>
          <p:grpSp>
            <p:nvGrpSpPr>
              <p:cNvPr id="239627" name="Group 11"/>
              <p:cNvGrpSpPr>
                <a:grpSpLocks/>
              </p:cNvGrpSpPr>
              <p:nvPr/>
            </p:nvGrpSpPr>
            <p:grpSpPr bwMode="auto">
              <a:xfrm>
                <a:off x="4458" y="2991"/>
                <a:ext cx="999" cy="797"/>
                <a:chOff x="4458" y="2991"/>
                <a:chExt cx="999" cy="797"/>
              </a:xfrm>
            </p:grpSpPr>
            <p:sp>
              <p:nvSpPr>
                <p:cNvPr id="239628" name="Freeform 12"/>
                <p:cNvSpPr>
                  <a:spLocks/>
                </p:cNvSpPr>
                <p:nvPr/>
              </p:nvSpPr>
              <p:spPr bwMode="grayWhite">
                <a:xfrm>
                  <a:off x="4599" y="3283"/>
                  <a:ext cx="1" cy="17"/>
                </a:xfrm>
                <a:custGeom>
                  <a:avLst/>
                  <a:gdLst/>
                  <a:ahLst/>
                  <a:cxnLst>
                    <a:cxn ang="0">
                      <a:pos x="0" y="0"/>
                    </a:cxn>
                    <a:cxn ang="0">
                      <a:pos x="0" y="16"/>
                    </a:cxn>
                    <a:cxn ang="0">
                      <a:pos x="0" y="16"/>
                    </a:cxn>
                    <a:cxn ang="0">
                      <a:pos x="0" y="6"/>
                    </a:cxn>
                    <a:cxn ang="0">
                      <a:pos x="0" y="0"/>
                    </a:cxn>
                  </a:cxnLst>
                  <a:rect l="0" t="0" r="r" b="b"/>
                  <a:pathLst>
                    <a:path w="1" h="17">
                      <a:moveTo>
                        <a:pt x="0" y="0"/>
                      </a:moveTo>
                      <a:lnTo>
                        <a:pt x="0" y="16"/>
                      </a:lnTo>
                      <a:lnTo>
                        <a:pt x="0" y="16"/>
                      </a:lnTo>
                      <a:lnTo>
                        <a:pt x="0" y="6"/>
                      </a:lnTo>
                      <a:lnTo>
                        <a:pt x="0" y="0"/>
                      </a:lnTo>
                    </a:path>
                  </a:pathLst>
                </a:custGeom>
                <a:solidFill>
                  <a:schemeClr val="bg1"/>
                </a:solidFill>
                <a:ln w="9525" cap="rnd">
                  <a:noFill/>
                  <a:round/>
                  <a:headEnd/>
                  <a:tailEnd/>
                </a:ln>
                <a:effectLst/>
              </p:spPr>
              <p:txBody>
                <a:bodyPr/>
                <a:lstStyle/>
                <a:p>
                  <a:endParaRPr lang="en-US"/>
                </a:p>
              </p:txBody>
            </p:sp>
            <p:sp>
              <p:nvSpPr>
                <p:cNvPr id="239629" name="Freeform 13"/>
                <p:cNvSpPr>
                  <a:spLocks/>
                </p:cNvSpPr>
                <p:nvPr/>
              </p:nvSpPr>
              <p:spPr bwMode="grayWhite">
                <a:xfrm>
                  <a:off x="4616" y="3305"/>
                  <a:ext cx="17" cy="17"/>
                </a:xfrm>
                <a:custGeom>
                  <a:avLst/>
                  <a:gdLst/>
                  <a:ahLst/>
                  <a:cxnLst>
                    <a:cxn ang="0">
                      <a:pos x="0" y="0"/>
                    </a:cxn>
                    <a:cxn ang="0">
                      <a:pos x="16" y="0"/>
                    </a:cxn>
                    <a:cxn ang="0">
                      <a:pos x="16" y="16"/>
                    </a:cxn>
                    <a:cxn ang="0">
                      <a:pos x="0" y="0"/>
                    </a:cxn>
                  </a:cxnLst>
                  <a:rect l="0" t="0" r="r" b="b"/>
                  <a:pathLst>
                    <a:path w="17" h="17">
                      <a:moveTo>
                        <a:pt x="0" y="0"/>
                      </a:moveTo>
                      <a:lnTo>
                        <a:pt x="16" y="0"/>
                      </a:lnTo>
                      <a:lnTo>
                        <a:pt x="16" y="16"/>
                      </a:lnTo>
                      <a:lnTo>
                        <a:pt x="0" y="0"/>
                      </a:lnTo>
                    </a:path>
                  </a:pathLst>
                </a:custGeom>
                <a:solidFill>
                  <a:schemeClr val="bg1"/>
                </a:solidFill>
                <a:ln w="9525" cap="rnd">
                  <a:noFill/>
                  <a:round/>
                  <a:headEnd/>
                  <a:tailEnd/>
                </a:ln>
                <a:effectLst/>
              </p:spPr>
              <p:txBody>
                <a:bodyPr/>
                <a:lstStyle/>
                <a:p>
                  <a:endParaRPr lang="en-US"/>
                </a:p>
              </p:txBody>
            </p:sp>
            <p:sp>
              <p:nvSpPr>
                <p:cNvPr id="239630" name="Freeform 14"/>
                <p:cNvSpPr>
                  <a:spLocks/>
                </p:cNvSpPr>
                <p:nvPr/>
              </p:nvSpPr>
              <p:spPr bwMode="grayWhite">
                <a:xfrm>
                  <a:off x="4674" y="3275"/>
                  <a:ext cx="37" cy="35"/>
                </a:xfrm>
                <a:custGeom>
                  <a:avLst/>
                  <a:gdLst/>
                  <a:ahLst/>
                  <a:cxnLst>
                    <a:cxn ang="0">
                      <a:pos x="36" y="0"/>
                    </a:cxn>
                    <a:cxn ang="0">
                      <a:pos x="22" y="0"/>
                    </a:cxn>
                    <a:cxn ang="0">
                      <a:pos x="14" y="9"/>
                    </a:cxn>
                    <a:cxn ang="0">
                      <a:pos x="9" y="9"/>
                    </a:cxn>
                    <a:cxn ang="0">
                      <a:pos x="5" y="13"/>
                    </a:cxn>
                    <a:cxn ang="0">
                      <a:pos x="0" y="13"/>
                    </a:cxn>
                    <a:cxn ang="0">
                      <a:pos x="0" y="25"/>
                    </a:cxn>
                    <a:cxn ang="0">
                      <a:pos x="8" y="34"/>
                    </a:cxn>
                    <a:cxn ang="0">
                      <a:pos x="29" y="34"/>
                    </a:cxn>
                    <a:cxn ang="0">
                      <a:pos x="36" y="25"/>
                    </a:cxn>
                    <a:cxn ang="0">
                      <a:pos x="36" y="0"/>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a:effectLst/>
              </p:spPr>
              <p:txBody>
                <a:bodyPr/>
                <a:lstStyle/>
                <a:p>
                  <a:endParaRPr lang="en-US"/>
                </a:p>
              </p:txBody>
            </p:sp>
            <p:sp>
              <p:nvSpPr>
                <p:cNvPr id="239631" name="Freeform 15"/>
                <p:cNvSpPr>
                  <a:spLocks/>
                </p:cNvSpPr>
                <p:nvPr/>
              </p:nvSpPr>
              <p:spPr bwMode="grayWhite">
                <a:xfrm>
                  <a:off x="4458" y="3303"/>
                  <a:ext cx="324" cy="422"/>
                </a:xfrm>
                <a:custGeom>
                  <a:avLst/>
                  <a:gdLst/>
                  <a:ahLst/>
                  <a:cxnLst>
                    <a:cxn ang="0">
                      <a:pos x="76" y="0"/>
                    </a:cxn>
                    <a:cxn ang="0">
                      <a:pos x="71" y="11"/>
                    </a:cxn>
                    <a:cxn ang="0">
                      <a:pos x="45" y="33"/>
                    </a:cxn>
                    <a:cxn ang="0">
                      <a:pos x="40" y="53"/>
                    </a:cxn>
                    <a:cxn ang="0">
                      <a:pos x="21" y="68"/>
                    </a:cxn>
                    <a:cxn ang="0">
                      <a:pos x="8" y="96"/>
                    </a:cxn>
                    <a:cxn ang="0">
                      <a:pos x="8" y="114"/>
                    </a:cxn>
                    <a:cxn ang="0">
                      <a:pos x="0" y="144"/>
                    </a:cxn>
                    <a:cxn ang="0">
                      <a:pos x="11" y="157"/>
                    </a:cxn>
                    <a:cxn ang="0">
                      <a:pos x="40" y="195"/>
                    </a:cxn>
                    <a:cxn ang="0">
                      <a:pos x="48" y="190"/>
                    </a:cxn>
                    <a:cxn ang="0">
                      <a:pos x="99" y="190"/>
                    </a:cxn>
                    <a:cxn ang="0">
                      <a:pos x="123" y="199"/>
                    </a:cxn>
                    <a:cxn ang="0">
                      <a:pos x="121" y="229"/>
                    </a:cxn>
                    <a:cxn ang="0">
                      <a:pos x="138" y="268"/>
                    </a:cxn>
                    <a:cxn ang="0">
                      <a:pos x="137" y="279"/>
                    </a:cxn>
                    <a:cxn ang="0">
                      <a:pos x="144" y="291"/>
                    </a:cxn>
                    <a:cxn ang="0">
                      <a:pos x="133" y="319"/>
                    </a:cxn>
                    <a:cxn ang="0">
                      <a:pos x="146" y="354"/>
                    </a:cxn>
                    <a:cxn ang="0">
                      <a:pos x="153" y="382"/>
                    </a:cxn>
                    <a:cxn ang="0">
                      <a:pos x="162" y="399"/>
                    </a:cxn>
                    <a:cxn ang="0">
                      <a:pos x="171" y="421"/>
                    </a:cxn>
                    <a:cxn ang="0">
                      <a:pos x="188" y="418"/>
                    </a:cxn>
                    <a:cxn ang="0">
                      <a:pos x="216" y="402"/>
                    </a:cxn>
                    <a:cxn ang="0">
                      <a:pos x="229" y="382"/>
                    </a:cxn>
                    <a:cxn ang="0">
                      <a:pos x="228" y="369"/>
                    </a:cxn>
                    <a:cxn ang="0">
                      <a:pos x="245" y="359"/>
                    </a:cxn>
                    <a:cxn ang="0">
                      <a:pos x="242" y="340"/>
                    </a:cxn>
                    <a:cxn ang="0">
                      <a:pos x="267" y="310"/>
                    </a:cxn>
                    <a:cxn ang="0">
                      <a:pos x="271" y="285"/>
                    </a:cxn>
                    <a:cxn ang="0">
                      <a:pos x="264" y="277"/>
                    </a:cxn>
                    <a:cxn ang="0">
                      <a:pos x="267" y="267"/>
                    </a:cxn>
                    <a:cxn ang="0">
                      <a:pos x="261" y="258"/>
                    </a:cxn>
                    <a:cxn ang="0">
                      <a:pos x="280" y="234"/>
                    </a:cxn>
                    <a:cxn ang="0">
                      <a:pos x="280" y="222"/>
                    </a:cxn>
                    <a:cxn ang="0">
                      <a:pos x="306" y="202"/>
                    </a:cxn>
                    <a:cxn ang="0">
                      <a:pos x="323" y="148"/>
                    </a:cxn>
                    <a:cxn ang="0">
                      <a:pos x="299" y="162"/>
                    </a:cxn>
                    <a:cxn ang="0">
                      <a:pos x="278" y="156"/>
                    </a:cxn>
                    <a:cxn ang="0">
                      <a:pos x="281" y="143"/>
                    </a:cxn>
                    <a:cxn ang="0">
                      <a:pos x="260" y="129"/>
                    </a:cxn>
                    <a:cxn ang="0">
                      <a:pos x="250" y="94"/>
                    </a:cxn>
                    <a:cxn ang="0">
                      <a:pos x="230" y="66"/>
                    </a:cxn>
                    <a:cxn ang="0">
                      <a:pos x="230" y="47"/>
                    </a:cxn>
                    <a:cxn ang="0">
                      <a:pos x="219" y="46"/>
                    </a:cxn>
                    <a:cxn ang="0">
                      <a:pos x="212" y="49"/>
                    </a:cxn>
                    <a:cxn ang="0">
                      <a:pos x="182" y="38"/>
                    </a:cxn>
                    <a:cxn ang="0">
                      <a:pos x="174" y="46"/>
                    </a:cxn>
                    <a:cxn ang="0">
                      <a:pos x="167" y="56"/>
                    </a:cxn>
                    <a:cxn ang="0">
                      <a:pos x="151" y="38"/>
                    </a:cxn>
                    <a:cxn ang="0">
                      <a:pos x="135" y="33"/>
                    </a:cxn>
                    <a:cxn ang="0">
                      <a:pos x="134" y="10"/>
                    </a:cxn>
                    <a:cxn ang="0">
                      <a:pos x="111" y="14"/>
                    </a:cxn>
                    <a:cxn ang="0">
                      <a:pos x="96" y="9"/>
                    </a:cxn>
                    <a:cxn ang="0">
                      <a:pos x="76" y="0"/>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a:effectLst/>
              </p:spPr>
              <p:txBody>
                <a:bodyPr/>
                <a:lstStyle/>
                <a:p>
                  <a:endParaRPr lang="en-US"/>
                </a:p>
              </p:txBody>
            </p:sp>
            <p:sp>
              <p:nvSpPr>
                <p:cNvPr id="239632" name="Freeform 16"/>
                <p:cNvSpPr>
                  <a:spLocks/>
                </p:cNvSpPr>
                <p:nvPr/>
              </p:nvSpPr>
              <p:spPr bwMode="grayWhite">
                <a:xfrm>
                  <a:off x="5205" y="3408"/>
                  <a:ext cx="17" cy="21"/>
                </a:xfrm>
                <a:custGeom>
                  <a:avLst/>
                  <a:gdLst/>
                  <a:ahLst/>
                  <a:cxnLst>
                    <a:cxn ang="0">
                      <a:pos x="7" y="0"/>
                    </a:cxn>
                    <a:cxn ang="0">
                      <a:pos x="9" y="5"/>
                    </a:cxn>
                    <a:cxn ang="0">
                      <a:pos x="7" y="10"/>
                    </a:cxn>
                    <a:cxn ang="0">
                      <a:pos x="7" y="14"/>
                    </a:cxn>
                    <a:cxn ang="0">
                      <a:pos x="16" y="17"/>
                    </a:cxn>
                    <a:cxn ang="0">
                      <a:pos x="16" y="20"/>
                    </a:cxn>
                    <a:cxn ang="0">
                      <a:pos x="9" y="17"/>
                    </a:cxn>
                    <a:cxn ang="0">
                      <a:pos x="3" y="20"/>
                    </a:cxn>
                    <a:cxn ang="0">
                      <a:pos x="0" y="17"/>
                    </a:cxn>
                    <a:cxn ang="0">
                      <a:pos x="3" y="14"/>
                    </a:cxn>
                    <a:cxn ang="0">
                      <a:pos x="0" y="10"/>
                    </a:cxn>
                    <a:cxn ang="0">
                      <a:pos x="3" y="2"/>
                    </a:cxn>
                    <a:cxn ang="0">
                      <a:pos x="7" y="0"/>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a:effectLst/>
              </p:spPr>
              <p:txBody>
                <a:bodyPr/>
                <a:lstStyle/>
                <a:p>
                  <a:endParaRPr lang="en-US"/>
                </a:p>
              </p:txBody>
            </p:sp>
            <p:sp>
              <p:nvSpPr>
                <p:cNvPr id="239633" name="Freeform 17"/>
                <p:cNvSpPr>
                  <a:spLocks/>
                </p:cNvSpPr>
                <p:nvPr/>
              </p:nvSpPr>
              <p:spPr bwMode="grayWhite">
                <a:xfrm>
                  <a:off x="5144" y="3496"/>
                  <a:ext cx="49" cy="70"/>
                </a:xfrm>
                <a:custGeom>
                  <a:avLst/>
                  <a:gdLst/>
                  <a:ahLst/>
                  <a:cxnLst>
                    <a:cxn ang="0">
                      <a:pos x="0" y="34"/>
                    </a:cxn>
                    <a:cxn ang="0">
                      <a:pos x="17" y="34"/>
                    </a:cxn>
                    <a:cxn ang="0">
                      <a:pos x="37" y="0"/>
                    </a:cxn>
                    <a:cxn ang="0">
                      <a:pos x="48" y="20"/>
                    </a:cxn>
                    <a:cxn ang="0">
                      <a:pos x="39" y="69"/>
                    </a:cxn>
                    <a:cxn ang="0">
                      <a:pos x="3" y="57"/>
                    </a:cxn>
                    <a:cxn ang="0">
                      <a:pos x="0" y="34"/>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a:effectLst/>
              </p:spPr>
              <p:txBody>
                <a:bodyPr/>
                <a:lstStyle/>
                <a:p>
                  <a:endParaRPr lang="en-US"/>
                </a:p>
              </p:txBody>
            </p:sp>
            <p:sp>
              <p:nvSpPr>
                <p:cNvPr id="239634" name="Freeform 18"/>
                <p:cNvSpPr>
                  <a:spLocks/>
                </p:cNvSpPr>
                <p:nvPr/>
              </p:nvSpPr>
              <p:spPr bwMode="grayWhite">
                <a:xfrm>
                  <a:off x="5241" y="3523"/>
                  <a:ext cx="84" cy="67"/>
                </a:xfrm>
                <a:custGeom>
                  <a:avLst/>
                  <a:gdLst/>
                  <a:ahLst/>
                  <a:cxnLst>
                    <a:cxn ang="0">
                      <a:pos x="5" y="15"/>
                    </a:cxn>
                    <a:cxn ang="0">
                      <a:pos x="0" y="0"/>
                    </a:cxn>
                    <a:cxn ang="0">
                      <a:pos x="27" y="6"/>
                    </a:cxn>
                    <a:cxn ang="0">
                      <a:pos x="67" y="22"/>
                    </a:cxn>
                    <a:cxn ang="0">
                      <a:pos x="67" y="34"/>
                    </a:cxn>
                    <a:cxn ang="0">
                      <a:pos x="83" y="66"/>
                    </a:cxn>
                    <a:cxn ang="0">
                      <a:pos x="52" y="36"/>
                    </a:cxn>
                    <a:cxn ang="0">
                      <a:pos x="31" y="38"/>
                    </a:cxn>
                    <a:cxn ang="0">
                      <a:pos x="5" y="15"/>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a:effectLst/>
              </p:spPr>
              <p:txBody>
                <a:bodyPr/>
                <a:lstStyle/>
                <a:p>
                  <a:endParaRPr lang="en-US"/>
                </a:p>
              </p:txBody>
            </p:sp>
            <p:sp>
              <p:nvSpPr>
                <p:cNvPr id="239635" name="Freeform 19"/>
                <p:cNvSpPr>
                  <a:spLocks/>
                </p:cNvSpPr>
                <p:nvPr/>
              </p:nvSpPr>
              <p:spPr bwMode="grayWhite">
                <a:xfrm>
                  <a:off x="5400" y="3660"/>
                  <a:ext cx="57" cy="73"/>
                </a:xfrm>
                <a:custGeom>
                  <a:avLst/>
                  <a:gdLst/>
                  <a:ahLst/>
                  <a:cxnLst>
                    <a:cxn ang="0">
                      <a:pos x="34" y="0"/>
                    </a:cxn>
                    <a:cxn ang="0">
                      <a:pos x="56" y="21"/>
                    </a:cxn>
                    <a:cxn ang="0">
                      <a:pos x="11" y="72"/>
                    </a:cxn>
                    <a:cxn ang="0">
                      <a:pos x="0" y="60"/>
                    </a:cxn>
                    <a:cxn ang="0">
                      <a:pos x="32" y="28"/>
                    </a:cxn>
                    <a:cxn ang="0">
                      <a:pos x="34" y="0"/>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a:effectLst/>
              </p:spPr>
              <p:txBody>
                <a:bodyPr/>
                <a:lstStyle/>
                <a:p>
                  <a:endParaRPr lang="en-US"/>
                </a:p>
              </p:txBody>
            </p:sp>
            <p:sp>
              <p:nvSpPr>
                <p:cNvPr id="239636" name="Freeform 20"/>
                <p:cNvSpPr>
                  <a:spLocks/>
                </p:cNvSpPr>
                <p:nvPr/>
              </p:nvSpPr>
              <p:spPr bwMode="grayWhite">
                <a:xfrm>
                  <a:off x="4558" y="3167"/>
                  <a:ext cx="29" cy="48"/>
                </a:xfrm>
                <a:custGeom>
                  <a:avLst/>
                  <a:gdLst/>
                  <a:ahLst/>
                  <a:cxnLst>
                    <a:cxn ang="0">
                      <a:pos x="28" y="36"/>
                    </a:cxn>
                    <a:cxn ang="0">
                      <a:pos x="20" y="31"/>
                    </a:cxn>
                    <a:cxn ang="0">
                      <a:pos x="20" y="10"/>
                    </a:cxn>
                    <a:cxn ang="0">
                      <a:pos x="24" y="5"/>
                    </a:cxn>
                    <a:cxn ang="0">
                      <a:pos x="17" y="5"/>
                    </a:cxn>
                    <a:cxn ang="0">
                      <a:pos x="21" y="0"/>
                    </a:cxn>
                    <a:cxn ang="0">
                      <a:pos x="16" y="0"/>
                    </a:cxn>
                    <a:cxn ang="0">
                      <a:pos x="10" y="6"/>
                    </a:cxn>
                    <a:cxn ang="0">
                      <a:pos x="10" y="19"/>
                    </a:cxn>
                    <a:cxn ang="0">
                      <a:pos x="13" y="22"/>
                    </a:cxn>
                    <a:cxn ang="0">
                      <a:pos x="13" y="28"/>
                    </a:cxn>
                    <a:cxn ang="0">
                      <a:pos x="11" y="28"/>
                    </a:cxn>
                    <a:cxn ang="0">
                      <a:pos x="6" y="33"/>
                    </a:cxn>
                    <a:cxn ang="0">
                      <a:pos x="6" y="38"/>
                    </a:cxn>
                    <a:cxn ang="0">
                      <a:pos x="0" y="47"/>
                    </a:cxn>
                    <a:cxn ang="0">
                      <a:pos x="21" y="47"/>
                    </a:cxn>
                    <a:cxn ang="0">
                      <a:pos x="28" y="36"/>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a:effectLst/>
              </p:spPr>
              <p:txBody>
                <a:bodyPr/>
                <a:lstStyle/>
                <a:p>
                  <a:endParaRPr lang="en-US"/>
                </a:p>
              </p:txBody>
            </p:sp>
            <p:sp>
              <p:nvSpPr>
                <p:cNvPr id="239637" name="Freeform 21"/>
                <p:cNvSpPr>
                  <a:spLocks/>
                </p:cNvSpPr>
                <p:nvPr/>
              </p:nvSpPr>
              <p:spPr bwMode="grayWhite">
                <a:xfrm>
                  <a:off x="4549" y="3183"/>
                  <a:ext cx="17" cy="17"/>
                </a:xfrm>
                <a:custGeom>
                  <a:avLst/>
                  <a:gdLst/>
                  <a:ahLst/>
                  <a:cxnLst>
                    <a:cxn ang="0">
                      <a:pos x="13" y="5"/>
                    </a:cxn>
                    <a:cxn ang="0">
                      <a:pos x="16" y="5"/>
                    </a:cxn>
                    <a:cxn ang="0">
                      <a:pos x="16" y="0"/>
                    </a:cxn>
                    <a:cxn ang="0">
                      <a:pos x="10" y="0"/>
                    </a:cxn>
                    <a:cxn ang="0">
                      <a:pos x="0" y="10"/>
                    </a:cxn>
                    <a:cxn ang="0">
                      <a:pos x="0" y="16"/>
                    </a:cxn>
                    <a:cxn ang="0">
                      <a:pos x="9" y="16"/>
                    </a:cxn>
                    <a:cxn ang="0">
                      <a:pos x="13" y="11"/>
                    </a:cxn>
                    <a:cxn ang="0">
                      <a:pos x="13" y="5"/>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a:effectLst/>
              </p:spPr>
              <p:txBody>
                <a:bodyPr/>
                <a:lstStyle/>
                <a:p>
                  <a:endParaRPr lang="en-US"/>
                </a:p>
              </p:txBody>
            </p:sp>
            <p:sp>
              <p:nvSpPr>
                <p:cNvPr id="239638" name="Freeform 22"/>
                <p:cNvSpPr>
                  <a:spLocks/>
                </p:cNvSpPr>
                <p:nvPr/>
              </p:nvSpPr>
              <p:spPr bwMode="grayWhite">
                <a:xfrm>
                  <a:off x="4527" y="3155"/>
                  <a:ext cx="184" cy="155"/>
                </a:xfrm>
                <a:custGeom>
                  <a:avLst/>
                  <a:gdLst/>
                  <a:ahLst/>
                  <a:cxnLst>
                    <a:cxn ang="0">
                      <a:pos x="120" y="10"/>
                    </a:cxn>
                    <a:cxn ang="0">
                      <a:pos x="144" y="14"/>
                    </a:cxn>
                    <a:cxn ang="0">
                      <a:pos x="129" y="20"/>
                    </a:cxn>
                    <a:cxn ang="0">
                      <a:pos x="123" y="29"/>
                    </a:cxn>
                    <a:cxn ang="0">
                      <a:pos x="114" y="50"/>
                    </a:cxn>
                    <a:cxn ang="0">
                      <a:pos x="100" y="51"/>
                    </a:cxn>
                    <a:cxn ang="0">
                      <a:pos x="88" y="49"/>
                    </a:cxn>
                    <a:cxn ang="0">
                      <a:pos x="94" y="39"/>
                    </a:cxn>
                    <a:cxn ang="0">
                      <a:pos x="88" y="26"/>
                    </a:cxn>
                    <a:cxn ang="0">
                      <a:pos x="81" y="49"/>
                    </a:cxn>
                    <a:cxn ang="0">
                      <a:pos x="62" y="60"/>
                    </a:cxn>
                    <a:cxn ang="0">
                      <a:pos x="52" y="67"/>
                    </a:cxn>
                    <a:cxn ang="0">
                      <a:pos x="38" y="77"/>
                    </a:cxn>
                    <a:cxn ang="0">
                      <a:pos x="30" y="102"/>
                    </a:cxn>
                    <a:cxn ang="0">
                      <a:pos x="5" y="93"/>
                    </a:cxn>
                    <a:cxn ang="0">
                      <a:pos x="0" y="111"/>
                    </a:cxn>
                    <a:cxn ang="0">
                      <a:pos x="10" y="138"/>
                    </a:cxn>
                    <a:cxn ang="0">
                      <a:pos x="50" y="109"/>
                    </a:cxn>
                    <a:cxn ang="0">
                      <a:pos x="75" y="103"/>
                    </a:cxn>
                    <a:cxn ang="0">
                      <a:pos x="79" y="115"/>
                    </a:cxn>
                    <a:cxn ang="0">
                      <a:pos x="99" y="143"/>
                    </a:cxn>
                    <a:cxn ang="0">
                      <a:pos x="101" y="135"/>
                    </a:cxn>
                    <a:cxn ang="0">
                      <a:pos x="107" y="135"/>
                    </a:cxn>
                    <a:cxn ang="0">
                      <a:pos x="88" y="108"/>
                    </a:cxn>
                    <a:cxn ang="0">
                      <a:pos x="94" y="99"/>
                    </a:cxn>
                    <a:cxn ang="0">
                      <a:pos x="114" y="127"/>
                    </a:cxn>
                    <a:cxn ang="0">
                      <a:pos x="123" y="144"/>
                    </a:cxn>
                    <a:cxn ang="0">
                      <a:pos x="127" y="154"/>
                    </a:cxn>
                    <a:cxn ang="0">
                      <a:pos x="131" y="136"/>
                    </a:cxn>
                    <a:cxn ang="0">
                      <a:pos x="144" y="130"/>
                    </a:cxn>
                    <a:cxn ang="0">
                      <a:pos x="153" y="126"/>
                    </a:cxn>
                    <a:cxn ang="0">
                      <a:pos x="150" y="113"/>
                    </a:cxn>
                    <a:cxn ang="0">
                      <a:pos x="157" y="90"/>
                    </a:cxn>
                    <a:cxn ang="0">
                      <a:pos x="166" y="93"/>
                    </a:cxn>
                    <a:cxn ang="0">
                      <a:pos x="169" y="103"/>
                    </a:cxn>
                    <a:cxn ang="0">
                      <a:pos x="177" y="98"/>
                    </a:cxn>
                    <a:cxn ang="0">
                      <a:pos x="175" y="95"/>
                    </a:cxn>
                    <a:cxn ang="0">
                      <a:pos x="180" y="81"/>
                    </a:cxn>
                    <a:cxn ang="0">
                      <a:pos x="183" y="98"/>
                    </a:cxn>
                    <a:cxn ang="0">
                      <a:pos x="120" y="0"/>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a:effectLst/>
              </p:spPr>
              <p:txBody>
                <a:bodyPr/>
                <a:lstStyle/>
                <a:p>
                  <a:endParaRPr lang="en-US"/>
                </a:p>
              </p:txBody>
            </p:sp>
            <p:sp>
              <p:nvSpPr>
                <p:cNvPr id="239639" name="Freeform 23"/>
                <p:cNvSpPr>
                  <a:spLocks/>
                </p:cNvSpPr>
                <p:nvPr/>
              </p:nvSpPr>
              <p:spPr bwMode="grayWhite">
                <a:xfrm>
                  <a:off x="4605" y="2991"/>
                  <a:ext cx="782" cy="553"/>
                </a:xfrm>
                <a:custGeom>
                  <a:avLst/>
                  <a:gdLst/>
                  <a:ahLst/>
                  <a:cxnLst>
                    <a:cxn ang="0">
                      <a:pos x="22" y="145"/>
                    </a:cxn>
                    <a:cxn ang="0">
                      <a:pos x="71" y="96"/>
                    </a:cxn>
                    <a:cxn ang="0">
                      <a:pos x="101" y="130"/>
                    </a:cxn>
                    <a:cxn ang="0">
                      <a:pos x="84" y="128"/>
                    </a:cxn>
                    <a:cxn ang="0">
                      <a:pos x="155" y="123"/>
                    </a:cxn>
                    <a:cxn ang="0">
                      <a:pos x="172" y="79"/>
                    </a:cxn>
                    <a:cxn ang="0">
                      <a:pos x="172" y="89"/>
                    </a:cxn>
                    <a:cxn ang="0">
                      <a:pos x="160" y="123"/>
                    </a:cxn>
                    <a:cxn ang="0">
                      <a:pos x="216" y="95"/>
                    </a:cxn>
                    <a:cxn ang="0">
                      <a:pos x="330" y="16"/>
                    </a:cxn>
                    <a:cxn ang="0">
                      <a:pos x="412" y="20"/>
                    </a:cxn>
                    <a:cxn ang="0">
                      <a:pos x="503" y="10"/>
                    </a:cxn>
                    <a:cxn ang="0">
                      <a:pos x="602" y="51"/>
                    </a:cxn>
                    <a:cxn ang="0">
                      <a:pos x="718" y="65"/>
                    </a:cxn>
                    <a:cxn ang="0">
                      <a:pos x="775" y="112"/>
                    </a:cxn>
                    <a:cxn ang="0">
                      <a:pos x="731" y="148"/>
                    </a:cxn>
                    <a:cxn ang="0">
                      <a:pos x="707" y="194"/>
                    </a:cxn>
                    <a:cxn ang="0">
                      <a:pos x="678" y="196"/>
                    </a:cxn>
                    <a:cxn ang="0">
                      <a:pos x="687" y="132"/>
                    </a:cxn>
                    <a:cxn ang="0">
                      <a:pos x="650" y="166"/>
                    </a:cxn>
                    <a:cxn ang="0">
                      <a:pos x="623" y="196"/>
                    </a:cxn>
                    <a:cxn ang="0">
                      <a:pos x="632" y="228"/>
                    </a:cxn>
                    <a:cxn ang="0">
                      <a:pos x="600" y="276"/>
                    </a:cxn>
                    <a:cxn ang="0">
                      <a:pos x="605" y="315"/>
                    </a:cxn>
                    <a:cxn ang="0">
                      <a:pos x="602" y="296"/>
                    </a:cxn>
                    <a:cxn ang="0">
                      <a:pos x="572" y="299"/>
                    </a:cxn>
                    <a:cxn ang="0">
                      <a:pos x="594" y="356"/>
                    </a:cxn>
                    <a:cxn ang="0">
                      <a:pos x="539" y="423"/>
                    </a:cxn>
                    <a:cxn ang="0">
                      <a:pos x="524" y="442"/>
                    </a:cxn>
                    <a:cxn ang="0">
                      <a:pos x="504" y="507"/>
                    </a:cxn>
                    <a:cxn ang="0">
                      <a:pos x="477" y="508"/>
                    </a:cxn>
                    <a:cxn ang="0">
                      <a:pos x="510" y="552"/>
                    </a:cxn>
                    <a:cxn ang="0">
                      <a:pos x="455" y="449"/>
                    </a:cxn>
                    <a:cxn ang="0">
                      <a:pos x="391" y="428"/>
                    </a:cxn>
                    <a:cxn ang="0">
                      <a:pos x="361" y="495"/>
                    </a:cxn>
                    <a:cxn ang="0">
                      <a:pos x="338" y="530"/>
                    </a:cxn>
                    <a:cxn ang="0">
                      <a:pos x="298" y="425"/>
                    </a:cxn>
                    <a:cxn ang="0">
                      <a:pos x="267" y="436"/>
                    </a:cxn>
                    <a:cxn ang="0">
                      <a:pos x="241" y="391"/>
                    </a:cxn>
                    <a:cxn ang="0">
                      <a:pos x="160" y="366"/>
                    </a:cxn>
                    <a:cxn ang="0">
                      <a:pos x="188" y="414"/>
                    </a:cxn>
                    <a:cxn ang="0">
                      <a:pos x="167" y="445"/>
                    </a:cxn>
                    <a:cxn ang="0">
                      <a:pos x="136" y="434"/>
                    </a:cxn>
                    <a:cxn ang="0">
                      <a:pos x="85" y="355"/>
                    </a:cxn>
                    <a:cxn ang="0">
                      <a:pos x="106" y="310"/>
                    </a:cxn>
                    <a:cxn ang="0">
                      <a:pos x="119" y="276"/>
                    </a:cxn>
                    <a:cxn ang="0">
                      <a:pos x="106" y="162"/>
                    </a:cxn>
                    <a:cxn ang="0">
                      <a:pos x="61" y="138"/>
                    </a:cxn>
                    <a:cxn ang="0">
                      <a:pos x="39" y="150"/>
                    </a:cxn>
                    <a:cxn ang="0">
                      <a:pos x="0" y="162"/>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a:effectLst/>
              </p:spPr>
              <p:txBody>
                <a:bodyPr/>
                <a:lstStyle/>
                <a:p>
                  <a:endParaRPr lang="en-US"/>
                </a:p>
              </p:txBody>
            </p:sp>
            <p:sp>
              <p:nvSpPr>
                <p:cNvPr id="239640" name="Freeform 24"/>
                <p:cNvSpPr>
                  <a:spLocks/>
                </p:cNvSpPr>
                <p:nvPr/>
              </p:nvSpPr>
              <p:spPr bwMode="grayWhite">
                <a:xfrm>
                  <a:off x="5221" y="3217"/>
                  <a:ext cx="68" cy="113"/>
                </a:xfrm>
                <a:custGeom>
                  <a:avLst/>
                  <a:gdLst/>
                  <a:ahLst/>
                  <a:cxnLst>
                    <a:cxn ang="0">
                      <a:pos x="45" y="0"/>
                    </a:cxn>
                    <a:cxn ang="0">
                      <a:pos x="45" y="14"/>
                    </a:cxn>
                    <a:cxn ang="0">
                      <a:pos x="39" y="23"/>
                    </a:cxn>
                    <a:cxn ang="0">
                      <a:pos x="41" y="38"/>
                    </a:cxn>
                    <a:cxn ang="0">
                      <a:pos x="33" y="58"/>
                    </a:cxn>
                    <a:cxn ang="0">
                      <a:pos x="22" y="77"/>
                    </a:cxn>
                    <a:cxn ang="0">
                      <a:pos x="5" y="89"/>
                    </a:cxn>
                    <a:cxn ang="0">
                      <a:pos x="0" y="110"/>
                    </a:cxn>
                    <a:cxn ang="0">
                      <a:pos x="7" y="112"/>
                    </a:cxn>
                    <a:cxn ang="0">
                      <a:pos x="7" y="92"/>
                    </a:cxn>
                    <a:cxn ang="0">
                      <a:pos x="31" y="91"/>
                    </a:cxn>
                    <a:cxn ang="0">
                      <a:pos x="49" y="78"/>
                    </a:cxn>
                    <a:cxn ang="0">
                      <a:pos x="49" y="51"/>
                    </a:cxn>
                    <a:cxn ang="0">
                      <a:pos x="55" y="41"/>
                    </a:cxn>
                    <a:cxn ang="0">
                      <a:pos x="46" y="24"/>
                    </a:cxn>
                    <a:cxn ang="0">
                      <a:pos x="59" y="19"/>
                    </a:cxn>
                    <a:cxn ang="0">
                      <a:pos x="67" y="5"/>
                    </a:cxn>
                    <a:cxn ang="0">
                      <a:pos x="49" y="7"/>
                    </a:cxn>
                    <a:cxn ang="0">
                      <a:pos x="45" y="0"/>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a:effectLst/>
              </p:spPr>
              <p:txBody>
                <a:bodyPr/>
                <a:lstStyle/>
                <a:p>
                  <a:endParaRPr lang="en-US"/>
                </a:p>
              </p:txBody>
            </p:sp>
            <p:sp>
              <p:nvSpPr>
                <p:cNvPr id="239641" name="Freeform 25"/>
                <p:cNvSpPr>
                  <a:spLocks/>
                </p:cNvSpPr>
                <p:nvPr/>
              </p:nvSpPr>
              <p:spPr bwMode="grayWhite">
                <a:xfrm>
                  <a:off x="4967" y="3518"/>
                  <a:ext cx="17" cy="26"/>
                </a:xfrm>
                <a:custGeom>
                  <a:avLst/>
                  <a:gdLst/>
                  <a:ahLst/>
                  <a:cxnLst>
                    <a:cxn ang="0">
                      <a:pos x="8" y="0"/>
                    </a:cxn>
                    <a:cxn ang="0">
                      <a:pos x="0" y="11"/>
                    </a:cxn>
                    <a:cxn ang="0">
                      <a:pos x="5" y="25"/>
                    </a:cxn>
                    <a:cxn ang="0">
                      <a:pos x="16" y="15"/>
                    </a:cxn>
                    <a:cxn ang="0">
                      <a:pos x="8" y="0"/>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a:effectLst/>
              </p:spPr>
              <p:txBody>
                <a:bodyPr/>
                <a:lstStyle/>
                <a:p>
                  <a:endParaRPr lang="en-US"/>
                </a:p>
              </p:txBody>
            </p:sp>
            <p:sp>
              <p:nvSpPr>
                <p:cNvPr id="239642" name="Freeform 26"/>
                <p:cNvSpPr>
                  <a:spLocks/>
                </p:cNvSpPr>
                <p:nvPr/>
              </p:nvSpPr>
              <p:spPr bwMode="grayWhite">
                <a:xfrm>
                  <a:off x="5069" y="3545"/>
                  <a:ext cx="158" cy="68"/>
                </a:xfrm>
                <a:custGeom>
                  <a:avLst/>
                  <a:gdLst/>
                  <a:ahLst/>
                  <a:cxnLst>
                    <a:cxn ang="0">
                      <a:pos x="0" y="0"/>
                    </a:cxn>
                    <a:cxn ang="0">
                      <a:pos x="23" y="5"/>
                    </a:cxn>
                    <a:cxn ang="0">
                      <a:pos x="58" y="29"/>
                    </a:cxn>
                    <a:cxn ang="0">
                      <a:pos x="53" y="43"/>
                    </a:cxn>
                    <a:cxn ang="0">
                      <a:pos x="82" y="55"/>
                    </a:cxn>
                    <a:cxn ang="0">
                      <a:pos x="157" y="55"/>
                    </a:cxn>
                    <a:cxn ang="0">
                      <a:pos x="75" y="67"/>
                    </a:cxn>
                    <a:cxn ang="0">
                      <a:pos x="53" y="43"/>
                    </a:cxn>
                    <a:cxn ang="0">
                      <a:pos x="32" y="38"/>
                    </a:cxn>
                    <a:cxn ang="0">
                      <a:pos x="0" y="0"/>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a:effectLst/>
              </p:spPr>
              <p:txBody>
                <a:bodyPr/>
                <a:lstStyle/>
                <a:p>
                  <a:endParaRPr lang="en-US"/>
                </a:p>
              </p:txBody>
            </p:sp>
            <p:sp>
              <p:nvSpPr>
                <p:cNvPr id="239643" name="Freeform 27"/>
                <p:cNvSpPr>
                  <a:spLocks/>
                </p:cNvSpPr>
                <p:nvPr/>
              </p:nvSpPr>
              <p:spPr bwMode="grayWhite">
                <a:xfrm>
                  <a:off x="5195" y="3601"/>
                  <a:ext cx="169" cy="159"/>
                </a:xfrm>
                <a:custGeom>
                  <a:avLst/>
                  <a:gdLst/>
                  <a:ahLst/>
                  <a:cxnLst>
                    <a:cxn ang="0">
                      <a:pos x="135" y="155"/>
                    </a:cxn>
                    <a:cxn ang="0">
                      <a:pos x="127" y="152"/>
                    </a:cxn>
                    <a:cxn ang="0">
                      <a:pos x="110" y="134"/>
                    </a:cxn>
                    <a:cxn ang="0">
                      <a:pos x="92" y="130"/>
                    </a:cxn>
                    <a:cxn ang="0">
                      <a:pos x="88" y="119"/>
                    </a:cxn>
                    <a:cxn ang="0">
                      <a:pos x="78" y="111"/>
                    </a:cxn>
                    <a:cxn ang="0">
                      <a:pos x="62" y="111"/>
                    </a:cxn>
                    <a:cxn ang="0">
                      <a:pos x="44" y="118"/>
                    </a:cxn>
                    <a:cxn ang="0">
                      <a:pos x="28" y="121"/>
                    </a:cxn>
                    <a:cxn ang="0">
                      <a:pos x="10" y="121"/>
                    </a:cxn>
                    <a:cxn ang="0">
                      <a:pos x="10" y="109"/>
                    </a:cxn>
                    <a:cxn ang="0">
                      <a:pos x="3" y="91"/>
                    </a:cxn>
                    <a:cxn ang="0">
                      <a:pos x="2" y="81"/>
                    </a:cxn>
                    <a:cxn ang="0">
                      <a:pos x="2" y="56"/>
                    </a:cxn>
                    <a:cxn ang="0">
                      <a:pos x="31" y="43"/>
                    </a:cxn>
                    <a:cxn ang="0">
                      <a:pos x="34" y="29"/>
                    </a:cxn>
                    <a:cxn ang="0">
                      <a:pos x="40" y="30"/>
                    </a:cxn>
                    <a:cxn ang="0">
                      <a:pos x="55" y="15"/>
                    </a:cxn>
                    <a:cxn ang="0">
                      <a:pos x="70" y="17"/>
                    </a:cxn>
                    <a:cxn ang="0">
                      <a:pos x="80" y="7"/>
                    </a:cxn>
                    <a:cxn ang="0">
                      <a:pos x="89" y="5"/>
                    </a:cxn>
                    <a:cxn ang="0">
                      <a:pos x="103" y="24"/>
                    </a:cxn>
                    <a:cxn ang="0">
                      <a:pos x="116" y="30"/>
                    </a:cxn>
                    <a:cxn ang="0">
                      <a:pos x="117" y="11"/>
                    </a:cxn>
                    <a:cxn ang="0">
                      <a:pos x="122" y="0"/>
                    </a:cxn>
                    <a:cxn ang="0">
                      <a:pos x="132" y="15"/>
                    </a:cxn>
                    <a:cxn ang="0">
                      <a:pos x="140" y="43"/>
                    </a:cxn>
                    <a:cxn ang="0">
                      <a:pos x="156" y="59"/>
                    </a:cxn>
                    <a:cxn ang="0">
                      <a:pos x="165" y="72"/>
                    </a:cxn>
                    <a:cxn ang="0">
                      <a:pos x="168" y="95"/>
                    </a:cxn>
                    <a:cxn ang="0">
                      <a:pos x="157" y="121"/>
                    </a:cxn>
                    <a:cxn ang="0">
                      <a:pos x="155" y="145"/>
                    </a:cxn>
                    <a:cxn ang="0">
                      <a:pos x="140" y="154"/>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a:effectLst/>
              </p:spPr>
              <p:txBody>
                <a:bodyPr/>
                <a:lstStyle/>
                <a:p>
                  <a:endParaRPr lang="en-US"/>
                </a:p>
              </p:txBody>
            </p:sp>
            <p:sp>
              <p:nvSpPr>
                <p:cNvPr id="239644" name="Freeform 28"/>
                <p:cNvSpPr>
                  <a:spLocks/>
                </p:cNvSpPr>
                <p:nvPr/>
              </p:nvSpPr>
              <p:spPr bwMode="grayWhite">
                <a:xfrm>
                  <a:off x="5330" y="3768"/>
                  <a:ext cx="17" cy="20"/>
                </a:xfrm>
                <a:custGeom>
                  <a:avLst/>
                  <a:gdLst/>
                  <a:ahLst/>
                  <a:cxnLst>
                    <a:cxn ang="0">
                      <a:pos x="8" y="16"/>
                    </a:cxn>
                    <a:cxn ang="0">
                      <a:pos x="2" y="13"/>
                    </a:cxn>
                    <a:cxn ang="0">
                      <a:pos x="2" y="10"/>
                    </a:cxn>
                    <a:cxn ang="0">
                      <a:pos x="2" y="8"/>
                    </a:cxn>
                    <a:cxn ang="0">
                      <a:pos x="1" y="5"/>
                    </a:cxn>
                    <a:cxn ang="0">
                      <a:pos x="0" y="0"/>
                    </a:cxn>
                    <a:cxn ang="0">
                      <a:pos x="2" y="0"/>
                    </a:cxn>
                    <a:cxn ang="0">
                      <a:pos x="8" y="2"/>
                    </a:cxn>
                    <a:cxn ang="0">
                      <a:pos x="11" y="2"/>
                    </a:cxn>
                    <a:cxn ang="0">
                      <a:pos x="12" y="2"/>
                    </a:cxn>
                    <a:cxn ang="0">
                      <a:pos x="16" y="0"/>
                    </a:cxn>
                    <a:cxn ang="0">
                      <a:pos x="16" y="8"/>
                    </a:cxn>
                    <a:cxn ang="0">
                      <a:pos x="14" y="10"/>
                    </a:cxn>
                    <a:cxn ang="0">
                      <a:pos x="12" y="13"/>
                    </a:cxn>
                    <a:cxn ang="0">
                      <a:pos x="12" y="16"/>
                    </a:cxn>
                    <a:cxn ang="0">
                      <a:pos x="11" y="16"/>
                    </a:cxn>
                    <a:cxn ang="0">
                      <a:pos x="11" y="19"/>
                    </a:cxn>
                    <a:cxn ang="0">
                      <a:pos x="8" y="16"/>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a:effectLst/>
              </p:spPr>
              <p:txBody>
                <a:bodyPr/>
                <a:lstStyle/>
                <a:p>
                  <a:endParaRPr lang="en-US"/>
                </a:p>
              </p:txBody>
            </p:sp>
            <p:sp>
              <p:nvSpPr>
                <p:cNvPr id="239645" name="Freeform 29"/>
                <p:cNvSpPr>
                  <a:spLocks/>
                </p:cNvSpPr>
                <p:nvPr/>
              </p:nvSpPr>
              <p:spPr bwMode="grayWhite">
                <a:xfrm>
                  <a:off x="4739" y="3587"/>
                  <a:ext cx="19" cy="76"/>
                </a:xfrm>
                <a:custGeom>
                  <a:avLst/>
                  <a:gdLst/>
                  <a:ahLst/>
                  <a:cxnLst>
                    <a:cxn ang="0">
                      <a:pos x="2" y="26"/>
                    </a:cxn>
                    <a:cxn ang="0">
                      <a:pos x="9" y="20"/>
                    </a:cxn>
                    <a:cxn ang="0">
                      <a:pos x="14" y="0"/>
                    </a:cxn>
                    <a:cxn ang="0">
                      <a:pos x="18" y="30"/>
                    </a:cxn>
                    <a:cxn ang="0">
                      <a:pos x="12" y="67"/>
                    </a:cxn>
                    <a:cxn ang="0">
                      <a:pos x="0" y="75"/>
                    </a:cxn>
                    <a:cxn ang="0">
                      <a:pos x="0" y="57"/>
                    </a:cxn>
                    <a:cxn ang="0">
                      <a:pos x="3" y="45"/>
                    </a:cxn>
                    <a:cxn ang="0">
                      <a:pos x="2" y="26"/>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a:effectLst/>
              </p:spPr>
              <p:txBody>
                <a:bodyPr/>
                <a:lstStyle/>
                <a:p>
                  <a:endParaRPr lang="en-US"/>
                </a:p>
              </p:txBody>
            </p:sp>
          </p:grpSp>
        </p:grpSp>
      </p:grpSp>
      <p:sp>
        <p:nvSpPr>
          <p:cNvPr id="239646" name="Rectangle 30"/>
          <p:cNvSpPr>
            <a:spLocks noGrp="1" noChangeArrowheads="1"/>
          </p:cNvSpPr>
          <p:nvPr>
            <p:ph type="title"/>
          </p:nvPr>
        </p:nvSpPr>
        <p:spPr bwMode="auto">
          <a:xfrm>
            <a:off x="685800" y="28575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39647" name="Rectangle 31"/>
          <p:cNvSpPr>
            <a:spLocks noGrp="1" noChangeArrowheads="1"/>
          </p:cNvSpPr>
          <p:nvPr>
            <p:ph type="body" idx="1"/>
          </p:nvPr>
        </p:nvSpPr>
        <p:spPr bwMode="auto">
          <a:xfrm>
            <a:off x="685800" y="165735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9648"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endParaRPr lang="en-US"/>
          </a:p>
        </p:txBody>
      </p:sp>
      <p:sp>
        <p:nvSpPr>
          <p:cNvPr id="239649" name="Rectangle 33"/>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06DC43B2-33B8-47DE-B75C-41C552596DE0}" type="slidenum">
              <a:rPr lang="en-US"/>
              <a:pPr/>
              <a:t>‹#›</a:t>
            </a:fld>
            <a:endParaRPr lang="en-US"/>
          </a:p>
        </p:txBody>
      </p:sp>
      <p:sp>
        <p:nvSpPr>
          <p:cNvPr id="239650" name="Rectangle 34"/>
          <p:cNvSpPr>
            <a:spLocks noChangeArrowheads="1"/>
          </p:cNvSpPr>
          <p:nvPr/>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
        <p:nvSpPr>
          <p:cNvPr id="239651" name="Rectangle 35"/>
          <p:cNvSpPr>
            <a:spLocks noChangeArrowheads="1"/>
          </p:cNvSpPr>
          <p:nvPr userDrawn="1"/>
        </p:nvSpPr>
        <p:spPr bwMode="auto">
          <a:xfrm>
            <a:off x="1676400" y="6438900"/>
            <a:ext cx="5581650" cy="419100"/>
          </a:xfrm>
          <a:prstGeom prst="rect">
            <a:avLst/>
          </a:prstGeom>
          <a:noFill/>
          <a:ln w="9525">
            <a:noFill/>
            <a:miter lim="800000"/>
            <a:headEnd/>
            <a:tailEnd/>
          </a:ln>
          <a:effectLst/>
        </p:spPr>
        <p:txBody>
          <a:bodyPr/>
          <a:lstStyle/>
          <a:p>
            <a:pPr algn="ctr" eaLnBrk="1" hangingPunct="1"/>
            <a:r>
              <a:rPr 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1"/>
          </p:nvPr>
        </p:nvSpPr>
        <p:spPr/>
        <p:txBody>
          <a:bodyPr/>
          <a:lstStyle/>
          <a:p>
            <a:fld id="{4C0F76FC-CCB9-40F4-9EF2-B9BA346E73FE}" type="slidenum">
              <a:rPr lang="en-US"/>
              <a:pPr/>
              <a:t>1</a:t>
            </a:fld>
            <a:endParaRPr lang="en-US"/>
          </a:p>
        </p:txBody>
      </p:sp>
      <p:sp>
        <p:nvSpPr>
          <p:cNvPr id="16386" name="Rectangle 2"/>
          <p:cNvSpPr>
            <a:spLocks noGrp="1" noChangeArrowheads="1"/>
          </p:cNvSpPr>
          <p:nvPr>
            <p:ph type="title"/>
          </p:nvPr>
        </p:nvSpPr>
        <p:spPr>
          <a:xfrm>
            <a:off x="693738" y="893763"/>
            <a:ext cx="7772400" cy="1143000"/>
          </a:xfrm>
          <a:noFill/>
          <a:ln/>
        </p:spPr>
        <p:txBody>
          <a:bodyPr/>
          <a:lstStyle/>
          <a:p>
            <a:r>
              <a:rPr lang="en-US" sz="3600" dirty="0" smtClean="0"/>
              <a:t>Elementary </a:t>
            </a:r>
            <a:r>
              <a:rPr lang="en-US" sz="3600" dirty="0"/>
              <a:t>Programming</a:t>
            </a:r>
          </a:p>
        </p:txBody>
      </p:sp>
      <p:sp>
        <p:nvSpPr>
          <p:cNvPr id="5" name="TextBox 4"/>
          <p:cNvSpPr txBox="1"/>
          <p:nvPr/>
        </p:nvSpPr>
        <p:spPr>
          <a:xfrm>
            <a:off x="800100" y="2286000"/>
            <a:ext cx="7696200" cy="3046988"/>
          </a:xfrm>
          <a:prstGeom prst="rect">
            <a:avLst/>
          </a:prstGeom>
          <a:noFill/>
        </p:spPr>
        <p:txBody>
          <a:bodyPr wrap="square" rtlCol="0">
            <a:spAutoFit/>
          </a:bodyPr>
          <a:lstStyle/>
          <a:p>
            <a:pPr>
              <a:lnSpc>
                <a:spcPct val="80000"/>
              </a:lnSpc>
            </a:pPr>
            <a:r>
              <a:rPr lang="en-US" dirty="0" smtClean="0"/>
              <a:t>To write Java programs to perform simple calculations</a:t>
            </a:r>
          </a:p>
          <a:p>
            <a:pPr>
              <a:lnSpc>
                <a:spcPct val="80000"/>
              </a:lnSpc>
            </a:pPr>
            <a:r>
              <a:rPr lang="en-US" dirty="0" smtClean="0"/>
              <a:t>To obtain input from the console using the </a:t>
            </a:r>
            <a:r>
              <a:rPr lang="en-US" u="sng" dirty="0" smtClean="0"/>
              <a:t>Scanner</a:t>
            </a:r>
            <a:r>
              <a:rPr lang="en-US" dirty="0" smtClean="0"/>
              <a:t> class</a:t>
            </a:r>
          </a:p>
          <a:p>
            <a:pPr>
              <a:lnSpc>
                <a:spcPct val="80000"/>
              </a:lnSpc>
            </a:pPr>
            <a:r>
              <a:rPr lang="en-US" dirty="0" smtClean="0"/>
              <a:t>To use identifiers to name variables, constants, methods, and classes</a:t>
            </a:r>
          </a:p>
          <a:p>
            <a:pPr>
              <a:lnSpc>
                <a:spcPct val="80000"/>
              </a:lnSpc>
            </a:pPr>
            <a:r>
              <a:rPr lang="en-US" dirty="0" smtClean="0"/>
              <a:t>To use variables to store data</a:t>
            </a:r>
          </a:p>
          <a:p>
            <a:pPr>
              <a:lnSpc>
                <a:spcPct val="80000"/>
              </a:lnSpc>
            </a:pPr>
            <a:r>
              <a:rPr lang="en-US" dirty="0" smtClean="0"/>
              <a:t>To program with assignment statements and assignment expressions</a:t>
            </a:r>
          </a:p>
          <a:p>
            <a:pPr>
              <a:lnSpc>
                <a:spcPct val="80000"/>
              </a:lnSpc>
            </a:pPr>
            <a:r>
              <a:rPr lang="en-US" dirty="0" smtClean="0"/>
              <a:t>To use constants to store permanent data</a:t>
            </a:r>
          </a:p>
          <a:p>
            <a:pPr>
              <a:lnSpc>
                <a:spcPct val="80000"/>
              </a:lnSpc>
            </a:pPr>
            <a:r>
              <a:rPr lang="en-US" dirty="0" smtClean="0"/>
              <a:t>To declare Java primitive data types: </a:t>
            </a:r>
            <a:r>
              <a:rPr lang="en-US" u="sng" dirty="0" smtClean="0"/>
              <a:t>byte</a:t>
            </a:r>
            <a:r>
              <a:rPr lang="en-US" dirty="0" smtClean="0"/>
              <a:t>, </a:t>
            </a:r>
            <a:r>
              <a:rPr lang="en-US" u="sng" dirty="0" smtClean="0"/>
              <a:t>short</a:t>
            </a:r>
            <a:r>
              <a:rPr lang="en-US" dirty="0" smtClean="0"/>
              <a:t>, </a:t>
            </a:r>
            <a:r>
              <a:rPr lang="en-US" u="sng" dirty="0" err="1" smtClean="0"/>
              <a:t>int</a:t>
            </a:r>
            <a:r>
              <a:rPr lang="en-US" dirty="0" smtClean="0"/>
              <a:t>, </a:t>
            </a:r>
            <a:r>
              <a:rPr lang="en-US" u="sng" dirty="0" smtClean="0"/>
              <a:t>long</a:t>
            </a:r>
            <a:r>
              <a:rPr lang="en-US" dirty="0" smtClean="0"/>
              <a:t>, </a:t>
            </a:r>
            <a:r>
              <a:rPr lang="en-US" u="sng" dirty="0" smtClean="0"/>
              <a:t>float</a:t>
            </a:r>
            <a:r>
              <a:rPr lang="en-US" dirty="0" smtClean="0"/>
              <a:t>, </a:t>
            </a:r>
            <a:r>
              <a:rPr lang="en-US" u="sng" dirty="0" smtClean="0"/>
              <a:t>double</a:t>
            </a:r>
            <a:r>
              <a:rPr lang="en-US" dirty="0" smtClean="0"/>
              <a:t>, and </a:t>
            </a:r>
            <a:r>
              <a:rPr lang="en-US" u="sng" dirty="0" smtClean="0"/>
              <a:t>char</a:t>
            </a:r>
            <a:endParaRPr lang="en-US" dirty="0" smtClean="0"/>
          </a:p>
          <a:p>
            <a:pPr>
              <a:lnSpc>
                <a:spcPct val="80000"/>
              </a:lnSpc>
            </a:pPr>
            <a:r>
              <a:rPr lang="en-US" dirty="0" smtClean="0"/>
              <a:t>To use Java operators to write numeric expressions</a:t>
            </a:r>
          </a:p>
          <a:p>
            <a:pPr>
              <a:lnSpc>
                <a:spcPct val="80000"/>
              </a:lnSpc>
            </a:pPr>
            <a:r>
              <a:rPr lang="en-US" dirty="0" smtClean="0"/>
              <a:t>To display current time</a:t>
            </a:r>
          </a:p>
          <a:p>
            <a:pPr>
              <a:lnSpc>
                <a:spcPct val="80000"/>
              </a:lnSpc>
            </a:pPr>
            <a:r>
              <a:rPr lang="en-US" dirty="0" smtClean="0"/>
              <a:t>To use short hand operators</a:t>
            </a:r>
          </a:p>
          <a:p>
            <a:pPr>
              <a:lnSpc>
                <a:spcPct val="80000"/>
              </a:lnSpc>
            </a:pPr>
            <a:r>
              <a:rPr lang="en-US" dirty="0" smtClean="0"/>
              <a:t>To cast value of one type to another type</a:t>
            </a:r>
          </a:p>
          <a:p>
            <a:pPr>
              <a:lnSpc>
                <a:spcPct val="80000"/>
              </a:lnSpc>
            </a:pPr>
            <a:r>
              <a:rPr lang="en-US" dirty="0" smtClean="0"/>
              <a:t>To represent characters using the </a:t>
            </a:r>
            <a:r>
              <a:rPr lang="en-US" u="sng" dirty="0" smtClean="0"/>
              <a:t>char</a:t>
            </a:r>
            <a:r>
              <a:rPr lang="en-US" dirty="0" smtClean="0"/>
              <a:t> type</a:t>
            </a:r>
          </a:p>
          <a:p>
            <a:pPr>
              <a:lnSpc>
                <a:spcPct val="80000"/>
              </a:lnSpc>
            </a:pPr>
            <a:r>
              <a:rPr lang="en-US" dirty="0" smtClean="0"/>
              <a:t>To represent a string using the </a:t>
            </a:r>
            <a:r>
              <a:rPr lang="en-US" u="sng" dirty="0" smtClean="0"/>
              <a:t>String</a:t>
            </a:r>
            <a:r>
              <a:rPr lang="en-US" dirty="0" smtClean="0"/>
              <a:t> type</a:t>
            </a:r>
          </a:p>
          <a:p>
            <a:pPr>
              <a:lnSpc>
                <a:spcPct val="80000"/>
              </a:lnSpc>
            </a:pPr>
            <a:r>
              <a:rPr lang="en-US" dirty="0" smtClean="0"/>
              <a:t>To become familiar with Java documentation, programming style, and naming conventions</a:t>
            </a:r>
          </a:p>
          <a:p>
            <a:pPr>
              <a:lnSpc>
                <a:spcPct val="80000"/>
              </a:lnSpc>
            </a:pPr>
            <a:r>
              <a:rPr lang="en-US" dirty="0" smtClean="0"/>
              <a:t>To input/output using the </a:t>
            </a:r>
            <a:r>
              <a:rPr lang="en-US" u="sng" dirty="0" err="1" smtClean="0"/>
              <a:t>JOptionPane</a:t>
            </a:r>
            <a:r>
              <a:rPr lang="en-US" dirty="0" smtClean="0"/>
              <a:t> input dialog boxes</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652601F-C35F-4B47-AE11-5220ED24A794}" type="slidenum">
              <a:rPr lang="en-US"/>
              <a:pPr/>
              <a:t>10</a:t>
            </a:fld>
            <a:endParaRPr lang="en-US"/>
          </a:p>
        </p:txBody>
      </p:sp>
      <p:sp>
        <p:nvSpPr>
          <p:cNvPr id="23554" name="Rectangle 2"/>
          <p:cNvSpPr>
            <a:spLocks noGrp="1" noChangeArrowheads="1"/>
          </p:cNvSpPr>
          <p:nvPr>
            <p:ph type="title"/>
          </p:nvPr>
        </p:nvSpPr>
        <p:spPr>
          <a:xfrm>
            <a:off x="685800" y="317500"/>
            <a:ext cx="7772400" cy="538163"/>
          </a:xfrm>
          <a:noFill/>
          <a:ln/>
        </p:spPr>
        <p:txBody>
          <a:bodyPr/>
          <a:lstStyle/>
          <a:p>
            <a:r>
              <a:rPr lang="en-US" sz="4000"/>
              <a:t>Numerical Data Types</a:t>
            </a:r>
          </a:p>
        </p:txBody>
      </p:sp>
      <p:sp>
        <p:nvSpPr>
          <p:cNvPr id="23559" name="Rectangle 7"/>
          <p:cNvSpPr>
            <a:spLocks noChangeArrowheads="1"/>
          </p:cNvSpPr>
          <p:nvPr/>
        </p:nvSpPr>
        <p:spPr bwMode="auto">
          <a:xfrm>
            <a:off x="0" y="208756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3558" name="Object 6"/>
          <p:cNvGraphicFramePr>
            <a:graphicFrameLocks noChangeAspect="1"/>
          </p:cNvGraphicFramePr>
          <p:nvPr/>
        </p:nvGraphicFramePr>
        <p:xfrm>
          <a:off x="157163" y="1311275"/>
          <a:ext cx="8870950" cy="4868863"/>
        </p:xfrm>
        <a:graphic>
          <a:graphicData uri="http://schemas.openxmlformats.org/presentationml/2006/ole">
            <mc:AlternateContent xmlns:mc="http://schemas.openxmlformats.org/markup-compatibility/2006">
              <mc:Choice xmlns:v="urn:schemas-microsoft-com:vml" Requires="v">
                <p:oleObj spid="_x0000_s23562" name="Picture" r:id="rId3" imgW="4902120" imgH="2679840" progId="Word.Picture.8">
                  <p:embed/>
                </p:oleObj>
              </mc:Choice>
              <mc:Fallback>
                <p:oleObj name="Picture" r:id="rId3" imgW="4902120" imgH="2679840"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3" y="1311275"/>
                        <a:ext cx="8870950" cy="4868863"/>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C40CC28-9209-49C4-B4C4-2082AA096BE7}" type="slidenum">
              <a:rPr lang="en-US"/>
              <a:pPr/>
              <a:t>11</a:t>
            </a:fld>
            <a:endParaRPr lang="en-US"/>
          </a:p>
        </p:txBody>
      </p:sp>
      <p:sp>
        <p:nvSpPr>
          <p:cNvPr id="251906" name="Rectangle 2"/>
          <p:cNvSpPr>
            <a:spLocks noGrp="1" noChangeArrowheads="1"/>
          </p:cNvSpPr>
          <p:nvPr>
            <p:ph type="title"/>
          </p:nvPr>
        </p:nvSpPr>
        <p:spPr>
          <a:xfrm>
            <a:off x="693738" y="241300"/>
            <a:ext cx="7772400" cy="611188"/>
          </a:xfrm>
          <a:noFill/>
          <a:ln/>
        </p:spPr>
        <p:txBody>
          <a:bodyPr/>
          <a:lstStyle/>
          <a:p>
            <a:r>
              <a:rPr lang="en-US" sz="4000" dirty="0" smtClean="0"/>
              <a:t>Arithmetic/Numeric </a:t>
            </a:r>
            <a:r>
              <a:rPr lang="en-US" sz="4000" dirty="0"/>
              <a:t>Operators</a:t>
            </a:r>
          </a:p>
        </p:txBody>
      </p:sp>
      <p:sp>
        <p:nvSpPr>
          <p:cNvPr id="251910" name="Rectangle 6"/>
          <p:cNvSpPr>
            <a:spLocks noChangeArrowheads="1"/>
          </p:cNvSpPr>
          <p:nvPr/>
        </p:nvSpPr>
        <p:spPr bwMode="auto">
          <a:xfrm>
            <a:off x="0" y="26749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1909" name="Object 5"/>
          <p:cNvGraphicFramePr>
            <a:graphicFrameLocks noChangeAspect="1"/>
          </p:cNvGraphicFramePr>
          <p:nvPr/>
        </p:nvGraphicFramePr>
        <p:xfrm>
          <a:off x="349250" y="1428750"/>
          <a:ext cx="8443913" cy="3741738"/>
        </p:xfrm>
        <a:graphic>
          <a:graphicData uri="http://schemas.openxmlformats.org/presentationml/2006/ole">
            <mc:AlternateContent xmlns:mc="http://schemas.openxmlformats.org/markup-compatibility/2006">
              <mc:Choice xmlns:v="urn:schemas-microsoft-com:vml" Requires="v">
                <p:oleObj spid="_x0000_s251913" name="Picture" r:id="rId3" imgW="3416400" imgH="1511280" progId="Word.Picture.8">
                  <p:embed/>
                </p:oleObj>
              </mc:Choice>
              <mc:Fallback>
                <p:oleObj name="Picture" r:id="rId3" imgW="3416400" imgH="1511280" progId="Word.Picture.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1428750"/>
                        <a:ext cx="8443913" cy="3741738"/>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1FC799A-F7B7-433A-A19E-B276341CB0FE}" type="slidenum">
              <a:rPr lang="en-US"/>
              <a:pPr/>
              <a:t>12</a:t>
            </a:fld>
            <a:endParaRPr lang="en-US"/>
          </a:p>
        </p:txBody>
      </p:sp>
      <p:sp>
        <p:nvSpPr>
          <p:cNvPr id="97282" name="Rectangle 2"/>
          <p:cNvSpPr>
            <a:spLocks noGrp="1" noChangeArrowheads="1"/>
          </p:cNvSpPr>
          <p:nvPr>
            <p:ph type="title"/>
          </p:nvPr>
        </p:nvSpPr>
        <p:spPr>
          <a:xfrm>
            <a:off x="693738" y="241300"/>
            <a:ext cx="7772400" cy="611188"/>
          </a:xfrm>
          <a:noFill/>
          <a:ln/>
        </p:spPr>
        <p:txBody>
          <a:bodyPr/>
          <a:lstStyle/>
          <a:p>
            <a:r>
              <a:rPr lang="en-US" sz="4000"/>
              <a:t>Integer Division</a:t>
            </a:r>
          </a:p>
        </p:txBody>
      </p:sp>
      <p:sp>
        <p:nvSpPr>
          <p:cNvPr id="97283" name="Rectangle 3"/>
          <p:cNvSpPr>
            <a:spLocks noGrp="1" noChangeArrowheads="1"/>
          </p:cNvSpPr>
          <p:nvPr>
            <p:ph type="body" idx="1"/>
          </p:nvPr>
        </p:nvSpPr>
        <p:spPr>
          <a:xfrm>
            <a:off x="685800" y="1371600"/>
            <a:ext cx="7772400" cy="4114800"/>
          </a:xfrm>
          <a:noFill/>
          <a:ln/>
        </p:spPr>
        <p:txBody>
          <a:bodyPr/>
          <a:lstStyle/>
          <a:p>
            <a:pPr algn="just">
              <a:spcAft>
                <a:spcPct val="25000"/>
              </a:spcAft>
              <a:buFont typeface="Monotype Sorts" pitchFamily="2" charset="2"/>
              <a:buNone/>
            </a:pPr>
            <a:r>
              <a:rPr lang="en-US" sz="3000"/>
              <a:t>+, -, *, /, and %</a:t>
            </a:r>
          </a:p>
          <a:p>
            <a:pPr algn="just">
              <a:spcAft>
                <a:spcPct val="25000"/>
              </a:spcAft>
              <a:buFont typeface="Monotype Sorts" pitchFamily="2" charset="2"/>
              <a:buNone/>
            </a:pPr>
            <a:endParaRPr lang="en-US" sz="3000"/>
          </a:p>
          <a:p>
            <a:pPr algn="just">
              <a:spcAft>
                <a:spcPct val="25000"/>
              </a:spcAft>
              <a:buFont typeface="Monotype Sorts" pitchFamily="2" charset="2"/>
              <a:buNone/>
            </a:pPr>
            <a:r>
              <a:rPr lang="en-US" sz="3000"/>
              <a:t>5 / 2 yields an integer 2.</a:t>
            </a:r>
          </a:p>
          <a:p>
            <a:pPr algn="just">
              <a:spcAft>
                <a:spcPct val="25000"/>
              </a:spcAft>
              <a:buFont typeface="Monotype Sorts" pitchFamily="2" charset="2"/>
              <a:buNone/>
            </a:pPr>
            <a:r>
              <a:rPr lang="en-US" sz="3000"/>
              <a:t>5.0 / 2 yields a double value 2.5</a:t>
            </a:r>
          </a:p>
          <a:p>
            <a:pPr algn="just">
              <a:spcAft>
                <a:spcPct val="25000"/>
              </a:spcAft>
              <a:buFont typeface="Monotype Sorts" pitchFamily="2" charset="2"/>
              <a:buNone/>
            </a:pPr>
            <a:endParaRPr lang="en-US" sz="3000"/>
          </a:p>
          <a:p>
            <a:pPr algn="just">
              <a:spcAft>
                <a:spcPct val="25000"/>
              </a:spcAft>
              <a:buFont typeface="Monotype Sorts" pitchFamily="2" charset="2"/>
              <a:buNone/>
            </a:pPr>
            <a:r>
              <a:rPr lang="en-US" sz="3000"/>
              <a:t>5 % 2 yields 1 (the remainder of the division)</a:t>
            </a:r>
            <a:r>
              <a:rPr lang="en-US" sz="3000">
                <a:latin typeface="Book Antiqua" pitchFamily="18" charset="0"/>
              </a:rPr>
              <a:t>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D268B26-2771-466A-9DFC-395DA5A47C02}" type="slidenum">
              <a:rPr lang="en-US"/>
              <a:pPr/>
              <a:t>13</a:t>
            </a:fld>
            <a:endParaRPr lang="en-US"/>
          </a:p>
        </p:txBody>
      </p:sp>
      <p:sp>
        <p:nvSpPr>
          <p:cNvPr id="180226" name="Rectangle 2"/>
          <p:cNvSpPr>
            <a:spLocks noGrp="1" noChangeArrowheads="1"/>
          </p:cNvSpPr>
          <p:nvPr>
            <p:ph type="title"/>
          </p:nvPr>
        </p:nvSpPr>
        <p:spPr>
          <a:xfrm>
            <a:off x="685800" y="152400"/>
            <a:ext cx="7772400" cy="762000"/>
          </a:xfrm>
          <a:noFill/>
          <a:ln/>
        </p:spPr>
        <p:txBody>
          <a:bodyPr/>
          <a:lstStyle/>
          <a:p>
            <a:r>
              <a:rPr lang="en-US"/>
              <a:t>Remainder Operator</a:t>
            </a:r>
          </a:p>
        </p:txBody>
      </p:sp>
      <p:sp>
        <p:nvSpPr>
          <p:cNvPr id="180227" name="Rectangle 3"/>
          <p:cNvSpPr>
            <a:spLocks noGrp="1" noChangeArrowheads="1"/>
          </p:cNvSpPr>
          <p:nvPr>
            <p:ph type="body" idx="1"/>
          </p:nvPr>
        </p:nvSpPr>
        <p:spPr>
          <a:xfrm>
            <a:off x="228600" y="1085850"/>
            <a:ext cx="8686800" cy="2876550"/>
          </a:xfrm>
          <a:noFill/>
          <a:ln/>
        </p:spPr>
        <p:txBody>
          <a:bodyPr/>
          <a:lstStyle/>
          <a:p>
            <a:pPr marL="0" indent="0">
              <a:lnSpc>
                <a:spcPct val="90000"/>
              </a:lnSpc>
              <a:spcBef>
                <a:spcPct val="0"/>
              </a:spcBef>
              <a:buFont typeface="Monotype Sorts" pitchFamily="2" charset="2"/>
              <a:buNone/>
            </a:pPr>
            <a:r>
              <a:rPr lang="en-US" sz="2600"/>
              <a:t>Remainder is very useful in programming. For example, an even number % 2 is always 0 and an odd number % 2 is always 1. So you can use this property to determine whether a number is even or odd. </a:t>
            </a:r>
            <a:r>
              <a:rPr lang="en-US" sz="2800"/>
              <a:t>Suppose today is Saturday and you and your friends are going to meet in 10 days. What day is in 10 days? You can find that day is Tuesday using the following expression: </a:t>
            </a:r>
          </a:p>
        </p:txBody>
      </p:sp>
      <p:sp>
        <p:nvSpPr>
          <p:cNvPr id="180229" name="Rectangle 5"/>
          <p:cNvSpPr>
            <a:spLocks noChangeArrowheads="1"/>
          </p:cNvSpPr>
          <p:nvPr/>
        </p:nvSpPr>
        <p:spPr bwMode="auto">
          <a:xfrm>
            <a:off x="2190750" y="288131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80231" name="Rectangle 7"/>
          <p:cNvSpPr>
            <a:spLocks noChangeArrowheads="1"/>
          </p:cNvSpPr>
          <p:nvPr/>
        </p:nvSpPr>
        <p:spPr bwMode="auto">
          <a:xfrm>
            <a:off x="0" y="2884488"/>
            <a:ext cx="9144000" cy="0"/>
          </a:xfrm>
          <a:prstGeom prst="rect">
            <a:avLst/>
          </a:prstGeom>
          <a:noFill/>
          <a:ln w="12700">
            <a:noFill/>
            <a:miter lim="800000"/>
            <a:headEnd type="none" w="sm" len="sm"/>
            <a:tailEnd type="none" w="sm" len="sm"/>
          </a:ln>
          <a:effectLst/>
        </p:spPr>
        <p:txBody>
          <a:bodyPr anchor="ctr">
            <a:spAutoFit/>
          </a:bodyPr>
          <a:lstStyle/>
          <a:p>
            <a:endParaRPr lang="en-US"/>
          </a:p>
        </p:txBody>
      </p:sp>
      <p:graphicFrame>
        <p:nvGraphicFramePr>
          <p:cNvPr id="180230" name="Object 6"/>
          <p:cNvGraphicFramePr>
            <a:graphicFrameLocks noChangeAspect="1"/>
          </p:cNvGraphicFramePr>
          <p:nvPr/>
        </p:nvGraphicFramePr>
        <p:xfrm>
          <a:off x="577850" y="4081463"/>
          <a:ext cx="8064500" cy="1844675"/>
        </p:xfrm>
        <a:graphic>
          <a:graphicData uri="http://schemas.openxmlformats.org/presentationml/2006/ole">
            <mc:AlternateContent xmlns:mc="http://schemas.openxmlformats.org/markup-compatibility/2006">
              <mc:Choice xmlns:v="urn:schemas-microsoft-com:vml" Requires="v">
                <p:oleObj spid="_x0000_s180234" name="Picture" r:id="rId3" imgW="4762500" imgH="1091184" progId="Word.Picture.8">
                  <p:embed/>
                </p:oleObj>
              </mc:Choice>
              <mc:Fallback>
                <p:oleObj name="Picture" r:id="rId3" imgW="4762500" imgH="1091184"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4081463"/>
                        <a:ext cx="8064500" cy="184467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D86DC3E-1723-4B43-B5A1-2ABBA2AE3862}" type="slidenum">
              <a:rPr lang="en-US"/>
              <a:pPr/>
              <a:t>14</a:t>
            </a:fld>
            <a:endParaRPr lang="en-US"/>
          </a:p>
        </p:txBody>
      </p:sp>
      <p:sp>
        <p:nvSpPr>
          <p:cNvPr id="24578" name="Rectangle 2"/>
          <p:cNvSpPr>
            <a:spLocks noGrp="1" noChangeArrowheads="1"/>
          </p:cNvSpPr>
          <p:nvPr>
            <p:ph type="title"/>
          </p:nvPr>
        </p:nvSpPr>
        <p:spPr>
          <a:xfrm>
            <a:off x="685800" y="0"/>
            <a:ext cx="7772400" cy="1428750"/>
          </a:xfrm>
          <a:noFill/>
          <a:ln/>
        </p:spPr>
        <p:txBody>
          <a:bodyPr/>
          <a:lstStyle/>
          <a:p>
            <a:r>
              <a:rPr lang="en-US"/>
              <a:t>Number Literals</a:t>
            </a:r>
          </a:p>
        </p:txBody>
      </p:sp>
      <p:sp>
        <p:nvSpPr>
          <p:cNvPr id="24579" name="Rectangle 3"/>
          <p:cNvSpPr>
            <a:spLocks noGrp="1" noChangeArrowheads="1"/>
          </p:cNvSpPr>
          <p:nvPr>
            <p:ph type="body" idx="1"/>
          </p:nvPr>
        </p:nvSpPr>
        <p:spPr>
          <a:xfrm>
            <a:off x="685800" y="1371600"/>
            <a:ext cx="7772400" cy="4114800"/>
          </a:xfrm>
          <a:noFill/>
          <a:ln/>
        </p:spPr>
        <p:txBody>
          <a:bodyPr/>
          <a:lstStyle/>
          <a:p>
            <a:pPr marL="0" indent="0">
              <a:lnSpc>
                <a:spcPct val="90000"/>
              </a:lnSpc>
              <a:spcAft>
                <a:spcPct val="25000"/>
              </a:spcAft>
              <a:buFont typeface="Monotype Sorts" pitchFamily="2" charset="2"/>
              <a:buNone/>
            </a:pPr>
            <a:r>
              <a:rPr lang="en-US" sz="3000">
                <a:cs typeface="Times New Roman" pitchFamily="18" charset="0"/>
              </a:rPr>
              <a:t>A </a:t>
            </a:r>
            <a:r>
              <a:rPr lang="en-US" sz="3000" i="1">
                <a:cs typeface="Times New Roman" pitchFamily="18" charset="0"/>
              </a:rPr>
              <a:t>literal</a:t>
            </a:r>
            <a:r>
              <a:rPr lang="en-US" sz="3000">
                <a:cs typeface="Times New Roman" pitchFamily="18" charset="0"/>
              </a:rPr>
              <a:t> is a constant value that appears directly in the program. For example, 34, 1,000,000, and 5.0 are literals in the following statements:</a:t>
            </a:r>
          </a:p>
          <a:p>
            <a:pPr marL="0" indent="0" algn="just">
              <a:lnSpc>
                <a:spcPct val="90000"/>
              </a:lnSpc>
              <a:spcAft>
                <a:spcPct val="25000"/>
              </a:spcAft>
              <a:buFont typeface="Monotype Sorts" pitchFamily="2" charset="2"/>
              <a:buNone/>
            </a:pPr>
            <a:r>
              <a:rPr lang="en-US" sz="3000">
                <a:cs typeface="Times New Roman" pitchFamily="18" charset="0"/>
              </a:rPr>
              <a:t> </a:t>
            </a:r>
          </a:p>
          <a:p>
            <a:pPr marL="0" indent="0" algn="just">
              <a:lnSpc>
                <a:spcPct val="90000"/>
              </a:lnSpc>
              <a:spcAft>
                <a:spcPct val="25000"/>
              </a:spcAft>
              <a:buFont typeface="Monotype Sorts" pitchFamily="2" charset="2"/>
              <a:buNone/>
            </a:pPr>
            <a:r>
              <a:rPr lang="en-US" sz="3000">
                <a:cs typeface="Times New Roman" pitchFamily="18" charset="0"/>
              </a:rPr>
              <a:t>int i = 34;</a:t>
            </a:r>
          </a:p>
          <a:p>
            <a:pPr marL="0" indent="0" algn="just">
              <a:lnSpc>
                <a:spcPct val="90000"/>
              </a:lnSpc>
              <a:spcAft>
                <a:spcPct val="25000"/>
              </a:spcAft>
              <a:buFont typeface="Monotype Sorts" pitchFamily="2" charset="2"/>
              <a:buNone/>
            </a:pPr>
            <a:r>
              <a:rPr lang="en-US" sz="3000">
                <a:cs typeface="Times New Roman" pitchFamily="18" charset="0"/>
              </a:rPr>
              <a:t>long x = 1000000;</a:t>
            </a:r>
          </a:p>
          <a:p>
            <a:pPr marL="0" indent="0" algn="just">
              <a:lnSpc>
                <a:spcPct val="90000"/>
              </a:lnSpc>
              <a:spcAft>
                <a:spcPct val="25000"/>
              </a:spcAft>
              <a:buFont typeface="Monotype Sorts" pitchFamily="2" charset="2"/>
              <a:buNone/>
            </a:pPr>
            <a:r>
              <a:rPr lang="en-US" sz="3000">
                <a:cs typeface="Times New Roman" pitchFamily="18" charset="0"/>
              </a:rPr>
              <a:t>double d = 5.0;</a:t>
            </a:r>
            <a:r>
              <a:rPr lang="en-US" sz="3000">
                <a:latin typeface="Courier New" pitchFamily="49" charset="0"/>
              </a:rPr>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5A5969F-38C0-40CF-88E2-270270DA755F}" type="slidenum">
              <a:rPr lang="en-US"/>
              <a:pPr/>
              <a:t>15</a:t>
            </a:fld>
            <a:endParaRPr lang="en-US"/>
          </a:p>
        </p:txBody>
      </p:sp>
      <p:sp>
        <p:nvSpPr>
          <p:cNvPr id="133122" name="Rectangle 2"/>
          <p:cNvSpPr>
            <a:spLocks noGrp="1" noChangeArrowheads="1"/>
          </p:cNvSpPr>
          <p:nvPr>
            <p:ph type="title"/>
          </p:nvPr>
        </p:nvSpPr>
        <p:spPr>
          <a:xfrm>
            <a:off x="685800" y="152400"/>
            <a:ext cx="7772400" cy="762000"/>
          </a:xfrm>
          <a:noFill/>
          <a:ln/>
        </p:spPr>
        <p:txBody>
          <a:bodyPr/>
          <a:lstStyle/>
          <a:p>
            <a:r>
              <a:rPr lang="en-US"/>
              <a:t>Integer Literals</a:t>
            </a:r>
          </a:p>
        </p:txBody>
      </p:sp>
      <p:sp>
        <p:nvSpPr>
          <p:cNvPr id="133123" name="Rectangle 3"/>
          <p:cNvSpPr>
            <a:spLocks noGrp="1" noChangeArrowheads="1"/>
          </p:cNvSpPr>
          <p:nvPr>
            <p:ph type="body" idx="1"/>
          </p:nvPr>
        </p:nvSpPr>
        <p:spPr>
          <a:xfrm>
            <a:off x="228600" y="914400"/>
            <a:ext cx="8610600" cy="5715000"/>
          </a:xfrm>
          <a:noFill/>
          <a:ln/>
        </p:spPr>
        <p:txBody>
          <a:bodyPr/>
          <a:lstStyle/>
          <a:p>
            <a:pPr marL="0" indent="0" algn="just">
              <a:spcAft>
                <a:spcPct val="25000"/>
              </a:spcAft>
              <a:buFont typeface="Monotype Sorts" pitchFamily="2" charset="2"/>
              <a:buNone/>
            </a:pPr>
            <a:r>
              <a:rPr lang="en-US" sz="2800">
                <a:cs typeface="Times New Roman" pitchFamily="18" charset="0"/>
              </a:rPr>
              <a:t>An integer literal can be assigned to an integer variable as long as it can fit into the variable. A compilation error would occur if the literal were too large for the variable to hold. For example, the statement </a:t>
            </a:r>
            <a:r>
              <a:rPr lang="en-US" sz="2800" u="sng">
                <a:cs typeface="Times New Roman" pitchFamily="18" charset="0"/>
              </a:rPr>
              <a:t>byte b = 1000</a:t>
            </a:r>
            <a:r>
              <a:rPr lang="en-US" sz="2800">
                <a:cs typeface="Times New Roman" pitchFamily="18" charset="0"/>
              </a:rPr>
              <a:t> would cause a compilation error, because 1000 cannot be stored in a variable of the </a:t>
            </a:r>
            <a:r>
              <a:rPr lang="en-US" sz="2800" u="sng">
                <a:cs typeface="Times New Roman" pitchFamily="18" charset="0"/>
              </a:rPr>
              <a:t>byte</a:t>
            </a:r>
            <a:r>
              <a:rPr lang="en-US" sz="2800">
                <a:cs typeface="Times New Roman" pitchFamily="18" charset="0"/>
              </a:rPr>
              <a:t> type.</a:t>
            </a:r>
          </a:p>
          <a:p>
            <a:pPr marL="0" indent="0" algn="just">
              <a:spcAft>
                <a:spcPct val="25000"/>
              </a:spcAft>
              <a:buFont typeface="Monotype Sorts" pitchFamily="2" charset="2"/>
              <a:buNone/>
            </a:pPr>
            <a:r>
              <a:rPr lang="en-US" sz="2800">
                <a:cs typeface="Times New Roman" pitchFamily="18" charset="0"/>
              </a:rPr>
              <a:t>An integer literal is assumed to be of the </a:t>
            </a:r>
            <a:r>
              <a:rPr lang="en-US" sz="2800" u="sng">
                <a:cs typeface="Times New Roman" pitchFamily="18" charset="0"/>
              </a:rPr>
              <a:t>int</a:t>
            </a:r>
            <a:r>
              <a:rPr lang="en-US" sz="2800">
                <a:cs typeface="Times New Roman" pitchFamily="18" charset="0"/>
              </a:rPr>
              <a:t> type, whose value is between -2</a:t>
            </a:r>
            <a:r>
              <a:rPr lang="en-US" sz="2800" baseline="30000">
                <a:cs typeface="Times New Roman" pitchFamily="18" charset="0"/>
              </a:rPr>
              <a:t>31</a:t>
            </a:r>
            <a:r>
              <a:rPr lang="en-US" sz="2800">
                <a:cs typeface="Times New Roman" pitchFamily="18" charset="0"/>
              </a:rPr>
              <a:t> (-2147483648) to 2</a:t>
            </a:r>
            <a:r>
              <a:rPr lang="en-US" sz="2800" baseline="30000">
                <a:cs typeface="Times New Roman" pitchFamily="18" charset="0"/>
              </a:rPr>
              <a:t>31</a:t>
            </a:r>
            <a:r>
              <a:rPr lang="en-US" sz="2800">
                <a:cs typeface="Times New Roman" pitchFamily="18" charset="0"/>
              </a:rPr>
              <a:t>–1 (2147483647). To denote an integer literal of the </a:t>
            </a:r>
            <a:r>
              <a:rPr lang="en-US" sz="2800" u="sng">
                <a:cs typeface="Times New Roman" pitchFamily="18" charset="0"/>
              </a:rPr>
              <a:t>long</a:t>
            </a:r>
            <a:r>
              <a:rPr lang="en-US" sz="2800">
                <a:cs typeface="Times New Roman" pitchFamily="18" charset="0"/>
              </a:rPr>
              <a:t> type, append it with the letter </a:t>
            </a:r>
            <a:r>
              <a:rPr lang="en-US" sz="2800" u="sng">
                <a:cs typeface="Times New Roman" pitchFamily="18" charset="0"/>
              </a:rPr>
              <a:t>L</a:t>
            </a:r>
            <a:r>
              <a:rPr lang="en-US" sz="2800">
                <a:cs typeface="Times New Roman" pitchFamily="18" charset="0"/>
              </a:rPr>
              <a:t> or </a:t>
            </a:r>
            <a:r>
              <a:rPr lang="en-US" sz="2800" u="sng">
                <a:cs typeface="Times New Roman" pitchFamily="18" charset="0"/>
              </a:rPr>
              <a:t>l</a:t>
            </a:r>
            <a:r>
              <a:rPr lang="en-US" sz="2800">
                <a:cs typeface="Times New Roman" pitchFamily="18" charset="0"/>
              </a:rPr>
              <a:t>. L is preferred because l (lowercase L) can easily be confused with 1 (the digit one).</a:t>
            </a:r>
            <a:r>
              <a:rPr lang="en-US" sz="2600">
                <a:cs typeface="Times New Roman" pitchFamily="18" charset="0"/>
              </a:rPr>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32915F9-DE61-45F4-85A7-9A333DC72D34}" type="slidenum">
              <a:rPr lang="en-US"/>
              <a:pPr/>
              <a:t>16</a:t>
            </a:fld>
            <a:endParaRPr lang="en-US"/>
          </a:p>
        </p:txBody>
      </p:sp>
      <p:sp>
        <p:nvSpPr>
          <p:cNvPr id="134146" name="Rectangle 2"/>
          <p:cNvSpPr>
            <a:spLocks noGrp="1" noChangeArrowheads="1"/>
          </p:cNvSpPr>
          <p:nvPr>
            <p:ph type="title"/>
          </p:nvPr>
        </p:nvSpPr>
        <p:spPr>
          <a:xfrm>
            <a:off x="685800" y="152400"/>
            <a:ext cx="7772400" cy="762000"/>
          </a:xfrm>
          <a:noFill/>
          <a:ln/>
        </p:spPr>
        <p:txBody>
          <a:bodyPr/>
          <a:lstStyle/>
          <a:p>
            <a:r>
              <a:rPr lang="en-US"/>
              <a:t>Floating-Point Literals</a:t>
            </a:r>
          </a:p>
        </p:txBody>
      </p:sp>
      <p:sp>
        <p:nvSpPr>
          <p:cNvPr id="134147" name="Rectangle 3"/>
          <p:cNvSpPr>
            <a:spLocks noGrp="1" noChangeArrowheads="1"/>
          </p:cNvSpPr>
          <p:nvPr>
            <p:ph type="body" idx="1"/>
          </p:nvPr>
        </p:nvSpPr>
        <p:spPr>
          <a:xfrm>
            <a:off x="228600" y="1143000"/>
            <a:ext cx="8610600" cy="5486400"/>
          </a:xfrm>
          <a:noFill/>
          <a:ln/>
        </p:spPr>
        <p:txBody>
          <a:bodyPr/>
          <a:lstStyle/>
          <a:p>
            <a:pPr marL="0" indent="0" algn="just">
              <a:spcAft>
                <a:spcPct val="25000"/>
              </a:spcAft>
              <a:buFont typeface="Monotype Sorts" pitchFamily="2" charset="2"/>
              <a:buNone/>
            </a:pPr>
            <a:r>
              <a:rPr lang="en-US">
                <a:cs typeface="Times New Roman" pitchFamily="18" charset="0"/>
              </a:rPr>
              <a:t>Floating-point literals are written with a decimal point. By default, a floating-point literal is treated as a </a:t>
            </a:r>
            <a:r>
              <a:rPr lang="en-US" u="sng">
                <a:cs typeface="Times New Roman" pitchFamily="18" charset="0"/>
              </a:rPr>
              <a:t>double</a:t>
            </a:r>
            <a:r>
              <a:rPr lang="en-US">
                <a:cs typeface="Times New Roman" pitchFamily="18" charset="0"/>
              </a:rPr>
              <a:t> type value. For example, 5.0 is considered a </a:t>
            </a:r>
            <a:r>
              <a:rPr lang="en-US" u="sng">
                <a:cs typeface="Times New Roman" pitchFamily="18" charset="0"/>
              </a:rPr>
              <a:t>double</a:t>
            </a:r>
            <a:r>
              <a:rPr lang="en-US">
                <a:cs typeface="Times New Roman" pitchFamily="18" charset="0"/>
              </a:rPr>
              <a:t> value, not a </a:t>
            </a:r>
            <a:r>
              <a:rPr lang="en-US" u="sng">
                <a:cs typeface="Times New Roman" pitchFamily="18" charset="0"/>
              </a:rPr>
              <a:t>float</a:t>
            </a:r>
            <a:r>
              <a:rPr lang="en-US">
                <a:cs typeface="Times New Roman" pitchFamily="18" charset="0"/>
              </a:rPr>
              <a:t> value. You can make a number a </a:t>
            </a:r>
            <a:r>
              <a:rPr lang="en-US" u="sng">
                <a:cs typeface="Times New Roman" pitchFamily="18" charset="0"/>
              </a:rPr>
              <a:t>float</a:t>
            </a:r>
            <a:r>
              <a:rPr lang="en-US">
                <a:cs typeface="Times New Roman" pitchFamily="18" charset="0"/>
              </a:rPr>
              <a:t> by appending the letter </a:t>
            </a:r>
            <a:r>
              <a:rPr lang="en-US" u="sng">
                <a:cs typeface="Times New Roman" pitchFamily="18" charset="0"/>
              </a:rPr>
              <a:t>f</a:t>
            </a:r>
            <a:r>
              <a:rPr lang="en-US">
                <a:cs typeface="Times New Roman" pitchFamily="18" charset="0"/>
              </a:rPr>
              <a:t> or </a:t>
            </a:r>
            <a:r>
              <a:rPr lang="en-US" u="sng">
                <a:cs typeface="Times New Roman" pitchFamily="18" charset="0"/>
              </a:rPr>
              <a:t>F</a:t>
            </a:r>
            <a:r>
              <a:rPr lang="en-US">
                <a:cs typeface="Times New Roman" pitchFamily="18" charset="0"/>
              </a:rPr>
              <a:t>, and make a number a </a:t>
            </a:r>
            <a:r>
              <a:rPr lang="en-US" u="sng">
                <a:cs typeface="Times New Roman" pitchFamily="18" charset="0"/>
              </a:rPr>
              <a:t>double</a:t>
            </a:r>
            <a:r>
              <a:rPr lang="en-US">
                <a:cs typeface="Times New Roman" pitchFamily="18" charset="0"/>
              </a:rPr>
              <a:t> by appending the letter </a:t>
            </a:r>
            <a:r>
              <a:rPr lang="en-US" u="sng">
                <a:cs typeface="Times New Roman" pitchFamily="18" charset="0"/>
              </a:rPr>
              <a:t>d</a:t>
            </a:r>
            <a:r>
              <a:rPr lang="en-US">
                <a:cs typeface="Times New Roman" pitchFamily="18" charset="0"/>
              </a:rPr>
              <a:t> or </a:t>
            </a:r>
            <a:r>
              <a:rPr lang="en-US" u="sng">
                <a:cs typeface="Times New Roman" pitchFamily="18" charset="0"/>
              </a:rPr>
              <a:t>D</a:t>
            </a:r>
            <a:r>
              <a:rPr lang="en-US">
                <a:cs typeface="Times New Roman" pitchFamily="18" charset="0"/>
              </a:rPr>
              <a:t>. For example, you can use </a:t>
            </a:r>
            <a:r>
              <a:rPr lang="en-US" u="sng">
                <a:cs typeface="Times New Roman" pitchFamily="18" charset="0"/>
              </a:rPr>
              <a:t>100.2f</a:t>
            </a:r>
            <a:r>
              <a:rPr lang="en-US">
                <a:cs typeface="Times New Roman" pitchFamily="18" charset="0"/>
              </a:rPr>
              <a:t> or </a:t>
            </a:r>
            <a:r>
              <a:rPr lang="en-US" u="sng">
                <a:cs typeface="Times New Roman" pitchFamily="18" charset="0"/>
              </a:rPr>
              <a:t>100.2F</a:t>
            </a:r>
            <a:r>
              <a:rPr lang="en-US">
                <a:cs typeface="Times New Roman" pitchFamily="18" charset="0"/>
              </a:rPr>
              <a:t> for a </a:t>
            </a:r>
            <a:r>
              <a:rPr lang="en-US" u="sng">
                <a:cs typeface="Times New Roman" pitchFamily="18" charset="0"/>
              </a:rPr>
              <a:t>float</a:t>
            </a:r>
            <a:r>
              <a:rPr lang="en-US">
                <a:cs typeface="Times New Roman" pitchFamily="18" charset="0"/>
              </a:rPr>
              <a:t> number, and </a:t>
            </a:r>
            <a:r>
              <a:rPr lang="en-US" u="sng">
                <a:cs typeface="Times New Roman" pitchFamily="18" charset="0"/>
              </a:rPr>
              <a:t>100.2d</a:t>
            </a:r>
            <a:r>
              <a:rPr lang="en-US">
                <a:cs typeface="Times New Roman" pitchFamily="18" charset="0"/>
              </a:rPr>
              <a:t> or </a:t>
            </a:r>
            <a:r>
              <a:rPr lang="en-US" u="sng">
                <a:cs typeface="Times New Roman" pitchFamily="18" charset="0"/>
              </a:rPr>
              <a:t>100.2D</a:t>
            </a:r>
            <a:r>
              <a:rPr lang="en-US">
                <a:cs typeface="Times New Roman" pitchFamily="18" charset="0"/>
              </a:rPr>
              <a:t> for a </a:t>
            </a:r>
            <a:r>
              <a:rPr lang="en-US" u="sng">
                <a:cs typeface="Times New Roman" pitchFamily="18" charset="0"/>
              </a:rPr>
              <a:t>double</a:t>
            </a:r>
            <a:r>
              <a:rPr lang="en-US">
                <a:cs typeface="Times New Roman" pitchFamily="18" charset="0"/>
              </a:rPr>
              <a:t> number.</a:t>
            </a:r>
            <a:r>
              <a:rPr lang="en-US">
                <a:latin typeface="Courier"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CAFBC03-4DFB-4865-90E5-690E80D54EE5}" type="slidenum">
              <a:rPr lang="en-US"/>
              <a:pPr/>
              <a:t>17</a:t>
            </a:fld>
            <a:endParaRPr lang="en-US"/>
          </a:p>
        </p:txBody>
      </p:sp>
      <p:sp>
        <p:nvSpPr>
          <p:cNvPr id="103426" name="Rectangle 2"/>
          <p:cNvSpPr>
            <a:spLocks noGrp="1" noChangeArrowheads="1"/>
          </p:cNvSpPr>
          <p:nvPr>
            <p:ph type="title"/>
          </p:nvPr>
        </p:nvSpPr>
        <p:spPr>
          <a:xfrm>
            <a:off x="685800" y="0"/>
            <a:ext cx="7772400" cy="1428750"/>
          </a:xfrm>
          <a:noFill/>
          <a:ln/>
        </p:spPr>
        <p:txBody>
          <a:bodyPr/>
          <a:lstStyle/>
          <a:p>
            <a:r>
              <a:rPr lang="en-US"/>
              <a:t>Scientific Notation</a:t>
            </a:r>
          </a:p>
        </p:txBody>
      </p:sp>
      <p:sp>
        <p:nvSpPr>
          <p:cNvPr id="103427" name="Rectangle 3"/>
          <p:cNvSpPr>
            <a:spLocks noGrp="1" noChangeArrowheads="1"/>
          </p:cNvSpPr>
          <p:nvPr>
            <p:ph type="body" idx="1"/>
          </p:nvPr>
        </p:nvSpPr>
        <p:spPr>
          <a:xfrm>
            <a:off x="685800" y="1371600"/>
            <a:ext cx="7772400" cy="4114800"/>
          </a:xfrm>
          <a:noFill/>
          <a:ln/>
        </p:spPr>
        <p:txBody>
          <a:bodyPr/>
          <a:lstStyle/>
          <a:p>
            <a:pPr marL="0" indent="0" algn="just">
              <a:spcAft>
                <a:spcPct val="25000"/>
              </a:spcAft>
              <a:buFont typeface="Monotype Sorts" pitchFamily="2" charset="2"/>
              <a:buNone/>
            </a:pPr>
            <a:r>
              <a:rPr lang="en-US" sz="3000">
                <a:cs typeface="Times New Roman" pitchFamily="18" charset="0"/>
              </a:rPr>
              <a:t>Floating-point literals can also be specified in scientific notation, for example, 1.23456e+2, same as 1.23456e2, is equivalent to 123.456, and 1.23456e-2 is equivalent to 0.0123456. E (or e) represents an exponent and it can be either in lowercase or uppercase.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7A9C9001-60A6-43FC-979B-F38C734C2F9A}" type="slidenum">
              <a:rPr lang="en-US"/>
              <a:pPr/>
              <a:t>18</a:t>
            </a:fld>
            <a:endParaRPr lang="en-US"/>
          </a:p>
        </p:txBody>
      </p:sp>
      <p:sp>
        <p:nvSpPr>
          <p:cNvPr id="252930" name="Rectangle 2"/>
          <p:cNvSpPr>
            <a:spLocks noGrp="1" noChangeArrowheads="1"/>
          </p:cNvSpPr>
          <p:nvPr>
            <p:ph type="title"/>
          </p:nvPr>
        </p:nvSpPr>
        <p:spPr>
          <a:xfrm>
            <a:off x="685800" y="0"/>
            <a:ext cx="7772400" cy="1428750"/>
          </a:xfrm>
          <a:noFill/>
          <a:ln/>
        </p:spPr>
        <p:txBody>
          <a:bodyPr/>
          <a:lstStyle/>
          <a:p>
            <a:r>
              <a:rPr lang="en-US"/>
              <a:t>How to Evaluate an Expression</a:t>
            </a:r>
          </a:p>
        </p:txBody>
      </p:sp>
      <p:sp>
        <p:nvSpPr>
          <p:cNvPr id="252931" name="Rectangle 3"/>
          <p:cNvSpPr>
            <a:spLocks noChangeArrowheads="1"/>
          </p:cNvSpPr>
          <p:nvPr/>
        </p:nvSpPr>
        <p:spPr bwMode="auto">
          <a:xfrm>
            <a:off x="3219450" y="321945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52933" name="Text Box 5"/>
          <p:cNvSpPr txBox="1">
            <a:spLocks noChangeArrowheads="1"/>
          </p:cNvSpPr>
          <p:nvPr/>
        </p:nvSpPr>
        <p:spPr bwMode="auto">
          <a:xfrm>
            <a:off x="0" y="1123950"/>
            <a:ext cx="9144000" cy="2528888"/>
          </a:xfrm>
          <a:prstGeom prst="rect">
            <a:avLst/>
          </a:prstGeom>
          <a:noFill/>
          <a:ln w="12700">
            <a:noFill/>
            <a:miter lim="800000"/>
            <a:headEnd type="none" w="sm" len="sm"/>
            <a:tailEnd type="none" w="sm" len="sm"/>
          </a:ln>
          <a:effectLst/>
        </p:spPr>
        <p:txBody>
          <a:bodyPr>
            <a:spAutoFit/>
          </a:bodyPr>
          <a:lstStyle/>
          <a:p>
            <a:pPr>
              <a:spcBef>
                <a:spcPct val="50000"/>
              </a:spcBef>
            </a:pPr>
            <a:r>
              <a:rPr lang="en-US" sz="3200"/>
              <a:t>Though Java has its own way to evaluate an expression behind the scene, the result of a Java expression and its corresponding arithmetic expression are the same. Therefore, you can safely apply the arithmetic rule for evaluating a Java expression. </a:t>
            </a:r>
          </a:p>
        </p:txBody>
      </p:sp>
      <p:sp>
        <p:nvSpPr>
          <p:cNvPr id="252935" name="Rectangle 7"/>
          <p:cNvSpPr>
            <a:spLocks noChangeArrowheads="1"/>
          </p:cNvSpPr>
          <p:nvPr/>
        </p:nvSpPr>
        <p:spPr bwMode="auto">
          <a:xfrm>
            <a:off x="0" y="2522538"/>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52934" name="Object 6"/>
          <p:cNvGraphicFramePr>
            <a:graphicFrameLocks noChangeAspect="1"/>
          </p:cNvGraphicFramePr>
          <p:nvPr/>
        </p:nvGraphicFramePr>
        <p:xfrm>
          <a:off x="4187825" y="3732213"/>
          <a:ext cx="4546600" cy="2738437"/>
        </p:xfrm>
        <a:graphic>
          <a:graphicData uri="http://schemas.openxmlformats.org/presentationml/2006/ole">
            <mc:AlternateContent xmlns:mc="http://schemas.openxmlformats.org/markup-compatibility/2006">
              <mc:Choice xmlns:v="urn:schemas-microsoft-com:vml" Requires="v">
                <p:oleObj spid="_x0000_s252938" name="Picture" r:id="rId3" imgW="3383280" imgH="2033016" progId="Word.Picture.8">
                  <p:embed/>
                </p:oleObj>
              </mc:Choice>
              <mc:Fallback>
                <p:oleObj name="Picture" r:id="rId3" imgW="3383280" imgH="2033016"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7825" y="3732213"/>
                        <a:ext cx="4546600" cy="2738437"/>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Operator Precedence &amp; Associativity Table</a:t>
            </a:r>
            <a:endParaRPr lang="en-US" sz="3200" b="1" dirty="0"/>
          </a:p>
        </p:txBody>
      </p:sp>
      <p:sp>
        <p:nvSpPr>
          <p:cNvPr id="3" name="Slide Number Placeholder 2"/>
          <p:cNvSpPr>
            <a:spLocks noGrp="1"/>
          </p:cNvSpPr>
          <p:nvPr>
            <p:ph type="sldNum" sz="quarter" idx="11"/>
          </p:nvPr>
        </p:nvSpPr>
        <p:spPr/>
        <p:txBody>
          <a:bodyPr/>
          <a:lstStyle/>
          <a:p>
            <a:fld id="{FBE67A18-A522-4413-A97B-3155ABB9BCC5}" type="slidenum">
              <a:rPr lang="en-US" smtClean="0"/>
              <a:pPr/>
              <a:t>19</a:t>
            </a:fld>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877" y="1393535"/>
            <a:ext cx="4890245" cy="4470766"/>
          </a:xfrm>
          <a:prstGeom prst="rect">
            <a:avLst/>
          </a:prstGeom>
        </p:spPr>
      </p:pic>
    </p:spTree>
    <p:extLst>
      <p:ext uri="{BB962C8B-B14F-4D97-AF65-F5344CB8AC3E}">
        <p14:creationId xmlns:p14="http://schemas.microsoft.com/office/powerpoint/2010/main" val="2503499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FA4ADF7E-E88C-4631-8CCF-CEE7F61F34BF}" type="slidenum">
              <a:rPr lang="en-US"/>
              <a:pPr/>
              <a:t>2</a:t>
            </a:fld>
            <a:endParaRPr lang="en-US"/>
          </a:p>
        </p:txBody>
      </p:sp>
      <p:sp>
        <p:nvSpPr>
          <p:cNvPr id="186370" name="Rectangle 2"/>
          <p:cNvSpPr>
            <a:spLocks noGrp="1" noChangeArrowheads="1"/>
          </p:cNvSpPr>
          <p:nvPr>
            <p:ph type="title"/>
          </p:nvPr>
        </p:nvSpPr>
        <p:spPr>
          <a:xfrm>
            <a:off x="685800" y="304800"/>
            <a:ext cx="7772400" cy="533400"/>
          </a:xfrm>
          <a:noFill/>
          <a:ln/>
        </p:spPr>
        <p:txBody>
          <a:bodyPr/>
          <a:lstStyle/>
          <a:p>
            <a:r>
              <a:rPr lang="en-US" sz="4000" dirty="0" smtClean="0"/>
              <a:t>Computing the Area of a Circle</a:t>
            </a:r>
            <a:endParaRPr lang="en-US" sz="4300" dirty="0"/>
          </a:p>
        </p:txBody>
      </p:sp>
      <p:sp>
        <p:nvSpPr>
          <p:cNvPr id="186371" name="Rectangle 3"/>
          <p:cNvSpPr>
            <a:spLocks noGrp="1" noChangeArrowheads="1"/>
          </p:cNvSpPr>
          <p:nvPr>
            <p:ph type="body" idx="1"/>
          </p:nvPr>
        </p:nvSpPr>
        <p:spPr>
          <a:xfrm>
            <a:off x="152400" y="1066800"/>
            <a:ext cx="5562600" cy="5181600"/>
          </a:xfrm>
          <a:solidFill>
            <a:schemeClr val="tx1"/>
          </a:solidFill>
          <a:ln/>
        </p:spPr>
        <p:txBody>
          <a:bodyPr/>
          <a:lstStyle/>
          <a:p>
            <a:pPr>
              <a:lnSpc>
                <a:spcPct val="80000"/>
              </a:lnSpc>
              <a:buFont typeface="Monotype Sorts" pitchFamily="2" charset="2"/>
              <a:buNone/>
            </a:pPr>
            <a:r>
              <a:rPr lang="en-US" sz="1800" dirty="0">
                <a:solidFill>
                  <a:schemeClr val="bg2"/>
                </a:solidFill>
              </a:rPr>
              <a:t>public class </a:t>
            </a:r>
            <a:r>
              <a:rPr lang="en-US" sz="1800" dirty="0" err="1">
                <a:solidFill>
                  <a:schemeClr val="bg2"/>
                </a:solidFill>
              </a:rPr>
              <a:t>ComputeArea</a:t>
            </a:r>
            <a:r>
              <a:rPr lang="en-US" sz="1800" dirty="0">
                <a:solidFill>
                  <a:schemeClr val="bg2"/>
                </a:solidFill>
              </a:rPr>
              <a:t> {</a:t>
            </a:r>
          </a:p>
          <a:p>
            <a:pPr>
              <a:lnSpc>
                <a:spcPct val="80000"/>
              </a:lnSpc>
              <a:buFont typeface="Monotype Sorts" pitchFamily="2" charset="2"/>
              <a:buNone/>
            </a:pPr>
            <a:r>
              <a:rPr lang="en-US" sz="1800" dirty="0">
                <a:solidFill>
                  <a:schemeClr val="bg2"/>
                </a:solidFill>
              </a:rPr>
              <a:t>  /** Main method */</a:t>
            </a:r>
          </a:p>
          <a:p>
            <a:pPr>
              <a:lnSpc>
                <a:spcPct val="80000"/>
              </a:lnSpc>
              <a:buFont typeface="Monotype Sorts" pitchFamily="2" charset="2"/>
              <a:buNone/>
            </a:pPr>
            <a:r>
              <a:rPr lang="en-US" sz="1800" dirty="0">
                <a:solidFill>
                  <a:schemeClr val="bg2"/>
                </a:solidFill>
              </a:rPr>
              <a:t>  public static void main(String[] </a:t>
            </a:r>
            <a:r>
              <a:rPr lang="en-US" sz="1800" dirty="0" err="1">
                <a:solidFill>
                  <a:schemeClr val="bg2"/>
                </a:solidFill>
              </a:rPr>
              <a:t>args</a:t>
            </a:r>
            <a:r>
              <a:rPr lang="en-US" sz="1800" dirty="0">
                <a:solidFill>
                  <a:schemeClr val="bg2"/>
                </a:solidFill>
              </a:rPr>
              <a:t>) {</a:t>
            </a:r>
          </a:p>
          <a:p>
            <a:pPr>
              <a:lnSpc>
                <a:spcPct val="80000"/>
              </a:lnSpc>
              <a:buFont typeface="Monotype Sorts" pitchFamily="2" charset="2"/>
              <a:buNone/>
            </a:pPr>
            <a:r>
              <a:rPr lang="en-US" sz="1800" dirty="0">
                <a:solidFill>
                  <a:schemeClr val="bg2"/>
                </a:solidFill>
              </a:rPr>
              <a:t>    double radius;</a:t>
            </a:r>
          </a:p>
          <a:p>
            <a:pPr>
              <a:lnSpc>
                <a:spcPct val="80000"/>
              </a:lnSpc>
              <a:buFont typeface="Monotype Sorts" pitchFamily="2" charset="2"/>
              <a:buNone/>
            </a:pPr>
            <a:r>
              <a:rPr lang="en-US" sz="1800" dirty="0">
                <a:solidFill>
                  <a:schemeClr val="bg2"/>
                </a:solidFill>
              </a:rPr>
              <a:t>    double area;</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Assign a radius</a:t>
            </a:r>
          </a:p>
          <a:p>
            <a:pPr>
              <a:lnSpc>
                <a:spcPct val="80000"/>
              </a:lnSpc>
              <a:buFont typeface="Monotype Sorts" pitchFamily="2" charset="2"/>
              <a:buNone/>
            </a:pPr>
            <a:r>
              <a:rPr lang="en-US" sz="1800" dirty="0">
                <a:solidFill>
                  <a:schemeClr val="bg2"/>
                </a:solidFill>
              </a:rPr>
              <a:t>    radius = 20;</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Compute area</a:t>
            </a:r>
          </a:p>
          <a:p>
            <a:pPr>
              <a:lnSpc>
                <a:spcPct val="80000"/>
              </a:lnSpc>
              <a:buFont typeface="Monotype Sorts" pitchFamily="2" charset="2"/>
              <a:buNone/>
            </a:pPr>
            <a:r>
              <a:rPr lang="en-US" sz="1800" dirty="0">
                <a:solidFill>
                  <a:schemeClr val="bg2"/>
                </a:solidFill>
              </a:rPr>
              <a:t>    area = radius * radius * 3.14159;</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    // Display results</a:t>
            </a:r>
          </a:p>
          <a:p>
            <a:pPr>
              <a:lnSpc>
                <a:spcPct val="80000"/>
              </a:lnSpc>
              <a:buFont typeface="Monotype Sorts" pitchFamily="2" charset="2"/>
              <a:buNone/>
            </a:pPr>
            <a:r>
              <a:rPr lang="en-US" sz="1800" dirty="0">
                <a:solidFill>
                  <a:schemeClr val="bg2"/>
                </a:solidFill>
              </a:rPr>
              <a:t>    </a:t>
            </a:r>
            <a:r>
              <a:rPr lang="en-US" sz="1800" dirty="0" err="1">
                <a:solidFill>
                  <a:schemeClr val="bg2"/>
                </a:solidFill>
              </a:rPr>
              <a:t>System.out.println</a:t>
            </a:r>
            <a:r>
              <a:rPr lang="en-US" sz="1800" dirty="0">
                <a:solidFill>
                  <a:schemeClr val="bg2"/>
                </a:solidFill>
              </a:rPr>
              <a:t>("The area for the circle of radius " +</a:t>
            </a:r>
          </a:p>
          <a:p>
            <a:pPr>
              <a:lnSpc>
                <a:spcPct val="80000"/>
              </a:lnSpc>
              <a:buFont typeface="Monotype Sorts" pitchFamily="2" charset="2"/>
              <a:buNone/>
            </a:pPr>
            <a:r>
              <a:rPr lang="en-US" sz="1800" dirty="0">
                <a:solidFill>
                  <a:schemeClr val="bg2"/>
                </a:solidFill>
              </a:rPr>
              <a:t>      radius + " is " + area);</a:t>
            </a:r>
          </a:p>
          <a:p>
            <a:pPr>
              <a:lnSpc>
                <a:spcPct val="80000"/>
              </a:lnSpc>
              <a:buFont typeface="Monotype Sorts" pitchFamily="2" charset="2"/>
              <a:buNone/>
            </a:pPr>
            <a:r>
              <a:rPr lang="en-US" sz="1800" dirty="0">
                <a:solidFill>
                  <a:schemeClr val="bg2"/>
                </a:solidFill>
              </a:rPr>
              <a:t>  }</a:t>
            </a:r>
          </a:p>
          <a:p>
            <a:pPr>
              <a:lnSpc>
                <a:spcPct val="80000"/>
              </a:lnSpc>
              <a:buFont typeface="Monotype Sorts" pitchFamily="2" charset="2"/>
              <a:buNone/>
            </a:pPr>
            <a:r>
              <a:rPr lang="en-US" sz="1800" dirty="0">
                <a:solidFill>
                  <a:schemeClr val="bg2"/>
                </a:solidFill>
              </a:rPr>
              <a:t>}</a:t>
            </a:r>
          </a:p>
        </p:txBody>
      </p:sp>
      <p:sp>
        <p:nvSpPr>
          <p:cNvPr id="186376" name="Rectangle 8"/>
          <p:cNvSpPr>
            <a:spLocks noChangeArrowheads="1"/>
          </p:cNvSpPr>
          <p:nvPr/>
        </p:nvSpPr>
        <p:spPr bwMode="auto">
          <a:xfrm>
            <a:off x="6837363" y="1854200"/>
            <a:ext cx="1524000"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186377" name="Text Box 9"/>
          <p:cNvSpPr txBox="1">
            <a:spLocks noChangeArrowheads="1"/>
          </p:cNvSpPr>
          <p:nvPr/>
        </p:nvSpPr>
        <p:spPr bwMode="auto">
          <a:xfrm>
            <a:off x="6019800" y="18288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radius</a:t>
            </a:r>
          </a:p>
        </p:txBody>
      </p:sp>
      <p:sp>
        <p:nvSpPr>
          <p:cNvPr id="186378" name="Rectangle 10"/>
          <p:cNvSpPr>
            <a:spLocks noChangeArrowheads="1"/>
          </p:cNvSpPr>
          <p:nvPr/>
        </p:nvSpPr>
        <p:spPr bwMode="auto">
          <a:xfrm>
            <a:off x="457200" y="1905000"/>
            <a:ext cx="5105400" cy="2952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186380" name="AutoShape 12"/>
          <p:cNvSpPr>
            <a:spLocks noChangeArrowheads="1"/>
          </p:cNvSpPr>
          <p:nvPr/>
        </p:nvSpPr>
        <p:spPr bwMode="auto">
          <a:xfrm>
            <a:off x="6761163" y="893763"/>
            <a:ext cx="1881187" cy="615950"/>
          </a:xfrm>
          <a:prstGeom prst="wedgeRoundRectCallout">
            <a:avLst>
              <a:gd name="adj1" fmla="val -32870"/>
              <a:gd name="adj2" fmla="val 122421"/>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allocate memory for radius</a:t>
            </a:r>
          </a:p>
        </p:txBody>
      </p:sp>
      <p:sp>
        <p:nvSpPr>
          <p:cNvPr id="10" name="Rectangle 8"/>
          <p:cNvSpPr>
            <a:spLocks noChangeArrowheads="1"/>
          </p:cNvSpPr>
          <p:nvPr/>
        </p:nvSpPr>
        <p:spPr bwMode="auto">
          <a:xfrm>
            <a:off x="6837363" y="2200275"/>
            <a:ext cx="1563687" cy="269875"/>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chemeClr val="accent2"/>
                </a:solidFill>
              </a:rPr>
              <a:t>no value</a:t>
            </a:r>
          </a:p>
        </p:txBody>
      </p:sp>
      <p:sp>
        <p:nvSpPr>
          <p:cNvPr id="11" name="Text Box 9"/>
          <p:cNvSpPr txBox="1">
            <a:spLocks noChangeArrowheads="1"/>
          </p:cNvSpPr>
          <p:nvPr/>
        </p:nvSpPr>
        <p:spPr bwMode="auto">
          <a:xfrm>
            <a:off x="6019800" y="21336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area</a:t>
            </a:r>
          </a:p>
        </p:txBody>
      </p:sp>
      <p:sp>
        <p:nvSpPr>
          <p:cNvPr id="12" name="Rectangle 4"/>
          <p:cNvSpPr>
            <a:spLocks noChangeArrowheads="1"/>
          </p:cNvSpPr>
          <p:nvPr/>
        </p:nvSpPr>
        <p:spPr bwMode="auto">
          <a:xfrm>
            <a:off x="6858000" y="2857500"/>
            <a:ext cx="1524000" cy="381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algn="ctr"/>
            <a:r>
              <a:rPr lang="en-US" sz="1800">
                <a:solidFill>
                  <a:schemeClr val="accent2"/>
                </a:solidFill>
              </a:rPr>
              <a:t>20</a:t>
            </a:r>
          </a:p>
        </p:txBody>
      </p:sp>
      <p:sp>
        <p:nvSpPr>
          <p:cNvPr id="13" name="Text Box 5"/>
          <p:cNvSpPr txBox="1">
            <a:spLocks noChangeArrowheads="1"/>
          </p:cNvSpPr>
          <p:nvPr/>
        </p:nvSpPr>
        <p:spPr bwMode="auto">
          <a:xfrm>
            <a:off x="6019800" y="28575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a:t>radius</a:t>
            </a:r>
          </a:p>
        </p:txBody>
      </p:sp>
      <p:sp>
        <p:nvSpPr>
          <p:cNvPr id="14" name="Rectangle 8"/>
          <p:cNvSpPr>
            <a:spLocks noChangeArrowheads="1"/>
          </p:cNvSpPr>
          <p:nvPr/>
        </p:nvSpPr>
        <p:spPr bwMode="auto">
          <a:xfrm>
            <a:off x="6858000" y="3619500"/>
            <a:ext cx="1524000" cy="381000"/>
          </a:xfrm>
          <a:prstGeom prst="rect">
            <a:avLst/>
          </a:prstGeom>
          <a:solidFill>
            <a:schemeClr val="tx1"/>
          </a:solidFill>
          <a:ln w="12700">
            <a:solidFill>
              <a:schemeClr val="tx1"/>
            </a:solidFill>
            <a:miter lim="800000"/>
            <a:headEnd type="none" w="sm" len="sm"/>
            <a:tailEnd type="none" w="sm" len="sm"/>
          </a:ln>
          <a:effectLst/>
        </p:spPr>
        <p:txBody>
          <a:bodyPr wrap="none" anchor="ctr"/>
          <a:lstStyle/>
          <a:p>
            <a:pPr algn="ctr"/>
            <a:r>
              <a:rPr lang="en-US" sz="2400">
                <a:solidFill>
                  <a:schemeClr val="bg2"/>
                </a:solidFill>
              </a:rPr>
              <a:t>1256.636</a:t>
            </a:r>
          </a:p>
        </p:txBody>
      </p:sp>
      <p:sp>
        <p:nvSpPr>
          <p:cNvPr id="15" name="Text Box 9"/>
          <p:cNvSpPr txBox="1">
            <a:spLocks noChangeArrowheads="1"/>
          </p:cNvSpPr>
          <p:nvPr/>
        </p:nvSpPr>
        <p:spPr bwMode="auto">
          <a:xfrm>
            <a:off x="6019800" y="3619500"/>
            <a:ext cx="838200" cy="366713"/>
          </a:xfrm>
          <a:prstGeom prst="rect">
            <a:avLst/>
          </a:prstGeom>
          <a:noFill/>
          <a:ln w="12700">
            <a:noFill/>
            <a:miter lim="800000"/>
            <a:headEnd type="none" w="sm" len="sm"/>
            <a:tailEnd type="none" w="sm" len="sm"/>
          </a:ln>
          <a:effectLst/>
        </p:spPr>
        <p:txBody>
          <a:bodyPr>
            <a:spAutoFit/>
          </a:bodyPr>
          <a:lstStyle/>
          <a:p>
            <a:pPr>
              <a:spcBef>
                <a:spcPct val="50000"/>
              </a:spcBef>
            </a:pPr>
            <a:r>
              <a:rPr lang="en-US" sz="1800" dirty="0"/>
              <a:t>area</a:t>
            </a:r>
          </a:p>
        </p:txBody>
      </p:sp>
      <p:pic>
        <p:nvPicPr>
          <p:cNvPr id="16" name="Picture 12"/>
          <p:cNvPicPr>
            <a:picLocks noChangeAspect="1" noChangeArrowheads="1"/>
          </p:cNvPicPr>
          <p:nvPr/>
        </p:nvPicPr>
        <p:blipFill>
          <a:blip r:embed="rId2"/>
          <a:srcRect/>
          <a:stretch>
            <a:fillRect/>
          </a:stretch>
        </p:blipFill>
        <p:spPr bwMode="auto">
          <a:xfrm>
            <a:off x="5753100" y="4457700"/>
            <a:ext cx="3352800" cy="790575"/>
          </a:xfrm>
          <a:prstGeom prst="rect">
            <a:avLst/>
          </a:prstGeom>
          <a:noFill/>
          <a:ln w="12700">
            <a:noFill/>
            <a:miter lim="800000"/>
            <a:headEnd type="none" w="sm" len="sm"/>
            <a:tailEnd type="none" w="sm" len="sm"/>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2B70F61B-741D-4690-B1BE-BFBD3DF1FF3A}" type="slidenum">
              <a:rPr lang="en-US"/>
              <a:pPr/>
              <a:t>20</a:t>
            </a:fld>
            <a:endParaRPr lang="en-US"/>
          </a:p>
        </p:txBody>
      </p:sp>
      <p:sp>
        <p:nvSpPr>
          <p:cNvPr id="248834" name="Rectangle 2"/>
          <p:cNvSpPr>
            <a:spLocks noGrp="1" noChangeArrowheads="1"/>
          </p:cNvSpPr>
          <p:nvPr>
            <p:ph type="title"/>
          </p:nvPr>
        </p:nvSpPr>
        <p:spPr>
          <a:xfrm>
            <a:off x="685800" y="152400"/>
            <a:ext cx="7772400" cy="762000"/>
          </a:xfrm>
          <a:noFill/>
          <a:ln/>
        </p:spPr>
        <p:txBody>
          <a:bodyPr/>
          <a:lstStyle/>
          <a:p>
            <a:r>
              <a:rPr lang="en-US" sz="4000" dirty="0"/>
              <a:t>Problem: Converting Temperatures</a:t>
            </a:r>
          </a:p>
        </p:txBody>
      </p:sp>
      <p:sp>
        <p:nvSpPr>
          <p:cNvPr id="248835" name="Rectangle 3"/>
          <p:cNvSpPr>
            <a:spLocks noGrp="1" noChangeArrowheads="1"/>
          </p:cNvSpPr>
          <p:nvPr>
            <p:ph type="body" idx="1"/>
          </p:nvPr>
        </p:nvSpPr>
        <p:spPr>
          <a:xfrm>
            <a:off x="228600" y="990600"/>
            <a:ext cx="8686800" cy="2971800"/>
          </a:xfrm>
          <a:noFill/>
          <a:ln/>
        </p:spPr>
        <p:txBody>
          <a:bodyPr/>
          <a:lstStyle/>
          <a:p>
            <a:pPr marL="0" indent="0">
              <a:spcBef>
                <a:spcPct val="0"/>
              </a:spcBef>
              <a:buFont typeface="Monotype Sorts" pitchFamily="2" charset="2"/>
              <a:buNone/>
            </a:pPr>
            <a:r>
              <a:rPr lang="en-US" dirty="0"/>
              <a:t>Write a program that converts a Fahrenheit degree to Celsius using the formula:</a:t>
            </a:r>
          </a:p>
        </p:txBody>
      </p:sp>
      <p:sp>
        <p:nvSpPr>
          <p:cNvPr id="248836" name="Rectangle 4"/>
          <p:cNvSpPr>
            <a:spLocks noChangeArrowheads="1"/>
          </p:cNvSpPr>
          <p:nvPr/>
        </p:nvSpPr>
        <p:spPr bwMode="auto">
          <a:xfrm>
            <a:off x="2190750" y="2881313"/>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248840" name="Rectangle 8"/>
          <p:cNvSpPr>
            <a:spLocks noChangeArrowheads="1"/>
          </p:cNvSpPr>
          <p:nvPr/>
        </p:nvSpPr>
        <p:spPr bwMode="auto">
          <a:xfrm>
            <a:off x="0" y="3314700"/>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48839" name="Object 7"/>
          <p:cNvGraphicFramePr>
            <a:graphicFrameLocks noChangeAspect="1"/>
          </p:cNvGraphicFramePr>
          <p:nvPr/>
        </p:nvGraphicFramePr>
        <p:xfrm>
          <a:off x="1960563" y="2238375"/>
          <a:ext cx="4840287" cy="587375"/>
        </p:xfrm>
        <a:graphic>
          <a:graphicData uri="http://schemas.openxmlformats.org/presentationml/2006/ole">
            <mc:AlternateContent xmlns:mc="http://schemas.openxmlformats.org/markup-compatibility/2006">
              <mc:Choice xmlns:v="urn:schemas-microsoft-com:vml" Requires="v">
                <p:oleObj spid="_x0000_s248843" name="Equation" r:id="rId3" imgW="1879997" imgH="228997" progId="Equation.3">
                  <p:embed/>
                </p:oleObj>
              </mc:Choice>
              <mc:Fallback>
                <p:oleObj name="Equation" r:id="rId3" imgW="1879997" imgH="228997"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563" y="2238375"/>
                        <a:ext cx="4840287" cy="587375"/>
                      </a:xfrm>
                      <a:prstGeom prst="rect">
                        <a:avLst/>
                      </a:prstGeom>
                      <a:solidFill>
                        <a:schemeClr val="tx1"/>
                      </a:solidFill>
                    </p:spPr>
                  </p:pic>
                </p:oleObj>
              </mc:Fallback>
            </mc:AlternateContent>
          </a:graphicData>
        </a:graphic>
      </p:graphicFrame>
      <p:sp>
        <p:nvSpPr>
          <p:cNvPr id="10" name="Rectangle 9"/>
          <p:cNvSpPr/>
          <p:nvPr/>
        </p:nvSpPr>
        <p:spPr>
          <a:xfrm>
            <a:off x="342900" y="3352800"/>
            <a:ext cx="8420100" cy="3170099"/>
          </a:xfrm>
          <a:prstGeom prst="rect">
            <a:avLst/>
          </a:prstGeom>
        </p:spPr>
        <p:txBody>
          <a:bodyPr wrap="square">
            <a:spAutoFit/>
          </a:bodyPr>
          <a:lstStyle/>
          <a:p>
            <a:pPr algn="ctr"/>
            <a:r>
              <a:rPr lang="en-US" sz="4000" dirty="0" smtClean="0">
                <a:solidFill>
                  <a:schemeClr val="tx2">
                    <a:lumMod val="90000"/>
                  </a:schemeClr>
                </a:solidFill>
              </a:rPr>
              <a:t>Problem: </a:t>
            </a:r>
            <a:r>
              <a:rPr lang="en-US" sz="4000" dirty="0" smtClean="0">
                <a:solidFill>
                  <a:schemeClr val="tx2">
                    <a:lumMod val="90000"/>
                  </a:schemeClr>
                </a:solidFill>
                <a:cs typeface="Times New Roman" pitchFamily="18" charset="0"/>
              </a:rPr>
              <a:t>Displaying Current Time</a:t>
            </a:r>
          </a:p>
          <a:p>
            <a:endParaRPr lang="en-US" sz="3200" dirty="0" smtClean="0">
              <a:solidFill>
                <a:schemeClr val="tx2">
                  <a:lumMod val="90000"/>
                </a:schemeClr>
              </a:solidFill>
              <a:cs typeface="Times New Roman" pitchFamily="18" charset="0"/>
            </a:endParaRPr>
          </a:p>
          <a:p>
            <a:r>
              <a:rPr lang="en-US" sz="3200" dirty="0" smtClean="0">
                <a:cs typeface="Times New Roman" pitchFamily="18" charset="0"/>
              </a:rPr>
              <a:t>Write a program that displays current time in GMT in the format </a:t>
            </a:r>
            <a:r>
              <a:rPr lang="en-US" sz="3200" dirty="0" err="1" smtClean="0">
                <a:cs typeface="Times New Roman" pitchFamily="18" charset="0"/>
              </a:rPr>
              <a:t>hour:minute:second</a:t>
            </a:r>
            <a:r>
              <a:rPr lang="en-US" sz="3200" dirty="0" smtClean="0">
                <a:cs typeface="Times New Roman" pitchFamily="18" charset="0"/>
              </a:rPr>
              <a:t> such as 1:45:19.</a:t>
            </a:r>
          </a:p>
          <a:p>
            <a:endParaRPr lang="en-US" sz="32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Time Calculation</a:t>
            </a:r>
            <a:endParaRPr lang="en-US" dirty="0"/>
          </a:p>
        </p:txBody>
      </p:sp>
      <p:sp>
        <p:nvSpPr>
          <p:cNvPr id="3" name="Content Placeholder 2"/>
          <p:cNvSpPr>
            <a:spLocks noGrp="1"/>
          </p:cNvSpPr>
          <p:nvPr>
            <p:ph idx="1"/>
          </p:nvPr>
        </p:nvSpPr>
        <p:spPr/>
        <p:txBody>
          <a:bodyPr/>
          <a:lstStyle/>
          <a:p>
            <a:pPr>
              <a:buNone/>
            </a:pPr>
            <a:r>
              <a:rPr lang="en-US" sz="1800" b="1" dirty="0" smtClean="0"/>
              <a:t>public</a:t>
            </a:r>
            <a:r>
              <a:rPr lang="en-US" sz="1800" dirty="0" smtClean="0"/>
              <a:t> </a:t>
            </a:r>
            <a:r>
              <a:rPr lang="en-US" sz="1800" b="1" dirty="0" smtClean="0"/>
              <a:t>class</a:t>
            </a:r>
            <a:r>
              <a:rPr lang="en-US" sz="1800" dirty="0" smtClean="0"/>
              <a:t> </a:t>
            </a:r>
            <a:r>
              <a:rPr lang="en-US" sz="1800" dirty="0" err="1" smtClean="0"/>
              <a:t>ShowCurrentTime</a:t>
            </a:r>
            <a:r>
              <a:rPr lang="en-US" sz="1800" dirty="0" smtClean="0"/>
              <a:t> { </a:t>
            </a:r>
          </a:p>
          <a:p>
            <a:pPr>
              <a:buNone/>
            </a:pPr>
            <a:r>
              <a:rPr lang="en-US" sz="1800" b="1" dirty="0" smtClean="0"/>
              <a:t>	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pPr lvl="1">
              <a:buNone/>
            </a:pPr>
            <a:r>
              <a:rPr lang="en-US" sz="1100" dirty="0" smtClean="0"/>
              <a:t>	</a:t>
            </a:r>
            <a:r>
              <a:rPr lang="en-US" sz="1600" dirty="0" smtClean="0"/>
              <a:t>// Obtain the total milliseconds since midnight, Jan 1, 1970 </a:t>
            </a:r>
          </a:p>
          <a:p>
            <a:pPr lvl="1">
              <a:buNone/>
            </a:pPr>
            <a:r>
              <a:rPr lang="en-US" sz="1600" b="1" dirty="0" smtClean="0"/>
              <a:t>	long</a:t>
            </a:r>
            <a:r>
              <a:rPr lang="en-US" sz="1600" dirty="0" smtClean="0"/>
              <a:t> </a:t>
            </a:r>
            <a:r>
              <a:rPr lang="en-US" sz="1600" dirty="0" err="1" smtClean="0"/>
              <a:t>totalMilliseconds</a:t>
            </a:r>
            <a:r>
              <a:rPr lang="en-US" sz="1600" dirty="0" smtClean="0"/>
              <a:t> = </a:t>
            </a:r>
            <a:r>
              <a:rPr lang="en-US" sz="1600" dirty="0" err="1" smtClean="0"/>
              <a:t>System.currentTimeMillis</a:t>
            </a:r>
            <a:r>
              <a:rPr lang="en-US" sz="1600" dirty="0" smtClean="0"/>
              <a:t>(); </a:t>
            </a:r>
          </a:p>
          <a:p>
            <a:pPr lvl="1">
              <a:buNone/>
            </a:pPr>
            <a:r>
              <a:rPr lang="en-US" sz="1600" b="1" dirty="0" smtClean="0"/>
              <a:t>	long</a:t>
            </a:r>
            <a:r>
              <a:rPr lang="en-US" sz="1600" dirty="0" smtClean="0"/>
              <a:t> </a:t>
            </a:r>
            <a:r>
              <a:rPr lang="en-US" sz="1600" dirty="0" err="1" smtClean="0"/>
              <a:t>totalSeconds</a:t>
            </a:r>
            <a:r>
              <a:rPr lang="en-US" sz="1600" dirty="0" smtClean="0"/>
              <a:t> = </a:t>
            </a:r>
            <a:r>
              <a:rPr lang="en-US" sz="1600" dirty="0" err="1" smtClean="0"/>
              <a:t>totalMilliseconds</a:t>
            </a:r>
            <a:r>
              <a:rPr lang="en-US" sz="1600" dirty="0" smtClean="0"/>
              <a:t> / 1000; </a:t>
            </a:r>
          </a:p>
          <a:p>
            <a:pPr lvl="1">
              <a:buNone/>
            </a:pPr>
            <a:r>
              <a:rPr lang="en-US" sz="1600" b="1" dirty="0" smtClean="0"/>
              <a:t>	long</a:t>
            </a:r>
            <a:r>
              <a:rPr lang="en-US" sz="1600" dirty="0" smtClean="0"/>
              <a:t> </a:t>
            </a:r>
            <a:r>
              <a:rPr lang="en-US" sz="1600" dirty="0" err="1" smtClean="0"/>
              <a:t>currentSecond</a:t>
            </a:r>
            <a:r>
              <a:rPr lang="en-US" sz="1600" dirty="0" smtClean="0"/>
              <a:t> = (</a:t>
            </a:r>
            <a:r>
              <a:rPr lang="en-US" sz="1600" b="1" dirty="0" err="1" smtClean="0"/>
              <a:t>int</a:t>
            </a:r>
            <a:r>
              <a:rPr lang="en-US" sz="1600" dirty="0" smtClean="0"/>
              <a:t>)(</a:t>
            </a:r>
            <a:r>
              <a:rPr lang="en-US" sz="1600" dirty="0" err="1" smtClean="0"/>
              <a:t>totalSeconds</a:t>
            </a:r>
            <a:r>
              <a:rPr lang="en-US" sz="1600" dirty="0" smtClean="0"/>
              <a:t> % 60); // Obtain the total minutes </a:t>
            </a:r>
          </a:p>
          <a:p>
            <a:pPr lvl="1">
              <a:buNone/>
            </a:pPr>
            <a:r>
              <a:rPr lang="en-US" sz="1600" b="1" dirty="0" smtClean="0"/>
              <a:t>	long</a:t>
            </a:r>
            <a:r>
              <a:rPr lang="en-US" sz="1600" dirty="0" smtClean="0"/>
              <a:t> </a:t>
            </a:r>
            <a:r>
              <a:rPr lang="en-US" sz="1600" dirty="0" err="1" smtClean="0"/>
              <a:t>totalMinutes</a:t>
            </a:r>
            <a:r>
              <a:rPr lang="en-US" sz="1600" dirty="0" smtClean="0"/>
              <a:t> = </a:t>
            </a:r>
            <a:r>
              <a:rPr lang="en-US" sz="1600" dirty="0" err="1" smtClean="0"/>
              <a:t>totalSeconds</a:t>
            </a:r>
            <a:r>
              <a:rPr lang="en-US" sz="1600" dirty="0" smtClean="0"/>
              <a:t> / 60; // Compute the current minute in the hour </a:t>
            </a:r>
          </a:p>
          <a:p>
            <a:pPr lvl="1">
              <a:buNone/>
            </a:pPr>
            <a:r>
              <a:rPr lang="en-US" sz="1600" b="1" dirty="0" smtClean="0"/>
              <a:t>	long</a:t>
            </a:r>
            <a:r>
              <a:rPr lang="en-US" sz="1600" dirty="0" smtClean="0"/>
              <a:t> </a:t>
            </a:r>
            <a:r>
              <a:rPr lang="en-US" sz="1600" dirty="0" err="1" smtClean="0"/>
              <a:t>currentMinute</a:t>
            </a:r>
            <a:r>
              <a:rPr lang="en-US" sz="1600" dirty="0" smtClean="0"/>
              <a:t> = (</a:t>
            </a:r>
            <a:r>
              <a:rPr lang="en-US" sz="1600" b="1" dirty="0" err="1" smtClean="0"/>
              <a:t>int</a:t>
            </a:r>
            <a:r>
              <a:rPr lang="en-US" sz="1600" dirty="0" smtClean="0"/>
              <a:t>)(</a:t>
            </a:r>
            <a:r>
              <a:rPr lang="en-US" sz="1600" dirty="0" err="1" smtClean="0"/>
              <a:t>totalMinutes</a:t>
            </a:r>
            <a:r>
              <a:rPr lang="en-US" sz="1600" dirty="0" smtClean="0"/>
              <a:t> % 60); // Obtain the total hours </a:t>
            </a:r>
          </a:p>
          <a:p>
            <a:pPr lvl="1">
              <a:buNone/>
            </a:pPr>
            <a:r>
              <a:rPr lang="en-US" sz="1600" b="1" dirty="0" smtClean="0"/>
              <a:t>	long</a:t>
            </a:r>
            <a:r>
              <a:rPr lang="en-US" sz="1600" dirty="0" smtClean="0"/>
              <a:t> </a:t>
            </a:r>
            <a:r>
              <a:rPr lang="en-US" sz="1600" dirty="0" err="1" smtClean="0"/>
              <a:t>totalHours</a:t>
            </a:r>
            <a:r>
              <a:rPr lang="en-US" sz="1600" dirty="0" smtClean="0"/>
              <a:t> = </a:t>
            </a:r>
            <a:r>
              <a:rPr lang="en-US" sz="1600" dirty="0" err="1" smtClean="0"/>
              <a:t>totalMinutes</a:t>
            </a:r>
            <a:r>
              <a:rPr lang="en-US" sz="1600" dirty="0" smtClean="0"/>
              <a:t> / 60; // Compute the current hour </a:t>
            </a:r>
          </a:p>
          <a:p>
            <a:pPr lvl="1">
              <a:buNone/>
            </a:pPr>
            <a:r>
              <a:rPr lang="en-US" sz="1600" b="1" dirty="0" smtClean="0"/>
              <a:t>	long</a:t>
            </a:r>
            <a:r>
              <a:rPr lang="en-US" sz="1600" dirty="0" smtClean="0"/>
              <a:t> </a:t>
            </a:r>
            <a:r>
              <a:rPr lang="en-US" sz="1600" dirty="0" err="1" smtClean="0"/>
              <a:t>currentHour</a:t>
            </a:r>
            <a:r>
              <a:rPr lang="en-US" sz="1600" dirty="0" smtClean="0"/>
              <a:t> = (</a:t>
            </a:r>
            <a:r>
              <a:rPr lang="en-US" sz="1600" b="1" dirty="0" err="1" smtClean="0"/>
              <a:t>int</a:t>
            </a:r>
            <a:r>
              <a:rPr lang="en-US" sz="1600" dirty="0" smtClean="0"/>
              <a:t>)(</a:t>
            </a:r>
            <a:r>
              <a:rPr lang="en-US" sz="1600" dirty="0" err="1" smtClean="0"/>
              <a:t>totalHours</a:t>
            </a:r>
            <a:r>
              <a:rPr lang="en-US" sz="1600" dirty="0" smtClean="0"/>
              <a:t> % 24); // Display results </a:t>
            </a:r>
          </a:p>
          <a:p>
            <a:pPr lvl="1">
              <a:buNone/>
            </a:pPr>
            <a:r>
              <a:rPr lang="en-US" sz="1600" dirty="0" smtClean="0"/>
              <a:t>	</a:t>
            </a:r>
            <a:r>
              <a:rPr lang="en-US" sz="1600" dirty="0" err="1" smtClean="0"/>
              <a:t>System.out.println</a:t>
            </a:r>
            <a:r>
              <a:rPr lang="en-US" sz="1600" dirty="0" smtClean="0"/>
              <a:t>("Current time is " + </a:t>
            </a:r>
            <a:r>
              <a:rPr lang="en-US" sz="1600" dirty="0" err="1" smtClean="0"/>
              <a:t>currentHour</a:t>
            </a:r>
            <a:r>
              <a:rPr lang="en-US" sz="1600" dirty="0" smtClean="0"/>
              <a:t> + ":" + </a:t>
            </a:r>
            <a:r>
              <a:rPr lang="en-US" sz="1600" dirty="0" err="1" smtClean="0"/>
              <a:t>currentMinute</a:t>
            </a:r>
            <a:r>
              <a:rPr lang="en-US" sz="1600" dirty="0" smtClean="0"/>
              <a:t> + ":" + </a:t>
            </a:r>
            <a:r>
              <a:rPr lang="en-US" sz="1600" dirty="0" err="1" smtClean="0"/>
              <a:t>currentSecond</a:t>
            </a:r>
            <a:r>
              <a:rPr lang="en-US" sz="1600" dirty="0" smtClean="0"/>
              <a:t> + " GMT"); </a:t>
            </a:r>
          </a:p>
          <a:p>
            <a:pPr>
              <a:buNone/>
            </a:pPr>
            <a:r>
              <a:rPr lang="en-US" sz="1800" dirty="0" smtClean="0"/>
              <a:t>	} </a:t>
            </a:r>
          </a:p>
          <a:p>
            <a:pPr>
              <a:buNone/>
            </a:pPr>
            <a:r>
              <a:rPr lang="en-US" sz="1800" dirty="0" smtClean="0"/>
              <a:t>}</a:t>
            </a:r>
            <a:endParaRPr lang="en-US" sz="1800" dirty="0"/>
          </a:p>
        </p:txBody>
      </p:sp>
      <p:sp>
        <p:nvSpPr>
          <p:cNvPr id="4" name="Slide Number Placeholder 3"/>
          <p:cNvSpPr>
            <a:spLocks noGrp="1"/>
          </p:cNvSpPr>
          <p:nvPr>
            <p:ph type="sldNum" sz="quarter" idx="11"/>
          </p:nvPr>
        </p:nvSpPr>
        <p:spPr/>
        <p:txBody>
          <a:bodyPr/>
          <a:lstStyle/>
          <a:p>
            <a:fld id="{2C354A91-EA6D-4A83-89C2-E5B109A310A6}"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D0087FFB-9E88-4B0A-8ECC-1A1A394313FC}" type="slidenum">
              <a:rPr lang="en-US"/>
              <a:pPr/>
              <a:t>22</a:t>
            </a:fld>
            <a:endParaRPr lang="en-US"/>
          </a:p>
        </p:txBody>
      </p:sp>
      <p:sp>
        <p:nvSpPr>
          <p:cNvPr id="25602" name="Rectangle 2"/>
          <p:cNvSpPr>
            <a:spLocks noGrp="1" noChangeArrowheads="1"/>
          </p:cNvSpPr>
          <p:nvPr>
            <p:ph type="title"/>
          </p:nvPr>
        </p:nvSpPr>
        <p:spPr>
          <a:xfrm>
            <a:off x="533400" y="0"/>
            <a:ext cx="7772400" cy="1371600"/>
          </a:xfrm>
          <a:noFill/>
          <a:ln/>
        </p:spPr>
        <p:txBody>
          <a:bodyPr/>
          <a:lstStyle/>
          <a:p>
            <a:r>
              <a:rPr lang="en-US"/>
              <a:t>Shortcut Assignment Operators</a:t>
            </a:r>
          </a:p>
        </p:txBody>
      </p:sp>
      <p:sp>
        <p:nvSpPr>
          <p:cNvPr id="25607" name="Text Box 7"/>
          <p:cNvSpPr txBox="1">
            <a:spLocks noChangeArrowheads="1"/>
          </p:cNvSpPr>
          <p:nvPr/>
        </p:nvSpPr>
        <p:spPr bwMode="auto">
          <a:xfrm>
            <a:off x="1600200" y="1371600"/>
            <a:ext cx="6096000" cy="3287713"/>
          </a:xfrm>
          <a:prstGeom prst="rect">
            <a:avLst/>
          </a:prstGeom>
          <a:noFill/>
          <a:ln w="12700">
            <a:noFill/>
            <a:miter lim="800000"/>
            <a:headEnd type="none" w="sm" len="sm"/>
            <a:tailEnd type="none" w="sm" len="sm"/>
          </a:ln>
          <a:effectLst/>
        </p:spPr>
        <p:txBody>
          <a:bodyPr>
            <a:spAutoFit/>
          </a:bodyPr>
          <a:lstStyle/>
          <a:p>
            <a:pPr>
              <a:spcBef>
                <a:spcPct val="50000"/>
              </a:spcBef>
              <a:tabLst>
                <a:tab pos="1771650" algn="l"/>
                <a:tab pos="3657600" algn="l"/>
              </a:tabLst>
            </a:pPr>
            <a:r>
              <a:rPr lang="en-US" sz="3000" i="1"/>
              <a:t>Operator	Example	Equivalent</a:t>
            </a:r>
          </a:p>
          <a:p>
            <a:pPr>
              <a:spcBef>
                <a:spcPct val="50000"/>
              </a:spcBef>
              <a:tabLst>
                <a:tab pos="1771650" algn="l"/>
                <a:tab pos="3657600" algn="l"/>
              </a:tabLst>
            </a:pPr>
            <a:r>
              <a:rPr lang="en-US" sz="2400">
                <a:latin typeface="Courier New" pitchFamily="49" charset="0"/>
              </a:rPr>
              <a:t>+=	i += 8	i = i + 8</a:t>
            </a:r>
          </a:p>
          <a:p>
            <a:pPr>
              <a:spcBef>
                <a:spcPct val="50000"/>
              </a:spcBef>
              <a:tabLst>
                <a:tab pos="1771650" algn="l"/>
                <a:tab pos="3657600" algn="l"/>
              </a:tabLst>
            </a:pPr>
            <a:r>
              <a:rPr lang="en-US" sz="2400">
                <a:latin typeface="Courier New" pitchFamily="49" charset="0"/>
              </a:rPr>
              <a:t>-=	f -= 8.0	f = f - 8.0</a:t>
            </a:r>
          </a:p>
          <a:p>
            <a:pPr>
              <a:spcBef>
                <a:spcPct val="50000"/>
              </a:spcBef>
              <a:tabLst>
                <a:tab pos="1771650" algn="l"/>
                <a:tab pos="3657600" algn="l"/>
              </a:tabLst>
            </a:pPr>
            <a:r>
              <a:rPr lang="en-US" sz="2400">
                <a:latin typeface="Courier New" pitchFamily="49" charset="0"/>
              </a:rPr>
              <a:t>*=	i *= 8	i = i * 8</a:t>
            </a:r>
          </a:p>
          <a:p>
            <a:pPr>
              <a:spcBef>
                <a:spcPct val="50000"/>
              </a:spcBef>
              <a:tabLst>
                <a:tab pos="1771650" algn="l"/>
                <a:tab pos="3657600" algn="l"/>
              </a:tabLst>
            </a:pPr>
            <a:r>
              <a:rPr lang="en-US" sz="2400">
                <a:latin typeface="Courier New" pitchFamily="49" charset="0"/>
              </a:rPr>
              <a:t>/=	i /= 8	i = i / 8</a:t>
            </a:r>
          </a:p>
          <a:p>
            <a:pPr>
              <a:spcBef>
                <a:spcPct val="50000"/>
              </a:spcBef>
              <a:tabLst>
                <a:tab pos="1771650" algn="l"/>
                <a:tab pos="3657600" algn="l"/>
              </a:tabLst>
            </a:pPr>
            <a:r>
              <a:rPr lang="en-US" sz="2400">
                <a:latin typeface="Courier New" pitchFamily="49" charset="0"/>
              </a:rPr>
              <a:t>%=	i %= 8	i = i % 8</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A58F64D-BA70-497D-AAB9-EBAB3659BF0F}" type="slidenum">
              <a:rPr lang="en-US"/>
              <a:pPr/>
              <a:t>23</a:t>
            </a:fld>
            <a:endParaRPr lang="en-US"/>
          </a:p>
        </p:txBody>
      </p:sp>
      <p:sp>
        <p:nvSpPr>
          <p:cNvPr id="79874" name="Rectangle 2"/>
          <p:cNvSpPr>
            <a:spLocks noGrp="1" noChangeArrowheads="1"/>
          </p:cNvSpPr>
          <p:nvPr>
            <p:ph type="title"/>
          </p:nvPr>
        </p:nvSpPr>
        <p:spPr>
          <a:xfrm>
            <a:off x="685800" y="381000"/>
            <a:ext cx="7772400" cy="1295400"/>
          </a:xfrm>
        </p:spPr>
        <p:txBody>
          <a:bodyPr/>
          <a:lstStyle/>
          <a:p>
            <a:r>
              <a:rPr lang="en-US"/>
              <a:t>Increment and</a:t>
            </a:r>
            <a:br>
              <a:rPr lang="en-US"/>
            </a:br>
            <a:r>
              <a:rPr lang="en-US"/>
              <a:t>Decrement Operators</a:t>
            </a:r>
          </a:p>
        </p:txBody>
      </p:sp>
      <p:sp>
        <p:nvSpPr>
          <p:cNvPr id="79881" name="Rectangle 9"/>
          <p:cNvSpPr>
            <a:spLocks noChangeArrowheads="1"/>
          </p:cNvSpPr>
          <p:nvPr/>
        </p:nvSpPr>
        <p:spPr bwMode="auto">
          <a:xfrm>
            <a:off x="2933700" y="26670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79882" name="Rectangle 10"/>
          <p:cNvSpPr>
            <a:spLocks noChangeArrowheads="1"/>
          </p:cNvSpPr>
          <p:nvPr/>
        </p:nvSpPr>
        <p:spPr bwMode="auto">
          <a:xfrm>
            <a:off x="2933700" y="2620963"/>
            <a:ext cx="9144000" cy="457200"/>
          </a:xfrm>
          <a:prstGeom prst="rect">
            <a:avLst/>
          </a:prstGeom>
          <a:noFill/>
          <a:ln w="12700">
            <a:noFill/>
            <a:miter lim="800000"/>
            <a:headEnd type="none" w="sm" len="sm"/>
            <a:tailEnd type="none" w="sm" len="sm"/>
          </a:ln>
          <a:effectLst/>
        </p:spPr>
        <p:txBody>
          <a:bodyPr>
            <a:spAutoFit/>
          </a:bodyPr>
          <a:lstStyle/>
          <a:p>
            <a:pPr>
              <a:tabLst>
                <a:tab pos="3246438" algn="l"/>
              </a:tabLst>
            </a:pPr>
            <a:endParaRPr lang="en-US" sz="2400"/>
          </a:p>
        </p:txBody>
      </p:sp>
      <p:sp>
        <p:nvSpPr>
          <p:cNvPr id="79887" name="Rectangle 15"/>
          <p:cNvSpPr>
            <a:spLocks noChangeArrowheads="1"/>
          </p:cNvSpPr>
          <p:nvPr/>
        </p:nvSpPr>
        <p:spPr bwMode="auto">
          <a:xfrm>
            <a:off x="228600" y="1981200"/>
            <a:ext cx="8686800" cy="2292350"/>
          </a:xfrm>
          <a:prstGeom prst="rect">
            <a:avLst/>
          </a:prstGeom>
          <a:noFill/>
          <a:ln w="12700">
            <a:noFill/>
            <a:miter lim="800000"/>
            <a:headEnd type="none" w="sm" len="sm"/>
            <a:tailEnd type="none" w="sm" len="sm"/>
          </a:ln>
          <a:effectLst/>
        </p:spPr>
        <p:txBody>
          <a:bodyPr>
            <a:spAutoFit/>
          </a:bodyPr>
          <a:lstStyle/>
          <a:p>
            <a:pPr marL="1371600" indent="-1371600">
              <a:tabLst>
                <a:tab pos="3433763" algn="l"/>
              </a:tabLst>
            </a:pPr>
            <a:r>
              <a:rPr lang="en-US">
                <a:cs typeface="Times New Roman" pitchFamily="18" charset="0"/>
              </a:rPr>
              <a:t>Operator	Name	Description	</a:t>
            </a:r>
          </a:p>
          <a:p>
            <a:pPr marL="1371600" indent="-1371600">
              <a:tabLst>
                <a:tab pos="3433763" algn="l"/>
              </a:tabLst>
            </a:pPr>
            <a:r>
              <a:rPr lang="en-US" u="sng">
                <a:cs typeface="Times New Roman" pitchFamily="18" charset="0"/>
              </a:rPr>
              <a:t>++var</a:t>
            </a:r>
            <a:r>
              <a:rPr lang="en-US">
                <a:cs typeface="Times New Roman" pitchFamily="18" charset="0"/>
              </a:rPr>
              <a:t>	preincrement	The expression (++var) increments </a:t>
            </a:r>
            <a:r>
              <a:rPr lang="en-US" u="sng">
                <a:cs typeface="Times New Roman" pitchFamily="18" charset="0"/>
              </a:rPr>
              <a:t>var</a:t>
            </a:r>
            <a:r>
              <a:rPr lang="en-US">
                <a:cs typeface="Times New Roman" pitchFamily="18" charset="0"/>
              </a:rPr>
              <a:t> by 1 and evaluates </a:t>
            </a:r>
          </a:p>
          <a:p>
            <a:pPr marL="1371600" indent="-1371600">
              <a:tabLst>
                <a:tab pos="3433763" algn="l"/>
              </a:tabLst>
            </a:pPr>
            <a:r>
              <a:rPr lang="en-US">
                <a:cs typeface="Times New Roman" pitchFamily="18" charset="0"/>
              </a:rPr>
              <a:t>		to the </a:t>
            </a:r>
            <a:r>
              <a:rPr lang="en-US" i="1">
                <a:cs typeface="Times New Roman" pitchFamily="18" charset="0"/>
              </a:rPr>
              <a:t>new</a:t>
            </a:r>
            <a:r>
              <a:rPr lang="en-US">
                <a:cs typeface="Times New Roman" pitchFamily="18" charset="0"/>
              </a:rPr>
              <a:t> value in </a:t>
            </a:r>
            <a:r>
              <a:rPr lang="en-US" u="sng">
                <a:cs typeface="Times New Roman" pitchFamily="18" charset="0"/>
              </a:rPr>
              <a:t>var</a:t>
            </a:r>
            <a:r>
              <a:rPr lang="en-US">
                <a:cs typeface="Times New Roman" pitchFamily="18" charset="0"/>
              </a:rPr>
              <a:t> </a:t>
            </a:r>
            <a:r>
              <a:rPr lang="en-US" i="1">
                <a:cs typeface="Times New Roman" pitchFamily="18" charset="0"/>
              </a:rPr>
              <a:t>after</a:t>
            </a:r>
            <a:r>
              <a:rPr lang="en-US">
                <a:cs typeface="Times New Roman" pitchFamily="18" charset="0"/>
              </a:rPr>
              <a:t> the increment.</a:t>
            </a:r>
          </a:p>
          <a:p>
            <a:pPr marL="1371600" indent="-1371600">
              <a:tabLst>
                <a:tab pos="3433763" algn="l"/>
              </a:tabLst>
            </a:pPr>
            <a:r>
              <a:rPr lang="en-US" u="sng">
                <a:cs typeface="Times New Roman" pitchFamily="18" charset="0"/>
              </a:rPr>
              <a:t>var++</a:t>
            </a:r>
            <a:r>
              <a:rPr lang="en-US">
                <a:cs typeface="Times New Roman" pitchFamily="18" charset="0"/>
              </a:rPr>
              <a:t>	postincrement	The expression (var++) evaluates to the </a:t>
            </a:r>
            <a:r>
              <a:rPr lang="en-US" i="1">
                <a:cs typeface="Times New Roman" pitchFamily="18" charset="0"/>
              </a:rPr>
              <a:t>original</a:t>
            </a:r>
            <a:r>
              <a:rPr lang="en-US">
                <a:cs typeface="Times New Roman" pitchFamily="18" charset="0"/>
              </a:rPr>
              <a:t> value </a:t>
            </a:r>
          </a:p>
          <a:p>
            <a:pPr marL="1371600" indent="-1371600">
              <a:tabLst>
                <a:tab pos="3433763" algn="l"/>
              </a:tabLst>
            </a:pPr>
            <a:r>
              <a:rPr lang="en-US">
                <a:cs typeface="Times New Roman" pitchFamily="18" charset="0"/>
              </a:rPr>
              <a:t>		in </a:t>
            </a:r>
            <a:r>
              <a:rPr lang="en-US" u="sng">
                <a:cs typeface="Times New Roman" pitchFamily="18" charset="0"/>
              </a:rPr>
              <a:t>var</a:t>
            </a:r>
            <a:r>
              <a:rPr lang="en-US">
                <a:cs typeface="Times New Roman" pitchFamily="18" charset="0"/>
              </a:rPr>
              <a:t> and increments </a:t>
            </a:r>
            <a:r>
              <a:rPr lang="en-US" u="sng">
                <a:cs typeface="Times New Roman" pitchFamily="18" charset="0"/>
              </a:rPr>
              <a:t>var</a:t>
            </a:r>
            <a:r>
              <a:rPr lang="en-US">
                <a:cs typeface="Times New Roman" pitchFamily="18" charset="0"/>
              </a:rPr>
              <a:t> by 1. </a:t>
            </a:r>
          </a:p>
          <a:p>
            <a:pPr marL="1371600" indent="-1371600">
              <a:tabLst>
                <a:tab pos="3433763" algn="l"/>
              </a:tabLst>
            </a:pPr>
            <a:r>
              <a:rPr lang="en-US" u="sng">
                <a:cs typeface="Times New Roman" pitchFamily="18" charset="0"/>
              </a:rPr>
              <a:t>--var</a:t>
            </a:r>
            <a:r>
              <a:rPr lang="en-US">
                <a:cs typeface="Times New Roman" pitchFamily="18" charset="0"/>
              </a:rPr>
              <a:t>	predecrement	The expression (--var) decrements </a:t>
            </a:r>
            <a:r>
              <a:rPr lang="en-US" u="sng">
                <a:cs typeface="Times New Roman" pitchFamily="18" charset="0"/>
              </a:rPr>
              <a:t>var</a:t>
            </a:r>
            <a:r>
              <a:rPr lang="en-US">
                <a:cs typeface="Times New Roman" pitchFamily="18" charset="0"/>
              </a:rPr>
              <a:t> by 1 and evaluates </a:t>
            </a:r>
          </a:p>
          <a:p>
            <a:pPr marL="1371600" indent="-1371600">
              <a:tabLst>
                <a:tab pos="3433763" algn="l"/>
              </a:tabLst>
            </a:pPr>
            <a:r>
              <a:rPr lang="en-US">
                <a:cs typeface="Times New Roman" pitchFamily="18" charset="0"/>
              </a:rPr>
              <a:t>		to the </a:t>
            </a:r>
            <a:r>
              <a:rPr lang="en-US" i="1">
                <a:cs typeface="Times New Roman" pitchFamily="18" charset="0"/>
              </a:rPr>
              <a:t>new</a:t>
            </a:r>
            <a:r>
              <a:rPr lang="en-US">
                <a:cs typeface="Times New Roman" pitchFamily="18" charset="0"/>
              </a:rPr>
              <a:t> value in </a:t>
            </a:r>
            <a:r>
              <a:rPr lang="en-US" u="sng">
                <a:cs typeface="Times New Roman" pitchFamily="18" charset="0"/>
              </a:rPr>
              <a:t>var</a:t>
            </a:r>
            <a:r>
              <a:rPr lang="en-US">
                <a:cs typeface="Times New Roman" pitchFamily="18" charset="0"/>
              </a:rPr>
              <a:t> </a:t>
            </a:r>
            <a:r>
              <a:rPr lang="en-US" i="1">
                <a:cs typeface="Times New Roman" pitchFamily="18" charset="0"/>
              </a:rPr>
              <a:t>after</a:t>
            </a:r>
            <a:r>
              <a:rPr lang="en-US">
                <a:cs typeface="Times New Roman" pitchFamily="18" charset="0"/>
              </a:rPr>
              <a:t> the decrement. </a:t>
            </a:r>
          </a:p>
          <a:p>
            <a:pPr marL="1371600" indent="-1371600">
              <a:tabLst>
                <a:tab pos="3433763" algn="l"/>
              </a:tabLst>
            </a:pPr>
            <a:r>
              <a:rPr lang="en-US" u="sng">
                <a:cs typeface="Times New Roman" pitchFamily="18" charset="0"/>
              </a:rPr>
              <a:t>var--</a:t>
            </a:r>
            <a:r>
              <a:rPr lang="en-US">
                <a:cs typeface="Times New Roman" pitchFamily="18" charset="0"/>
              </a:rPr>
              <a:t>	postdecrement   	The expression (var--) evaluates to the </a:t>
            </a:r>
            <a:r>
              <a:rPr lang="en-US" i="1">
                <a:cs typeface="Times New Roman" pitchFamily="18" charset="0"/>
              </a:rPr>
              <a:t>original</a:t>
            </a:r>
            <a:r>
              <a:rPr lang="en-US">
                <a:cs typeface="Times New Roman" pitchFamily="18" charset="0"/>
              </a:rPr>
              <a:t> value </a:t>
            </a:r>
          </a:p>
          <a:p>
            <a:pPr marL="1371600" indent="-1371600">
              <a:tabLst>
                <a:tab pos="3433763" algn="l"/>
              </a:tabLst>
            </a:pPr>
            <a:r>
              <a:rPr lang="en-US">
                <a:cs typeface="Times New Roman" pitchFamily="18" charset="0"/>
              </a:rPr>
              <a:t>		in </a:t>
            </a:r>
            <a:r>
              <a:rPr lang="en-US" u="sng">
                <a:cs typeface="Times New Roman" pitchFamily="18" charset="0"/>
              </a:rPr>
              <a:t>var</a:t>
            </a:r>
            <a:r>
              <a:rPr lang="en-US">
                <a:cs typeface="Times New Roman" pitchFamily="18" charset="0"/>
              </a:rPr>
              <a:t> and decrements </a:t>
            </a:r>
            <a:r>
              <a:rPr lang="en-US" u="sng">
                <a:cs typeface="Times New Roman" pitchFamily="18" charset="0"/>
              </a:rPr>
              <a:t>var</a:t>
            </a:r>
            <a:r>
              <a:rPr lang="en-US">
                <a:cs typeface="Times New Roman" pitchFamily="18" charset="0"/>
              </a:rPr>
              <a:t> by 1.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765311F9-D5F1-404F-83B1-CBF2F7D4B96A}" type="slidenum">
              <a:rPr lang="en-US"/>
              <a:pPr/>
              <a:t>24</a:t>
            </a:fld>
            <a:endParaRPr lang="en-US"/>
          </a:p>
        </p:txBody>
      </p:sp>
      <p:sp>
        <p:nvSpPr>
          <p:cNvPr id="135170" name="Rectangle 2"/>
          <p:cNvSpPr>
            <a:spLocks noGrp="1" noChangeArrowheads="1"/>
          </p:cNvSpPr>
          <p:nvPr>
            <p:ph type="title"/>
          </p:nvPr>
        </p:nvSpPr>
        <p:spPr>
          <a:xfrm>
            <a:off x="685800" y="381000"/>
            <a:ext cx="7772400" cy="1295400"/>
          </a:xfrm>
        </p:spPr>
        <p:txBody>
          <a:bodyPr/>
          <a:lstStyle/>
          <a:p>
            <a:r>
              <a:rPr lang="en-US"/>
              <a:t>Increment and</a:t>
            </a:r>
            <a:br>
              <a:rPr lang="en-US"/>
            </a:br>
            <a:r>
              <a:rPr lang="en-US"/>
              <a:t>Decrement Operators, cont.</a:t>
            </a:r>
          </a:p>
        </p:txBody>
      </p:sp>
      <p:sp>
        <p:nvSpPr>
          <p:cNvPr id="135177" name="Rectangle 9"/>
          <p:cNvSpPr>
            <a:spLocks noChangeArrowheads="1"/>
          </p:cNvSpPr>
          <p:nvPr/>
        </p:nvSpPr>
        <p:spPr bwMode="auto">
          <a:xfrm>
            <a:off x="24765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79" name="Rectangle 11"/>
          <p:cNvSpPr>
            <a:spLocks noChangeArrowheads="1"/>
          </p:cNvSpPr>
          <p:nvPr/>
        </p:nvSpPr>
        <p:spPr bwMode="auto">
          <a:xfrm>
            <a:off x="24003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1" name="Rectangle 13"/>
          <p:cNvSpPr>
            <a:spLocks noChangeArrowheads="1"/>
          </p:cNvSpPr>
          <p:nvPr/>
        </p:nvSpPr>
        <p:spPr bwMode="auto">
          <a:xfrm>
            <a:off x="23622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3" name="Rectangle 15"/>
          <p:cNvSpPr>
            <a:spLocks noChangeArrowheads="1"/>
          </p:cNvSpPr>
          <p:nvPr/>
        </p:nvSpPr>
        <p:spPr bwMode="auto">
          <a:xfrm>
            <a:off x="2286000" y="3086100"/>
            <a:ext cx="9144000" cy="0"/>
          </a:xfrm>
          <a:prstGeom prst="rect">
            <a:avLst/>
          </a:prstGeom>
          <a:noFill/>
          <a:ln w="12700">
            <a:noFill/>
            <a:miter lim="800000"/>
            <a:headEnd type="none" w="sm" len="sm"/>
            <a:tailEnd type="none" w="sm" len="sm"/>
          </a:ln>
          <a:effectLst/>
        </p:spPr>
        <p:txBody>
          <a:bodyPr>
            <a:spAutoFit/>
          </a:bodyPr>
          <a:lstStyle/>
          <a:p>
            <a:endParaRPr lang="en-US"/>
          </a:p>
        </p:txBody>
      </p:sp>
      <p:sp>
        <p:nvSpPr>
          <p:cNvPr id="135185" name="Rectangle 17"/>
          <p:cNvSpPr>
            <a:spLocks noChangeArrowheads="1"/>
          </p:cNvSpPr>
          <p:nvPr/>
        </p:nvSpPr>
        <p:spPr bwMode="auto">
          <a:xfrm>
            <a:off x="2362200" y="30861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35184" name="Object 16"/>
          <p:cNvGraphicFramePr>
            <a:graphicFrameLocks noChangeAspect="1"/>
          </p:cNvGraphicFramePr>
          <p:nvPr/>
        </p:nvGraphicFramePr>
        <p:xfrm>
          <a:off x="762000" y="2514600"/>
          <a:ext cx="7467600" cy="1158875"/>
        </p:xfrm>
        <a:graphic>
          <a:graphicData uri="http://schemas.openxmlformats.org/presentationml/2006/ole">
            <mc:AlternateContent xmlns:mc="http://schemas.openxmlformats.org/markup-compatibility/2006">
              <mc:Choice xmlns:v="urn:schemas-microsoft-com:vml" Requires="v">
                <p:oleObj spid="_x0000_s135193" name="Picture" r:id="rId4" imgW="4419720" imgH="685800" progId="Word.Picture.8">
                  <p:embed/>
                </p:oleObj>
              </mc:Choice>
              <mc:Fallback>
                <p:oleObj name="Picture" r:id="rId4" imgW="4419720" imgH="685800" progId="Word.Picture.8">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14600"/>
                        <a:ext cx="7467600" cy="1158875"/>
                      </a:xfrm>
                      <a:prstGeom prst="rect">
                        <a:avLst/>
                      </a:prstGeom>
                      <a:solidFill>
                        <a:schemeClr val="tx1"/>
                      </a:solidFill>
                    </p:spPr>
                  </p:pic>
                </p:oleObj>
              </mc:Fallback>
            </mc:AlternateContent>
          </a:graphicData>
        </a:graphic>
      </p:graphicFrame>
      <p:sp>
        <p:nvSpPr>
          <p:cNvPr id="135187" name="Rectangle 19"/>
          <p:cNvSpPr>
            <a:spLocks noChangeArrowheads="1"/>
          </p:cNvSpPr>
          <p:nvPr/>
        </p:nvSpPr>
        <p:spPr bwMode="auto">
          <a:xfrm>
            <a:off x="2286000" y="3086100"/>
            <a:ext cx="9144000" cy="0"/>
          </a:xfrm>
          <a:prstGeom prst="rect">
            <a:avLst/>
          </a:prstGeom>
          <a:noFill/>
          <a:ln w="12700">
            <a:noFill/>
            <a:miter lim="800000"/>
            <a:headEnd type="none" w="sm" len="sm"/>
            <a:tailEnd type="none" w="sm" len="sm"/>
          </a:ln>
          <a:effectLst/>
        </p:spPr>
        <p:txBody>
          <a:bodyPr>
            <a:spAutoFit/>
          </a:bodyPr>
          <a:lstStyle/>
          <a:p>
            <a:endParaRPr lang="en-US"/>
          </a:p>
        </p:txBody>
      </p:sp>
      <p:graphicFrame>
        <p:nvGraphicFramePr>
          <p:cNvPr id="135186" name="Object 18"/>
          <p:cNvGraphicFramePr>
            <a:graphicFrameLocks noChangeAspect="1"/>
          </p:cNvGraphicFramePr>
          <p:nvPr/>
        </p:nvGraphicFramePr>
        <p:xfrm>
          <a:off x="762000" y="4419600"/>
          <a:ext cx="7772400" cy="1165225"/>
        </p:xfrm>
        <a:graphic>
          <a:graphicData uri="http://schemas.openxmlformats.org/presentationml/2006/ole">
            <mc:AlternateContent xmlns:mc="http://schemas.openxmlformats.org/markup-compatibility/2006">
              <mc:Choice xmlns:v="urn:schemas-microsoft-com:vml" Requires="v">
                <p:oleObj spid="_x0000_s135194" name="Picture" r:id="rId6" imgW="4572000" imgH="685800" progId="Word.Picture.8">
                  <p:embed/>
                </p:oleObj>
              </mc:Choice>
              <mc:Fallback>
                <p:oleObj name="Picture" r:id="rId6" imgW="4572000" imgH="685800" progId="Word.Picture.8">
                  <p:embed/>
                  <p:pic>
                    <p:nvPicPr>
                      <p:cNvPr id="0"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419600"/>
                        <a:ext cx="7772400" cy="1165225"/>
                      </a:xfrm>
                      <a:prstGeom prst="rect">
                        <a:avLst/>
                      </a:prstGeom>
                      <a:solidFill>
                        <a:schemeClr val="tx1"/>
                      </a:solid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0CEA924-5436-4B7F-A044-B297C50D6FF7}" type="slidenum">
              <a:rPr lang="en-US"/>
              <a:pPr/>
              <a:t>25</a:t>
            </a:fld>
            <a:endParaRPr lang="en-US"/>
          </a:p>
        </p:txBody>
      </p:sp>
      <p:sp>
        <p:nvSpPr>
          <p:cNvPr id="137218" name="Rectangle 2"/>
          <p:cNvSpPr>
            <a:spLocks noGrp="1" noChangeArrowheads="1"/>
          </p:cNvSpPr>
          <p:nvPr>
            <p:ph type="title"/>
          </p:nvPr>
        </p:nvSpPr>
        <p:spPr>
          <a:xfrm>
            <a:off x="685800" y="381000"/>
            <a:ext cx="7772400" cy="1295400"/>
          </a:xfrm>
        </p:spPr>
        <p:txBody>
          <a:bodyPr/>
          <a:lstStyle/>
          <a:p>
            <a:r>
              <a:rPr lang="en-US"/>
              <a:t>Increment and</a:t>
            </a:r>
            <a:br>
              <a:rPr lang="en-US"/>
            </a:br>
            <a:r>
              <a:rPr lang="en-US"/>
              <a:t>Decrement Operators, cont.</a:t>
            </a:r>
          </a:p>
        </p:txBody>
      </p:sp>
      <p:sp>
        <p:nvSpPr>
          <p:cNvPr id="137220" name="Rectangle 4"/>
          <p:cNvSpPr>
            <a:spLocks noChangeArrowheads="1"/>
          </p:cNvSpPr>
          <p:nvPr/>
        </p:nvSpPr>
        <p:spPr bwMode="auto">
          <a:xfrm>
            <a:off x="533400" y="2057400"/>
            <a:ext cx="7848600" cy="32766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500">
                <a:cs typeface="Times New Roman" pitchFamily="18" charset="0"/>
              </a:rPr>
              <a:t>Using increment and decrement operators makes expressions short, but it also makes them complex and difficult to read. Avoid using these operators in expressions that modify multiple variables, or the same variable for multiple times such as this: </a:t>
            </a:r>
            <a:r>
              <a:rPr lang="en-US" sz="2500" u="sng">
                <a:cs typeface="Times New Roman" pitchFamily="18" charset="0"/>
              </a:rPr>
              <a:t>int k = ++i + i</a:t>
            </a:r>
            <a:r>
              <a:rPr lang="en-US" sz="2500">
                <a:cs typeface="Times New Roman" pitchFamily="18" charset="0"/>
              </a:rPr>
              <a:t>.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551E90DA-3036-49B9-84AC-5155AEB9552F}" type="slidenum">
              <a:rPr lang="en-US"/>
              <a:pPr/>
              <a:t>26</a:t>
            </a:fld>
            <a:endParaRPr lang="en-US"/>
          </a:p>
        </p:txBody>
      </p:sp>
      <p:sp>
        <p:nvSpPr>
          <p:cNvPr id="99330" name="Rectangle 2"/>
          <p:cNvSpPr>
            <a:spLocks noGrp="1" noChangeArrowheads="1"/>
          </p:cNvSpPr>
          <p:nvPr>
            <p:ph type="title"/>
          </p:nvPr>
        </p:nvSpPr>
        <p:spPr>
          <a:xfrm>
            <a:off x="685800" y="381000"/>
            <a:ext cx="7772400" cy="1295400"/>
          </a:xfrm>
        </p:spPr>
        <p:txBody>
          <a:bodyPr/>
          <a:lstStyle/>
          <a:p>
            <a:r>
              <a:rPr lang="en-US" sz="4000"/>
              <a:t>Assignment Expressions and Assignment Statements</a:t>
            </a:r>
          </a:p>
        </p:txBody>
      </p:sp>
      <p:sp>
        <p:nvSpPr>
          <p:cNvPr id="99332" name="Rectangle 4"/>
          <p:cNvSpPr>
            <a:spLocks noGrp="1" noChangeArrowheads="1"/>
          </p:cNvSpPr>
          <p:nvPr>
            <p:ph type="body" idx="1"/>
          </p:nvPr>
        </p:nvSpPr>
        <p:spPr>
          <a:xfrm>
            <a:off x="304800" y="1905000"/>
            <a:ext cx="8686800" cy="4114800"/>
          </a:xfrm>
        </p:spPr>
        <p:txBody>
          <a:bodyPr/>
          <a:lstStyle/>
          <a:p>
            <a:pPr marL="0" indent="0">
              <a:buFont typeface="Monotype Sorts" pitchFamily="2" charset="2"/>
              <a:buNone/>
            </a:pPr>
            <a:r>
              <a:rPr lang="en-US" sz="2800">
                <a:cs typeface="Times New Roman" pitchFamily="18" charset="0"/>
              </a:rPr>
              <a:t>Prior to Java 2, all the expressions can be used as statements. Since Java 2, only the following types of expressions can be statements:</a:t>
            </a:r>
          </a:p>
          <a:p>
            <a:pPr marL="0" indent="0">
              <a:buFont typeface="Monotype Sorts" pitchFamily="2" charset="2"/>
              <a:buNone/>
            </a:pPr>
            <a:r>
              <a:rPr lang="en-US" sz="2800">
                <a:cs typeface="Times New Roman" pitchFamily="18" charset="0"/>
              </a:rPr>
              <a:t>variable op= expression; // Where op is +, -, *, /, or %</a:t>
            </a:r>
          </a:p>
          <a:p>
            <a:pPr marL="0" indent="0">
              <a:buFont typeface="Monotype Sorts" pitchFamily="2" charset="2"/>
              <a:buNone/>
            </a:pPr>
            <a:r>
              <a:rPr lang="en-US" sz="2800">
                <a:cs typeface="Times New Roman" pitchFamily="18" charset="0"/>
              </a:rPr>
              <a:t>++variable;</a:t>
            </a:r>
          </a:p>
          <a:p>
            <a:pPr marL="0" indent="0">
              <a:buFont typeface="Monotype Sorts" pitchFamily="2" charset="2"/>
              <a:buNone/>
            </a:pPr>
            <a:r>
              <a:rPr lang="en-US" sz="2800">
                <a:cs typeface="Times New Roman" pitchFamily="18" charset="0"/>
              </a:rPr>
              <a:t>variable++;</a:t>
            </a:r>
          </a:p>
          <a:p>
            <a:pPr marL="0" indent="0">
              <a:buFont typeface="Monotype Sorts" pitchFamily="2" charset="2"/>
              <a:buNone/>
            </a:pPr>
            <a:r>
              <a:rPr lang="en-US" sz="2800">
                <a:cs typeface="Times New Roman" pitchFamily="18" charset="0"/>
              </a:rPr>
              <a:t>--variable;</a:t>
            </a:r>
          </a:p>
          <a:p>
            <a:pPr marL="0" indent="0">
              <a:buFont typeface="Monotype Sorts" pitchFamily="2" charset="2"/>
              <a:buNone/>
            </a:pPr>
            <a:r>
              <a:rPr lang="en-US" sz="2800">
                <a:cs typeface="Times New Roman" pitchFamily="18" charset="0"/>
              </a:rPr>
              <a:t>variable--;</a:t>
            </a:r>
            <a:endParaRPr lang="en-US" sz="280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A7ADEE5-AF92-4893-91F5-E9583F15FBF4}" type="slidenum">
              <a:rPr lang="en-US"/>
              <a:pPr/>
              <a:t>27</a:t>
            </a:fld>
            <a:endParaRPr lang="en-US"/>
          </a:p>
        </p:txBody>
      </p:sp>
      <p:sp>
        <p:nvSpPr>
          <p:cNvPr id="26626" name="Rectangle 2"/>
          <p:cNvSpPr>
            <a:spLocks noGrp="1" noChangeArrowheads="1"/>
          </p:cNvSpPr>
          <p:nvPr>
            <p:ph type="title"/>
          </p:nvPr>
        </p:nvSpPr>
        <p:spPr>
          <a:xfrm>
            <a:off x="685800" y="0"/>
            <a:ext cx="7772400" cy="1428750"/>
          </a:xfrm>
          <a:noFill/>
          <a:ln/>
        </p:spPr>
        <p:txBody>
          <a:bodyPr/>
          <a:lstStyle/>
          <a:p>
            <a:r>
              <a:rPr lang="en-US"/>
              <a:t>Numeric Type Conversion</a:t>
            </a:r>
          </a:p>
        </p:txBody>
      </p:sp>
      <p:sp>
        <p:nvSpPr>
          <p:cNvPr id="26627" name="Rectangle 3"/>
          <p:cNvSpPr>
            <a:spLocks noGrp="1" noChangeArrowheads="1"/>
          </p:cNvSpPr>
          <p:nvPr>
            <p:ph type="body" idx="1"/>
          </p:nvPr>
        </p:nvSpPr>
        <p:spPr>
          <a:xfrm>
            <a:off x="381000" y="1371600"/>
            <a:ext cx="8458200" cy="4495800"/>
          </a:xfrm>
          <a:noFill/>
          <a:ln/>
        </p:spPr>
        <p:txBody>
          <a:bodyPr/>
          <a:lstStyle/>
          <a:p>
            <a:pPr algn="just">
              <a:buFont typeface="Monotype Sorts" pitchFamily="2" charset="2"/>
              <a:buNone/>
            </a:pPr>
            <a:r>
              <a:rPr lang="en-US" sz="3600"/>
              <a:t>Consider the following statements:</a:t>
            </a:r>
          </a:p>
          <a:p>
            <a:pPr algn="just">
              <a:spcBef>
                <a:spcPct val="100000"/>
              </a:spcBef>
              <a:buFont typeface="Monotype Sorts" pitchFamily="2" charset="2"/>
              <a:buNone/>
            </a:pPr>
            <a:r>
              <a:rPr lang="en-US">
                <a:latin typeface="Courier New" pitchFamily="49" charset="0"/>
              </a:rPr>
              <a:t>byte i = 100;</a:t>
            </a:r>
          </a:p>
          <a:p>
            <a:pPr algn="just">
              <a:buFont typeface="Monotype Sorts" pitchFamily="2" charset="2"/>
              <a:buNone/>
            </a:pPr>
            <a:r>
              <a:rPr lang="en-US">
                <a:latin typeface="Courier New" pitchFamily="49" charset="0"/>
              </a:rPr>
              <a:t>long k = i * 3 + 4;</a:t>
            </a:r>
          </a:p>
          <a:p>
            <a:pPr algn="just">
              <a:buFont typeface="Monotype Sorts" pitchFamily="2" charset="2"/>
              <a:buNone/>
            </a:pPr>
            <a:r>
              <a:rPr lang="en-US">
                <a:latin typeface="Courier New" pitchFamily="49" charset="0"/>
              </a:rPr>
              <a:t>double d = i * 3.1 + k / 2;</a:t>
            </a:r>
          </a:p>
          <a:p>
            <a:pPr algn="just">
              <a:buFont typeface="Monotype Sorts" pitchFamily="2" charset="2"/>
              <a:buNone/>
            </a:pPr>
            <a:endParaRPr lang="en-US" sz="3600">
              <a:latin typeface="Book Antiqua" pitchFamily="18"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1344D5A5-68C5-404F-9BAE-E9951BB67D51}" type="slidenum">
              <a:rPr lang="en-US"/>
              <a:pPr/>
              <a:t>28</a:t>
            </a:fld>
            <a:endParaRPr lang="en-US"/>
          </a:p>
        </p:txBody>
      </p:sp>
      <p:sp>
        <p:nvSpPr>
          <p:cNvPr id="140290" name="Rectangle 2"/>
          <p:cNvSpPr>
            <a:spLocks noGrp="1" noChangeArrowheads="1"/>
          </p:cNvSpPr>
          <p:nvPr>
            <p:ph type="title"/>
          </p:nvPr>
        </p:nvSpPr>
        <p:spPr>
          <a:xfrm>
            <a:off x="609600" y="228600"/>
            <a:ext cx="7772400" cy="762000"/>
          </a:xfrm>
          <a:noFill/>
          <a:ln/>
        </p:spPr>
        <p:txBody>
          <a:bodyPr/>
          <a:lstStyle/>
          <a:p>
            <a:r>
              <a:rPr lang="en-US"/>
              <a:t>Conversion Rules</a:t>
            </a:r>
          </a:p>
        </p:txBody>
      </p:sp>
      <p:sp>
        <p:nvSpPr>
          <p:cNvPr id="140291" name="Rectangle 3"/>
          <p:cNvSpPr>
            <a:spLocks noGrp="1" noChangeArrowheads="1"/>
          </p:cNvSpPr>
          <p:nvPr>
            <p:ph type="body" idx="1"/>
          </p:nvPr>
        </p:nvSpPr>
        <p:spPr>
          <a:xfrm>
            <a:off x="304800" y="1143000"/>
            <a:ext cx="8534400" cy="5181600"/>
          </a:xfrm>
          <a:noFill/>
          <a:ln/>
        </p:spPr>
        <p:txBody>
          <a:bodyPr/>
          <a:lstStyle/>
          <a:p>
            <a:pPr marL="630238" indent="-630238">
              <a:spcBef>
                <a:spcPct val="0"/>
              </a:spcBef>
              <a:buFont typeface="Monotype Sorts" pitchFamily="2" charset="2"/>
              <a:buNone/>
            </a:pPr>
            <a:r>
              <a:rPr lang="en-US" sz="2800"/>
              <a:t>	When performing a binary operation involving two operands of different types, Java automatically converts the operand based on the following rules:</a:t>
            </a:r>
          </a:p>
          <a:p>
            <a:pPr marL="630238" indent="-630238">
              <a:spcBef>
                <a:spcPct val="0"/>
              </a:spcBef>
              <a:buClrTx/>
              <a:buSzTx/>
              <a:buFontTx/>
              <a:buNone/>
            </a:pPr>
            <a:r>
              <a:rPr lang="en-US" sz="2800"/>
              <a:t> </a:t>
            </a:r>
          </a:p>
          <a:p>
            <a:pPr marL="630238" indent="-630238">
              <a:spcBef>
                <a:spcPct val="0"/>
              </a:spcBef>
              <a:buClrTx/>
              <a:buSzTx/>
              <a:buFontTx/>
              <a:buNone/>
            </a:pPr>
            <a:r>
              <a:rPr lang="en-US" sz="2800"/>
              <a:t>1.    If one of the operands is double, the other is converted into double.</a:t>
            </a:r>
          </a:p>
          <a:p>
            <a:pPr marL="630238" indent="-630238">
              <a:spcBef>
                <a:spcPct val="0"/>
              </a:spcBef>
              <a:buClrTx/>
              <a:buSzTx/>
              <a:buFontTx/>
              <a:buNone/>
            </a:pPr>
            <a:r>
              <a:rPr lang="en-US" sz="2800"/>
              <a:t>2.    Otherwise, if one of the operands is float, the other is converted into float.</a:t>
            </a:r>
          </a:p>
          <a:p>
            <a:pPr marL="630238" indent="-630238">
              <a:spcBef>
                <a:spcPct val="0"/>
              </a:spcBef>
              <a:buClrTx/>
              <a:buSzTx/>
              <a:buFontTx/>
              <a:buNone/>
            </a:pPr>
            <a:r>
              <a:rPr lang="en-US" sz="2800"/>
              <a:t>3.    Otherwise, if one of the operands is long, the other is converted into long.</a:t>
            </a:r>
          </a:p>
          <a:p>
            <a:pPr marL="630238" indent="-630238">
              <a:spcBef>
                <a:spcPct val="0"/>
              </a:spcBef>
              <a:buClrTx/>
              <a:buSzTx/>
              <a:buFontTx/>
              <a:buNone/>
            </a:pPr>
            <a:r>
              <a:rPr lang="en-US" sz="2800"/>
              <a:t>4.    Otherwise, both operands are converted into int.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56AA807-1329-4459-8D35-F3F79369DFF7}" type="slidenum">
              <a:rPr lang="en-US"/>
              <a:pPr/>
              <a:t>29</a:t>
            </a:fld>
            <a:endParaRPr lang="en-US"/>
          </a:p>
        </p:txBody>
      </p:sp>
      <p:sp>
        <p:nvSpPr>
          <p:cNvPr id="28674" name="Rectangle 2"/>
          <p:cNvSpPr>
            <a:spLocks noGrp="1" noChangeArrowheads="1"/>
          </p:cNvSpPr>
          <p:nvPr>
            <p:ph type="title"/>
          </p:nvPr>
        </p:nvSpPr>
        <p:spPr>
          <a:xfrm>
            <a:off x="685800" y="203200"/>
            <a:ext cx="7772400" cy="652463"/>
          </a:xfrm>
          <a:noFill/>
          <a:ln/>
        </p:spPr>
        <p:txBody>
          <a:bodyPr/>
          <a:lstStyle/>
          <a:p>
            <a:r>
              <a:rPr lang="en-US" sz="4000"/>
              <a:t>Type Casting</a:t>
            </a:r>
          </a:p>
        </p:txBody>
      </p:sp>
      <p:sp>
        <p:nvSpPr>
          <p:cNvPr id="28675" name="Rectangle 3"/>
          <p:cNvSpPr>
            <a:spLocks noGrp="1" noChangeArrowheads="1"/>
          </p:cNvSpPr>
          <p:nvPr>
            <p:ph type="body" idx="1"/>
          </p:nvPr>
        </p:nvSpPr>
        <p:spPr>
          <a:xfrm>
            <a:off x="231775" y="1085850"/>
            <a:ext cx="8610600" cy="3173413"/>
          </a:xfrm>
          <a:noFill/>
          <a:ln/>
        </p:spPr>
        <p:txBody>
          <a:bodyPr/>
          <a:lstStyle/>
          <a:p>
            <a:pPr algn="just">
              <a:lnSpc>
                <a:spcPct val="80000"/>
              </a:lnSpc>
              <a:buFont typeface="Monotype Sorts" pitchFamily="2" charset="2"/>
              <a:buNone/>
            </a:pPr>
            <a:r>
              <a:rPr lang="en-US" sz="2600">
                <a:latin typeface="Courier New" pitchFamily="49" charset="0"/>
              </a:rPr>
              <a:t>Implicit casting</a:t>
            </a:r>
          </a:p>
          <a:p>
            <a:pPr algn="just">
              <a:lnSpc>
                <a:spcPct val="80000"/>
              </a:lnSpc>
              <a:buFont typeface="Monotype Sorts" pitchFamily="2" charset="2"/>
              <a:buNone/>
            </a:pPr>
            <a:r>
              <a:rPr lang="en-US" sz="2600">
                <a:latin typeface="Courier New" pitchFamily="49" charset="0"/>
              </a:rPr>
              <a:t>  double d = 3; (type widening)</a:t>
            </a:r>
          </a:p>
          <a:p>
            <a:pPr algn="just">
              <a:lnSpc>
                <a:spcPct val="80000"/>
              </a:lnSpc>
              <a:buFont typeface="Monotype Sorts" pitchFamily="2" charset="2"/>
              <a:buNone/>
            </a:pPr>
            <a:endParaRPr lang="en-US" sz="2600">
              <a:latin typeface="Courier New" pitchFamily="49" charset="0"/>
            </a:endParaRPr>
          </a:p>
          <a:p>
            <a:pPr algn="just">
              <a:lnSpc>
                <a:spcPct val="80000"/>
              </a:lnSpc>
              <a:buFont typeface="Monotype Sorts" pitchFamily="2" charset="2"/>
              <a:buNone/>
            </a:pPr>
            <a:r>
              <a:rPr lang="en-US" sz="2600">
                <a:latin typeface="Courier New" pitchFamily="49" charset="0"/>
              </a:rPr>
              <a:t>Explicit casting</a:t>
            </a:r>
          </a:p>
          <a:p>
            <a:pPr algn="just">
              <a:lnSpc>
                <a:spcPct val="80000"/>
              </a:lnSpc>
              <a:buFont typeface="Monotype Sorts" pitchFamily="2" charset="2"/>
              <a:buNone/>
            </a:pPr>
            <a:r>
              <a:rPr lang="en-US" sz="2600">
                <a:latin typeface="Courier New" pitchFamily="49" charset="0"/>
              </a:rPr>
              <a:t>  int i = (int)3.0; (type narrowing)</a:t>
            </a:r>
          </a:p>
          <a:p>
            <a:pPr>
              <a:lnSpc>
                <a:spcPct val="80000"/>
              </a:lnSpc>
              <a:buFont typeface="Monotype Sorts" pitchFamily="2" charset="2"/>
              <a:buNone/>
            </a:pPr>
            <a:r>
              <a:rPr lang="en-US" sz="2600">
                <a:latin typeface="Courier New" pitchFamily="49" charset="0"/>
              </a:rPr>
              <a:t>  int i = (int)3.9; (Fraction part is truncated) </a:t>
            </a:r>
          </a:p>
          <a:p>
            <a:pPr algn="just">
              <a:lnSpc>
                <a:spcPct val="80000"/>
              </a:lnSpc>
              <a:buFont typeface="Monotype Sorts" pitchFamily="2" charset="2"/>
              <a:buNone/>
            </a:pPr>
            <a:r>
              <a:rPr lang="en-US" sz="2600"/>
              <a:t>What is wrong?	int x = 5 / 2.0;</a:t>
            </a:r>
          </a:p>
        </p:txBody>
      </p:sp>
      <p:sp>
        <p:nvSpPr>
          <p:cNvPr id="28679" name="Rectangle 7"/>
          <p:cNvSpPr>
            <a:spLocks noChangeArrowheads="1"/>
          </p:cNvSpPr>
          <p:nvPr/>
        </p:nvSpPr>
        <p:spPr bwMode="auto">
          <a:xfrm>
            <a:off x="0" y="3059113"/>
            <a:ext cx="9144000" cy="0"/>
          </a:xfrm>
          <a:prstGeom prst="rect">
            <a:avLst/>
          </a:prstGeom>
          <a:noFill/>
          <a:ln w="12700">
            <a:noFill/>
            <a:miter lim="800000"/>
            <a:headEnd type="none" w="sm" len="sm"/>
            <a:tailEnd type="none" w="sm" len="sm"/>
          </a:ln>
          <a:effectLst/>
        </p:spPr>
        <p:txBody>
          <a:bodyPr wrap="none" anchor="ctr">
            <a:spAutoFit/>
          </a:bodyPr>
          <a:lstStyle/>
          <a:p>
            <a:endParaRPr lang="en-US"/>
          </a:p>
        </p:txBody>
      </p:sp>
      <p:graphicFrame>
        <p:nvGraphicFramePr>
          <p:cNvPr id="28678" name="Object 6"/>
          <p:cNvGraphicFramePr>
            <a:graphicFrameLocks noChangeAspect="1"/>
          </p:cNvGraphicFramePr>
          <p:nvPr/>
        </p:nvGraphicFramePr>
        <p:xfrm>
          <a:off x="539750" y="4503738"/>
          <a:ext cx="7872413" cy="1720850"/>
        </p:xfrm>
        <a:graphic>
          <a:graphicData uri="http://schemas.openxmlformats.org/presentationml/2006/ole">
            <mc:AlternateContent xmlns:mc="http://schemas.openxmlformats.org/markup-compatibility/2006">
              <mc:Choice xmlns:v="urn:schemas-microsoft-com:vml" Requires="v">
                <p:oleObj spid="_x0000_s28682" name="Picture" r:id="rId3" imgW="3386328" imgH="737616" progId="Word.Picture.8">
                  <p:embed/>
                </p:oleObj>
              </mc:Choice>
              <mc:Fallback>
                <p:oleObj name="Picture" r:id="rId3" imgW="3386328" imgH="737616" progId="Word.Picture.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503738"/>
                        <a:ext cx="7872413" cy="172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D02D5469-1ED2-472A-ABF5-D093140F1F0A}" type="slidenum">
              <a:rPr lang="en-US"/>
              <a:pPr/>
              <a:t>3</a:t>
            </a:fld>
            <a:endParaRPr lang="en-US"/>
          </a:p>
        </p:txBody>
      </p:sp>
      <p:sp>
        <p:nvSpPr>
          <p:cNvPr id="174082" name="Rectangle 2"/>
          <p:cNvSpPr>
            <a:spLocks noGrp="1" noChangeArrowheads="1"/>
          </p:cNvSpPr>
          <p:nvPr>
            <p:ph type="title"/>
          </p:nvPr>
        </p:nvSpPr>
        <p:spPr>
          <a:xfrm>
            <a:off x="423863" y="296863"/>
            <a:ext cx="8334375" cy="417512"/>
          </a:xfrm>
        </p:spPr>
        <p:txBody>
          <a:bodyPr/>
          <a:lstStyle/>
          <a:p>
            <a:r>
              <a:rPr lang="en-US"/>
              <a:t>Reading Input from the Console</a:t>
            </a:r>
            <a:endParaRPr lang="en-US">
              <a:cs typeface="Times New Roman" pitchFamily="18" charset="0"/>
            </a:endParaRPr>
          </a:p>
        </p:txBody>
      </p:sp>
      <p:sp>
        <p:nvSpPr>
          <p:cNvPr id="174083" name="Text Box 3"/>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sz="2400"/>
          </a:p>
        </p:txBody>
      </p:sp>
      <p:sp>
        <p:nvSpPr>
          <p:cNvPr id="174084" name="Text Box 4"/>
          <p:cNvSpPr txBox="1">
            <a:spLocks noChangeArrowheads="1"/>
          </p:cNvSpPr>
          <p:nvPr/>
        </p:nvSpPr>
        <p:spPr bwMode="auto">
          <a:xfrm>
            <a:off x="228600" y="990600"/>
            <a:ext cx="8763000" cy="4267200"/>
          </a:xfrm>
          <a:prstGeom prst="rect">
            <a:avLst/>
          </a:prstGeom>
          <a:noFill/>
          <a:ln w="12700">
            <a:noFill/>
            <a:miter lim="800000"/>
            <a:headEnd type="none" w="sm" len="sm"/>
            <a:tailEnd type="none" w="sm" len="sm"/>
          </a:ln>
          <a:effectLst/>
        </p:spPr>
        <p:txBody>
          <a:bodyPr>
            <a:spAutoFit/>
          </a:bodyPr>
          <a:lstStyle/>
          <a:p>
            <a:pPr>
              <a:spcBef>
                <a:spcPct val="50000"/>
              </a:spcBef>
            </a:pPr>
            <a:r>
              <a:rPr lang="en-US" sz="2800">
                <a:cs typeface="Courier New" pitchFamily="49" charset="0"/>
              </a:rPr>
              <a:t>1. Create a Scanner object </a:t>
            </a:r>
          </a:p>
          <a:p>
            <a:pPr lvl="1">
              <a:spcBef>
                <a:spcPct val="50000"/>
              </a:spcBef>
            </a:pPr>
            <a:r>
              <a:rPr lang="en-US" sz="2400">
                <a:latin typeface="Courier New" pitchFamily="49" charset="0"/>
                <a:cs typeface="Courier New" pitchFamily="49" charset="0"/>
              </a:rPr>
              <a:t>Scanner input = new Scanner(System.in);</a:t>
            </a:r>
            <a:endParaRPr lang="en-US" sz="2400">
              <a:latin typeface="Courier" charset="0"/>
              <a:ea typeface="PMingLiU" pitchFamily="18" charset="-120"/>
            </a:endParaRPr>
          </a:p>
          <a:p>
            <a:pPr>
              <a:spcBef>
                <a:spcPct val="50000"/>
              </a:spcBef>
            </a:pPr>
            <a:r>
              <a:rPr lang="en-US" sz="2800">
                <a:cs typeface="Courier New" pitchFamily="49" charset="0"/>
              </a:rPr>
              <a:t>2. Use the methods </a:t>
            </a:r>
            <a:r>
              <a:rPr lang="en-US" sz="2800" u="sng">
                <a:latin typeface="Palatino" pitchFamily="18" charset="0"/>
                <a:ea typeface="PMingLiU" pitchFamily="18" charset="-120"/>
              </a:rPr>
              <a:t>next()</a:t>
            </a:r>
            <a:r>
              <a:rPr lang="en-US" sz="2800">
                <a:latin typeface="Palatino" pitchFamily="18" charset="0"/>
                <a:ea typeface="PMingLiU" pitchFamily="18" charset="-120"/>
              </a:rPr>
              <a:t>, </a:t>
            </a:r>
            <a:r>
              <a:rPr lang="en-US" sz="2800" u="sng">
                <a:latin typeface="Palatino" pitchFamily="18" charset="0"/>
                <a:ea typeface="PMingLiU" pitchFamily="18" charset="-120"/>
              </a:rPr>
              <a:t>nextByte()</a:t>
            </a:r>
            <a:r>
              <a:rPr lang="en-US" sz="2800">
                <a:latin typeface="Palatino" pitchFamily="18" charset="0"/>
                <a:ea typeface="PMingLiU" pitchFamily="18" charset="-120"/>
              </a:rPr>
              <a:t>, </a:t>
            </a:r>
            <a:r>
              <a:rPr lang="en-US" sz="2800" u="sng">
                <a:latin typeface="Palatino" pitchFamily="18" charset="0"/>
                <a:ea typeface="PMingLiU" pitchFamily="18" charset="-120"/>
              </a:rPr>
              <a:t>nextShort()</a:t>
            </a:r>
            <a:r>
              <a:rPr lang="en-US" sz="2800">
                <a:latin typeface="Palatino" pitchFamily="18" charset="0"/>
                <a:ea typeface="PMingLiU" pitchFamily="18" charset="-120"/>
              </a:rPr>
              <a:t>, </a:t>
            </a:r>
            <a:r>
              <a:rPr lang="en-US" sz="2800" u="sng">
                <a:latin typeface="Palatino" pitchFamily="18" charset="0"/>
                <a:ea typeface="PMingLiU" pitchFamily="18" charset="-120"/>
              </a:rPr>
              <a:t>nextInt()</a:t>
            </a:r>
            <a:r>
              <a:rPr lang="en-US" sz="2800">
                <a:latin typeface="Palatino" pitchFamily="18" charset="0"/>
                <a:ea typeface="PMingLiU" pitchFamily="18" charset="-120"/>
              </a:rPr>
              <a:t>, </a:t>
            </a:r>
            <a:r>
              <a:rPr lang="en-US" sz="2800" u="sng">
                <a:latin typeface="Palatino" pitchFamily="18" charset="0"/>
                <a:ea typeface="PMingLiU" pitchFamily="18" charset="-120"/>
              </a:rPr>
              <a:t>nextLong()</a:t>
            </a:r>
            <a:r>
              <a:rPr lang="en-US" sz="2800">
                <a:latin typeface="Palatino" pitchFamily="18" charset="0"/>
                <a:ea typeface="PMingLiU" pitchFamily="18" charset="-120"/>
              </a:rPr>
              <a:t>, </a:t>
            </a:r>
            <a:r>
              <a:rPr lang="en-US" sz="2800" u="sng">
                <a:latin typeface="Palatino" pitchFamily="18" charset="0"/>
                <a:ea typeface="PMingLiU" pitchFamily="18" charset="-120"/>
              </a:rPr>
              <a:t>nextFloat()</a:t>
            </a:r>
            <a:r>
              <a:rPr lang="en-US" sz="2800">
                <a:latin typeface="Palatino" pitchFamily="18" charset="0"/>
                <a:ea typeface="PMingLiU" pitchFamily="18" charset="-120"/>
              </a:rPr>
              <a:t>, </a:t>
            </a:r>
            <a:r>
              <a:rPr lang="en-US" sz="2800" u="sng">
                <a:latin typeface="Palatino" pitchFamily="18" charset="0"/>
                <a:ea typeface="PMingLiU" pitchFamily="18" charset="-120"/>
              </a:rPr>
              <a:t>nextDouble()</a:t>
            </a:r>
            <a:r>
              <a:rPr lang="en-US" sz="2800">
                <a:latin typeface="Palatino" pitchFamily="18" charset="0"/>
                <a:ea typeface="PMingLiU" pitchFamily="18" charset="-120"/>
              </a:rPr>
              <a:t>, or </a:t>
            </a:r>
            <a:r>
              <a:rPr lang="en-US" sz="2800" u="sng">
                <a:latin typeface="Palatino" pitchFamily="18" charset="0"/>
                <a:ea typeface="PMingLiU" pitchFamily="18" charset="-120"/>
              </a:rPr>
              <a:t>nextBoolean()</a:t>
            </a:r>
            <a:r>
              <a:rPr lang="en-US" sz="2800">
                <a:latin typeface="Palatino" pitchFamily="18" charset="0"/>
                <a:ea typeface="PMingLiU" pitchFamily="18" charset="-120"/>
              </a:rPr>
              <a:t> to obtain to a string, </a:t>
            </a:r>
            <a:r>
              <a:rPr lang="en-US" sz="2800" u="sng">
                <a:latin typeface="Palatino" pitchFamily="18" charset="0"/>
                <a:ea typeface="PMingLiU" pitchFamily="18" charset="-120"/>
              </a:rPr>
              <a:t>byte</a:t>
            </a:r>
            <a:r>
              <a:rPr lang="en-US" sz="2800">
                <a:latin typeface="Palatino" pitchFamily="18" charset="0"/>
                <a:ea typeface="PMingLiU" pitchFamily="18" charset="-120"/>
              </a:rPr>
              <a:t>, </a:t>
            </a:r>
            <a:r>
              <a:rPr lang="en-US" sz="2800" u="sng">
                <a:latin typeface="Palatino" pitchFamily="18" charset="0"/>
                <a:ea typeface="PMingLiU" pitchFamily="18" charset="-120"/>
              </a:rPr>
              <a:t>short</a:t>
            </a:r>
            <a:r>
              <a:rPr lang="en-US" sz="2800">
                <a:latin typeface="Palatino" pitchFamily="18" charset="0"/>
                <a:ea typeface="PMingLiU" pitchFamily="18" charset="-120"/>
              </a:rPr>
              <a:t>, </a:t>
            </a:r>
            <a:r>
              <a:rPr lang="en-US" sz="2800" u="sng">
                <a:latin typeface="Palatino" pitchFamily="18" charset="0"/>
                <a:ea typeface="PMingLiU" pitchFamily="18" charset="-120"/>
              </a:rPr>
              <a:t>int</a:t>
            </a:r>
            <a:r>
              <a:rPr lang="en-US" sz="2800">
                <a:latin typeface="Palatino" pitchFamily="18" charset="0"/>
                <a:ea typeface="PMingLiU" pitchFamily="18" charset="-120"/>
              </a:rPr>
              <a:t>, </a:t>
            </a:r>
            <a:r>
              <a:rPr lang="en-US" sz="2800" u="sng">
                <a:latin typeface="Palatino" pitchFamily="18" charset="0"/>
                <a:ea typeface="PMingLiU" pitchFamily="18" charset="-120"/>
              </a:rPr>
              <a:t>long</a:t>
            </a:r>
            <a:r>
              <a:rPr lang="en-US" sz="2800">
                <a:latin typeface="Palatino" pitchFamily="18" charset="0"/>
                <a:ea typeface="PMingLiU" pitchFamily="18" charset="-120"/>
              </a:rPr>
              <a:t>, </a:t>
            </a:r>
            <a:r>
              <a:rPr lang="en-US" sz="2800" u="sng">
                <a:latin typeface="Palatino" pitchFamily="18" charset="0"/>
                <a:ea typeface="PMingLiU" pitchFamily="18" charset="-120"/>
              </a:rPr>
              <a:t>float</a:t>
            </a:r>
            <a:r>
              <a:rPr lang="en-US" sz="2800">
                <a:latin typeface="Palatino" pitchFamily="18" charset="0"/>
                <a:ea typeface="PMingLiU" pitchFamily="18" charset="-120"/>
              </a:rPr>
              <a:t>, </a:t>
            </a:r>
            <a:r>
              <a:rPr lang="en-US" sz="2800" u="sng">
                <a:latin typeface="Palatino" pitchFamily="18" charset="0"/>
                <a:ea typeface="PMingLiU" pitchFamily="18" charset="-120"/>
              </a:rPr>
              <a:t>double</a:t>
            </a:r>
            <a:r>
              <a:rPr lang="en-US" sz="2800">
                <a:latin typeface="Palatino" pitchFamily="18" charset="0"/>
                <a:ea typeface="PMingLiU" pitchFamily="18" charset="-120"/>
              </a:rPr>
              <a:t>, or </a:t>
            </a:r>
            <a:r>
              <a:rPr lang="en-US" sz="2800" u="sng">
                <a:latin typeface="Palatino" pitchFamily="18" charset="0"/>
                <a:ea typeface="PMingLiU" pitchFamily="18" charset="-120"/>
              </a:rPr>
              <a:t>boolean</a:t>
            </a:r>
            <a:r>
              <a:rPr lang="en-US" sz="2800">
                <a:latin typeface="Palatino" pitchFamily="18" charset="0"/>
                <a:ea typeface="PMingLiU" pitchFamily="18" charset="-120"/>
              </a:rPr>
              <a:t> value. For example,</a:t>
            </a:r>
          </a:p>
          <a:p>
            <a:pPr lvl="1">
              <a:spcBef>
                <a:spcPct val="50000"/>
              </a:spcBef>
            </a:pPr>
            <a:r>
              <a:rPr lang="en-US" sz="2400">
                <a:latin typeface="Courier New" pitchFamily="49" charset="0"/>
                <a:cs typeface="Courier New" pitchFamily="49" charset="0"/>
              </a:rPr>
              <a:t>System.out.print("Enter a double value: ");</a:t>
            </a:r>
            <a:endParaRPr lang="en-US" sz="2400">
              <a:latin typeface="Courier" charset="0"/>
              <a:ea typeface="PMingLiU" pitchFamily="18" charset="-120"/>
            </a:endParaRPr>
          </a:p>
          <a:p>
            <a:pPr lvl="1"/>
            <a:r>
              <a:rPr lang="en-US" sz="2400">
                <a:latin typeface="Courier New" pitchFamily="49" charset="0"/>
                <a:cs typeface="Courier New" pitchFamily="49" charset="0"/>
              </a:rPr>
              <a:t>Scanner input = new Scanner(System.in);</a:t>
            </a:r>
            <a:endParaRPr lang="en-US" sz="2400">
              <a:latin typeface="Courier" charset="0"/>
              <a:ea typeface="PMingLiU" pitchFamily="18" charset="-120"/>
            </a:endParaRPr>
          </a:p>
          <a:p>
            <a:pPr lvl="1"/>
            <a:r>
              <a:rPr lang="en-US" sz="2400">
                <a:latin typeface="Courier New" pitchFamily="49" charset="0"/>
                <a:cs typeface="Courier New" pitchFamily="49" charset="0"/>
              </a:rPr>
              <a:t>double d = input.nextDouble();</a:t>
            </a:r>
            <a:endParaRPr lang="en-US" sz="2400">
              <a:cs typeface="Courier New" pitchFamily="49"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95A39634-890F-4D3D-8809-A3E0D60EBB0B}" type="slidenum">
              <a:rPr lang="en-US"/>
              <a:pPr/>
              <a:t>30</a:t>
            </a:fld>
            <a:endParaRPr lang="en-US"/>
          </a:p>
        </p:txBody>
      </p:sp>
      <p:sp>
        <p:nvSpPr>
          <p:cNvPr id="29698" name="Rectangle 2"/>
          <p:cNvSpPr>
            <a:spLocks noGrp="1" noChangeArrowheads="1"/>
          </p:cNvSpPr>
          <p:nvPr>
            <p:ph type="title"/>
          </p:nvPr>
        </p:nvSpPr>
        <p:spPr>
          <a:xfrm>
            <a:off x="685800" y="304800"/>
            <a:ext cx="7772400" cy="533400"/>
          </a:xfrm>
          <a:noFill/>
          <a:ln/>
        </p:spPr>
        <p:txBody>
          <a:bodyPr/>
          <a:lstStyle/>
          <a:p>
            <a:r>
              <a:rPr lang="en-US"/>
              <a:t>Character Data Type</a:t>
            </a:r>
            <a:endParaRPr lang="en-US" b="1"/>
          </a:p>
        </p:txBody>
      </p:sp>
      <p:sp>
        <p:nvSpPr>
          <p:cNvPr id="29699" name="Rectangle 3"/>
          <p:cNvSpPr>
            <a:spLocks noGrp="1" noChangeArrowheads="1"/>
          </p:cNvSpPr>
          <p:nvPr>
            <p:ph type="body" idx="1"/>
          </p:nvPr>
        </p:nvSpPr>
        <p:spPr>
          <a:xfrm>
            <a:off x="152400" y="1219200"/>
            <a:ext cx="6477000" cy="2362200"/>
          </a:xfrm>
          <a:noFill/>
          <a:ln/>
        </p:spPr>
        <p:txBody>
          <a:bodyPr/>
          <a:lstStyle/>
          <a:p>
            <a:pPr algn="just">
              <a:buFont typeface="Monotype Sorts" pitchFamily="2" charset="2"/>
              <a:buNone/>
            </a:pPr>
            <a:r>
              <a:rPr lang="en-US" sz="3000"/>
              <a:t>char letter = 'A'; (ASCII)       </a:t>
            </a:r>
          </a:p>
          <a:p>
            <a:pPr algn="just">
              <a:buFont typeface="Monotype Sorts" pitchFamily="2" charset="2"/>
              <a:buNone/>
            </a:pPr>
            <a:r>
              <a:rPr lang="en-US" sz="3000"/>
              <a:t>char numChar = '4'; (ASCII)</a:t>
            </a:r>
          </a:p>
          <a:p>
            <a:pPr>
              <a:lnSpc>
                <a:spcPct val="30000"/>
              </a:lnSpc>
              <a:spcBef>
                <a:spcPct val="100000"/>
              </a:spcBef>
              <a:buFont typeface="Monotype Sorts" pitchFamily="2" charset="2"/>
              <a:buNone/>
            </a:pPr>
            <a:r>
              <a:rPr lang="en-US" sz="3000"/>
              <a:t>char letter = '\u0041'; (Unicode)</a:t>
            </a:r>
          </a:p>
          <a:p>
            <a:pPr>
              <a:lnSpc>
                <a:spcPct val="30000"/>
              </a:lnSpc>
              <a:spcBef>
                <a:spcPct val="100000"/>
              </a:spcBef>
              <a:buFont typeface="Monotype Sorts" pitchFamily="2" charset="2"/>
              <a:buNone/>
            </a:pPr>
            <a:r>
              <a:rPr lang="en-US" sz="3000"/>
              <a:t>char numChar = '\u0034'; (Unicode)</a:t>
            </a:r>
          </a:p>
        </p:txBody>
      </p:sp>
      <p:sp>
        <p:nvSpPr>
          <p:cNvPr id="29701" name="Rectangle 5"/>
          <p:cNvSpPr>
            <a:spLocks noChangeArrowheads="1"/>
          </p:cNvSpPr>
          <p:nvPr/>
        </p:nvSpPr>
        <p:spPr bwMode="auto">
          <a:xfrm>
            <a:off x="5029200" y="1066800"/>
            <a:ext cx="2743200" cy="4572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pitchFamily="2" charset="2"/>
              <a:buNone/>
            </a:pPr>
            <a:r>
              <a:rPr lang="en-US" sz="2000"/>
              <a:t>Four hexadecimal digits. </a:t>
            </a:r>
          </a:p>
        </p:txBody>
      </p:sp>
      <p:sp>
        <p:nvSpPr>
          <p:cNvPr id="29702" name="Line 6"/>
          <p:cNvSpPr>
            <a:spLocks noChangeShapeType="1"/>
          </p:cNvSpPr>
          <p:nvPr/>
        </p:nvSpPr>
        <p:spPr bwMode="auto">
          <a:xfrm flipH="1">
            <a:off x="2971800" y="1447800"/>
            <a:ext cx="2133600" cy="1143000"/>
          </a:xfrm>
          <a:prstGeom prst="line">
            <a:avLst/>
          </a:prstGeom>
          <a:noFill/>
          <a:ln w="12700">
            <a:solidFill>
              <a:srgbClr val="FF0000"/>
            </a:solidFill>
            <a:round/>
            <a:headEnd type="none" w="sm" len="sm"/>
            <a:tailEnd type="stealth" w="sm" len="sm"/>
          </a:ln>
          <a:effectLst/>
        </p:spPr>
        <p:txBody>
          <a:bodyPr/>
          <a:lstStyle/>
          <a:p>
            <a:endParaRPr lang="en-US"/>
          </a:p>
        </p:txBody>
      </p:sp>
      <p:sp>
        <p:nvSpPr>
          <p:cNvPr id="29703" name="Rectangle 7"/>
          <p:cNvSpPr>
            <a:spLocks noChangeArrowheads="1"/>
          </p:cNvSpPr>
          <p:nvPr/>
        </p:nvSpPr>
        <p:spPr bwMode="auto">
          <a:xfrm>
            <a:off x="228600" y="3962400"/>
            <a:ext cx="8763000" cy="2286000"/>
          </a:xfrm>
          <a:prstGeom prst="rect">
            <a:avLst/>
          </a:prstGeom>
          <a:noFill/>
          <a:ln w="9525">
            <a:noFill/>
            <a:miter lim="800000"/>
            <a:headEnd/>
            <a:tailEnd/>
          </a:ln>
          <a:effectLst/>
        </p:spPr>
        <p:txBody>
          <a:bodyPr lIns="92075" tIns="46038" rIns="92075" bIns="46038"/>
          <a:lstStyle/>
          <a:p>
            <a:pPr algn="just">
              <a:spcBef>
                <a:spcPct val="20000"/>
              </a:spcBef>
              <a:buClr>
                <a:schemeClr val="tx2"/>
              </a:buClr>
              <a:buSzPct val="75000"/>
              <a:buFont typeface="Monotype Sorts" pitchFamily="2" charset="2"/>
              <a:buNone/>
            </a:pPr>
            <a:r>
              <a:rPr lang="en-US" sz="2600">
                <a:cs typeface="Times New Roman" pitchFamily="18" charset="0"/>
              </a:rPr>
              <a:t>NOTE: The increment and decrement operators can also be used on </a:t>
            </a:r>
            <a:r>
              <a:rPr lang="en-US" sz="2600" u="sng">
                <a:cs typeface="Times New Roman" pitchFamily="18" charset="0"/>
              </a:rPr>
              <a:t>char</a:t>
            </a:r>
            <a:r>
              <a:rPr lang="en-US" sz="2600">
                <a:cs typeface="Times New Roman" pitchFamily="18" charset="0"/>
              </a:rPr>
              <a:t> variables to get the next or preceding Unicode character. For example, the following statements display character </a:t>
            </a:r>
            <a:r>
              <a:rPr lang="en-US" sz="2600" u="sng">
                <a:cs typeface="Times New Roman" pitchFamily="18" charset="0"/>
              </a:rPr>
              <a:t>b</a:t>
            </a:r>
            <a:r>
              <a:rPr lang="en-US" sz="2600">
                <a:cs typeface="Times New Roman" pitchFamily="18" charset="0"/>
              </a:rPr>
              <a:t>.</a:t>
            </a:r>
          </a:p>
          <a:p>
            <a:pPr marL="742950" lvl="1" indent="-285750" algn="just">
              <a:spcBef>
                <a:spcPct val="20000"/>
              </a:spcBef>
              <a:buClr>
                <a:schemeClr val="tx1"/>
              </a:buClr>
            </a:pPr>
            <a:r>
              <a:rPr lang="en-US" sz="2600">
                <a:cs typeface="Times New Roman" pitchFamily="18" charset="0"/>
              </a:rPr>
              <a:t>    char ch = 'a';</a:t>
            </a:r>
          </a:p>
          <a:p>
            <a:pPr marL="742950" lvl="1" indent="-285750" algn="just">
              <a:spcBef>
                <a:spcPct val="20000"/>
              </a:spcBef>
              <a:buClr>
                <a:schemeClr val="tx1"/>
              </a:buClr>
            </a:pPr>
            <a:r>
              <a:rPr lang="en-US" sz="2600">
                <a:cs typeface="Times New Roman" pitchFamily="18" charset="0"/>
              </a:rPr>
              <a:t>    System.out.println(++ch);</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5C7284D7-8E52-440B-BEFF-4454737053FB}" type="slidenum">
              <a:rPr lang="en-US"/>
              <a:pPr/>
              <a:t>31</a:t>
            </a:fld>
            <a:endParaRPr lang="en-US"/>
          </a:p>
        </p:txBody>
      </p:sp>
      <p:sp>
        <p:nvSpPr>
          <p:cNvPr id="44034" name="Rectangle 2"/>
          <p:cNvSpPr>
            <a:spLocks noGrp="1" noChangeArrowheads="1"/>
          </p:cNvSpPr>
          <p:nvPr>
            <p:ph type="title"/>
          </p:nvPr>
        </p:nvSpPr>
        <p:spPr>
          <a:xfrm>
            <a:off x="685800" y="228600"/>
            <a:ext cx="7772400" cy="609600"/>
          </a:xfrm>
        </p:spPr>
        <p:txBody>
          <a:bodyPr/>
          <a:lstStyle/>
          <a:p>
            <a:r>
              <a:rPr lang="en-US"/>
              <a:t>Unicode Format</a:t>
            </a:r>
            <a:endParaRPr lang="en-US">
              <a:latin typeface="Book Antiqua" pitchFamily="18" charset="0"/>
            </a:endParaRPr>
          </a:p>
        </p:txBody>
      </p:sp>
      <p:sp>
        <p:nvSpPr>
          <p:cNvPr id="44039" name="Text Box 7"/>
          <p:cNvSpPr txBox="1">
            <a:spLocks noChangeArrowheads="1"/>
          </p:cNvSpPr>
          <p:nvPr/>
        </p:nvSpPr>
        <p:spPr bwMode="auto">
          <a:xfrm>
            <a:off x="304800" y="990600"/>
            <a:ext cx="8534400" cy="3081338"/>
          </a:xfrm>
          <a:prstGeom prst="rect">
            <a:avLst/>
          </a:prstGeom>
          <a:noFill/>
          <a:ln w="12700">
            <a:noFill/>
            <a:miter lim="800000"/>
            <a:headEnd type="none" w="sm" len="sm"/>
            <a:tailEnd type="none" w="sm" len="sm"/>
          </a:ln>
          <a:effectLst/>
        </p:spPr>
        <p:txBody>
          <a:bodyPr>
            <a:spAutoFit/>
          </a:bodyPr>
          <a:lstStyle/>
          <a:p>
            <a:pPr>
              <a:spcBef>
                <a:spcPct val="50000"/>
              </a:spcBef>
              <a:tabLst>
                <a:tab pos="4229100" algn="l"/>
                <a:tab pos="5600700" algn="l"/>
              </a:tabLst>
            </a:pPr>
            <a:r>
              <a:rPr lang="en-US" sz="2800" dirty="0">
                <a:cs typeface="Times New Roman" pitchFamily="18" charset="0"/>
              </a:rPr>
              <a:t>Java characters use </a:t>
            </a:r>
            <a:r>
              <a:rPr lang="en-US" sz="2800" i="1" dirty="0">
                <a:cs typeface="Times New Roman" pitchFamily="18" charset="0"/>
              </a:rPr>
              <a:t>Unicode</a:t>
            </a:r>
            <a:r>
              <a:rPr lang="en-US" sz="2800" dirty="0">
                <a:cs typeface="Times New Roman" pitchFamily="18" charset="0"/>
              </a:rPr>
              <a:t>, a 16-bit encoding scheme established by the Unicode Consortium to support the interchange, processing, and display of written texts in the world’s diverse languages. Unicode takes two bytes, preceded by \u, expressed in four hexadecimal numbers that run from </a:t>
            </a:r>
            <a:r>
              <a:rPr lang="en-US" sz="2800" u="sng" dirty="0">
                <a:cs typeface="Times New Roman" pitchFamily="18" charset="0"/>
              </a:rPr>
              <a:t>'\u0000'</a:t>
            </a:r>
            <a:r>
              <a:rPr lang="en-US" sz="2800" dirty="0">
                <a:cs typeface="Times New Roman" pitchFamily="18" charset="0"/>
              </a:rPr>
              <a:t> to </a:t>
            </a:r>
            <a:r>
              <a:rPr lang="en-US" sz="2800" u="sng" dirty="0">
                <a:cs typeface="Times New Roman" pitchFamily="18" charset="0"/>
              </a:rPr>
              <a:t>'\</a:t>
            </a:r>
            <a:r>
              <a:rPr lang="en-US" sz="2800" u="sng" dirty="0" err="1">
                <a:cs typeface="Times New Roman" pitchFamily="18" charset="0"/>
              </a:rPr>
              <a:t>uFFFF</a:t>
            </a:r>
            <a:r>
              <a:rPr lang="en-US" sz="2800" u="sng" dirty="0">
                <a:cs typeface="Times New Roman" pitchFamily="18" charset="0"/>
              </a:rPr>
              <a:t>'</a:t>
            </a:r>
            <a:r>
              <a:rPr lang="en-US" sz="2800" dirty="0">
                <a:cs typeface="Times New Roman" pitchFamily="18" charset="0"/>
              </a:rPr>
              <a:t>.</a:t>
            </a:r>
            <a:r>
              <a:rPr lang="en-US" sz="2800" dirty="0"/>
              <a:t> So, Unicode can represent </a:t>
            </a:r>
            <a:r>
              <a:rPr lang="en-US" sz="2800" dirty="0">
                <a:latin typeface="Courier New" pitchFamily="49" charset="0"/>
                <a:cs typeface="Times New Roman" pitchFamily="18" charset="0"/>
              </a:rPr>
              <a:t>65535 + 1 characters</a:t>
            </a:r>
            <a:r>
              <a:rPr lang="en-US" sz="2800" dirty="0"/>
              <a:t>.</a:t>
            </a:r>
          </a:p>
        </p:txBody>
      </p:sp>
      <p:pic>
        <p:nvPicPr>
          <p:cNvPr id="44040" name="Picture 8"/>
          <p:cNvPicPr>
            <a:picLocks noChangeAspect="1" noChangeArrowheads="1"/>
          </p:cNvPicPr>
          <p:nvPr/>
        </p:nvPicPr>
        <p:blipFill>
          <a:blip r:embed="rId2"/>
          <a:srcRect/>
          <a:stretch>
            <a:fillRect/>
          </a:stretch>
        </p:blipFill>
        <p:spPr bwMode="auto">
          <a:xfrm>
            <a:off x="4876800" y="5181600"/>
            <a:ext cx="2552700" cy="1095375"/>
          </a:xfrm>
          <a:prstGeom prst="rect">
            <a:avLst/>
          </a:prstGeom>
          <a:noFill/>
          <a:ln w="12700">
            <a:noFill/>
            <a:miter lim="800000"/>
            <a:headEnd type="none" w="sm" len="sm"/>
            <a:tailEnd type="none" w="sm" len="sm"/>
          </a:ln>
          <a:effectLst/>
        </p:spPr>
      </p:pic>
      <p:sp>
        <p:nvSpPr>
          <p:cNvPr id="44041" name="Text Box 9"/>
          <p:cNvSpPr txBox="1">
            <a:spLocks noChangeArrowheads="1"/>
          </p:cNvSpPr>
          <p:nvPr/>
        </p:nvSpPr>
        <p:spPr bwMode="auto">
          <a:xfrm>
            <a:off x="1752600" y="4267200"/>
            <a:ext cx="5257800" cy="701675"/>
          </a:xfrm>
          <a:prstGeom prst="rect">
            <a:avLst/>
          </a:prstGeom>
          <a:noFill/>
          <a:ln w="12700">
            <a:noFill/>
            <a:miter lim="800000"/>
            <a:headEnd type="none" w="sm" len="sm"/>
            <a:tailEnd type="none" w="sm" len="sm"/>
          </a:ln>
          <a:effectLst/>
        </p:spPr>
        <p:txBody>
          <a:bodyPr>
            <a:spAutoFit/>
          </a:bodyPr>
          <a:lstStyle/>
          <a:p>
            <a:pPr>
              <a:spcBef>
                <a:spcPct val="50000"/>
              </a:spcBef>
              <a:tabLst>
                <a:tab pos="4229100" algn="l"/>
                <a:tab pos="5600700" algn="l"/>
              </a:tabLst>
            </a:pPr>
            <a:r>
              <a:rPr lang="en-US" sz="2000">
                <a:cs typeface="Times New Roman" pitchFamily="18" charset="0"/>
              </a:rPr>
              <a:t>Unicode \u03b1 \u03b2 \u03b3 for three Greek letters</a:t>
            </a:r>
          </a:p>
        </p:txBody>
      </p:sp>
      <p:sp>
        <p:nvSpPr>
          <p:cNvPr id="44042" name="Line 10"/>
          <p:cNvSpPr>
            <a:spLocks noChangeShapeType="1"/>
          </p:cNvSpPr>
          <p:nvPr/>
        </p:nvSpPr>
        <p:spPr bwMode="auto">
          <a:xfrm>
            <a:off x="3124200" y="4572000"/>
            <a:ext cx="2286000" cy="990600"/>
          </a:xfrm>
          <a:prstGeom prst="line">
            <a:avLst/>
          </a:prstGeom>
          <a:noFill/>
          <a:ln w="12700">
            <a:solidFill>
              <a:srgbClr val="FF0000"/>
            </a:solidFill>
            <a:round/>
            <a:headEnd type="none" w="sm" len="sm"/>
            <a:tailEnd type="stealth" w="sm" len="sm"/>
          </a:ln>
          <a:effectLst/>
        </p:spPr>
        <p:txBody>
          <a:bodyPr/>
          <a:lstStyle/>
          <a:p>
            <a:endParaRPr lang="en-US"/>
          </a:p>
        </p:txBody>
      </p:sp>
      <p:sp>
        <p:nvSpPr>
          <p:cNvPr id="44043" name="Line 11"/>
          <p:cNvSpPr>
            <a:spLocks noChangeShapeType="1"/>
          </p:cNvSpPr>
          <p:nvPr/>
        </p:nvSpPr>
        <p:spPr bwMode="auto">
          <a:xfrm>
            <a:off x="4038600" y="4572000"/>
            <a:ext cx="1524000" cy="990600"/>
          </a:xfrm>
          <a:prstGeom prst="line">
            <a:avLst/>
          </a:prstGeom>
          <a:noFill/>
          <a:ln w="12700">
            <a:solidFill>
              <a:srgbClr val="FF0000"/>
            </a:solidFill>
            <a:round/>
            <a:headEnd type="none" w="sm" len="sm"/>
            <a:tailEnd type="stealth" w="sm" len="sm"/>
          </a:ln>
          <a:effectLst/>
        </p:spPr>
        <p:txBody>
          <a:bodyPr/>
          <a:lstStyle/>
          <a:p>
            <a:endParaRPr lang="en-US"/>
          </a:p>
        </p:txBody>
      </p:sp>
      <p:sp>
        <p:nvSpPr>
          <p:cNvPr id="44044" name="Line 12"/>
          <p:cNvSpPr>
            <a:spLocks noChangeShapeType="1"/>
          </p:cNvSpPr>
          <p:nvPr/>
        </p:nvSpPr>
        <p:spPr bwMode="auto">
          <a:xfrm>
            <a:off x="4800600" y="4572000"/>
            <a:ext cx="838200" cy="990600"/>
          </a:xfrm>
          <a:prstGeom prst="line">
            <a:avLst/>
          </a:prstGeom>
          <a:noFill/>
          <a:ln w="12700">
            <a:solidFill>
              <a:srgbClr val="FF0000"/>
            </a:solidFill>
            <a:round/>
            <a:headEnd type="none" w="sm" len="sm"/>
            <a:tailEnd type="stealth"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6D990D7-2763-43D8-B3ED-C98D6C9190E3}" type="slidenum">
              <a:rPr lang="en-US"/>
              <a:pPr/>
              <a:t>32</a:t>
            </a:fld>
            <a:endParaRPr lang="en-US"/>
          </a:p>
        </p:txBody>
      </p:sp>
      <p:sp>
        <p:nvSpPr>
          <p:cNvPr id="161794" name="Rectangle 2"/>
          <p:cNvSpPr>
            <a:spLocks noGrp="1" noChangeArrowheads="1"/>
          </p:cNvSpPr>
          <p:nvPr>
            <p:ph type="title"/>
          </p:nvPr>
        </p:nvSpPr>
        <p:spPr>
          <a:xfrm>
            <a:off x="152400" y="228600"/>
            <a:ext cx="8763000" cy="742950"/>
          </a:xfrm>
        </p:spPr>
        <p:txBody>
          <a:bodyPr/>
          <a:lstStyle/>
          <a:p>
            <a:r>
              <a:rPr lang="en-US" sz="4000"/>
              <a:t>Escape Sequences for Special Characters</a:t>
            </a:r>
          </a:p>
        </p:txBody>
      </p:sp>
      <p:sp>
        <p:nvSpPr>
          <p:cNvPr id="161795" name="Text Box 3"/>
          <p:cNvSpPr txBox="1">
            <a:spLocks noChangeArrowheads="1"/>
          </p:cNvSpPr>
          <p:nvPr/>
        </p:nvSpPr>
        <p:spPr bwMode="auto">
          <a:xfrm>
            <a:off x="457200" y="1143000"/>
            <a:ext cx="8229600" cy="5008563"/>
          </a:xfrm>
          <a:prstGeom prst="rect">
            <a:avLst/>
          </a:prstGeom>
          <a:noFill/>
          <a:ln w="12700">
            <a:noFill/>
            <a:miter lim="800000"/>
            <a:headEnd type="none" w="sm" len="sm"/>
            <a:tailEnd type="none" w="sm" len="sm"/>
          </a:ln>
          <a:effectLst/>
        </p:spPr>
        <p:txBody>
          <a:bodyPr>
            <a:spAutoFit/>
          </a:bodyPr>
          <a:lstStyle/>
          <a:p>
            <a:pPr>
              <a:spcBef>
                <a:spcPct val="50000"/>
              </a:spcBef>
              <a:tabLst>
                <a:tab pos="4229100" algn="l"/>
                <a:tab pos="5600700" algn="l"/>
              </a:tabLst>
            </a:pPr>
            <a:r>
              <a:rPr lang="en-US" sz="2800" i="1"/>
              <a:t>Description       Escape Sequence 		Unicode</a:t>
            </a:r>
            <a:endParaRPr lang="en-US" sz="2800"/>
          </a:p>
          <a:p>
            <a:pPr>
              <a:spcBef>
                <a:spcPct val="50000"/>
              </a:spcBef>
              <a:tabLst>
                <a:tab pos="4229100" algn="l"/>
                <a:tab pos="5600700" algn="l"/>
              </a:tabLst>
            </a:pPr>
            <a:r>
              <a:rPr lang="en-US" sz="2800"/>
              <a:t>Backspace         </a:t>
            </a:r>
            <a:r>
              <a:rPr lang="en-US" sz="2600">
                <a:latin typeface="Courier New" pitchFamily="49" charset="0"/>
              </a:rPr>
              <a:t>\b</a:t>
            </a:r>
            <a:r>
              <a:rPr lang="en-US" sz="2800"/>
              <a:t>			</a:t>
            </a:r>
            <a:r>
              <a:rPr lang="en-US" sz="2600">
                <a:latin typeface="Courier New" pitchFamily="49" charset="0"/>
              </a:rPr>
              <a:t>\u0008</a:t>
            </a:r>
            <a:endParaRPr lang="en-US" sz="2800"/>
          </a:p>
          <a:p>
            <a:pPr>
              <a:spcBef>
                <a:spcPct val="50000"/>
              </a:spcBef>
              <a:tabLst>
                <a:tab pos="4229100" algn="l"/>
                <a:tab pos="5600700" algn="l"/>
              </a:tabLst>
            </a:pPr>
            <a:r>
              <a:rPr lang="en-US" sz="2800"/>
              <a:t>Tab                    </a:t>
            </a:r>
            <a:r>
              <a:rPr lang="en-US" sz="2600">
                <a:latin typeface="Courier New" pitchFamily="49" charset="0"/>
              </a:rPr>
              <a:t>\t</a:t>
            </a:r>
            <a:r>
              <a:rPr lang="en-US" sz="2800"/>
              <a:t>			</a:t>
            </a:r>
            <a:r>
              <a:rPr lang="en-US" sz="2600">
                <a:latin typeface="Courier New" pitchFamily="49" charset="0"/>
              </a:rPr>
              <a:t>\u0009</a:t>
            </a:r>
            <a:endParaRPr lang="en-US" sz="2800"/>
          </a:p>
          <a:p>
            <a:pPr>
              <a:spcBef>
                <a:spcPct val="50000"/>
              </a:spcBef>
              <a:tabLst>
                <a:tab pos="4229100" algn="l"/>
                <a:tab pos="5600700" algn="l"/>
              </a:tabLst>
            </a:pPr>
            <a:r>
              <a:rPr lang="en-US" sz="2800"/>
              <a:t>Linefeed            </a:t>
            </a:r>
            <a:r>
              <a:rPr lang="en-US" sz="2600">
                <a:latin typeface="Courier New" pitchFamily="49" charset="0"/>
              </a:rPr>
              <a:t>\n</a:t>
            </a:r>
            <a:r>
              <a:rPr lang="en-US" sz="2800"/>
              <a:t>			</a:t>
            </a:r>
            <a:r>
              <a:rPr lang="en-US" sz="2600">
                <a:latin typeface="Courier New" pitchFamily="49" charset="0"/>
              </a:rPr>
              <a:t>\u000A</a:t>
            </a:r>
            <a:endParaRPr lang="en-US" sz="2800"/>
          </a:p>
          <a:p>
            <a:pPr>
              <a:spcBef>
                <a:spcPct val="50000"/>
              </a:spcBef>
              <a:tabLst>
                <a:tab pos="4229100" algn="l"/>
                <a:tab pos="5600700" algn="l"/>
              </a:tabLst>
            </a:pPr>
            <a:r>
              <a:rPr lang="en-US" sz="2800"/>
              <a:t>Carriage return  </a:t>
            </a:r>
            <a:r>
              <a:rPr lang="en-US" sz="2600">
                <a:latin typeface="Courier New" pitchFamily="49" charset="0"/>
              </a:rPr>
              <a:t>\r</a:t>
            </a:r>
            <a:r>
              <a:rPr lang="en-US" sz="2800"/>
              <a:t>			</a:t>
            </a:r>
            <a:r>
              <a:rPr lang="en-US" sz="2600">
                <a:latin typeface="Courier New" pitchFamily="49" charset="0"/>
              </a:rPr>
              <a:t>\u000D</a:t>
            </a:r>
          </a:p>
          <a:p>
            <a:pPr>
              <a:spcBef>
                <a:spcPct val="50000"/>
              </a:spcBef>
              <a:tabLst>
                <a:tab pos="4229100" algn="l"/>
                <a:tab pos="5600700" algn="l"/>
              </a:tabLst>
            </a:pPr>
            <a:r>
              <a:rPr lang="en-US" sz="2800"/>
              <a:t>Backslash          </a:t>
            </a:r>
            <a:r>
              <a:rPr lang="en-US" sz="2600">
                <a:latin typeface="Courier New" pitchFamily="49" charset="0"/>
              </a:rPr>
              <a:t>\\</a:t>
            </a:r>
            <a:r>
              <a:rPr lang="en-US" sz="2800"/>
              <a:t>			</a:t>
            </a:r>
            <a:r>
              <a:rPr lang="en-US" sz="2600">
                <a:latin typeface="Courier New" pitchFamily="49" charset="0"/>
              </a:rPr>
              <a:t>\u005C</a:t>
            </a:r>
          </a:p>
          <a:p>
            <a:pPr>
              <a:spcBef>
                <a:spcPct val="50000"/>
              </a:spcBef>
              <a:tabLst>
                <a:tab pos="4229100" algn="l"/>
                <a:tab pos="5600700" algn="l"/>
              </a:tabLst>
            </a:pPr>
            <a:r>
              <a:rPr lang="en-US" sz="2800"/>
              <a:t>Single Quote      </a:t>
            </a:r>
            <a:r>
              <a:rPr lang="en-US" sz="2600">
                <a:latin typeface="Courier New" pitchFamily="49" charset="0"/>
              </a:rPr>
              <a:t>\</a:t>
            </a:r>
            <a:r>
              <a:rPr lang="en-US" sz="2600">
                <a:latin typeface="Courier" charset="0"/>
                <a:cs typeface="Times New Roman" pitchFamily="18" charset="0"/>
              </a:rPr>
              <a:t>'</a:t>
            </a:r>
            <a:r>
              <a:rPr lang="en-US" sz="2600">
                <a:latin typeface="Courier New" pitchFamily="49" charset="0"/>
              </a:rPr>
              <a:t> </a:t>
            </a:r>
            <a:r>
              <a:rPr lang="en-US" sz="2800"/>
              <a:t>			</a:t>
            </a:r>
            <a:r>
              <a:rPr lang="en-US" sz="2600">
                <a:latin typeface="Courier New" pitchFamily="49" charset="0"/>
              </a:rPr>
              <a:t>\u0027</a:t>
            </a:r>
          </a:p>
          <a:p>
            <a:pPr>
              <a:spcBef>
                <a:spcPct val="50000"/>
              </a:spcBef>
              <a:tabLst>
                <a:tab pos="4229100" algn="l"/>
                <a:tab pos="5600700" algn="l"/>
              </a:tabLst>
            </a:pPr>
            <a:r>
              <a:rPr lang="en-US" sz="2800"/>
              <a:t>Double Quote     </a:t>
            </a:r>
            <a:r>
              <a:rPr lang="en-US" sz="2600">
                <a:latin typeface="Courier New" pitchFamily="49" charset="0"/>
              </a:rPr>
              <a:t>\</a:t>
            </a:r>
            <a:r>
              <a:rPr lang="en-US" sz="2600">
                <a:latin typeface="Courier" charset="0"/>
                <a:cs typeface="Times New Roman" pitchFamily="18" charset="0"/>
              </a:rPr>
              <a:t>"</a:t>
            </a:r>
            <a:r>
              <a:rPr lang="en-US" sz="2600">
                <a:latin typeface="Courier New" pitchFamily="49" charset="0"/>
              </a:rPr>
              <a:t> </a:t>
            </a:r>
            <a:r>
              <a:rPr lang="en-US" sz="2800"/>
              <a:t>			</a:t>
            </a:r>
            <a:r>
              <a:rPr lang="en-US" sz="2600">
                <a:latin typeface="Courier New" pitchFamily="49" charset="0"/>
              </a:rPr>
              <a:t>\u0022</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11D3BB3-7361-468C-AC06-786F617325A8}" type="slidenum">
              <a:rPr lang="en-US"/>
              <a:pPr/>
              <a:t>33</a:t>
            </a:fld>
            <a:endParaRPr lang="en-US"/>
          </a:p>
        </p:txBody>
      </p:sp>
      <p:sp>
        <p:nvSpPr>
          <p:cNvPr id="105474" name="Rectangle 2"/>
          <p:cNvSpPr>
            <a:spLocks noGrp="1" noChangeArrowheads="1"/>
          </p:cNvSpPr>
          <p:nvPr>
            <p:ph type="title"/>
          </p:nvPr>
        </p:nvSpPr>
        <p:spPr>
          <a:xfrm>
            <a:off x="685800" y="0"/>
            <a:ext cx="7772400" cy="1428750"/>
          </a:xfrm>
        </p:spPr>
        <p:txBody>
          <a:bodyPr/>
          <a:lstStyle/>
          <a:p>
            <a:r>
              <a:rPr lang="en-US"/>
              <a:t>Casting between char and Numeric Types</a:t>
            </a:r>
            <a:endParaRPr lang="en-US">
              <a:latin typeface="Book Antiqua" pitchFamily="18" charset="0"/>
            </a:endParaRPr>
          </a:p>
        </p:txBody>
      </p:sp>
      <p:sp>
        <p:nvSpPr>
          <p:cNvPr id="105475" name="Text Box 3"/>
          <p:cNvSpPr txBox="1">
            <a:spLocks noChangeArrowheads="1"/>
          </p:cNvSpPr>
          <p:nvPr/>
        </p:nvSpPr>
        <p:spPr bwMode="auto">
          <a:xfrm>
            <a:off x="304800" y="1752600"/>
            <a:ext cx="8686800" cy="1739900"/>
          </a:xfrm>
          <a:prstGeom prst="rect">
            <a:avLst/>
          </a:prstGeom>
          <a:noFill/>
          <a:ln w="12700">
            <a:noFill/>
            <a:miter lim="800000"/>
            <a:headEnd type="none" w="sm" len="sm"/>
            <a:tailEnd type="none" w="sm" len="sm"/>
          </a:ln>
          <a:effectLst/>
        </p:spPr>
        <p:txBody>
          <a:bodyPr>
            <a:spAutoFit/>
          </a:bodyPr>
          <a:lstStyle/>
          <a:p>
            <a:pPr>
              <a:spcBef>
                <a:spcPct val="50000"/>
              </a:spcBef>
              <a:tabLst>
                <a:tab pos="4229100" algn="l"/>
                <a:tab pos="5600700" algn="l"/>
              </a:tabLst>
            </a:pPr>
            <a:r>
              <a:rPr lang="en-US" sz="2600">
                <a:latin typeface="Courier New" pitchFamily="49" charset="0"/>
              </a:rPr>
              <a:t>int i = </a:t>
            </a:r>
            <a:r>
              <a:rPr lang="en-US" sz="3000">
                <a:latin typeface="Courier New" pitchFamily="49" charset="0"/>
              </a:rPr>
              <a:t>'</a:t>
            </a:r>
            <a:r>
              <a:rPr lang="en-US" sz="2600">
                <a:latin typeface="Courier New" pitchFamily="49" charset="0"/>
              </a:rPr>
              <a:t>a</a:t>
            </a:r>
            <a:r>
              <a:rPr lang="en-US" sz="3000">
                <a:latin typeface="Courier New" pitchFamily="49" charset="0"/>
              </a:rPr>
              <a:t>'</a:t>
            </a:r>
            <a:r>
              <a:rPr lang="en-US" sz="2600">
                <a:latin typeface="Courier New" pitchFamily="49" charset="0"/>
              </a:rPr>
              <a:t>; // Same as int i = (int)</a:t>
            </a:r>
            <a:r>
              <a:rPr lang="en-US" sz="3000">
                <a:latin typeface="Courier New" pitchFamily="49" charset="0"/>
              </a:rPr>
              <a:t>'</a:t>
            </a:r>
            <a:r>
              <a:rPr lang="en-US" sz="2600">
                <a:latin typeface="Courier New" pitchFamily="49" charset="0"/>
              </a:rPr>
              <a:t>a</a:t>
            </a:r>
            <a:r>
              <a:rPr lang="en-US" sz="3000">
                <a:latin typeface="Courier New" pitchFamily="49" charset="0"/>
              </a:rPr>
              <a:t>'</a:t>
            </a:r>
            <a:r>
              <a:rPr lang="en-US" sz="2600">
                <a:latin typeface="Courier New" pitchFamily="49" charset="0"/>
              </a:rPr>
              <a:t>;</a:t>
            </a:r>
          </a:p>
          <a:p>
            <a:pPr>
              <a:spcBef>
                <a:spcPct val="50000"/>
              </a:spcBef>
              <a:tabLst>
                <a:tab pos="4229100" algn="l"/>
                <a:tab pos="5600700" algn="l"/>
              </a:tabLst>
            </a:pPr>
            <a:endParaRPr lang="en-US" sz="2600">
              <a:latin typeface="Courier New" pitchFamily="49" charset="0"/>
            </a:endParaRPr>
          </a:p>
          <a:p>
            <a:pPr>
              <a:spcBef>
                <a:spcPct val="50000"/>
              </a:spcBef>
              <a:tabLst>
                <a:tab pos="4229100" algn="l"/>
                <a:tab pos="5600700" algn="l"/>
              </a:tabLst>
            </a:pPr>
            <a:r>
              <a:rPr lang="en-US" sz="2600">
                <a:latin typeface="Courier New" pitchFamily="49" charset="0"/>
              </a:rPr>
              <a:t>char c = 97; // Same as char c = (char)97;</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8AB8DAB7-56F0-493E-82F8-FCA58EAFE222}" type="slidenum">
              <a:rPr lang="en-US"/>
              <a:pPr/>
              <a:t>34</a:t>
            </a:fld>
            <a:endParaRPr lang="en-US"/>
          </a:p>
        </p:txBody>
      </p:sp>
      <p:sp>
        <p:nvSpPr>
          <p:cNvPr id="84994" name="Rectangle 2"/>
          <p:cNvSpPr>
            <a:spLocks noGrp="1" noChangeArrowheads="1"/>
          </p:cNvSpPr>
          <p:nvPr>
            <p:ph type="title"/>
          </p:nvPr>
        </p:nvSpPr>
        <p:spPr>
          <a:xfrm>
            <a:off x="685800" y="0"/>
            <a:ext cx="7772400" cy="1428750"/>
          </a:xfrm>
        </p:spPr>
        <p:txBody>
          <a:bodyPr/>
          <a:lstStyle/>
          <a:p>
            <a:r>
              <a:rPr lang="en-US"/>
              <a:t>Problem: Monetary Units</a:t>
            </a:r>
            <a:endParaRPr lang="en-US" sz="5400"/>
          </a:p>
        </p:txBody>
      </p:sp>
      <p:sp>
        <p:nvSpPr>
          <p:cNvPr id="84998" name="Text Box 6"/>
          <p:cNvSpPr txBox="1">
            <a:spLocks noChangeArrowheads="1"/>
          </p:cNvSpPr>
          <p:nvPr/>
        </p:nvSpPr>
        <p:spPr bwMode="auto">
          <a:xfrm>
            <a:off x="914400" y="1524000"/>
            <a:ext cx="7543800" cy="457200"/>
          </a:xfrm>
          <a:prstGeom prst="rect">
            <a:avLst/>
          </a:prstGeom>
          <a:noFill/>
          <a:ln w="12700">
            <a:noFill/>
            <a:miter lim="800000"/>
            <a:headEnd type="none" w="sm" len="sm"/>
            <a:tailEnd type="none" w="sm" len="sm"/>
          </a:ln>
          <a:effectLst/>
        </p:spPr>
        <p:txBody>
          <a:bodyPr>
            <a:spAutoFit/>
          </a:bodyPr>
          <a:lstStyle/>
          <a:p>
            <a:pPr>
              <a:spcBef>
                <a:spcPct val="50000"/>
              </a:spcBef>
            </a:pPr>
            <a:endParaRPr lang="en-US" sz="2400"/>
          </a:p>
        </p:txBody>
      </p:sp>
      <p:sp>
        <p:nvSpPr>
          <p:cNvPr id="84999" name="Text Box 7"/>
          <p:cNvSpPr txBox="1">
            <a:spLocks noChangeArrowheads="1"/>
          </p:cNvSpPr>
          <p:nvPr/>
        </p:nvSpPr>
        <p:spPr bwMode="auto">
          <a:xfrm>
            <a:off x="381000" y="1676400"/>
            <a:ext cx="8382000" cy="3539430"/>
          </a:xfrm>
          <a:prstGeom prst="rect">
            <a:avLst/>
          </a:prstGeom>
          <a:noFill/>
          <a:ln w="12700">
            <a:noFill/>
            <a:miter lim="800000"/>
            <a:headEnd type="none" w="sm" len="sm"/>
            <a:tailEnd type="none" w="sm" len="sm"/>
          </a:ln>
          <a:effectLst/>
        </p:spPr>
        <p:txBody>
          <a:bodyPr>
            <a:spAutoFit/>
          </a:bodyPr>
          <a:lstStyle/>
          <a:p>
            <a:pPr>
              <a:spcBef>
                <a:spcPct val="50000"/>
              </a:spcBef>
            </a:pPr>
            <a:r>
              <a:rPr lang="en-US" sz="3200" dirty="0"/>
              <a:t>This program lets the user enter the amount in decimal representing dollars and cents and output a report listing the monetary equivalent in single dollars, quarters, dimes, nickels, and </a:t>
            </a:r>
            <a:r>
              <a:rPr lang="en-US" sz="3200" dirty="0" smtClean="0"/>
              <a:t>cents</a:t>
            </a:r>
            <a:r>
              <a:rPr lang="en-US" sz="3200" dirty="0"/>
              <a:t>. Your program should report maximum number of dollars, then the maximum number of quarters, and so on, in this order.</a:t>
            </a:r>
            <a:r>
              <a:rPr lang="en-US" sz="2400" dirty="0">
                <a:latin typeface="Courier" charset="0"/>
              </a:rPr>
              <a:t> </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5D092CBA-8DD7-4DDF-9FD1-09D74F8A036A}" type="slidenum">
              <a:rPr lang="en-US"/>
              <a:pPr/>
              <a:t>35</a:t>
            </a:fld>
            <a:endParaRPr lang="en-US"/>
          </a:p>
        </p:txBody>
      </p:sp>
      <p:sp>
        <p:nvSpPr>
          <p:cNvPr id="241666" name="Rectangle 2"/>
          <p:cNvSpPr>
            <a:spLocks noGrp="1" noChangeArrowheads="1"/>
          </p:cNvSpPr>
          <p:nvPr>
            <p:ph type="title"/>
          </p:nvPr>
        </p:nvSpPr>
        <p:spPr>
          <a:xfrm>
            <a:off x="693738" y="165100"/>
            <a:ext cx="7772400" cy="422275"/>
          </a:xfrm>
          <a:noFill/>
          <a:ln/>
        </p:spPr>
        <p:txBody>
          <a:bodyPr/>
          <a:lstStyle/>
          <a:p>
            <a:r>
              <a:rPr lang="en-US" sz="4000"/>
              <a:t>Trace ComputeChange</a:t>
            </a:r>
          </a:p>
        </p:txBody>
      </p:sp>
      <p:sp>
        <p:nvSpPr>
          <p:cNvPr id="241667" name="Rectangle 3"/>
          <p:cNvSpPr>
            <a:spLocks noGrp="1" noChangeArrowheads="1"/>
          </p:cNvSpPr>
          <p:nvPr>
            <p:ph type="body" idx="1"/>
          </p:nvPr>
        </p:nvSpPr>
        <p:spPr>
          <a:xfrm>
            <a:off x="155575" y="1239838"/>
            <a:ext cx="5562600" cy="5181600"/>
          </a:xfrm>
          <a:solidFill>
            <a:schemeClr val="tx1"/>
          </a:solidFill>
          <a:ln/>
        </p:spPr>
        <p:txBody>
          <a:bodyPr/>
          <a:lstStyle/>
          <a:p>
            <a:pPr>
              <a:lnSpc>
                <a:spcPct val="80000"/>
              </a:lnSpc>
              <a:buFont typeface="Monotype Sorts" pitchFamily="2" charset="2"/>
              <a:buNone/>
            </a:pPr>
            <a:r>
              <a:rPr lang="en-US" sz="1600"/>
              <a:t> </a:t>
            </a:r>
            <a:r>
              <a:rPr lang="en-US" sz="1600">
                <a:solidFill>
                  <a:schemeClr val="bg2"/>
                </a:solidFill>
              </a:rPr>
              <a:t>int remainingAmount = (int)(amount * 100);</a:t>
            </a:r>
          </a:p>
          <a:p>
            <a:pPr>
              <a:lnSpc>
                <a:spcPct val="80000"/>
              </a:lnSpc>
              <a:buFont typeface="Monotype Sorts" pitchFamily="2" charset="2"/>
              <a:buNone/>
            </a:pPr>
            <a:r>
              <a:rPr lang="en-US" sz="1600">
                <a:solidFill>
                  <a:schemeClr val="bg2"/>
                </a:solidFill>
              </a:rPr>
              <a:t>    </a:t>
            </a:r>
          </a:p>
          <a:p>
            <a:pPr>
              <a:lnSpc>
                <a:spcPct val="80000"/>
              </a:lnSpc>
              <a:buFont typeface="Monotype Sorts" pitchFamily="2" charset="2"/>
              <a:buNone/>
            </a:pPr>
            <a:r>
              <a:rPr lang="en-US" sz="1600">
                <a:solidFill>
                  <a:schemeClr val="bg2"/>
                </a:solidFill>
              </a:rPr>
              <a:t> // Find the number of one dollars</a:t>
            </a:r>
          </a:p>
          <a:p>
            <a:pPr>
              <a:lnSpc>
                <a:spcPct val="80000"/>
              </a:lnSpc>
              <a:buFont typeface="Monotype Sorts" pitchFamily="2" charset="2"/>
              <a:buNone/>
            </a:pPr>
            <a:r>
              <a:rPr lang="en-US" sz="1600">
                <a:solidFill>
                  <a:schemeClr val="bg2"/>
                </a:solidFill>
              </a:rPr>
              <a:t> int numberOfOneDollars = remainingAmount / 100;</a:t>
            </a:r>
          </a:p>
          <a:p>
            <a:pPr>
              <a:lnSpc>
                <a:spcPct val="80000"/>
              </a:lnSpc>
              <a:buFont typeface="Monotype Sorts" pitchFamily="2" charset="2"/>
              <a:buNone/>
            </a:pPr>
            <a:r>
              <a:rPr lang="en-US" sz="1600">
                <a:solidFill>
                  <a:schemeClr val="bg2"/>
                </a:solidFill>
              </a:rPr>
              <a:t> remainingAmount = remainingAmount % 100;</a:t>
            </a:r>
          </a:p>
          <a:p>
            <a:pPr>
              <a:lnSpc>
                <a:spcPct val="80000"/>
              </a:lnSpc>
              <a:buFont typeface="Monotype Sorts" pitchFamily="2" charset="2"/>
              <a:buNone/>
            </a:pPr>
            <a:r>
              <a:rPr lang="en-US" sz="1600">
                <a:solidFill>
                  <a:schemeClr val="bg2"/>
                </a:solidFill>
              </a:rPr>
              <a:t>    </a:t>
            </a:r>
          </a:p>
          <a:p>
            <a:pPr>
              <a:lnSpc>
                <a:spcPct val="80000"/>
              </a:lnSpc>
              <a:buFont typeface="Monotype Sorts" pitchFamily="2" charset="2"/>
              <a:buNone/>
            </a:pPr>
            <a:r>
              <a:rPr lang="en-US" sz="1600">
                <a:solidFill>
                  <a:schemeClr val="bg2"/>
                </a:solidFill>
              </a:rPr>
              <a:t> // Find the number of quarters in the remaining amount</a:t>
            </a:r>
          </a:p>
          <a:p>
            <a:pPr>
              <a:lnSpc>
                <a:spcPct val="80000"/>
              </a:lnSpc>
              <a:buFont typeface="Monotype Sorts" pitchFamily="2" charset="2"/>
              <a:buNone/>
            </a:pPr>
            <a:r>
              <a:rPr lang="en-US" sz="1600">
                <a:solidFill>
                  <a:schemeClr val="bg2"/>
                </a:solidFill>
              </a:rPr>
              <a:t> int numberOfQuarters = remainingAmount / 25;</a:t>
            </a:r>
          </a:p>
          <a:p>
            <a:pPr>
              <a:lnSpc>
                <a:spcPct val="80000"/>
              </a:lnSpc>
              <a:buFont typeface="Monotype Sorts" pitchFamily="2" charset="2"/>
              <a:buNone/>
            </a:pPr>
            <a:r>
              <a:rPr lang="en-US" sz="1600">
                <a:solidFill>
                  <a:schemeClr val="bg2"/>
                </a:solidFill>
              </a:rPr>
              <a:t> remainingAmount = remainingAmount % 25;</a:t>
            </a:r>
          </a:p>
          <a:p>
            <a:pPr>
              <a:lnSpc>
                <a:spcPct val="80000"/>
              </a:lnSpc>
              <a:buFont typeface="Monotype Sorts" pitchFamily="2" charset="2"/>
              <a:buNone/>
            </a:pPr>
            <a:r>
              <a:rPr lang="en-US" sz="1600">
                <a:solidFill>
                  <a:schemeClr val="bg2"/>
                </a:solidFill>
              </a:rPr>
              <a:t>    </a:t>
            </a:r>
          </a:p>
          <a:p>
            <a:pPr>
              <a:lnSpc>
                <a:spcPct val="80000"/>
              </a:lnSpc>
              <a:buFont typeface="Monotype Sorts" pitchFamily="2" charset="2"/>
              <a:buNone/>
            </a:pPr>
            <a:r>
              <a:rPr lang="en-US" sz="1600">
                <a:solidFill>
                  <a:schemeClr val="bg2"/>
                </a:solidFill>
              </a:rPr>
              <a:t> // Find the number of dimes in the remaining amount</a:t>
            </a:r>
          </a:p>
          <a:p>
            <a:pPr>
              <a:lnSpc>
                <a:spcPct val="80000"/>
              </a:lnSpc>
              <a:buFont typeface="Monotype Sorts" pitchFamily="2" charset="2"/>
              <a:buNone/>
            </a:pPr>
            <a:r>
              <a:rPr lang="en-US" sz="1600">
                <a:solidFill>
                  <a:schemeClr val="bg2"/>
                </a:solidFill>
              </a:rPr>
              <a:t> int numberOfDimes = remainingAmount / 10;</a:t>
            </a:r>
          </a:p>
          <a:p>
            <a:pPr>
              <a:lnSpc>
                <a:spcPct val="80000"/>
              </a:lnSpc>
              <a:buFont typeface="Monotype Sorts" pitchFamily="2" charset="2"/>
              <a:buNone/>
            </a:pPr>
            <a:r>
              <a:rPr lang="en-US" sz="1600">
                <a:solidFill>
                  <a:schemeClr val="bg2"/>
                </a:solidFill>
              </a:rPr>
              <a:t> remainingAmount = remainingAmount % 10;</a:t>
            </a:r>
          </a:p>
          <a:p>
            <a:pPr>
              <a:lnSpc>
                <a:spcPct val="80000"/>
              </a:lnSpc>
              <a:buFont typeface="Monotype Sorts" pitchFamily="2" charset="2"/>
              <a:buNone/>
            </a:pPr>
            <a:r>
              <a:rPr lang="en-US" sz="1600">
                <a:solidFill>
                  <a:schemeClr val="bg2"/>
                </a:solidFill>
              </a:rPr>
              <a:t>    </a:t>
            </a:r>
          </a:p>
          <a:p>
            <a:pPr>
              <a:lnSpc>
                <a:spcPct val="80000"/>
              </a:lnSpc>
              <a:buFont typeface="Monotype Sorts" pitchFamily="2" charset="2"/>
              <a:buNone/>
            </a:pPr>
            <a:r>
              <a:rPr lang="en-US" sz="1600">
                <a:solidFill>
                  <a:schemeClr val="bg2"/>
                </a:solidFill>
              </a:rPr>
              <a:t> // Find the number of nickels in the remaining amount</a:t>
            </a:r>
          </a:p>
          <a:p>
            <a:pPr>
              <a:lnSpc>
                <a:spcPct val="80000"/>
              </a:lnSpc>
              <a:buFont typeface="Monotype Sorts" pitchFamily="2" charset="2"/>
              <a:buNone/>
            </a:pPr>
            <a:r>
              <a:rPr lang="en-US" sz="1600">
                <a:solidFill>
                  <a:schemeClr val="bg2"/>
                </a:solidFill>
              </a:rPr>
              <a:t> int numberOfNickels = remainingAmount / 5;</a:t>
            </a:r>
          </a:p>
          <a:p>
            <a:pPr>
              <a:lnSpc>
                <a:spcPct val="80000"/>
              </a:lnSpc>
              <a:buFont typeface="Monotype Sorts" pitchFamily="2" charset="2"/>
              <a:buNone/>
            </a:pPr>
            <a:r>
              <a:rPr lang="en-US" sz="1600">
                <a:solidFill>
                  <a:schemeClr val="bg2"/>
                </a:solidFill>
              </a:rPr>
              <a:t> remainingAmount = remainingAmount % 5;</a:t>
            </a:r>
          </a:p>
          <a:p>
            <a:pPr>
              <a:lnSpc>
                <a:spcPct val="80000"/>
              </a:lnSpc>
              <a:buFont typeface="Monotype Sorts" pitchFamily="2" charset="2"/>
              <a:buNone/>
            </a:pPr>
            <a:r>
              <a:rPr lang="en-US" sz="1600">
                <a:solidFill>
                  <a:schemeClr val="bg2"/>
                </a:solidFill>
              </a:rPr>
              <a:t>    </a:t>
            </a:r>
          </a:p>
          <a:p>
            <a:pPr>
              <a:lnSpc>
                <a:spcPct val="80000"/>
              </a:lnSpc>
              <a:buFont typeface="Monotype Sorts" pitchFamily="2" charset="2"/>
              <a:buNone/>
            </a:pPr>
            <a:r>
              <a:rPr lang="en-US" sz="1600">
                <a:solidFill>
                  <a:schemeClr val="bg2"/>
                </a:solidFill>
              </a:rPr>
              <a:t> // Find the number of pennies in the remaining amount</a:t>
            </a:r>
          </a:p>
          <a:p>
            <a:pPr>
              <a:lnSpc>
                <a:spcPct val="80000"/>
              </a:lnSpc>
              <a:buFont typeface="Monotype Sorts" pitchFamily="2" charset="2"/>
              <a:buNone/>
            </a:pPr>
            <a:r>
              <a:rPr lang="en-US" sz="1600">
                <a:solidFill>
                  <a:schemeClr val="bg2"/>
                </a:solidFill>
              </a:rPr>
              <a:t> int numberOfPennies = remainingAmount;</a:t>
            </a:r>
          </a:p>
        </p:txBody>
      </p:sp>
      <p:sp>
        <p:nvSpPr>
          <p:cNvPr id="241668" name="Rectangle 4"/>
          <p:cNvSpPr>
            <a:spLocks noChangeArrowheads="1"/>
          </p:cNvSpPr>
          <p:nvPr/>
        </p:nvSpPr>
        <p:spPr bwMode="auto">
          <a:xfrm>
            <a:off x="7924800" y="1277938"/>
            <a:ext cx="876300" cy="360362"/>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dirty="0">
                <a:solidFill>
                  <a:srgbClr val="FF5050"/>
                </a:solidFill>
              </a:rPr>
              <a:t>1156</a:t>
            </a:r>
          </a:p>
        </p:txBody>
      </p:sp>
      <p:sp>
        <p:nvSpPr>
          <p:cNvPr id="241669" name="Text Box 5"/>
          <p:cNvSpPr txBox="1">
            <a:spLocks noChangeArrowheads="1"/>
          </p:cNvSpPr>
          <p:nvPr/>
        </p:nvSpPr>
        <p:spPr bwMode="auto">
          <a:xfrm>
            <a:off x="5838825" y="1277938"/>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a:t>remainingAmount</a:t>
            </a:r>
          </a:p>
        </p:txBody>
      </p:sp>
      <p:sp>
        <p:nvSpPr>
          <p:cNvPr id="241670" name="Rectangle 6"/>
          <p:cNvSpPr>
            <a:spLocks noChangeArrowheads="1"/>
          </p:cNvSpPr>
          <p:nvPr/>
        </p:nvSpPr>
        <p:spPr bwMode="auto">
          <a:xfrm>
            <a:off x="269875" y="1277938"/>
            <a:ext cx="5105400" cy="2952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241672" name="AutoShape 8"/>
          <p:cNvSpPr>
            <a:spLocks noChangeArrowheads="1"/>
          </p:cNvSpPr>
          <p:nvPr/>
        </p:nvSpPr>
        <p:spPr bwMode="auto">
          <a:xfrm>
            <a:off x="2690813" y="779463"/>
            <a:ext cx="3533775" cy="384175"/>
          </a:xfrm>
          <a:prstGeom prst="wedgeRoundRectCallout">
            <a:avLst>
              <a:gd name="adj1" fmla="val -44787"/>
              <a:gd name="adj2" fmla="val 90495"/>
              <a:gd name="adj3" fmla="val 16667"/>
            </a:avLst>
          </a:prstGeom>
          <a:solidFill>
            <a:schemeClr val="accent1"/>
          </a:solidFill>
          <a:ln w="12700">
            <a:solidFill>
              <a:schemeClr val="tx1"/>
            </a:solidFill>
            <a:miter lim="800000"/>
            <a:headEnd type="none" w="sm" len="sm"/>
            <a:tailEnd type="none" w="sm" len="sm"/>
          </a:ln>
          <a:effectLst/>
        </p:spPr>
        <p:txBody>
          <a:bodyPr/>
          <a:lstStyle/>
          <a:p>
            <a:pPr algn="ctr"/>
            <a:r>
              <a:rPr lang="en-US" sz="1800"/>
              <a:t>Suppose amount is 11.56</a:t>
            </a:r>
          </a:p>
        </p:txBody>
      </p:sp>
      <p:sp>
        <p:nvSpPr>
          <p:cNvPr id="10" name="Rectangle 10"/>
          <p:cNvSpPr>
            <a:spLocks noChangeArrowheads="1"/>
          </p:cNvSpPr>
          <p:nvPr/>
        </p:nvSpPr>
        <p:spPr bwMode="auto">
          <a:xfrm>
            <a:off x="7924800" y="1854200"/>
            <a:ext cx="882650" cy="306388"/>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rgbClr val="FF5050"/>
                </a:solidFill>
              </a:rPr>
              <a:t>11</a:t>
            </a:r>
          </a:p>
        </p:txBody>
      </p:sp>
      <p:sp>
        <p:nvSpPr>
          <p:cNvPr id="11" name="Text Box 11"/>
          <p:cNvSpPr txBox="1">
            <a:spLocks noChangeArrowheads="1"/>
          </p:cNvSpPr>
          <p:nvPr/>
        </p:nvSpPr>
        <p:spPr bwMode="auto">
          <a:xfrm>
            <a:off x="5838825" y="1892300"/>
            <a:ext cx="2036763"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numberOfOneDollars</a:t>
            </a:r>
            <a:endParaRPr lang="en-US" dirty="0"/>
          </a:p>
        </p:txBody>
      </p:sp>
      <p:sp>
        <p:nvSpPr>
          <p:cNvPr id="13" name="Rectangle 4"/>
          <p:cNvSpPr>
            <a:spLocks noChangeArrowheads="1"/>
          </p:cNvSpPr>
          <p:nvPr/>
        </p:nvSpPr>
        <p:spPr bwMode="auto">
          <a:xfrm>
            <a:off x="7924800" y="22098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rgbClr val="FF5050"/>
                </a:solidFill>
              </a:rPr>
              <a:t>56</a:t>
            </a:r>
          </a:p>
        </p:txBody>
      </p:sp>
      <p:sp>
        <p:nvSpPr>
          <p:cNvPr id="14" name="Text Box 5"/>
          <p:cNvSpPr txBox="1">
            <a:spLocks noChangeArrowheads="1"/>
          </p:cNvSpPr>
          <p:nvPr/>
        </p:nvSpPr>
        <p:spPr bwMode="auto">
          <a:xfrm>
            <a:off x="5829300" y="2209800"/>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remainingAmount</a:t>
            </a:r>
            <a:endParaRPr lang="en-US" dirty="0"/>
          </a:p>
        </p:txBody>
      </p:sp>
      <p:sp>
        <p:nvSpPr>
          <p:cNvPr id="15" name="Rectangle 12"/>
          <p:cNvSpPr>
            <a:spLocks noChangeArrowheads="1"/>
          </p:cNvSpPr>
          <p:nvPr/>
        </p:nvSpPr>
        <p:spPr bwMode="auto">
          <a:xfrm>
            <a:off x="7924800" y="28956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a:solidFill>
                  <a:srgbClr val="FF5050"/>
                </a:solidFill>
              </a:rPr>
              <a:t>2</a:t>
            </a:r>
          </a:p>
        </p:txBody>
      </p:sp>
      <p:sp>
        <p:nvSpPr>
          <p:cNvPr id="16" name="Text Box 13"/>
          <p:cNvSpPr txBox="1">
            <a:spLocks noChangeArrowheads="1"/>
          </p:cNvSpPr>
          <p:nvPr/>
        </p:nvSpPr>
        <p:spPr bwMode="auto">
          <a:xfrm>
            <a:off x="5867400" y="2933700"/>
            <a:ext cx="2074863"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smtClean="0"/>
              <a:t>numberOfQuarters</a:t>
            </a:r>
            <a:endParaRPr lang="en-US" dirty="0"/>
          </a:p>
        </p:txBody>
      </p:sp>
      <p:sp>
        <p:nvSpPr>
          <p:cNvPr id="17" name="Rectangle 4"/>
          <p:cNvSpPr>
            <a:spLocks noChangeArrowheads="1"/>
          </p:cNvSpPr>
          <p:nvPr/>
        </p:nvSpPr>
        <p:spPr bwMode="auto">
          <a:xfrm>
            <a:off x="7924800" y="32385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a:solidFill>
                  <a:srgbClr val="FF5050"/>
                </a:solidFill>
              </a:rPr>
              <a:t>6</a:t>
            </a:r>
          </a:p>
        </p:txBody>
      </p:sp>
      <p:sp>
        <p:nvSpPr>
          <p:cNvPr id="18" name="Text Box 5"/>
          <p:cNvSpPr txBox="1">
            <a:spLocks noChangeArrowheads="1"/>
          </p:cNvSpPr>
          <p:nvPr/>
        </p:nvSpPr>
        <p:spPr bwMode="auto">
          <a:xfrm>
            <a:off x="5829300" y="3238500"/>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remainingAmount</a:t>
            </a:r>
            <a:endParaRPr lang="en-US" dirty="0"/>
          </a:p>
        </p:txBody>
      </p:sp>
      <p:sp>
        <p:nvSpPr>
          <p:cNvPr id="19" name="Rectangle 12"/>
          <p:cNvSpPr>
            <a:spLocks noChangeArrowheads="1"/>
          </p:cNvSpPr>
          <p:nvPr/>
        </p:nvSpPr>
        <p:spPr bwMode="auto">
          <a:xfrm>
            <a:off x="7924800" y="38100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dirty="0" smtClean="0">
                <a:solidFill>
                  <a:srgbClr val="FF5050"/>
                </a:solidFill>
              </a:rPr>
              <a:t>0</a:t>
            </a:r>
            <a:endParaRPr lang="en-US" dirty="0">
              <a:solidFill>
                <a:srgbClr val="FF5050"/>
              </a:solidFill>
            </a:endParaRPr>
          </a:p>
        </p:txBody>
      </p:sp>
      <p:sp>
        <p:nvSpPr>
          <p:cNvPr id="20" name="Text Box 13"/>
          <p:cNvSpPr txBox="1">
            <a:spLocks noChangeArrowheads="1"/>
          </p:cNvSpPr>
          <p:nvPr/>
        </p:nvSpPr>
        <p:spPr bwMode="auto">
          <a:xfrm>
            <a:off x="5867400" y="3810000"/>
            <a:ext cx="2074863" cy="338554"/>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smtClean="0"/>
              <a:t>numberOfDimes</a:t>
            </a:r>
            <a:endParaRPr lang="en-US" dirty="0"/>
          </a:p>
        </p:txBody>
      </p:sp>
      <p:sp>
        <p:nvSpPr>
          <p:cNvPr id="21" name="Rectangle 4"/>
          <p:cNvSpPr>
            <a:spLocks noChangeArrowheads="1"/>
          </p:cNvSpPr>
          <p:nvPr/>
        </p:nvSpPr>
        <p:spPr bwMode="auto">
          <a:xfrm>
            <a:off x="7924800" y="42672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dirty="0">
                <a:solidFill>
                  <a:srgbClr val="FF5050"/>
                </a:solidFill>
              </a:rPr>
              <a:t>6</a:t>
            </a:r>
          </a:p>
        </p:txBody>
      </p:sp>
      <p:sp>
        <p:nvSpPr>
          <p:cNvPr id="22" name="Text Box 5"/>
          <p:cNvSpPr txBox="1">
            <a:spLocks noChangeArrowheads="1"/>
          </p:cNvSpPr>
          <p:nvPr/>
        </p:nvSpPr>
        <p:spPr bwMode="auto">
          <a:xfrm>
            <a:off x="5905500" y="4267200"/>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remainingAmount</a:t>
            </a:r>
            <a:endParaRPr lang="en-US" dirty="0"/>
          </a:p>
        </p:txBody>
      </p:sp>
      <p:sp>
        <p:nvSpPr>
          <p:cNvPr id="23" name="Rectangle 12"/>
          <p:cNvSpPr>
            <a:spLocks noChangeArrowheads="1"/>
          </p:cNvSpPr>
          <p:nvPr/>
        </p:nvSpPr>
        <p:spPr bwMode="auto">
          <a:xfrm>
            <a:off x="7918450" y="47625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dirty="0" smtClean="0">
                <a:solidFill>
                  <a:srgbClr val="FF5050"/>
                </a:solidFill>
              </a:rPr>
              <a:t>1</a:t>
            </a:r>
            <a:endParaRPr lang="en-US" dirty="0">
              <a:solidFill>
                <a:srgbClr val="FF5050"/>
              </a:solidFill>
            </a:endParaRPr>
          </a:p>
        </p:txBody>
      </p:sp>
      <p:sp>
        <p:nvSpPr>
          <p:cNvPr id="24" name="Text Box 13"/>
          <p:cNvSpPr txBox="1">
            <a:spLocks noChangeArrowheads="1"/>
          </p:cNvSpPr>
          <p:nvPr/>
        </p:nvSpPr>
        <p:spPr bwMode="auto">
          <a:xfrm>
            <a:off x="5867400" y="4762500"/>
            <a:ext cx="2074863" cy="338554"/>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smtClean="0"/>
              <a:t>numberOfNickels</a:t>
            </a:r>
            <a:endParaRPr lang="en-US" dirty="0"/>
          </a:p>
        </p:txBody>
      </p:sp>
      <p:sp>
        <p:nvSpPr>
          <p:cNvPr id="25" name="Rectangle 4"/>
          <p:cNvSpPr>
            <a:spLocks noChangeArrowheads="1"/>
          </p:cNvSpPr>
          <p:nvPr/>
        </p:nvSpPr>
        <p:spPr bwMode="auto">
          <a:xfrm>
            <a:off x="7918450" y="52197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sz="1800" dirty="0" smtClean="0">
                <a:solidFill>
                  <a:srgbClr val="FF5050"/>
                </a:solidFill>
              </a:rPr>
              <a:t>1</a:t>
            </a:r>
            <a:endParaRPr lang="en-US" sz="1800" dirty="0">
              <a:solidFill>
                <a:srgbClr val="FF5050"/>
              </a:solidFill>
            </a:endParaRPr>
          </a:p>
        </p:txBody>
      </p:sp>
      <p:sp>
        <p:nvSpPr>
          <p:cNvPr id="26" name="Text Box 5"/>
          <p:cNvSpPr txBox="1">
            <a:spLocks noChangeArrowheads="1"/>
          </p:cNvSpPr>
          <p:nvPr/>
        </p:nvSpPr>
        <p:spPr bwMode="auto">
          <a:xfrm>
            <a:off x="5905500" y="5219700"/>
            <a:ext cx="1728788" cy="336550"/>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a:t>remainingAmount</a:t>
            </a:r>
            <a:endParaRPr lang="en-US" dirty="0"/>
          </a:p>
        </p:txBody>
      </p:sp>
      <p:sp>
        <p:nvSpPr>
          <p:cNvPr id="27" name="Rectangle 12"/>
          <p:cNvSpPr>
            <a:spLocks noChangeArrowheads="1"/>
          </p:cNvSpPr>
          <p:nvPr/>
        </p:nvSpPr>
        <p:spPr bwMode="auto">
          <a:xfrm>
            <a:off x="7924800" y="5867400"/>
            <a:ext cx="882650" cy="306387"/>
          </a:xfrm>
          <a:prstGeom prst="rect">
            <a:avLst/>
          </a:prstGeom>
          <a:solidFill>
            <a:schemeClr val="tx1"/>
          </a:solidFill>
          <a:ln w="12700">
            <a:solidFill>
              <a:schemeClr val="tx1"/>
            </a:solidFill>
            <a:miter lim="800000"/>
            <a:headEnd type="none" w="sm" len="sm"/>
            <a:tailEnd type="none" w="sm" len="sm"/>
          </a:ln>
          <a:effectLst/>
        </p:spPr>
        <p:txBody>
          <a:bodyPr wrap="none" lIns="9144" tIns="9144" rIns="9144" bIns="9144" anchor="ctr"/>
          <a:lstStyle/>
          <a:p>
            <a:pPr algn="ctr"/>
            <a:r>
              <a:rPr lang="en-US" dirty="0" smtClean="0">
                <a:solidFill>
                  <a:srgbClr val="FF5050"/>
                </a:solidFill>
              </a:rPr>
              <a:t>1</a:t>
            </a:r>
            <a:endParaRPr lang="en-US" dirty="0">
              <a:solidFill>
                <a:srgbClr val="FF5050"/>
              </a:solidFill>
            </a:endParaRPr>
          </a:p>
        </p:txBody>
      </p:sp>
      <p:sp>
        <p:nvSpPr>
          <p:cNvPr id="28" name="Text Box 13"/>
          <p:cNvSpPr txBox="1">
            <a:spLocks noChangeArrowheads="1"/>
          </p:cNvSpPr>
          <p:nvPr/>
        </p:nvSpPr>
        <p:spPr bwMode="auto">
          <a:xfrm>
            <a:off x="5867400" y="5867400"/>
            <a:ext cx="2074863" cy="338554"/>
          </a:xfrm>
          <a:prstGeom prst="rect">
            <a:avLst/>
          </a:prstGeom>
          <a:noFill/>
          <a:ln w="12700">
            <a:noFill/>
            <a:miter lim="800000"/>
            <a:headEnd type="none" w="sm" len="sm"/>
            <a:tailEnd type="none" w="sm" len="sm"/>
          </a:ln>
          <a:effectLst/>
        </p:spPr>
        <p:txBody>
          <a:bodyPr>
            <a:spAutoFit/>
          </a:bodyPr>
          <a:lstStyle/>
          <a:p>
            <a:pPr>
              <a:spcBef>
                <a:spcPct val="50000"/>
              </a:spcBef>
            </a:pPr>
            <a:r>
              <a:rPr lang="en-US" dirty="0" err="1" smtClean="0"/>
              <a:t>numberOfPennies</a:t>
            </a:r>
            <a:r>
              <a:rPr lang="en-US" dirty="0" smtClean="0"/>
              <a:t>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1672"/>
                                        </p:tgtEl>
                                        <p:attrNameLst>
                                          <p:attrName>style.visibility</p:attrName>
                                        </p:attrNameLst>
                                      </p:cBhvr>
                                      <p:to>
                                        <p:strVal val="visible"/>
                                      </p:to>
                                    </p:set>
                                    <p:anim calcmode="lin" valueType="num">
                                      <p:cBhvr additive="base">
                                        <p:cTn id="7" dur="500" fill="hold"/>
                                        <p:tgtEl>
                                          <p:spTgt spid="241672"/>
                                        </p:tgtEl>
                                        <p:attrNameLst>
                                          <p:attrName>ppt_x</p:attrName>
                                        </p:attrNameLst>
                                      </p:cBhvr>
                                      <p:tavLst>
                                        <p:tav tm="0">
                                          <p:val>
                                            <p:strVal val="0-#ppt_w/2"/>
                                          </p:val>
                                        </p:tav>
                                        <p:tav tm="100000">
                                          <p:val>
                                            <p:strVal val="#ppt_x"/>
                                          </p:val>
                                        </p:tav>
                                      </p:tavLst>
                                    </p:anim>
                                    <p:anim calcmode="lin" valueType="num">
                                      <p:cBhvr additive="base">
                                        <p:cTn id="8" dur="500" fill="hold"/>
                                        <p:tgtEl>
                                          <p:spTgt spid="2416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6CAEBED-F4F6-42B0-82E4-11415407A9D8}" type="slidenum">
              <a:rPr lang="en-US"/>
              <a:pPr/>
              <a:t>36</a:t>
            </a:fld>
            <a:endParaRPr lang="en-US"/>
          </a:p>
        </p:txBody>
      </p:sp>
      <p:sp>
        <p:nvSpPr>
          <p:cNvPr id="172034" name="Rectangle 2"/>
          <p:cNvSpPr>
            <a:spLocks noGrp="1" noChangeArrowheads="1"/>
          </p:cNvSpPr>
          <p:nvPr>
            <p:ph type="title"/>
          </p:nvPr>
        </p:nvSpPr>
        <p:spPr>
          <a:xfrm>
            <a:off x="685800" y="381000"/>
            <a:ext cx="7772400" cy="1047750"/>
          </a:xfrm>
          <a:noFill/>
          <a:ln/>
        </p:spPr>
        <p:txBody>
          <a:bodyPr/>
          <a:lstStyle/>
          <a:p>
            <a:r>
              <a:rPr lang="en-US" sz="3900" dirty="0" smtClean="0"/>
              <a:t>Bitwise Operators</a:t>
            </a:r>
            <a:endParaRPr lang="en-US" dirty="0"/>
          </a:p>
        </p:txBody>
      </p:sp>
      <p:pic>
        <p:nvPicPr>
          <p:cNvPr id="287746" name="Picture 2"/>
          <p:cNvPicPr>
            <a:picLocks noChangeAspect="1" noChangeArrowheads="1"/>
          </p:cNvPicPr>
          <p:nvPr/>
        </p:nvPicPr>
        <p:blipFill>
          <a:blip r:embed="rId3"/>
          <a:srcRect/>
          <a:stretch>
            <a:fillRect/>
          </a:stretch>
        </p:blipFill>
        <p:spPr bwMode="auto">
          <a:xfrm>
            <a:off x="1371600" y="1943100"/>
            <a:ext cx="7111125" cy="36861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D0CF2BF-3217-4EFE-92CB-3C465C6C7BC9}" type="slidenum">
              <a:rPr lang="en-US"/>
              <a:pPr/>
              <a:t>37</a:t>
            </a:fld>
            <a:endParaRPr lang="en-US"/>
          </a:p>
        </p:txBody>
      </p:sp>
      <p:sp>
        <p:nvSpPr>
          <p:cNvPr id="168962" name="Rectangle 2"/>
          <p:cNvSpPr>
            <a:spLocks noGrp="1" noChangeArrowheads="1"/>
          </p:cNvSpPr>
          <p:nvPr>
            <p:ph type="title"/>
          </p:nvPr>
        </p:nvSpPr>
        <p:spPr>
          <a:xfrm>
            <a:off x="228600" y="228600"/>
            <a:ext cx="8686800" cy="685800"/>
          </a:xfrm>
          <a:noFill/>
          <a:ln/>
        </p:spPr>
        <p:txBody>
          <a:bodyPr/>
          <a:lstStyle/>
          <a:p>
            <a:r>
              <a:rPr lang="en-US" sz="4500">
                <a:cs typeface="Times New Roman" pitchFamily="18" charset="0"/>
              </a:rPr>
              <a:t>The String Type </a:t>
            </a:r>
          </a:p>
        </p:txBody>
      </p:sp>
      <p:sp>
        <p:nvSpPr>
          <p:cNvPr id="168963" name="Rectangle 3"/>
          <p:cNvSpPr>
            <a:spLocks noGrp="1" noChangeArrowheads="1"/>
          </p:cNvSpPr>
          <p:nvPr>
            <p:ph type="body" idx="1"/>
          </p:nvPr>
        </p:nvSpPr>
        <p:spPr>
          <a:xfrm>
            <a:off x="228600" y="1066800"/>
            <a:ext cx="8686800" cy="5257800"/>
          </a:xfrm>
          <a:noFill/>
          <a:ln/>
        </p:spPr>
        <p:txBody>
          <a:bodyPr/>
          <a:lstStyle/>
          <a:p>
            <a:pPr marL="0" indent="0">
              <a:spcBef>
                <a:spcPct val="0"/>
              </a:spcBef>
              <a:buClrTx/>
              <a:buSzTx/>
              <a:buFontTx/>
              <a:buNone/>
            </a:pPr>
            <a:r>
              <a:rPr lang="en-US" sz="2500">
                <a:cs typeface="Courier New" pitchFamily="49" charset="0"/>
              </a:rPr>
              <a:t>The char type only represents one character. To represent a string of characters, use the data type called String. For example, </a:t>
            </a:r>
          </a:p>
          <a:p>
            <a:pPr marL="0" indent="0">
              <a:spcBef>
                <a:spcPct val="0"/>
              </a:spcBef>
              <a:buClrTx/>
              <a:buSzTx/>
              <a:buFontTx/>
              <a:buNone/>
            </a:pPr>
            <a:r>
              <a:rPr lang="en-US" sz="2500">
                <a:cs typeface="Courier New" pitchFamily="49" charset="0"/>
              </a:rPr>
              <a:t> </a:t>
            </a:r>
          </a:p>
          <a:p>
            <a:pPr marL="0" indent="0">
              <a:spcBef>
                <a:spcPct val="0"/>
              </a:spcBef>
              <a:buClrTx/>
              <a:buSzTx/>
              <a:buFontTx/>
              <a:buNone/>
            </a:pPr>
            <a:r>
              <a:rPr lang="en-US" sz="2500" u="sng">
                <a:cs typeface="Courier New" pitchFamily="49" charset="0"/>
              </a:rPr>
              <a:t>String message = "Welcome to Java";</a:t>
            </a:r>
            <a:endParaRPr lang="en-US" sz="2500" u="sng">
              <a:cs typeface="Times New Roman" pitchFamily="18" charset="0"/>
            </a:endParaRPr>
          </a:p>
          <a:p>
            <a:pPr marL="0" indent="0">
              <a:spcBef>
                <a:spcPct val="0"/>
              </a:spcBef>
              <a:buClrTx/>
              <a:buSzTx/>
              <a:buFontTx/>
              <a:buNone/>
            </a:pPr>
            <a:r>
              <a:rPr lang="en-US" sz="2500">
                <a:cs typeface="Courier New" pitchFamily="49" charset="0"/>
              </a:rPr>
              <a:t> </a:t>
            </a:r>
            <a:endParaRPr lang="en-US" sz="2500">
              <a:cs typeface="Times New Roman" pitchFamily="18" charset="0"/>
            </a:endParaRPr>
          </a:p>
          <a:p>
            <a:pPr marL="0" indent="0">
              <a:spcBef>
                <a:spcPct val="0"/>
              </a:spcBef>
              <a:buClrTx/>
              <a:buSzTx/>
              <a:buFontTx/>
              <a:buNone/>
            </a:pPr>
            <a:r>
              <a:rPr lang="en-US" sz="2500" u="sng">
                <a:cs typeface="Courier New" pitchFamily="49" charset="0"/>
              </a:rPr>
              <a:t>String</a:t>
            </a:r>
            <a:r>
              <a:rPr lang="en-US" sz="2500">
                <a:cs typeface="Courier New" pitchFamily="49" charset="0"/>
              </a:rPr>
              <a:t> is actually a predefined class in the Java library just like the </a:t>
            </a:r>
            <a:r>
              <a:rPr lang="en-US" sz="2500" u="sng">
                <a:cs typeface="Courier New" pitchFamily="49" charset="0"/>
              </a:rPr>
              <a:t>System</a:t>
            </a:r>
            <a:r>
              <a:rPr lang="en-US" sz="2500">
                <a:cs typeface="Courier New" pitchFamily="49" charset="0"/>
              </a:rPr>
              <a:t> class and </a:t>
            </a:r>
            <a:r>
              <a:rPr lang="en-US" sz="2500" u="sng">
                <a:cs typeface="Courier New" pitchFamily="49" charset="0"/>
              </a:rPr>
              <a:t>JOptionPane</a:t>
            </a:r>
            <a:r>
              <a:rPr lang="en-US" sz="2500">
                <a:cs typeface="Courier New" pitchFamily="49" charset="0"/>
              </a:rPr>
              <a:t> class. The </a:t>
            </a:r>
            <a:r>
              <a:rPr lang="en-US" sz="2500" u="sng">
                <a:cs typeface="Courier New" pitchFamily="49" charset="0"/>
              </a:rPr>
              <a:t>String</a:t>
            </a:r>
            <a:r>
              <a:rPr lang="en-US" sz="2500">
                <a:cs typeface="Courier New" pitchFamily="49" charset="0"/>
              </a:rPr>
              <a:t> type is not a primitive type. It is known as a </a:t>
            </a:r>
            <a:r>
              <a:rPr lang="en-US" sz="2500" i="1">
                <a:cs typeface="Courier New" pitchFamily="49" charset="0"/>
              </a:rPr>
              <a:t>reference type</a:t>
            </a:r>
            <a:r>
              <a:rPr lang="en-US" sz="2500">
                <a:cs typeface="Courier New" pitchFamily="49" charset="0"/>
              </a:rPr>
              <a:t>. Any Java class can be used as a reference type for a variable. Reference data types will be thoroughly discussed in Chapter 7, “Objects and Classes.” For the time being, you just need to know how to declare a </a:t>
            </a:r>
            <a:r>
              <a:rPr lang="en-US" sz="2500" u="sng">
                <a:cs typeface="Courier New" pitchFamily="49" charset="0"/>
              </a:rPr>
              <a:t>String</a:t>
            </a:r>
            <a:r>
              <a:rPr lang="en-US" sz="2500">
                <a:cs typeface="Courier New" pitchFamily="49" charset="0"/>
              </a:rPr>
              <a:t> variable, how to assign a string to the variable, and how to concatenate strings.</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1E85587-B2B1-4377-B961-80AEFFF168EA}" type="slidenum">
              <a:rPr lang="en-US"/>
              <a:pPr/>
              <a:t>38</a:t>
            </a:fld>
            <a:endParaRPr lang="en-US"/>
          </a:p>
        </p:txBody>
      </p:sp>
      <p:sp>
        <p:nvSpPr>
          <p:cNvPr id="169986" name="Rectangle 2"/>
          <p:cNvSpPr>
            <a:spLocks noGrp="1" noChangeArrowheads="1"/>
          </p:cNvSpPr>
          <p:nvPr>
            <p:ph type="title"/>
          </p:nvPr>
        </p:nvSpPr>
        <p:spPr>
          <a:xfrm>
            <a:off x="228600" y="228600"/>
            <a:ext cx="8686800" cy="685800"/>
          </a:xfrm>
          <a:noFill/>
          <a:ln/>
        </p:spPr>
        <p:txBody>
          <a:bodyPr/>
          <a:lstStyle/>
          <a:p>
            <a:r>
              <a:rPr lang="en-US" sz="4500">
                <a:cs typeface="Times New Roman" pitchFamily="18" charset="0"/>
              </a:rPr>
              <a:t>String Concatenation </a:t>
            </a:r>
          </a:p>
        </p:txBody>
      </p:sp>
      <p:sp>
        <p:nvSpPr>
          <p:cNvPr id="169987" name="Rectangle 3"/>
          <p:cNvSpPr>
            <a:spLocks noGrp="1" noChangeArrowheads="1"/>
          </p:cNvSpPr>
          <p:nvPr>
            <p:ph type="body" idx="1"/>
          </p:nvPr>
        </p:nvSpPr>
        <p:spPr>
          <a:xfrm>
            <a:off x="0" y="1066800"/>
            <a:ext cx="9144000" cy="5257800"/>
          </a:xfrm>
          <a:noFill/>
          <a:ln/>
        </p:spPr>
        <p:txBody>
          <a:bodyPr/>
          <a:lstStyle/>
          <a:p>
            <a:pPr marL="0" indent="0">
              <a:spcBef>
                <a:spcPct val="0"/>
              </a:spcBef>
              <a:buClrTx/>
              <a:buSzTx/>
              <a:buFontTx/>
              <a:buNone/>
            </a:pPr>
            <a:r>
              <a:rPr lang="en-US" sz="2900" u="sng">
                <a:cs typeface="Times New Roman" pitchFamily="18" charset="0"/>
              </a:rPr>
              <a:t>// Three strings are concatenated</a:t>
            </a:r>
          </a:p>
          <a:p>
            <a:pPr marL="0" indent="0">
              <a:spcBef>
                <a:spcPct val="0"/>
              </a:spcBef>
              <a:buClrTx/>
              <a:buSzTx/>
              <a:buFontTx/>
              <a:buNone/>
            </a:pPr>
            <a:r>
              <a:rPr lang="en-US" sz="2900" u="sng">
                <a:cs typeface="Times New Roman" pitchFamily="18" charset="0"/>
              </a:rPr>
              <a:t>String message = "Welcome " + "to " + "Java";</a:t>
            </a:r>
          </a:p>
          <a:p>
            <a:pPr marL="0" indent="0">
              <a:spcBef>
                <a:spcPct val="0"/>
              </a:spcBef>
              <a:buClrTx/>
              <a:buSzTx/>
              <a:buFontTx/>
              <a:buNone/>
            </a:pPr>
            <a:r>
              <a:rPr lang="en-US" sz="2900">
                <a:cs typeface="Times New Roman" pitchFamily="18" charset="0"/>
              </a:rPr>
              <a:t> </a:t>
            </a:r>
          </a:p>
          <a:p>
            <a:pPr marL="0" indent="0">
              <a:spcBef>
                <a:spcPct val="0"/>
              </a:spcBef>
              <a:buClrTx/>
              <a:buSzTx/>
              <a:buFontTx/>
              <a:buNone/>
            </a:pPr>
            <a:r>
              <a:rPr lang="en-US" sz="2900" u="sng">
                <a:cs typeface="Times New Roman" pitchFamily="18" charset="0"/>
              </a:rPr>
              <a:t>// String Chapter is concatenated with number 2</a:t>
            </a:r>
          </a:p>
          <a:p>
            <a:pPr marL="0" indent="0">
              <a:spcBef>
                <a:spcPct val="0"/>
              </a:spcBef>
              <a:buClrTx/>
              <a:buSzTx/>
              <a:buFontTx/>
              <a:buNone/>
            </a:pPr>
            <a:r>
              <a:rPr lang="en-US" sz="2900" u="sng">
                <a:cs typeface="Times New Roman" pitchFamily="18" charset="0"/>
              </a:rPr>
              <a:t>String s = "Chapter" + 2; // s becomes Chapter2</a:t>
            </a:r>
          </a:p>
          <a:p>
            <a:pPr marL="0" indent="0">
              <a:spcBef>
                <a:spcPct val="0"/>
              </a:spcBef>
              <a:buClrTx/>
              <a:buSzTx/>
              <a:buFontTx/>
              <a:buNone/>
            </a:pPr>
            <a:r>
              <a:rPr lang="en-US" sz="2900">
                <a:cs typeface="Times New Roman" pitchFamily="18" charset="0"/>
              </a:rPr>
              <a:t> </a:t>
            </a:r>
          </a:p>
          <a:p>
            <a:pPr marL="0" indent="0">
              <a:spcBef>
                <a:spcPct val="0"/>
              </a:spcBef>
              <a:buClrTx/>
              <a:buSzTx/>
              <a:buFontTx/>
              <a:buNone/>
            </a:pPr>
            <a:r>
              <a:rPr lang="en-US" sz="2900" u="sng">
                <a:cs typeface="Times New Roman" pitchFamily="18" charset="0"/>
              </a:rPr>
              <a:t>// String Supplement is concatenated with character B</a:t>
            </a:r>
          </a:p>
          <a:p>
            <a:pPr marL="0" indent="0">
              <a:spcBef>
                <a:spcPct val="0"/>
              </a:spcBef>
              <a:buClrTx/>
              <a:buSzTx/>
              <a:buFontTx/>
              <a:buNone/>
            </a:pPr>
            <a:r>
              <a:rPr lang="en-US" sz="2900" u="sng">
                <a:cs typeface="Times New Roman" pitchFamily="18" charset="0"/>
              </a:rPr>
              <a:t>String s1 = "Supplement" + 'B'; // s1 becomes SupplementB</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4A848CC-8B24-4483-BFB7-1601571D32B2}" type="slidenum">
              <a:rPr lang="en-US"/>
              <a:pPr/>
              <a:t>39</a:t>
            </a:fld>
            <a:endParaRPr lang="en-US"/>
          </a:p>
        </p:txBody>
      </p:sp>
      <p:sp>
        <p:nvSpPr>
          <p:cNvPr id="82946" name="Rectangle 2"/>
          <p:cNvSpPr>
            <a:spLocks noGrp="1" noChangeArrowheads="1"/>
          </p:cNvSpPr>
          <p:nvPr>
            <p:ph type="title"/>
          </p:nvPr>
        </p:nvSpPr>
        <p:spPr>
          <a:xfrm>
            <a:off x="685800" y="0"/>
            <a:ext cx="7772400" cy="1428750"/>
          </a:xfrm>
          <a:noFill/>
          <a:ln/>
        </p:spPr>
        <p:txBody>
          <a:bodyPr/>
          <a:lstStyle/>
          <a:p>
            <a:r>
              <a:rPr lang="en-US"/>
              <a:t>Programming Style and Documentation</a:t>
            </a:r>
          </a:p>
        </p:txBody>
      </p:sp>
      <p:sp>
        <p:nvSpPr>
          <p:cNvPr id="82947" name="Rectangle 3"/>
          <p:cNvSpPr>
            <a:spLocks noGrp="1" noChangeArrowheads="1"/>
          </p:cNvSpPr>
          <p:nvPr>
            <p:ph type="body" idx="1"/>
          </p:nvPr>
        </p:nvSpPr>
        <p:spPr>
          <a:xfrm>
            <a:off x="901700" y="1657350"/>
            <a:ext cx="7269163" cy="3529013"/>
          </a:xfrm>
          <a:noFill/>
          <a:ln/>
        </p:spPr>
        <p:txBody>
          <a:bodyPr/>
          <a:lstStyle/>
          <a:p>
            <a:pPr algn="just"/>
            <a:r>
              <a:rPr lang="en-US" sz="3600"/>
              <a:t>Appropriate Comments</a:t>
            </a:r>
          </a:p>
          <a:p>
            <a:pPr algn="just"/>
            <a:r>
              <a:rPr lang="en-US" sz="3600"/>
              <a:t>Naming Conventions</a:t>
            </a:r>
          </a:p>
          <a:p>
            <a:pPr algn="just"/>
            <a:r>
              <a:rPr lang="en-US" sz="3600"/>
              <a:t>Proper Indentation and Spacing Lines</a:t>
            </a:r>
          </a:p>
          <a:p>
            <a:pPr algn="just"/>
            <a:r>
              <a:rPr lang="en-US" sz="3600"/>
              <a:t>Block Styles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8DCF2F2-84C2-465B-A2BC-25702A1E12C3}" type="slidenum">
              <a:rPr lang="en-US"/>
              <a:pPr/>
              <a:t>4</a:t>
            </a:fld>
            <a:endParaRPr lang="en-US"/>
          </a:p>
        </p:txBody>
      </p:sp>
      <p:sp>
        <p:nvSpPr>
          <p:cNvPr id="83970" name="Rectangle 2"/>
          <p:cNvSpPr>
            <a:spLocks noGrp="1" noChangeArrowheads="1"/>
          </p:cNvSpPr>
          <p:nvPr>
            <p:ph type="title"/>
          </p:nvPr>
        </p:nvSpPr>
        <p:spPr>
          <a:xfrm>
            <a:off x="685800" y="228600"/>
            <a:ext cx="7772400" cy="685800"/>
          </a:xfrm>
          <a:noFill/>
          <a:ln/>
        </p:spPr>
        <p:txBody>
          <a:bodyPr/>
          <a:lstStyle/>
          <a:p>
            <a:r>
              <a:rPr lang="en-US"/>
              <a:t>Identifiers</a:t>
            </a:r>
          </a:p>
        </p:txBody>
      </p:sp>
      <p:sp>
        <p:nvSpPr>
          <p:cNvPr id="83971" name="Rectangle 3"/>
          <p:cNvSpPr>
            <a:spLocks noGrp="1" noChangeArrowheads="1"/>
          </p:cNvSpPr>
          <p:nvPr>
            <p:ph type="body" idx="1"/>
          </p:nvPr>
        </p:nvSpPr>
        <p:spPr>
          <a:xfrm>
            <a:off x="228600" y="1143000"/>
            <a:ext cx="8686800" cy="4876800"/>
          </a:xfrm>
          <a:noFill/>
          <a:ln/>
        </p:spPr>
        <p:txBody>
          <a:bodyPr/>
          <a:lstStyle/>
          <a:p>
            <a:r>
              <a:rPr lang="en-US" sz="2800" dirty="0"/>
              <a:t>An identifier is a sequence of characters that consist of letters, digits, underscores (_), and dollar signs ($). </a:t>
            </a:r>
          </a:p>
          <a:p>
            <a:r>
              <a:rPr lang="en-US" sz="2800" dirty="0"/>
              <a:t>An identifier must start with a letter, an underscore (_), or a dollar sign ($). It cannot start with a digit. </a:t>
            </a:r>
          </a:p>
          <a:p>
            <a:pPr lvl="1"/>
            <a:r>
              <a:rPr lang="en-US" sz="2400" dirty="0"/>
              <a:t>An identifier cannot be a reserved word. </a:t>
            </a:r>
            <a:endParaRPr lang="en-US" sz="2400" dirty="0" smtClean="0"/>
          </a:p>
          <a:p>
            <a:pPr lvl="1"/>
            <a:r>
              <a:rPr lang="en-US" sz="2800" dirty="0" smtClean="0"/>
              <a:t>An </a:t>
            </a:r>
            <a:r>
              <a:rPr lang="en-US" sz="2800" dirty="0"/>
              <a:t>identifier cannot be</a:t>
            </a:r>
            <a:r>
              <a:rPr lang="en-US" dirty="0"/>
              <a:t> </a:t>
            </a:r>
            <a:r>
              <a:rPr lang="en-US" sz="2600" dirty="0">
                <a:latin typeface="Courier New" pitchFamily="49" charset="0"/>
              </a:rPr>
              <a:t>true</a:t>
            </a:r>
            <a:r>
              <a:rPr lang="en-US" sz="2800" dirty="0"/>
              <a:t>, </a:t>
            </a:r>
            <a:r>
              <a:rPr lang="en-US" sz="2600" dirty="0">
                <a:latin typeface="Courier New" pitchFamily="49" charset="0"/>
              </a:rPr>
              <a:t>false</a:t>
            </a:r>
            <a:r>
              <a:rPr lang="en-US" sz="2800" dirty="0"/>
              <a:t>, or</a:t>
            </a:r>
            <a:br>
              <a:rPr lang="en-US" sz="2800" dirty="0"/>
            </a:br>
            <a:r>
              <a:rPr lang="en-US" sz="2600" dirty="0">
                <a:latin typeface="Courier New" pitchFamily="49" charset="0"/>
              </a:rPr>
              <a:t>null</a:t>
            </a:r>
            <a:r>
              <a:rPr lang="en-US" sz="2800" dirty="0"/>
              <a:t>.</a:t>
            </a:r>
          </a:p>
          <a:p>
            <a:r>
              <a:rPr lang="en-US" sz="2800" dirty="0"/>
              <a:t>An identifier can be of any length.</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F175623-AF9C-43CE-B148-5593123F9E7D}" type="slidenum">
              <a:rPr lang="en-US"/>
              <a:pPr/>
              <a:t>40</a:t>
            </a:fld>
            <a:endParaRPr lang="en-US"/>
          </a:p>
        </p:txBody>
      </p:sp>
      <p:sp>
        <p:nvSpPr>
          <p:cNvPr id="91138" name="Rectangle 2"/>
          <p:cNvSpPr>
            <a:spLocks noGrp="1" noChangeArrowheads="1"/>
          </p:cNvSpPr>
          <p:nvPr>
            <p:ph type="title"/>
          </p:nvPr>
        </p:nvSpPr>
        <p:spPr>
          <a:xfrm>
            <a:off x="685800" y="0"/>
            <a:ext cx="7772400" cy="1428750"/>
          </a:xfrm>
          <a:noFill/>
          <a:ln/>
        </p:spPr>
        <p:txBody>
          <a:bodyPr/>
          <a:lstStyle/>
          <a:p>
            <a:r>
              <a:rPr lang="en-US"/>
              <a:t>Appropriate Comments</a:t>
            </a:r>
          </a:p>
        </p:txBody>
      </p:sp>
      <p:sp>
        <p:nvSpPr>
          <p:cNvPr id="91139" name="Rectangle 3"/>
          <p:cNvSpPr>
            <a:spLocks noGrp="1" noChangeArrowheads="1"/>
          </p:cNvSpPr>
          <p:nvPr>
            <p:ph type="body" idx="1"/>
          </p:nvPr>
        </p:nvSpPr>
        <p:spPr>
          <a:xfrm>
            <a:off x="228600" y="1600200"/>
            <a:ext cx="8534400" cy="3886200"/>
          </a:xfrm>
          <a:noFill/>
          <a:ln/>
        </p:spPr>
        <p:txBody>
          <a:bodyPr/>
          <a:lstStyle/>
          <a:p>
            <a:pPr marL="0" indent="0">
              <a:lnSpc>
                <a:spcPct val="90000"/>
              </a:lnSpc>
              <a:buFont typeface="Monotype Sorts" pitchFamily="2" charset="2"/>
              <a:buNone/>
            </a:pPr>
            <a:r>
              <a:rPr lang="en-US">
                <a:cs typeface="Times New Roman"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cs typeface="Times New Roman" pitchFamily="18" charset="0"/>
            </a:endParaRPr>
          </a:p>
          <a:p>
            <a:pPr marL="0" indent="0">
              <a:lnSpc>
                <a:spcPct val="90000"/>
              </a:lnSpc>
              <a:buFont typeface="Monotype Sorts" pitchFamily="2" charset="2"/>
              <a:buNone/>
            </a:pPr>
            <a:r>
              <a:rPr lang="en-US">
                <a:cs typeface="Times New Roman" pitchFamily="18" charset="0"/>
              </a:rPr>
              <a:t>Include your name, class section, instructor, date, and a brief description at the beginning of the program. </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C7B04E3-1899-4EE6-9B96-2A342E26D7E1}" type="slidenum">
              <a:rPr lang="en-US"/>
              <a:pPr/>
              <a:t>41</a:t>
            </a:fld>
            <a:endParaRPr lang="en-US"/>
          </a:p>
        </p:txBody>
      </p:sp>
      <p:sp>
        <p:nvSpPr>
          <p:cNvPr id="90114" name="Rectangle 2"/>
          <p:cNvSpPr>
            <a:spLocks noGrp="1" noChangeArrowheads="1"/>
          </p:cNvSpPr>
          <p:nvPr>
            <p:ph type="title"/>
          </p:nvPr>
        </p:nvSpPr>
        <p:spPr>
          <a:xfrm>
            <a:off x="685800" y="0"/>
            <a:ext cx="7772400" cy="1428750"/>
          </a:xfrm>
          <a:noFill/>
          <a:ln/>
        </p:spPr>
        <p:txBody>
          <a:bodyPr/>
          <a:lstStyle/>
          <a:p>
            <a:r>
              <a:rPr lang="en-US"/>
              <a:t>Naming Conventions</a:t>
            </a:r>
          </a:p>
        </p:txBody>
      </p:sp>
      <p:sp>
        <p:nvSpPr>
          <p:cNvPr id="90115" name="Rectangle 3"/>
          <p:cNvSpPr>
            <a:spLocks noGrp="1" noChangeArrowheads="1"/>
          </p:cNvSpPr>
          <p:nvPr>
            <p:ph type="body" idx="1"/>
          </p:nvPr>
        </p:nvSpPr>
        <p:spPr>
          <a:xfrm>
            <a:off x="685800" y="1371600"/>
            <a:ext cx="7696200" cy="4495800"/>
          </a:xfrm>
          <a:noFill/>
          <a:ln/>
        </p:spPr>
        <p:txBody>
          <a:bodyPr/>
          <a:lstStyle/>
          <a:p>
            <a:pPr algn="just"/>
            <a:r>
              <a:rPr lang="en-US"/>
              <a:t>Choose meaningful and descriptive names.</a:t>
            </a:r>
          </a:p>
          <a:p>
            <a:pPr algn="just"/>
            <a:r>
              <a:rPr lang="en-US"/>
              <a:t>Variables and method names:  </a:t>
            </a:r>
          </a:p>
          <a:p>
            <a:pPr lvl="1"/>
            <a:r>
              <a:rPr lang="en-US"/>
              <a:t>Use lowercase. If the name consists of several words, concatenate all in one, use lowercase for the first word, and capitalize the first letter of each subsequent word in the name. For example, the variables </a:t>
            </a:r>
            <a:r>
              <a:rPr lang="en-US" sz="2600">
                <a:latin typeface="Courier New" pitchFamily="49" charset="0"/>
              </a:rPr>
              <a:t>radius</a:t>
            </a:r>
            <a:r>
              <a:rPr lang="en-US"/>
              <a:t> and </a:t>
            </a:r>
            <a:r>
              <a:rPr lang="en-US" sz="2600">
                <a:latin typeface="Courier New" pitchFamily="49" charset="0"/>
              </a:rPr>
              <a:t>area</a:t>
            </a:r>
            <a:r>
              <a:rPr lang="en-US"/>
              <a:t>, and the method </a:t>
            </a:r>
            <a:r>
              <a:rPr lang="en-US" sz="2600">
                <a:latin typeface="Courier New" pitchFamily="49" charset="0"/>
              </a:rPr>
              <a:t>computeArea</a:t>
            </a:r>
            <a:r>
              <a:rPr lang="en-US"/>
              <a:t>. </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F7D36CD-D22C-41AE-86F9-446C1C4E23F4}" type="slidenum">
              <a:rPr lang="en-US"/>
              <a:pPr/>
              <a:t>42</a:t>
            </a:fld>
            <a:endParaRPr lang="en-US"/>
          </a:p>
        </p:txBody>
      </p:sp>
      <p:sp>
        <p:nvSpPr>
          <p:cNvPr id="33794" name="Rectangle 2"/>
          <p:cNvSpPr>
            <a:spLocks noGrp="1" noChangeArrowheads="1"/>
          </p:cNvSpPr>
          <p:nvPr>
            <p:ph type="title"/>
          </p:nvPr>
        </p:nvSpPr>
        <p:spPr>
          <a:xfrm>
            <a:off x="685800" y="0"/>
            <a:ext cx="7772400" cy="1428750"/>
          </a:xfrm>
          <a:noFill/>
          <a:ln/>
        </p:spPr>
        <p:txBody>
          <a:bodyPr/>
          <a:lstStyle/>
          <a:p>
            <a:r>
              <a:rPr lang="en-US" sz="4000"/>
              <a:t>Naming Conventions, cont.</a:t>
            </a:r>
            <a:endParaRPr lang="en-US"/>
          </a:p>
        </p:txBody>
      </p:sp>
      <p:sp>
        <p:nvSpPr>
          <p:cNvPr id="33795" name="Rectangle 3"/>
          <p:cNvSpPr>
            <a:spLocks noGrp="1" noChangeArrowheads="1"/>
          </p:cNvSpPr>
          <p:nvPr>
            <p:ph type="body" idx="1"/>
          </p:nvPr>
        </p:nvSpPr>
        <p:spPr>
          <a:xfrm>
            <a:off x="685800" y="1371600"/>
            <a:ext cx="6172200" cy="4114800"/>
          </a:xfrm>
          <a:noFill/>
          <a:ln/>
        </p:spPr>
        <p:txBody>
          <a:bodyPr/>
          <a:lstStyle/>
          <a:p>
            <a:pPr algn="just">
              <a:lnSpc>
                <a:spcPct val="90000"/>
              </a:lnSpc>
            </a:pPr>
            <a:r>
              <a:rPr lang="en-US" sz="2800"/>
              <a:t>Class names:</a:t>
            </a:r>
            <a:r>
              <a:rPr lang="en-US" sz="2800">
                <a:latin typeface="Book Antiqua" pitchFamily="18" charset="0"/>
              </a:rPr>
              <a:t> </a:t>
            </a:r>
          </a:p>
          <a:p>
            <a:pPr lvl="1">
              <a:lnSpc>
                <a:spcPct val="90000"/>
              </a:lnSpc>
            </a:pPr>
            <a:r>
              <a:rPr lang="en-US" sz="2400"/>
              <a:t>Capitalize the first letter of each word in the name.  For example, the class name </a:t>
            </a:r>
            <a:r>
              <a:rPr lang="en-US" sz="2200">
                <a:latin typeface="Courier New" pitchFamily="49" charset="0"/>
              </a:rPr>
              <a:t>ComputeArea</a:t>
            </a:r>
            <a:r>
              <a:rPr lang="en-US" sz="2400"/>
              <a:t>.</a:t>
            </a:r>
            <a:endParaRPr lang="en-US" sz="2400">
              <a:latin typeface="Book Antiqua" pitchFamily="18" charset="0"/>
            </a:endParaRPr>
          </a:p>
          <a:p>
            <a:pPr algn="just">
              <a:lnSpc>
                <a:spcPct val="90000"/>
              </a:lnSpc>
            </a:pPr>
            <a:endParaRPr lang="en-US" sz="2800">
              <a:latin typeface="Book Antiqua" pitchFamily="18" charset="0"/>
            </a:endParaRPr>
          </a:p>
          <a:p>
            <a:pPr algn="just">
              <a:lnSpc>
                <a:spcPct val="90000"/>
              </a:lnSpc>
              <a:spcBef>
                <a:spcPct val="0"/>
              </a:spcBef>
            </a:pPr>
            <a:r>
              <a:rPr lang="en-US" sz="2800"/>
              <a:t>Constants: </a:t>
            </a:r>
          </a:p>
          <a:p>
            <a:pPr lvl="1">
              <a:lnSpc>
                <a:spcPct val="90000"/>
              </a:lnSpc>
            </a:pPr>
            <a:r>
              <a:rPr lang="en-US" sz="2400"/>
              <a:t>Capitalize all letters in constants, and use underscores to connect words.  For example, the constant </a:t>
            </a:r>
            <a:r>
              <a:rPr lang="en-US" sz="2200">
                <a:latin typeface="Courier New" pitchFamily="49" charset="0"/>
              </a:rPr>
              <a:t>PI and </a:t>
            </a:r>
            <a:r>
              <a:rPr lang="en-US" sz="2400"/>
              <a:t>MAX_VALUE</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B07124CF-801D-4FDB-9EC9-95CE604C47A9}" type="slidenum">
              <a:rPr lang="en-US"/>
              <a:pPr/>
              <a:t>43</a:t>
            </a:fld>
            <a:endParaRPr lang="en-US"/>
          </a:p>
        </p:txBody>
      </p:sp>
      <p:sp>
        <p:nvSpPr>
          <p:cNvPr id="92162" name="Rectangle 2"/>
          <p:cNvSpPr>
            <a:spLocks noGrp="1" noChangeArrowheads="1"/>
          </p:cNvSpPr>
          <p:nvPr>
            <p:ph type="title"/>
          </p:nvPr>
        </p:nvSpPr>
        <p:spPr>
          <a:xfrm>
            <a:off x="685800" y="0"/>
            <a:ext cx="7772400" cy="1428750"/>
          </a:xfrm>
          <a:noFill/>
          <a:ln/>
        </p:spPr>
        <p:txBody>
          <a:bodyPr/>
          <a:lstStyle/>
          <a:p>
            <a:r>
              <a:rPr lang="en-US" sz="4000"/>
              <a:t>Proper Indentation and Spacing</a:t>
            </a:r>
            <a:endParaRPr lang="en-US"/>
          </a:p>
        </p:txBody>
      </p:sp>
      <p:sp>
        <p:nvSpPr>
          <p:cNvPr id="92163" name="Rectangle 3"/>
          <p:cNvSpPr>
            <a:spLocks noGrp="1" noChangeArrowheads="1"/>
          </p:cNvSpPr>
          <p:nvPr>
            <p:ph type="body" idx="1"/>
          </p:nvPr>
        </p:nvSpPr>
        <p:spPr>
          <a:xfrm>
            <a:off x="685800" y="1371600"/>
            <a:ext cx="7924800" cy="4114800"/>
          </a:xfrm>
          <a:noFill/>
          <a:ln/>
        </p:spPr>
        <p:txBody>
          <a:bodyPr/>
          <a:lstStyle/>
          <a:p>
            <a:pPr algn="just"/>
            <a:r>
              <a:rPr lang="en-US"/>
              <a:t>Indentation</a:t>
            </a:r>
            <a:endParaRPr lang="en-US">
              <a:latin typeface="Book Antiqua" pitchFamily="18" charset="0"/>
            </a:endParaRPr>
          </a:p>
          <a:p>
            <a:pPr lvl="1"/>
            <a:r>
              <a:rPr lang="en-US"/>
              <a:t>Indent two spaces.</a:t>
            </a:r>
            <a:endParaRPr lang="en-US">
              <a:latin typeface="Book Antiqua" pitchFamily="18" charset="0"/>
            </a:endParaRPr>
          </a:p>
          <a:p>
            <a:pPr algn="just"/>
            <a:endParaRPr lang="en-US">
              <a:latin typeface="Book Antiqua" pitchFamily="18" charset="0"/>
            </a:endParaRPr>
          </a:p>
          <a:p>
            <a:pPr algn="just">
              <a:spcBef>
                <a:spcPct val="0"/>
              </a:spcBef>
            </a:pPr>
            <a:r>
              <a:rPr lang="en-US"/>
              <a:t>Spacing </a:t>
            </a:r>
          </a:p>
          <a:p>
            <a:pPr lvl="1"/>
            <a:r>
              <a:rPr lang="en-US"/>
              <a:t>Use blank line to separate segments of the code.</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0717DB3-004A-4962-B403-1D2D5D7B8EDA}" type="slidenum">
              <a:rPr lang="en-US"/>
              <a:pPr/>
              <a:t>44</a:t>
            </a:fld>
            <a:endParaRPr lang="en-US"/>
          </a:p>
        </p:txBody>
      </p:sp>
      <p:sp>
        <p:nvSpPr>
          <p:cNvPr id="181250" name="Rectangle 2"/>
          <p:cNvSpPr>
            <a:spLocks noGrp="1" noChangeArrowheads="1"/>
          </p:cNvSpPr>
          <p:nvPr>
            <p:ph type="title"/>
          </p:nvPr>
        </p:nvSpPr>
        <p:spPr>
          <a:xfrm>
            <a:off x="381000" y="228600"/>
            <a:ext cx="8458200" cy="609600"/>
          </a:xfrm>
          <a:noFill/>
          <a:ln/>
        </p:spPr>
        <p:txBody>
          <a:bodyPr/>
          <a:lstStyle/>
          <a:p>
            <a:r>
              <a:rPr lang="en-US" sz="4000">
                <a:cs typeface="Times New Roman" pitchFamily="18" charset="0"/>
              </a:rPr>
              <a:t>JOptionPane Input</a:t>
            </a:r>
            <a:endParaRPr lang="en-US"/>
          </a:p>
        </p:txBody>
      </p:sp>
      <p:sp>
        <p:nvSpPr>
          <p:cNvPr id="181251" name="Rectangle 3"/>
          <p:cNvSpPr>
            <a:spLocks noGrp="1" noChangeArrowheads="1"/>
          </p:cNvSpPr>
          <p:nvPr>
            <p:ph type="body" idx="1"/>
          </p:nvPr>
        </p:nvSpPr>
        <p:spPr>
          <a:xfrm>
            <a:off x="228600" y="990600"/>
            <a:ext cx="8686800" cy="5257800"/>
          </a:xfrm>
          <a:noFill/>
          <a:ln/>
        </p:spPr>
        <p:txBody>
          <a:bodyPr/>
          <a:lstStyle/>
          <a:p>
            <a:pPr marL="609600" indent="-609600">
              <a:buFont typeface="Monotype Sorts" pitchFamily="2" charset="2"/>
              <a:buNone/>
            </a:pPr>
            <a:r>
              <a:rPr lang="en-US" sz="2900">
                <a:cs typeface="Times New Roman" pitchFamily="18" charset="0"/>
              </a:rPr>
              <a:t>This book provides two ways of obtaining input.</a:t>
            </a:r>
          </a:p>
          <a:p>
            <a:pPr marL="609600" indent="-609600">
              <a:buFont typeface="Monotype Sorts" pitchFamily="2" charset="2"/>
              <a:buNone/>
            </a:pPr>
            <a:endParaRPr lang="en-US" sz="2900">
              <a:cs typeface="Times New Roman" pitchFamily="18" charset="0"/>
            </a:endParaRPr>
          </a:p>
          <a:p>
            <a:pPr marL="609600" indent="-609600">
              <a:buFont typeface="Monotype Sorts" pitchFamily="2" charset="2"/>
              <a:buAutoNum type="arabicPeriod"/>
            </a:pPr>
            <a:r>
              <a:rPr lang="en-US" sz="2900">
                <a:cs typeface="Times New Roman" pitchFamily="18" charset="0"/>
              </a:rPr>
              <a:t>Using the Scanner class (console input)</a:t>
            </a:r>
          </a:p>
          <a:p>
            <a:pPr marL="609600" indent="-609600">
              <a:buFont typeface="Monotype Sorts" pitchFamily="2" charset="2"/>
              <a:buAutoNum type="arabicPeriod"/>
            </a:pPr>
            <a:r>
              <a:rPr lang="en-US" sz="2900">
                <a:cs typeface="Times New Roman" pitchFamily="18" charset="0"/>
              </a:rPr>
              <a:t>Using JOptionPane input dialogs</a:t>
            </a:r>
          </a:p>
          <a:p>
            <a:pPr marL="609600" indent="-609600">
              <a:buFont typeface="Monotype Sorts" pitchFamily="2" charset="2"/>
              <a:buNone/>
            </a:pPr>
            <a:endParaRPr lang="en-US" sz="2900">
              <a:cs typeface="Times New Roman" pitchFamily="18"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C994C302-63EE-4486-8911-F56624F3D5A9}" type="slidenum">
              <a:rPr lang="en-US"/>
              <a:pPr/>
              <a:t>45</a:t>
            </a:fld>
            <a:endParaRPr lang="en-US"/>
          </a:p>
        </p:txBody>
      </p:sp>
      <p:sp>
        <p:nvSpPr>
          <p:cNvPr id="254978" name="Rectangle 2"/>
          <p:cNvSpPr>
            <a:spLocks noGrp="1" noChangeArrowheads="1"/>
          </p:cNvSpPr>
          <p:nvPr>
            <p:ph type="title"/>
          </p:nvPr>
        </p:nvSpPr>
        <p:spPr>
          <a:xfrm>
            <a:off x="381000" y="228600"/>
            <a:ext cx="8458200" cy="609600"/>
          </a:xfrm>
          <a:noFill/>
          <a:ln/>
        </p:spPr>
        <p:txBody>
          <a:bodyPr/>
          <a:lstStyle/>
          <a:p>
            <a:r>
              <a:rPr lang="en-US" sz="4000">
                <a:cs typeface="Times New Roman" pitchFamily="18" charset="0"/>
              </a:rPr>
              <a:t>Getting Input from Input Dialog Boxes</a:t>
            </a:r>
            <a:r>
              <a:rPr lang="en-US"/>
              <a:t> </a:t>
            </a:r>
          </a:p>
        </p:txBody>
      </p:sp>
      <p:sp>
        <p:nvSpPr>
          <p:cNvPr id="254979" name="Rectangle 3"/>
          <p:cNvSpPr>
            <a:spLocks noGrp="1" noChangeArrowheads="1"/>
          </p:cNvSpPr>
          <p:nvPr>
            <p:ph type="body" idx="1"/>
          </p:nvPr>
        </p:nvSpPr>
        <p:spPr>
          <a:xfrm>
            <a:off x="228600" y="990600"/>
            <a:ext cx="8686800" cy="5257800"/>
          </a:xfrm>
          <a:noFill/>
          <a:ln/>
        </p:spPr>
        <p:txBody>
          <a:bodyPr/>
          <a:lstStyle/>
          <a:p>
            <a:pPr marL="0" indent="0">
              <a:buFont typeface="Monotype Sorts" pitchFamily="2" charset="2"/>
              <a:buNone/>
            </a:pPr>
            <a:r>
              <a:rPr lang="en-US"/>
              <a:t>String input =  </a:t>
            </a:r>
            <a:r>
              <a:rPr lang="de-DE"/>
              <a:t>JOptionPane.showInputDialog( </a:t>
            </a:r>
          </a:p>
          <a:p>
            <a:pPr marL="0" indent="0">
              <a:buFont typeface="Monotype Sorts" pitchFamily="2" charset="2"/>
              <a:buNone/>
            </a:pPr>
            <a:r>
              <a:rPr lang="de-DE"/>
              <a:t>  "Enter an input");</a:t>
            </a:r>
            <a:endParaRPr lang="en-US"/>
          </a:p>
        </p:txBody>
      </p:sp>
      <p:pic>
        <p:nvPicPr>
          <p:cNvPr id="254985" name="Picture 9"/>
          <p:cNvPicPr>
            <a:picLocks noChangeAspect="1" noChangeArrowheads="1"/>
          </p:cNvPicPr>
          <p:nvPr/>
        </p:nvPicPr>
        <p:blipFill>
          <a:blip r:embed="rId2"/>
          <a:srcRect/>
          <a:stretch>
            <a:fillRect/>
          </a:stretch>
        </p:blipFill>
        <p:spPr bwMode="auto">
          <a:xfrm>
            <a:off x="3841750" y="3429000"/>
            <a:ext cx="4264025" cy="1825625"/>
          </a:xfrm>
          <a:prstGeom prst="rect">
            <a:avLst/>
          </a:prstGeom>
          <a:solidFill>
            <a:schemeClr val="tx1"/>
          </a:solidFill>
        </p:spPr>
      </p:pic>
      <p:sp>
        <p:nvSpPr>
          <p:cNvPr id="254991" name="Rectangle 15"/>
          <p:cNvSpPr>
            <a:spLocks noChangeArrowheads="1"/>
          </p:cNvSpPr>
          <p:nvPr/>
        </p:nvSpPr>
        <p:spPr bwMode="auto">
          <a:xfrm>
            <a:off x="1957388" y="1360488"/>
            <a:ext cx="428625" cy="639762"/>
          </a:xfrm>
          <a:prstGeom prst="rect">
            <a:avLst/>
          </a:prstGeom>
          <a:noFill/>
          <a:ln w="12700">
            <a:noFill/>
            <a:miter lim="800000"/>
            <a:headEnd type="none" w="sm" len="sm"/>
            <a:tailEnd type="none" w="sm" len="sm"/>
          </a:ln>
          <a:effectLst/>
        </p:spPr>
        <p:txBody>
          <a:bodyPr wrap="none" anchor="ctr">
            <a:spAutoFit/>
          </a:bodyPr>
          <a:lstStyle/>
          <a:p>
            <a:pPr indent="152400"/>
            <a:r>
              <a:rPr lang="en-US" sz="1200">
                <a:latin typeface="Courier New" pitchFamily="49" charset="0"/>
                <a:ea typeface="SimSun" pitchFamily="2" charset="-122"/>
                <a:cs typeface="Courier New" pitchFamily="49" charset="0"/>
              </a:rPr>
              <a:t> </a:t>
            </a:r>
            <a:endParaRPr lang="en-US" sz="600">
              <a:ea typeface="SimSun" pitchFamily="2" charset="-122"/>
              <a:cs typeface="Courier New" pitchFamily="49" charset="0"/>
            </a:endParaRPr>
          </a:p>
          <a:p>
            <a:pPr indent="152400"/>
            <a:endParaRPr lang="en-US" sz="2400">
              <a:ea typeface="SimSun" pitchFamily="2" charset="-122"/>
              <a:cs typeface="Courier New" pitchFamily="49" charset="0"/>
            </a:endParaRPr>
          </a:p>
        </p:txBody>
      </p:sp>
      <p:sp>
        <p:nvSpPr>
          <p:cNvPr id="254993" name="Rectangle 17"/>
          <p:cNvSpPr>
            <a:spLocks noChangeArrowheads="1"/>
          </p:cNvSpPr>
          <p:nvPr/>
        </p:nvSpPr>
        <p:spPr bwMode="auto">
          <a:xfrm>
            <a:off x="1957388" y="3227388"/>
            <a:ext cx="731837" cy="457200"/>
          </a:xfrm>
          <a:prstGeom prst="rect">
            <a:avLst/>
          </a:prstGeom>
          <a:noFill/>
          <a:ln w="12700">
            <a:noFill/>
            <a:miter lim="800000"/>
            <a:headEnd type="none" w="sm" len="sm"/>
            <a:tailEnd type="none" w="sm" len="sm"/>
          </a:ln>
          <a:effectLst/>
        </p:spPr>
        <p:txBody>
          <a:bodyPr wrap="none" anchor="ctr">
            <a:spAutoFit/>
          </a:bodyPr>
          <a:lstStyle/>
          <a:p>
            <a:r>
              <a:rPr lang="en-US" sz="2400">
                <a:latin typeface="Courier New" pitchFamily="49" charset="0"/>
                <a:cs typeface="Courier New" pitchFamily="49" charset="0"/>
              </a:rPr>
              <a:t>   </a:t>
            </a:r>
            <a:endParaRPr lang="en-US" sz="2400"/>
          </a:p>
        </p:txBody>
      </p:sp>
      <p:sp>
        <p:nvSpPr>
          <p:cNvPr id="254981" name="Line 5"/>
          <p:cNvSpPr>
            <a:spLocks noChangeShapeType="1"/>
          </p:cNvSpPr>
          <p:nvPr/>
        </p:nvSpPr>
        <p:spPr bwMode="auto">
          <a:xfrm>
            <a:off x="2036763" y="2046288"/>
            <a:ext cx="2919412" cy="1997075"/>
          </a:xfrm>
          <a:prstGeom prst="line">
            <a:avLst/>
          </a:prstGeom>
          <a:noFill/>
          <a:ln w="28575">
            <a:solidFill>
              <a:srgbClr val="FF0000"/>
            </a:solidFill>
            <a:round/>
            <a:headEnd type="none" w="sm" len="sm"/>
            <a:tailEnd type="stealth" w="sm" len="sm"/>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4981"/>
                                        </p:tgtEl>
                                        <p:attrNameLst>
                                          <p:attrName>style.visibility</p:attrName>
                                        </p:attrNameLst>
                                      </p:cBhvr>
                                      <p:to>
                                        <p:strVal val="visible"/>
                                      </p:to>
                                    </p:set>
                                    <p:anim calcmode="lin" valueType="num">
                                      <p:cBhvr additive="base">
                                        <p:cTn id="7" dur="500" fill="hold"/>
                                        <p:tgtEl>
                                          <p:spTgt spid="254981"/>
                                        </p:tgtEl>
                                        <p:attrNameLst>
                                          <p:attrName>ppt_x</p:attrName>
                                        </p:attrNameLst>
                                      </p:cBhvr>
                                      <p:tavLst>
                                        <p:tav tm="0">
                                          <p:val>
                                            <p:strVal val="0-#ppt_w/2"/>
                                          </p:val>
                                        </p:tav>
                                        <p:tav tm="100000">
                                          <p:val>
                                            <p:strVal val="#ppt_x"/>
                                          </p:val>
                                        </p:tav>
                                      </p:tavLst>
                                    </p:anim>
                                    <p:anim calcmode="lin" valueType="num">
                                      <p:cBhvr additive="base">
                                        <p:cTn id="8" dur="500" fill="hold"/>
                                        <p:tgtEl>
                                          <p:spTgt spid="2549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28013516-E040-475E-969E-5A86F887688E}" type="slidenum">
              <a:rPr lang="en-US"/>
              <a:pPr/>
              <a:t>46</a:t>
            </a:fld>
            <a:endParaRPr lang="en-US"/>
          </a:p>
        </p:txBody>
      </p:sp>
      <p:sp>
        <p:nvSpPr>
          <p:cNvPr id="121858" name="Rectangle 2"/>
          <p:cNvSpPr>
            <a:spLocks noGrp="1" noChangeArrowheads="1"/>
          </p:cNvSpPr>
          <p:nvPr>
            <p:ph type="title"/>
          </p:nvPr>
        </p:nvSpPr>
        <p:spPr>
          <a:xfrm>
            <a:off x="381000" y="228600"/>
            <a:ext cx="8458200" cy="609600"/>
          </a:xfrm>
          <a:noFill/>
          <a:ln/>
        </p:spPr>
        <p:txBody>
          <a:bodyPr/>
          <a:lstStyle/>
          <a:p>
            <a:r>
              <a:rPr lang="en-US" sz="4000">
                <a:cs typeface="Times New Roman" pitchFamily="18" charset="0"/>
              </a:rPr>
              <a:t>Getting Input from Input Dialog Boxes</a:t>
            </a:r>
            <a:r>
              <a:rPr lang="en-US"/>
              <a:t> </a:t>
            </a:r>
          </a:p>
        </p:txBody>
      </p:sp>
      <p:sp>
        <p:nvSpPr>
          <p:cNvPr id="121859" name="Rectangle 3"/>
          <p:cNvSpPr>
            <a:spLocks noGrp="1" noChangeArrowheads="1"/>
          </p:cNvSpPr>
          <p:nvPr>
            <p:ph type="body" idx="1"/>
          </p:nvPr>
        </p:nvSpPr>
        <p:spPr>
          <a:xfrm>
            <a:off x="228600" y="990600"/>
            <a:ext cx="8686800" cy="5257800"/>
          </a:xfrm>
          <a:noFill/>
          <a:ln/>
        </p:spPr>
        <p:txBody>
          <a:bodyPr/>
          <a:lstStyle/>
          <a:p>
            <a:pPr marL="0" indent="0">
              <a:buFont typeface="Monotype Sorts" pitchFamily="2" charset="2"/>
              <a:buNone/>
            </a:pPr>
            <a:r>
              <a:rPr lang="en-US" sz="2900">
                <a:cs typeface="Times New Roman" pitchFamily="18" charset="0"/>
              </a:rPr>
              <a:t>String string = JOptionPane.showInputDialog(</a:t>
            </a:r>
          </a:p>
          <a:p>
            <a:pPr marL="0" indent="0">
              <a:buFont typeface="Monotype Sorts" pitchFamily="2" charset="2"/>
              <a:buNone/>
            </a:pPr>
            <a:r>
              <a:rPr lang="en-US" sz="2900">
                <a:cs typeface="Times New Roman" pitchFamily="18" charset="0"/>
              </a:rPr>
              <a:t>   null, “Prompting Message”,  “Dialog Title”,    </a:t>
            </a:r>
          </a:p>
          <a:p>
            <a:pPr marL="0" indent="0">
              <a:buFont typeface="Monotype Sorts" pitchFamily="2" charset="2"/>
              <a:buNone/>
            </a:pPr>
            <a:r>
              <a:rPr lang="en-US" sz="2900">
                <a:cs typeface="Times New Roman" pitchFamily="18" charset="0"/>
              </a:rPr>
              <a:t>   JOptionPane.QUESTION_MESSAGE);</a:t>
            </a:r>
          </a:p>
        </p:txBody>
      </p:sp>
      <p:graphicFrame>
        <p:nvGraphicFramePr>
          <p:cNvPr id="121860" name="Object 4"/>
          <p:cNvGraphicFramePr>
            <a:graphicFrameLocks noChangeAspect="1"/>
          </p:cNvGraphicFramePr>
          <p:nvPr/>
        </p:nvGraphicFramePr>
        <p:xfrm>
          <a:off x="2819400" y="3810000"/>
          <a:ext cx="6096000" cy="2895600"/>
        </p:xfrm>
        <a:graphic>
          <a:graphicData uri="http://schemas.openxmlformats.org/presentationml/2006/ole">
            <mc:AlternateContent xmlns:mc="http://schemas.openxmlformats.org/markup-compatibility/2006">
              <mc:Choice xmlns:v="urn:schemas-microsoft-com:vml" Requires="v">
                <p:oleObj spid="_x0000_s121864" name="Bitmap Image" r:id="rId3" imgW="3952381" imgH="1876190" progId="PBrush">
                  <p:embed/>
                </p:oleObj>
              </mc:Choice>
              <mc:Fallback>
                <p:oleObj name="Bitmap Image" r:id="rId3" imgW="3952381" imgH="1876190"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810000"/>
                        <a:ext cx="6096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61" name="Line 5"/>
          <p:cNvSpPr>
            <a:spLocks noChangeShapeType="1"/>
          </p:cNvSpPr>
          <p:nvPr/>
        </p:nvSpPr>
        <p:spPr bwMode="auto">
          <a:xfrm>
            <a:off x="2590800" y="1905000"/>
            <a:ext cx="2743200" cy="3352800"/>
          </a:xfrm>
          <a:prstGeom prst="line">
            <a:avLst/>
          </a:prstGeom>
          <a:noFill/>
          <a:ln w="28575">
            <a:solidFill>
              <a:srgbClr val="FF0000"/>
            </a:solidFill>
            <a:round/>
            <a:headEnd type="none" w="sm" len="sm"/>
            <a:tailEnd type="stealth" w="sm" len="sm"/>
          </a:ln>
          <a:effectLst/>
        </p:spPr>
        <p:txBody>
          <a:bodyPr/>
          <a:lstStyle/>
          <a:p>
            <a:endParaRPr lang="en-US"/>
          </a:p>
        </p:txBody>
      </p:sp>
      <p:sp>
        <p:nvSpPr>
          <p:cNvPr id="121862" name="Line 6"/>
          <p:cNvSpPr>
            <a:spLocks noChangeShapeType="1"/>
          </p:cNvSpPr>
          <p:nvPr/>
        </p:nvSpPr>
        <p:spPr bwMode="auto">
          <a:xfrm>
            <a:off x="5486400" y="1981200"/>
            <a:ext cx="0" cy="2819400"/>
          </a:xfrm>
          <a:prstGeom prst="line">
            <a:avLst/>
          </a:prstGeom>
          <a:noFill/>
          <a:ln w="28575">
            <a:solidFill>
              <a:srgbClr val="FF0000"/>
            </a:solidFill>
            <a:round/>
            <a:headEnd type="none" w="sm" len="sm"/>
            <a:tailEnd type="stealth" w="sm" len="sm"/>
          </a:ln>
          <a:effectLst/>
        </p:spPr>
        <p:txBody>
          <a:bodyPr/>
          <a:lstStyle/>
          <a:p>
            <a:endParaRPr lang="en-US"/>
          </a:p>
        </p:txBody>
      </p:sp>
      <p:sp>
        <p:nvSpPr>
          <p:cNvPr id="121863" name="Line 7"/>
          <p:cNvSpPr>
            <a:spLocks noChangeShapeType="1"/>
          </p:cNvSpPr>
          <p:nvPr/>
        </p:nvSpPr>
        <p:spPr bwMode="auto">
          <a:xfrm>
            <a:off x="4876800" y="2514600"/>
            <a:ext cx="0" cy="2667000"/>
          </a:xfrm>
          <a:prstGeom prst="line">
            <a:avLst/>
          </a:prstGeom>
          <a:noFill/>
          <a:ln w="28575">
            <a:solidFill>
              <a:srgbClr val="FF0000"/>
            </a:solidFill>
            <a:round/>
            <a:headEnd type="none" w="sm" len="sm"/>
            <a:tailEnd type="stealth" w="sm" len="sm"/>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61"/>
                                        </p:tgtEl>
                                        <p:attrNameLst>
                                          <p:attrName>style.visibility</p:attrName>
                                        </p:attrNameLst>
                                      </p:cBhvr>
                                      <p:to>
                                        <p:strVal val="visible"/>
                                      </p:to>
                                    </p:set>
                                    <p:anim calcmode="lin" valueType="num">
                                      <p:cBhvr additive="base">
                                        <p:cTn id="7" dur="500" fill="hold"/>
                                        <p:tgtEl>
                                          <p:spTgt spid="121861"/>
                                        </p:tgtEl>
                                        <p:attrNameLst>
                                          <p:attrName>ppt_x</p:attrName>
                                        </p:attrNameLst>
                                      </p:cBhvr>
                                      <p:tavLst>
                                        <p:tav tm="0">
                                          <p:val>
                                            <p:strVal val="0-#ppt_w/2"/>
                                          </p:val>
                                        </p:tav>
                                        <p:tav tm="100000">
                                          <p:val>
                                            <p:strVal val="#ppt_x"/>
                                          </p:val>
                                        </p:tav>
                                      </p:tavLst>
                                    </p:anim>
                                    <p:anim calcmode="lin" valueType="num">
                                      <p:cBhvr additive="base">
                                        <p:cTn id="8" dur="500" fill="hold"/>
                                        <p:tgtEl>
                                          <p:spTgt spid="1218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862"/>
                                        </p:tgtEl>
                                        <p:attrNameLst>
                                          <p:attrName>style.visibility</p:attrName>
                                        </p:attrNameLst>
                                      </p:cBhvr>
                                      <p:to>
                                        <p:strVal val="visible"/>
                                      </p:to>
                                    </p:set>
                                    <p:anim calcmode="lin" valueType="num">
                                      <p:cBhvr additive="base">
                                        <p:cTn id="13" dur="500" fill="hold"/>
                                        <p:tgtEl>
                                          <p:spTgt spid="121862"/>
                                        </p:tgtEl>
                                        <p:attrNameLst>
                                          <p:attrName>ppt_x</p:attrName>
                                        </p:attrNameLst>
                                      </p:cBhvr>
                                      <p:tavLst>
                                        <p:tav tm="0">
                                          <p:val>
                                            <p:strVal val="0-#ppt_w/2"/>
                                          </p:val>
                                        </p:tav>
                                        <p:tav tm="100000">
                                          <p:val>
                                            <p:strVal val="#ppt_x"/>
                                          </p:val>
                                        </p:tav>
                                      </p:tavLst>
                                    </p:anim>
                                    <p:anim calcmode="lin" valueType="num">
                                      <p:cBhvr additive="base">
                                        <p:cTn id="14" dur="500" fill="hold"/>
                                        <p:tgtEl>
                                          <p:spTgt spid="1218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863"/>
                                        </p:tgtEl>
                                        <p:attrNameLst>
                                          <p:attrName>style.visibility</p:attrName>
                                        </p:attrNameLst>
                                      </p:cBhvr>
                                      <p:to>
                                        <p:strVal val="visible"/>
                                      </p:to>
                                    </p:set>
                                    <p:anim calcmode="lin" valueType="num">
                                      <p:cBhvr additive="base">
                                        <p:cTn id="19" dur="500" fill="hold"/>
                                        <p:tgtEl>
                                          <p:spTgt spid="121863"/>
                                        </p:tgtEl>
                                        <p:attrNameLst>
                                          <p:attrName>ppt_x</p:attrName>
                                        </p:attrNameLst>
                                      </p:cBhvr>
                                      <p:tavLst>
                                        <p:tav tm="0">
                                          <p:val>
                                            <p:strVal val="0-#ppt_w/2"/>
                                          </p:val>
                                        </p:tav>
                                        <p:tav tm="100000">
                                          <p:val>
                                            <p:strVal val="#ppt_x"/>
                                          </p:val>
                                        </p:tav>
                                      </p:tavLst>
                                    </p:anim>
                                    <p:anim calcmode="lin" valueType="num">
                                      <p:cBhvr additive="base">
                                        <p:cTn id="20" dur="500" fill="hold"/>
                                        <p:tgtEl>
                                          <p:spTgt spid="121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p:bldP spid="121862" grpId="0" animBg="1"/>
      <p:bldP spid="12186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3308831A-E67D-4AF1-B811-75392FD8F347}" type="slidenum">
              <a:rPr lang="en-US"/>
              <a:pPr/>
              <a:t>47</a:t>
            </a:fld>
            <a:endParaRPr lang="en-US"/>
          </a:p>
        </p:txBody>
      </p:sp>
      <p:sp>
        <p:nvSpPr>
          <p:cNvPr id="173058" name="Rectangle 2"/>
          <p:cNvSpPr>
            <a:spLocks noGrp="1" noChangeArrowheads="1"/>
          </p:cNvSpPr>
          <p:nvPr>
            <p:ph type="title"/>
          </p:nvPr>
        </p:nvSpPr>
        <p:spPr>
          <a:xfrm>
            <a:off x="381000" y="228600"/>
            <a:ext cx="8458200" cy="609600"/>
          </a:xfrm>
          <a:noFill/>
          <a:ln/>
        </p:spPr>
        <p:txBody>
          <a:bodyPr/>
          <a:lstStyle/>
          <a:p>
            <a:r>
              <a:rPr lang="en-US" sz="4000">
                <a:cs typeface="Times New Roman" pitchFamily="18" charset="0"/>
              </a:rPr>
              <a:t>Two Ways to Invoke the Method</a:t>
            </a:r>
            <a:r>
              <a:rPr lang="en-US"/>
              <a:t> </a:t>
            </a:r>
          </a:p>
        </p:txBody>
      </p:sp>
      <p:sp>
        <p:nvSpPr>
          <p:cNvPr id="173059" name="Rectangle 3"/>
          <p:cNvSpPr>
            <a:spLocks noGrp="1" noChangeArrowheads="1"/>
          </p:cNvSpPr>
          <p:nvPr>
            <p:ph type="body" idx="1"/>
          </p:nvPr>
        </p:nvSpPr>
        <p:spPr>
          <a:xfrm>
            <a:off x="228600" y="990600"/>
            <a:ext cx="8686800" cy="5257800"/>
          </a:xfrm>
          <a:noFill/>
          <a:ln/>
        </p:spPr>
        <p:txBody>
          <a:bodyPr/>
          <a:lstStyle/>
          <a:p>
            <a:pPr marL="0" indent="0">
              <a:lnSpc>
                <a:spcPct val="90000"/>
              </a:lnSpc>
              <a:buFont typeface="Monotype Sorts" pitchFamily="2" charset="2"/>
              <a:buNone/>
            </a:pPr>
            <a:r>
              <a:rPr lang="en-US" sz="2500" dirty="0">
                <a:cs typeface="Times New Roman" pitchFamily="18" charset="0"/>
              </a:rPr>
              <a:t>There are several ways to use the </a:t>
            </a:r>
            <a:r>
              <a:rPr lang="en-US" sz="2500" dirty="0" err="1">
                <a:cs typeface="Times New Roman" pitchFamily="18" charset="0"/>
              </a:rPr>
              <a:t>showInputDialog</a:t>
            </a:r>
            <a:r>
              <a:rPr lang="en-US" sz="2500" dirty="0">
                <a:cs typeface="Times New Roman" pitchFamily="18" charset="0"/>
              </a:rPr>
              <a:t> method. For the time being, you only need to know two ways to invoke it.</a:t>
            </a:r>
          </a:p>
          <a:p>
            <a:pPr marL="0" indent="0">
              <a:lnSpc>
                <a:spcPct val="90000"/>
              </a:lnSpc>
              <a:buFont typeface="Monotype Sorts" pitchFamily="2" charset="2"/>
              <a:buNone/>
            </a:pPr>
            <a:r>
              <a:rPr lang="en-US" sz="2500" dirty="0">
                <a:cs typeface="Times New Roman" pitchFamily="18" charset="0"/>
              </a:rPr>
              <a:t>One is to use a statement as shown in the example:</a:t>
            </a:r>
          </a:p>
          <a:p>
            <a:pPr marL="0" indent="0">
              <a:lnSpc>
                <a:spcPct val="90000"/>
              </a:lnSpc>
              <a:buFont typeface="Monotype Sorts" pitchFamily="2" charset="2"/>
              <a:buNone/>
            </a:pPr>
            <a:endParaRPr lang="en-US" sz="2500" dirty="0">
              <a:cs typeface="Times New Roman" pitchFamily="18" charset="0"/>
            </a:endParaRPr>
          </a:p>
          <a:p>
            <a:pPr lvl="1">
              <a:lnSpc>
                <a:spcPct val="90000"/>
              </a:lnSpc>
              <a:buFontTx/>
              <a:buNone/>
            </a:pPr>
            <a:r>
              <a:rPr lang="en-US" sz="2100" dirty="0">
                <a:solidFill>
                  <a:srgbClr val="FF5050"/>
                </a:solidFill>
                <a:cs typeface="Times New Roman" pitchFamily="18" charset="0"/>
              </a:rPr>
              <a:t>String </a:t>
            </a:r>
            <a:r>
              <a:rPr lang="en-US" sz="2100" dirty="0" err="1">
                <a:solidFill>
                  <a:srgbClr val="FF5050"/>
                </a:solidFill>
                <a:cs typeface="Times New Roman" pitchFamily="18" charset="0"/>
              </a:rPr>
              <a:t>string</a:t>
            </a:r>
            <a:r>
              <a:rPr lang="en-US" sz="2100" dirty="0">
                <a:solidFill>
                  <a:srgbClr val="FF5050"/>
                </a:solidFill>
                <a:cs typeface="Times New Roman" pitchFamily="18" charset="0"/>
              </a:rPr>
              <a:t> = </a:t>
            </a:r>
            <a:r>
              <a:rPr lang="en-US" sz="2100" dirty="0" err="1">
                <a:solidFill>
                  <a:srgbClr val="FF5050"/>
                </a:solidFill>
                <a:cs typeface="Times New Roman" pitchFamily="18" charset="0"/>
              </a:rPr>
              <a:t>JOptionPane.showInputDialog</a:t>
            </a:r>
            <a:r>
              <a:rPr lang="en-US" sz="2100" dirty="0">
                <a:solidFill>
                  <a:srgbClr val="FF5050"/>
                </a:solidFill>
                <a:cs typeface="Times New Roman" pitchFamily="18" charset="0"/>
              </a:rPr>
              <a:t>(null, </a:t>
            </a:r>
            <a:r>
              <a:rPr lang="en-US" sz="2100" dirty="0" err="1" smtClean="0">
                <a:solidFill>
                  <a:srgbClr val="FF5050"/>
                </a:solidFill>
                <a:cs typeface="Times New Roman" pitchFamily="18" charset="0"/>
              </a:rPr>
              <a:t>msg</a:t>
            </a:r>
            <a:r>
              <a:rPr lang="en-US" sz="2100" dirty="0" smtClean="0">
                <a:solidFill>
                  <a:srgbClr val="FF5050"/>
                </a:solidFill>
                <a:cs typeface="Times New Roman" pitchFamily="18" charset="0"/>
              </a:rPr>
              <a:t>, </a:t>
            </a:r>
            <a:endParaRPr lang="en-US" sz="2100" dirty="0">
              <a:solidFill>
                <a:srgbClr val="FF5050"/>
              </a:solidFill>
              <a:cs typeface="Times New Roman" pitchFamily="18" charset="0"/>
            </a:endParaRPr>
          </a:p>
          <a:p>
            <a:pPr lvl="1">
              <a:lnSpc>
                <a:spcPct val="90000"/>
              </a:lnSpc>
              <a:buFontTx/>
              <a:buNone/>
            </a:pPr>
            <a:r>
              <a:rPr lang="en-US" sz="2100" dirty="0">
                <a:solidFill>
                  <a:srgbClr val="FF5050"/>
                </a:solidFill>
                <a:cs typeface="Times New Roman" pitchFamily="18" charset="0"/>
              </a:rPr>
              <a:t>  </a:t>
            </a:r>
            <a:r>
              <a:rPr lang="en-US" sz="2100" dirty="0" smtClean="0">
                <a:solidFill>
                  <a:srgbClr val="FF5050"/>
                </a:solidFill>
                <a:cs typeface="Times New Roman" pitchFamily="18" charset="0"/>
              </a:rPr>
              <a:t>title, </a:t>
            </a:r>
            <a:r>
              <a:rPr lang="en-US" sz="2100" dirty="0" err="1">
                <a:solidFill>
                  <a:srgbClr val="FF5050"/>
                </a:solidFill>
                <a:cs typeface="Times New Roman" pitchFamily="18" charset="0"/>
              </a:rPr>
              <a:t>JOptionPane.QUESTION_MESSAGE</a:t>
            </a:r>
            <a:r>
              <a:rPr lang="en-US" sz="2100" dirty="0">
                <a:solidFill>
                  <a:srgbClr val="FF5050"/>
                </a:solidFill>
                <a:cs typeface="Times New Roman" pitchFamily="18" charset="0"/>
              </a:rPr>
              <a:t>);</a:t>
            </a:r>
          </a:p>
          <a:p>
            <a:pPr marL="0" indent="0">
              <a:lnSpc>
                <a:spcPct val="90000"/>
              </a:lnSpc>
              <a:buFont typeface="Monotype Sorts" pitchFamily="2" charset="2"/>
              <a:buNone/>
            </a:pPr>
            <a:endParaRPr lang="en-US" sz="2500" dirty="0">
              <a:solidFill>
                <a:srgbClr val="FF5050"/>
              </a:solidFill>
              <a:cs typeface="Times New Roman" pitchFamily="18" charset="0"/>
            </a:endParaRPr>
          </a:p>
          <a:p>
            <a:pPr marL="0" indent="0">
              <a:lnSpc>
                <a:spcPct val="90000"/>
              </a:lnSpc>
              <a:buFont typeface="Monotype Sorts" pitchFamily="2" charset="2"/>
              <a:buNone/>
            </a:pPr>
            <a:r>
              <a:rPr lang="en-US" sz="2500" dirty="0">
                <a:cs typeface="Times New Roman" pitchFamily="18" charset="0"/>
              </a:rPr>
              <a:t>where </a:t>
            </a:r>
            <a:r>
              <a:rPr lang="en-US" sz="2500" dirty="0" err="1" smtClean="0">
                <a:cs typeface="Times New Roman" pitchFamily="18" charset="0"/>
              </a:rPr>
              <a:t>msg</a:t>
            </a:r>
            <a:r>
              <a:rPr lang="en-US" sz="2500" dirty="0" smtClean="0">
                <a:cs typeface="Times New Roman" pitchFamily="18" charset="0"/>
              </a:rPr>
              <a:t> </a:t>
            </a:r>
            <a:r>
              <a:rPr lang="en-US" sz="2500" dirty="0">
                <a:cs typeface="Times New Roman" pitchFamily="18" charset="0"/>
              </a:rPr>
              <a:t>is a string for the prompting message, and </a:t>
            </a:r>
            <a:r>
              <a:rPr lang="en-US" sz="2500" dirty="0" smtClean="0">
                <a:cs typeface="Times New Roman" pitchFamily="18" charset="0"/>
              </a:rPr>
              <a:t>title </a:t>
            </a:r>
            <a:r>
              <a:rPr lang="en-US" sz="2500" dirty="0">
                <a:cs typeface="Times New Roman" pitchFamily="18" charset="0"/>
              </a:rPr>
              <a:t>is a string for the title of the input dialog box.</a:t>
            </a:r>
          </a:p>
          <a:p>
            <a:pPr marL="0" indent="0">
              <a:lnSpc>
                <a:spcPct val="90000"/>
              </a:lnSpc>
              <a:buFont typeface="Monotype Sorts" pitchFamily="2" charset="2"/>
              <a:buNone/>
            </a:pPr>
            <a:endParaRPr lang="en-US" sz="2500" dirty="0">
              <a:cs typeface="Times New Roman" pitchFamily="18" charset="0"/>
            </a:endParaRPr>
          </a:p>
          <a:p>
            <a:pPr marL="0" indent="0">
              <a:lnSpc>
                <a:spcPct val="90000"/>
              </a:lnSpc>
              <a:buFont typeface="Monotype Sorts" pitchFamily="2" charset="2"/>
              <a:buNone/>
            </a:pPr>
            <a:r>
              <a:rPr lang="en-US" sz="2500" dirty="0">
                <a:cs typeface="Times New Roman" pitchFamily="18" charset="0"/>
              </a:rPr>
              <a:t>The other is to use a statement like this:</a:t>
            </a:r>
          </a:p>
          <a:p>
            <a:pPr lvl="1">
              <a:lnSpc>
                <a:spcPct val="90000"/>
              </a:lnSpc>
              <a:buFontTx/>
              <a:buNone/>
            </a:pPr>
            <a:r>
              <a:rPr lang="en-US" sz="2100" dirty="0" err="1" smtClean="0">
                <a:solidFill>
                  <a:srgbClr val="FF5050"/>
                </a:solidFill>
                <a:cs typeface="Times New Roman" pitchFamily="18" charset="0"/>
              </a:rPr>
              <a:t>JOptionPane.showInputDialog</a:t>
            </a:r>
            <a:r>
              <a:rPr lang="en-US" sz="2100" dirty="0" smtClean="0">
                <a:solidFill>
                  <a:srgbClr val="FF5050"/>
                </a:solidFill>
                <a:cs typeface="Times New Roman" pitchFamily="18" charset="0"/>
              </a:rPr>
              <a:t>(</a:t>
            </a:r>
            <a:r>
              <a:rPr lang="en-US" sz="2100" dirty="0" err="1" smtClean="0">
                <a:solidFill>
                  <a:srgbClr val="FF5050"/>
                </a:solidFill>
                <a:cs typeface="Times New Roman" pitchFamily="18" charset="0"/>
              </a:rPr>
              <a:t>msg</a:t>
            </a:r>
            <a:r>
              <a:rPr lang="en-US" sz="2100" dirty="0" smtClean="0">
                <a:solidFill>
                  <a:srgbClr val="FF5050"/>
                </a:solidFill>
                <a:cs typeface="Times New Roman" pitchFamily="18" charset="0"/>
              </a:rPr>
              <a:t>);</a:t>
            </a:r>
            <a:endParaRPr lang="en-US" sz="2100" dirty="0">
              <a:solidFill>
                <a:srgbClr val="FF5050"/>
              </a:solidFill>
              <a:cs typeface="Times New Roman" pitchFamily="18" charset="0"/>
            </a:endParaRPr>
          </a:p>
          <a:p>
            <a:pPr marL="0" indent="0">
              <a:lnSpc>
                <a:spcPct val="90000"/>
              </a:lnSpc>
              <a:buFont typeface="Monotype Sorts" pitchFamily="2" charset="2"/>
              <a:buNone/>
            </a:pPr>
            <a:r>
              <a:rPr lang="en-US" sz="2500" dirty="0">
                <a:cs typeface="Times New Roman" pitchFamily="18" charset="0"/>
              </a:rPr>
              <a:t>where x is a string for the prompting message.</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7018502-5676-403F-A0EE-0E5099E5D196}" type="slidenum">
              <a:rPr lang="en-US"/>
              <a:pPr/>
              <a:t>48</a:t>
            </a:fld>
            <a:endParaRPr lang="en-US"/>
          </a:p>
        </p:txBody>
      </p:sp>
      <p:sp>
        <p:nvSpPr>
          <p:cNvPr id="123906" name="Rectangle 2"/>
          <p:cNvSpPr>
            <a:spLocks noGrp="1" noChangeArrowheads="1"/>
          </p:cNvSpPr>
          <p:nvPr>
            <p:ph type="title"/>
          </p:nvPr>
        </p:nvSpPr>
        <p:spPr>
          <a:xfrm>
            <a:off x="381000" y="228600"/>
            <a:ext cx="8458200" cy="609600"/>
          </a:xfrm>
          <a:noFill/>
          <a:ln/>
        </p:spPr>
        <p:txBody>
          <a:bodyPr/>
          <a:lstStyle/>
          <a:p>
            <a:r>
              <a:rPr lang="en-US" sz="4000">
                <a:cs typeface="Times New Roman" pitchFamily="18" charset="0"/>
              </a:rPr>
              <a:t>Converting Strings to Integers</a:t>
            </a:r>
            <a:endParaRPr lang="en-US"/>
          </a:p>
        </p:txBody>
      </p:sp>
      <p:sp>
        <p:nvSpPr>
          <p:cNvPr id="123907" name="Rectangle 3"/>
          <p:cNvSpPr>
            <a:spLocks noGrp="1" noChangeArrowheads="1"/>
          </p:cNvSpPr>
          <p:nvPr>
            <p:ph type="body" idx="1"/>
          </p:nvPr>
        </p:nvSpPr>
        <p:spPr>
          <a:xfrm>
            <a:off x="228600" y="1143000"/>
            <a:ext cx="8763000" cy="5257800"/>
          </a:xfrm>
          <a:noFill/>
          <a:ln/>
        </p:spPr>
        <p:txBody>
          <a:bodyPr/>
          <a:lstStyle/>
          <a:p>
            <a:pPr marL="0" indent="0">
              <a:lnSpc>
                <a:spcPct val="90000"/>
              </a:lnSpc>
              <a:buFont typeface="Monotype Sorts" pitchFamily="2" charset="2"/>
              <a:buNone/>
            </a:pPr>
            <a:r>
              <a:rPr lang="en-US" sz="2900">
                <a:cs typeface="Times New Roman" pitchFamily="18" charset="0"/>
              </a:rPr>
              <a:t>The input returned from the input dialog box is a string. If you enter a numeric value such as 123, it returns “123”. To obtain the input as a number, you have to convert a string into a number. </a:t>
            </a:r>
          </a:p>
          <a:p>
            <a:pPr marL="0" indent="0">
              <a:lnSpc>
                <a:spcPct val="90000"/>
              </a:lnSpc>
              <a:buFont typeface="Monotype Sorts" pitchFamily="2" charset="2"/>
              <a:buNone/>
            </a:pPr>
            <a:r>
              <a:rPr lang="en-US" sz="2900">
                <a:cs typeface="Times New Roman" pitchFamily="18" charset="0"/>
              </a:rPr>
              <a:t> </a:t>
            </a:r>
          </a:p>
          <a:p>
            <a:pPr marL="0" indent="0">
              <a:lnSpc>
                <a:spcPct val="90000"/>
              </a:lnSpc>
              <a:buFont typeface="Monotype Sorts" pitchFamily="2" charset="2"/>
              <a:buNone/>
            </a:pPr>
            <a:r>
              <a:rPr lang="en-US" sz="2900">
                <a:cs typeface="Times New Roman" pitchFamily="18" charset="0"/>
              </a:rPr>
              <a:t>To convert a string into an </a:t>
            </a:r>
            <a:r>
              <a:rPr lang="en-US" sz="2900" u="sng">
                <a:cs typeface="Times New Roman" pitchFamily="18" charset="0"/>
              </a:rPr>
              <a:t>int</a:t>
            </a:r>
            <a:r>
              <a:rPr lang="en-US" sz="2900">
                <a:cs typeface="Times New Roman" pitchFamily="18" charset="0"/>
              </a:rPr>
              <a:t> value, you can use the static </a:t>
            </a:r>
            <a:r>
              <a:rPr lang="en-US" sz="2900" u="sng">
                <a:cs typeface="Times New Roman" pitchFamily="18" charset="0"/>
              </a:rPr>
              <a:t>parseInt</a:t>
            </a:r>
            <a:r>
              <a:rPr lang="en-US" sz="2900">
                <a:cs typeface="Times New Roman" pitchFamily="18" charset="0"/>
              </a:rPr>
              <a:t> method in the </a:t>
            </a:r>
            <a:r>
              <a:rPr lang="en-US" sz="2900" u="sng">
                <a:cs typeface="Times New Roman" pitchFamily="18" charset="0"/>
              </a:rPr>
              <a:t>Integer</a:t>
            </a:r>
            <a:r>
              <a:rPr lang="en-US" sz="2900">
                <a:cs typeface="Times New Roman" pitchFamily="18" charset="0"/>
              </a:rPr>
              <a:t> class as follows:</a:t>
            </a:r>
          </a:p>
          <a:p>
            <a:pPr marL="0" indent="0">
              <a:lnSpc>
                <a:spcPct val="90000"/>
              </a:lnSpc>
              <a:buFont typeface="Monotype Sorts" pitchFamily="2" charset="2"/>
              <a:buNone/>
            </a:pPr>
            <a:r>
              <a:rPr lang="en-US" sz="2900">
                <a:cs typeface="Times New Roman" pitchFamily="18" charset="0"/>
              </a:rPr>
              <a:t> </a:t>
            </a:r>
          </a:p>
          <a:p>
            <a:pPr marL="0" indent="0">
              <a:lnSpc>
                <a:spcPct val="90000"/>
              </a:lnSpc>
              <a:buFont typeface="Monotype Sorts" pitchFamily="2" charset="2"/>
              <a:buNone/>
            </a:pPr>
            <a:r>
              <a:rPr lang="en-US" sz="2900" u="sng">
                <a:cs typeface="Times New Roman" pitchFamily="18" charset="0"/>
              </a:rPr>
              <a:t>int intValue = Integer.parseInt(intString);</a:t>
            </a:r>
          </a:p>
          <a:p>
            <a:pPr marL="0" indent="0">
              <a:lnSpc>
                <a:spcPct val="90000"/>
              </a:lnSpc>
              <a:buFont typeface="Monotype Sorts" pitchFamily="2" charset="2"/>
              <a:buNone/>
            </a:pPr>
            <a:r>
              <a:rPr lang="en-US" sz="2900">
                <a:cs typeface="Times New Roman" pitchFamily="18" charset="0"/>
              </a:rPr>
              <a:t> </a:t>
            </a:r>
          </a:p>
          <a:p>
            <a:pPr marL="0" indent="0">
              <a:lnSpc>
                <a:spcPct val="90000"/>
              </a:lnSpc>
              <a:buFont typeface="Monotype Sorts" pitchFamily="2" charset="2"/>
              <a:buNone/>
            </a:pPr>
            <a:r>
              <a:rPr lang="en-US" sz="2900">
                <a:cs typeface="Times New Roman" pitchFamily="18" charset="0"/>
              </a:rPr>
              <a:t>where </a:t>
            </a:r>
            <a:r>
              <a:rPr lang="en-US" sz="2900" u="sng">
                <a:cs typeface="Times New Roman" pitchFamily="18" charset="0"/>
              </a:rPr>
              <a:t>intString</a:t>
            </a:r>
            <a:r>
              <a:rPr lang="en-US" sz="2900">
                <a:cs typeface="Times New Roman" pitchFamily="18" charset="0"/>
              </a:rPr>
              <a:t> is a numeric string such as “123”.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88EBF7FD-6BD5-48E5-B54E-7C854C31CDCF}" type="slidenum">
              <a:rPr lang="en-US"/>
              <a:pPr/>
              <a:t>49</a:t>
            </a:fld>
            <a:endParaRPr lang="en-US"/>
          </a:p>
        </p:txBody>
      </p:sp>
      <p:sp>
        <p:nvSpPr>
          <p:cNvPr id="124930" name="Rectangle 2"/>
          <p:cNvSpPr>
            <a:spLocks noGrp="1" noChangeArrowheads="1"/>
          </p:cNvSpPr>
          <p:nvPr>
            <p:ph type="title"/>
          </p:nvPr>
        </p:nvSpPr>
        <p:spPr>
          <a:xfrm>
            <a:off x="381000" y="228600"/>
            <a:ext cx="8458200" cy="609600"/>
          </a:xfrm>
          <a:noFill/>
          <a:ln/>
        </p:spPr>
        <p:txBody>
          <a:bodyPr/>
          <a:lstStyle/>
          <a:p>
            <a:r>
              <a:rPr lang="en-US" sz="4000">
                <a:cs typeface="Times New Roman" pitchFamily="18" charset="0"/>
              </a:rPr>
              <a:t>Converting Strings to Doubles</a:t>
            </a:r>
            <a:endParaRPr lang="en-US"/>
          </a:p>
        </p:txBody>
      </p:sp>
      <p:sp>
        <p:nvSpPr>
          <p:cNvPr id="124931" name="Rectangle 3"/>
          <p:cNvSpPr>
            <a:spLocks noGrp="1" noChangeArrowheads="1"/>
          </p:cNvSpPr>
          <p:nvPr>
            <p:ph type="body" idx="1"/>
          </p:nvPr>
        </p:nvSpPr>
        <p:spPr>
          <a:xfrm>
            <a:off x="228600" y="1143000"/>
            <a:ext cx="8763000" cy="5257800"/>
          </a:xfrm>
          <a:noFill/>
          <a:ln/>
        </p:spPr>
        <p:txBody>
          <a:bodyPr/>
          <a:lstStyle/>
          <a:p>
            <a:pPr marL="0" indent="0">
              <a:buFont typeface="Monotype Sorts" pitchFamily="2" charset="2"/>
              <a:buNone/>
            </a:pPr>
            <a:r>
              <a:rPr lang="en-US" sz="2900">
                <a:cs typeface="Times New Roman" pitchFamily="18" charset="0"/>
              </a:rPr>
              <a:t>To convert a string into a </a:t>
            </a:r>
            <a:r>
              <a:rPr lang="en-US" sz="2900" u="sng">
                <a:cs typeface="Times New Roman" pitchFamily="18" charset="0"/>
              </a:rPr>
              <a:t>double</a:t>
            </a:r>
            <a:r>
              <a:rPr lang="en-US" sz="2900">
                <a:cs typeface="Times New Roman" pitchFamily="18" charset="0"/>
              </a:rPr>
              <a:t> value, you can use the static </a:t>
            </a:r>
            <a:r>
              <a:rPr lang="en-US" sz="2900" u="sng">
                <a:cs typeface="Times New Roman" pitchFamily="18" charset="0"/>
              </a:rPr>
              <a:t>parseDouble</a:t>
            </a:r>
            <a:r>
              <a:rPr lang="en-US" sz="2900">
                <a:cs typeface="Times New Roman" pitchFamily="18" charset="0"/>
              </a:rPr>
              <a:t> method in the </a:t>
            </a:r>
            <a:r>
              <a:rPr lang="en-US" sz="2900" u="sng">
                <a:cs typeface="Times New Roman" pitchFamily="18" charset="0"/>
              </a:rPr>
              <a:t>Double</a:t>
            </a:r>
            <a:r>
              <a:rPr lang="en-US" sz="2900">
                <a:cs typeface="Times New Roman" pitchFamily="18" charset="0"/>
              </a:rPr>
              <a:t> class as follows:</a:t>
            </a:r>
          </a:p>
          <a:p>
            <a:pPr marL="0" indent="0">
              <a:buFont typeface="Monotype Sorts" pitchFamily="2" charset="2"/>
              <a:buNone/>
            </a:pPr>
            <a:r>
              <a:rPr lang="en-US" sz="2900">
                <a:cs typeface="Times New Roman" pitchFamily="18" charset="0"/>
              </a:rPr>
              <a:t> </a:t>
            </a:r>
          </a:p>
          <a:p>
            <a:pPr marL="0" indent="0">
              <a:buFont typeface="Monotype Sorts" pitchFamily="2" charset="2"/>
              <a:buNone/>
            </a:pPr>
            <a:r>
              <a:rPr lang="en-US" sz="2900" u="sng">
                <a:cs typeface="Times New Roman" pitchFamily="18" charset="0"/>
              </a:rPr>
              <a:t>double doubleValue =Double.parseDouble(doubleString);</a:t>
            </a:r>
          </a:p>
          <a:p>
            <a:pPr marL="0" indent="0">
              <a:buFont typeface="Monotype Sorts" pitchFamily="2" charset="2"/>
              <a:buNone/>
            </a:pPr>
            <a:r>
              <a:rPr lang="en-US" sz="2900">
                <a:cs typeface="Times New Roman" pitchFamily="18" charset="0"/>
              </a:rPr>
              <a:t> </a:t>
            </a:r>
          </a:p>
          <a:p>
            <a:pPr marL="0" indent="0">
              <a:buFont typeface="Monotype Sorts" pitchFamily="2" charset="2"/>
              <a:buNone/>
            </a:pPr>
            <a:r>
              <a:rPr lang="en-US" sz="2900">
                <a:cs typeface="Times New Roman" pitchFamily="18" charset="0"/>
              </a:rPr>
              <a:t>where </a:t>
            </a:r>
            <a:r>
              <a:rPr lang="en-US" sz="2900" u="sng">
                <a:cs typeface="Times New Roman" pitchFamily="18" charset="0"/>
              </a:rPr>
              <a:t>doubleString</a:t>
            </a:r>
            <a:r>
              <a:rPr lang="en-US" sz="2900">
                <a:cs typeface="Times New Roman" pitchFamily="18" charset="0"/>
              </a:rPr>
              <a:t> is a numeric string such as “123.45”.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130EDA8-22C5-45B2-8482-B45D909D4FB1}" type="slidenum">
              <a:rPr lang="en-US"/>
              <a:pPr/>
              <a:t>5</a:t>
            </a:fld>
            <a:endParaRPr lang="en-US"/>
          </a:p>
        </p:txBody>
      </p:sp>
      <p:sp>
        <p:nvSpPr>
          <p:cNvPr id="18434" name="Rectangle 2"/>
          <p:cNvSpPr>
            <a:spLocks noGrp="1" noChangeArrowheads="1"/>
          </p:cNvSpPr>
          <p:nvPr>
            <p:ph type="title"/>
          </p:nvPr>
        </p:nvSpPr>
        <p:spPr>
          <a:xfrm>
            <a:off x="685800" y="0"/>
            <a:ext cx="7772400" cy="1428750"/>
          </a:xfrm>
          <a:noFill/>
          <a:ln/>
        </p:spPr>
        <p:txBody>
          <a:bodyPr/>
          <a:lstStyle/>
          <a:p>
            <a:r>
              <a:rPr lang="en-US"/>
              <a:t>Variables</a:t>
            </a:r>
          </a:p>
        </p:txBody>
      </p:sp>
      <p:sp>
        <p:nvSpPr>
          <p:cNvPr id="18435" name="Rectangle 3"/>
          <p:cNvSpPr>
            <a:spLocks noGrp="1" noChangeArrowheads="1"/>
          </p:cNvSpPr>
          <p:nvPr>
            <p:ph type="body" idx="1"/>
          </p:nvPr>
        </p:nvSpPr>
        <p:spPr>
          <a:xfrm>
            <a:off x="609600" y="1447800"/>
            <a:ext cx="7924800" cy="4953000"/>
          </a:xfrm>
          <a:noFill/>
          <a:ln/>
        </p:spPr>
        <p:txBody>
          <a:bodyPr/>
          <a:lstStyle/>
          <a:p>
            <a:pPr>
              <a:lnSpc>
                <a:spcPct val="90000"/>
              </a:lnSpc>
              <a:buFont typeface="Monotype Sorts" pitchFamily="2" charset="2"/>
              <a:buNone/>
            </a:pPr>
            <a:r>
              <a:rPr lang="en-US" sz="2600">
                <a:latin typeface="Courier New" pitchFamily="49" charset="0"/>
              </a:rPr>
              <a:t>// Compute the first area</a:t>
            </a:r>
          </a:p>
          <a:p>
            <a:pPr>
              <a:lnSpc>
                <a:spcPct val="90000"/>
              </a:lnSpc>
              <a:buFont typeface="Monotype Sorts" pitchFamily="2" charset="2"/>
              <a:buNone/>
            </a:pPr>
            <a:r>
              <a:rPr lang="en-US" sz="2600">
                <a:latin typeface="Courier New" pitchFamily="49" charset="0"/>
              </a:rPr>
              <a:t>radius = 1.0;</a:t>
            </a:r>
          </a:p>
          <a:p>
            <a:pPr>
              <a:lnSpc>
                <a:spcPct val="90000"/>
              </a:lnSpc>
              <a:buFont typeface="Monotype Sorts" pitchFamily="2" charset="2"/>
              <a:buNone/>
            </a:pPr>
            <a:r>
              <a:rPr lang="en-US" sz="2600">
                <a:latin typeface="Courier New" pitchFamily="49" charset="0"/>
              </a:rPr>
              <a:t>area = radius * radius * 3.14159;</a:t>
            </a:r>
          </a:p>
          <a:p>
            <a:pPr>
              <a:lnSpc>
                <a:spcPct val="90000"/>
              </a:lnSpc>
              <a:buFont typeface="Monotype Sorts" pitchFamily="2" charset="2"/>
              <a:buNone/>
            </a:pPr>
            <a:r>
              <a:rPr lang="en-US" sz="2600">
                <a:latin typeface="Courier New" pitchFamily="49" charset="0"/>
              </a:rPr>
              <a:t>System.out.println("The area is “ + area + " for radius "+radius);</a:t>
            </a:r>
          </a:p>
          <a:p>
            <a:pPr>
              <a:lnSpc>
                <a:spcPct val="90000"/>
              </a:lnSpc>
              <a:buFont typeface="Monotype Sorts" pitchFamily="2" charset="2"/>
              <a:buNone/>
            </a:pPr>
            <a:endParaRPr lang="en-US" sz="2600">
              <a:latin typeface="Courier New" pitchFamily="49" charset="0"/>
            </a:endParaRPr>
          </a:p>
          <a:p>
            <a:pPr>
              <a:lnSpc>
                <a:spcPct val="90000"/>
              </a:lnSpc>
              <a:buFont typeface="Monotype Sorts" pitchFamily="2" charset="2"/>
              <a:buNone/>
            </a:pPr>
            <a:r>
              <a:rPr lang="en-US" sz="2600">
                <a:latin typeface="Courier New" pitchFamily="49" charset="0"/>
              </a:rPr>
              <a:t>// Compute the second area</a:t>
            </a:r>
          </a:p>
          <a:p>
            <a:pPr>
              <a:lnSpc>
                <a:spcPct val="90000"/>
              </a:lnSpc>
              <a:buFont typeface="Monotype Sorts" pitchFamily="2" charset="2"/>
              <a:buNone/>
            </a:pPr>
            <a:r>
              <a:rPr lang="en-US" sz="2600">
                <a:latin typeface="Courier New" pitchFamily="49" charset="0"/>
              </a:rPr>
              <a:t>radius = 2.0;</a:t>
            </a:r>
          </a:p>
          <a:p>
            <a:pPr>
              <a:lnSpc>
                <a:spcPct val="90000"/>
              </a:lnSpc>
              <a:buFont typeface="Monotype Sorts" pitchFamily="2" charset="2"/>
              <a:buNone/>
            </a:pPr>
            <a:r>
              <a:rPr lang="en-US" sz="2600">
                <a:latin typeface="Courier New" pitchFamily="49" charset="0"/>
              </a:rPr>
              <a:t>area = radius * radius * 3.14159;</a:t>
            </a:r>
          </a:p>
          <a:p>
            <a:pPr>
              <a:lnSpc>
                <a:spcPct val="90000"/>
              </a:lnSpc>
              <a:buFont typeface="Monotype Sorts" pitchFamily="2" charset="2"/>
              <a:buNone/>
            </a:pPr>
            <a:r>
              <a:rPr lang="en-US" sz="2600">
                <a:latin typeface="Courier New" pitchFamily="49" charset="0"/>
              </a:rPr>
              <a:t>System.out.println("The area is “ + area + " for radius "+radius);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E2FAF253-B10A-4C23-B71A-15D536483A91}" type="slidenum">
              <a:rPr lang="en-US"/>
              <a:pPr/>
              <a:t>50</a:t>
            </a:fld>
            <a:endParaRPr lang="en-US"/>
          </a:p>
        </p:txBody>
      </p:sp>
      <p:sp>
        <p:nvSpPr>
          <p:cNvPr id="131074" name="Rectangle 2"/>
          <p:cNvSpPr>
            <a:spLocks noGrp="1" noChangeArrowheads="1"/>
          </p:cNvSpPr>
          <p:nvPr>
            <p:ph type="title"/>
          </p:nvPr>
        </p:nvSpPr>
        <p:spPr>
          <a:xfrm>
            <a:off x="685800" y="0"/>
            <a:ext cx="7772400" cy="1428750"/>
          </a:xfrm>
          <a:noFill/>
          <a:ln/>
        </p:spPr>
        <p:txBody>
          <a:bodyPr/>
          <a:lstStyle/>
          <a:p>
            <a:r>
              <a:rPr lang="en-US"/>
              <a:t>The showMessageDialog Method </a:t>
            </a:r>
          </a:p>
        </p:txBody>
      </p:sp>
      <p:sp>
        <p:nvSpPr>
          <p:cNvPr id="131075" name="Rectangle 3"/>
          <p:cNvSpPr>
            <a:spLocks noGrp="1" noChangeArrowheads="1"/>
          </p:cNvSpPr>
          <p:nvPr>
            <p:ph type="body" idx="1"/>
          </p:nvPr>
        </p:nvSpPr>
        <p:spPr>
          <a:xfrm>
            <a:off x="457200" y="1295400"/>
            <a:ext cx="8229600" cy="2057400"/>
          </a:xfrm>
          <a:noFill/>
          <a:ln/>
        </p:spPr>
        <p:txBody>
          <a:bodyPr/>
          <a:lstStyle/>
          <a:p>
            <a:pPr marL="0" indent="0">
              <a:lnSpc>
                <a:spcPct val="90000"/>
              </a:lnSpc>
              <a:buFont typeface="Monotype Sorts" pitchFamily="2" charset="2"/>
              <a:buNone/>
            </a:pPr>
            <a:r>
              <a:rPr lang="en-US" sz="3000"/>
              <a:t>JOptionPane.showMessageDialog(null, </a:t>
            </a:r>
          </a:p>
          <a:p>
            <a:pPr marL="0" indent="0">
              <a:lnSpc>
                <a:spcPct val="90000"/>
              </a:lnSpc>
              <a:buFont typeface="Monotype Sorts" pitchFamily="2" charset="2"/>
              <a:buNone/>
            </a:pPr>
            <a:r>
              <a:rPr lang="en-US" sz="3000"/>
              <a:t>  "Welcome to Java!",</a:t>
            </a:r>
          </a:p>
          <a:p>
            <a:pPr marL="0" indent="0">
              <a:lnSpc>
                <a:spcPct val="90000"/>
              </a:lnSpc>
              <a:buFont typeface="Monotype Sorts" pitchFamily="2" charset="2"/>
              <a:buNone/>
            </a:pPr>
            <a:r>
              <a:rPr lang="en-US" sz="3000"/>
              <a:t>  "Display Message",    </a:t>
            </a:r>
          </a:p>
          <a:p>
            <a:pPr marL="0" indent="0">
              <a:lnSpc>
                <a:spcPct val="90000"/>
              </a:lnSpc>
              <a:buFont typeface="Monotype Sorts" pitchFamily="2" charset="2"/>
              <a:buNone/>
            </a:pPr>
            <a:r>
              <a:rPr lang="en-US" sz="3000"/>
              <a:t>  JOptionPane.INFORMATION_MESSAGE);</a:t>
            </a:r>
          </a:p>
        </p:txBody>
      </p:sp>
      <p:sp>
        <p:nvSpPr>
          <p:cNvPr id="131079" name="Rectangle 7"/>
          <p:cNvSpPr>
            <a:spLocks noChangeArrowheads="1"/>
          </p:cNvSpPr>
          <p:nvPr/>
        </p:nvSpPr>
        <p:spPr bwMode="auto">
          <a:xfrm>
            <a:off x="3543300" y="2617788"/>
            <a:ext cx="9144000" cy="0"/>
          </a:xfrm>
          <a:prstGeom prst="rect">
            <a:avLst/>
          </a:prstGeom>
          <a:noFill/>
          <a:ln w="12700">
            <a:noFill/>
            <a:miter lim="800000"/>
            <a:headEnd type="none" w="sm" len="sm"/>
            <a:tailEnd type="none" w="sm" len="sm"/>
          </a:ln>
          <a:effectLst/>
        </p:spPr>
        <p:txBody>
          <a:bodyPr>
            <a:spAutoFit/>
          </a:bodyPr>
          <a:lstStyle/>
          <a:p>
            <a:endParaRPr lang="en-US"/>
          </a:p>
        </p:txBody>
      </p:sp>
      <p:pic>
        <p:nvPicPr>
          <p:cNvPr id="242692" name="Picture 4"/>
          <p:cNvPicPr>
            <a:picLocks noChangeAspect="1" noChangeArrowheads="1"/>
          </p:cNvPicPr>
          <p:nvPr/>
        </p:nvPicPr>
        <p:blipFill>
          <a:blip r:embed="rId3"/>
          <a:srcRect/>
          <a:stretch>
            <a:fillRect/>
          </a:stretch>
        </p:blipFill>
        <p:spPr bwMode="auto">
          <a:xfrm>
            <a:off x="2362200" y="3581400"/>
            <a:ext cx="3705225" cy="2198688"/>
          </a:xfrm>
          <a:prstGeom prst="rect">
            <a:avLst/>
          </a:prstGeom>
          <a:noFill/>
          <a:ln w="9525">
            <a:noFill/>
            <a:miter lim="800000"/>
            <a:headEnd/>
            <a:tailEnd/>
          </a:ln>
        </p:spPr>
      </p:pic>
      <p:sp>
        <p:nvSpPr>
          <p:cNvPr id="131081" name="Line 9"/>
          <p:cNvSpPr>
            <a:spLocks noChangeShapeType="1"/>
          </p:cNvSpPr>
          <p:nvPr/>
        </p:nvSpPr>
        <p:spPr bwMode="auto">
          <a:xfrm>
            <a:off x="1752600" y="2133600"/>
            <a:ext cx="1905000" cy="2286000"/>
          </a:xfrm>
          <a:prstGeom prst="line">
            <a:avLst/>
          </a:prstGeom>
          <a:noFill/>
          <a:ln w="28575">
            <a:solidFill>
              <a:srgbClr val="FF0000"/>
            </a:solidFill>
            <a:round/>
            <a:headEnd type="none" w="sm" len="sm"/>
            <a:tailEnd type="stealth" w="sm" len="sm"/>
          </a:ln>
          <a:effectLst/>
        </p:spPr>
        <p:txBody>
          <a:bodyPr/>
          <a:lstStyle/>
          <a:p>
            <a:endParaRPr lang="en-US"/>
          </a:p>
        </p:txBody>
      </p:sp>
      <p:sp>
        <p:nvSpPr>
          <p:cNvPr id="131082" name="Line 10"/>
          <p:cNvSpPr>
            <a:spLocks noChangeShapeType="1"/>
          </p:cNvSpPr>
          <p:nvPr/>
        </p:nvSpPr>
        <p:spPr bwMode="auto">
          <a:xfrm>
            <a:off x="2743200" y="2743200"/>
            <a:ext cx="914400" cy="990600"/>
          </a:xfrm>
          <a:prstGeom prst="line">
            <a:avLst/>
          </a:prstGeom>
          <a:noFill/>
          <a:ln w="28575">
            <a:solidFill>
              <a:srgbClr val="FF0000"/>
            </a:solidFill>
            <a:round/>
            <a:headEnd type="none" w="sm" len="sm"/>
            <a:tailEnd type="stealth" w="sm" len="sm"/>
          </a:ln>
          <a:effectLst/>
        </p:spPr>
        <p:txBody>
          <a:bodyPr/>
          <a:lstStyle/>
          <a:p>
            <a:endParaRPr lang="en-US"/>
          </a:p>
        </p:txBody>
      </p:sp>
      <p:sp>
        <p:nvSpPr>
          <p:cNvPr id="131083" name="Line 11"/>
          <p:cNvSpPr>
            <a:spLocks noChangeShapeType="1"/>
          </p:cNvSpPr>
          <p:nvPr/>
        </p:nvSpPr>
        <p:spPr bwMode="auto">
          <a:xfrm flipH="1">
            <a:off x="3048000" y="3200400"/>
            <a:ext cx="2514600" cy="1295400"/>
          </a:xfrm>
          <a:prstGeom prst="line">
            <a:avLst/>
          </a:prstGeom>
          <a:noFill/>
          <a:ln w="28575">
            <a:solidFill>
              <a:srgbClr val="FF0000"/>
            </a:solidFill>
            <a:round/>
            <a:headEnd type="none" w="sm" len="sm"/>
            <a:tailEnd type="stealth" w="sm" len="sm"/>
          </a:ln>
          <a:effec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81"/>
                                        </p:tgtEl>
                                        <p:attrNameLst>
                                          <p:attrName>style.visibility</p:attrName>
                                        </p:attrNameLst>
                                      </p:cBhvr>
                                      <p:to>
                                        <p:strVal val="visible"/>
                                      </p:to>
                                    </p:set>
                                    <p:anim calcmode="lin" valueType="num">
                                      <p:cBhvr additive="base">
                                        <p:cTn id="7" dur="500" fill="hold"/>
                                        <p:tgtEl>
                                          <p:spTgt spid="131081"/>
                                        </p:tgtEl>
                                        <p:attrNameLst>
                                          <p:attrName>ppt_x</p:attrName>
                                        </p:attrNameLst>
                                      </p:cBhvr>
                                      <p:tavLst>
                                        <p:tav tm="0">
                                          <p:val>
                                            <p:strVal val="0-#ppt_w/2"/>
                                          </p:val>
                                        </p:tav>
                                        <p:tav tm="100000">
                                          <p:val>
                                            <p:strVal val="#ppt_x"/>
                                          </p:val>
                                        </p:tav>
                                      </p:tavLst>
                                    </p:anim>
                                    <p:anim calcmode="lin" valueType="num">
                                      <p:cBhvr additive="base">
                                        <p:cTn id="8" dur="500" fill="hold"/>
                                        <p:tgtEl>
                                          <p:spTgt spid="1310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1082"/>
                                        </p:tgtEl>
                                        <p:attrNameLst>
                                          <p:attrName>style.visibility</p:attrName>
                                        </p:attrNameLst>
                                      </p:cBhvr>
                                      <p:to>
                                        <p:strVal val="visible"/>
                                      </p:to>
                                    </p:set>
                                    <p:anim calcmode="lin" valueType="num">
                                      <p:cBhvr additive="base">
                                        <p:cTn id="13" dur="500" fill="hold"/>
                                        <p:tgtEl>
                                          <p:spTgt spid="131082"/>
                                        </p:tgtEl>
                                        <p:attrNameLst>
                                          <p:attrName>ppt_x</p:attrName>
                                        </p:attrNameLst>
                                      </p:cBhvr>
                                      <p:tavLst>
                                        <p:tav tm="0">
                                          <p:val>
                                            <p:strVal val="0-#ppt_w/2"/>
                                          </p:val>
                                        </p:tav>
                                        <p:tav tm="100000">
                                          <p:val>
                                            <p:strVal val="#ppt_x"/>
                                          </p:val>
                                        </p:tav>
                                      </p:tavLst>
                                    </p:anim>
                                    <p:anim calcmode="lin" valueType="num">
                                      <p:cBhvr additive="base">
                                        <p:cTn id="14" dur="500" fill="hold"/>
                                        <p:tgtEl>
                                          <p:spTgt spid="13108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1083"/>
                                        </p:tgtEl>
                                        <p:attrNameLst>
                                          <p:attrName>style.visibility</p:attrName>
                                        </p:attrNameLst>
                                      </p:cBhvr>
                                      <p:to>
                                        <p:strVal val="visible"/>
                                      </p:to>
                                    </p:set>
                                    <p:anim calcmode="lin" valueType="num">
                                      <p:cBhvr additive="base">
                                        <p:cTn id="19" dur="500" fill="hold"/>
                                        <p:tgtEl>
                                          <p:spTgt spid="131083"/>
                                        </p:tgtEl>
                                        <p:attrNameLst>
                                          <p:attrName>ppt_x</p:attrName>
                                        </p:attrNameLst>
                                      </p:cBhvr>
                                      <p:tavLst>
                                        <p:tav tm="0">
                                          <p:val>
                                            <p:strVal val="0-#ppt_w/2"/>
                                          </p:val>
                                        </p:tav>
                                        <p:tav tm="100000">
                                          <p:val>
                                            <p:strVal val="#ppt_x"/>
                                          </p:val>
                                        </p:tav>
                                      </p:tavLst>
                                    </p:anim>
                                    <p:anim calcmode="lin" valueType="num">
                                      <p:cBhvr additive="base">
                                        <p:cTn id="20" dur="500" fill="hold"/>
                                        <p:tgtEl>
                                          <p:spTgt spid="1310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1" grpId="0" animBg="1"/>
      <p:bldP spid="131082" grpId="0" animBg="1"/>
      <p:bldP spid="13108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29552C9-3C6A-4240-B72B-30C91F997E4C}" type="slidenum">
              <a:rPr lang="en-US"/>
              <a:pPr/>
              <a:t>51</a:t>
            </a:fld>
            <a:endParaRPr lang="en-US"/>
          </a:p>
        </p:txBody>
      </p:sp>
      <p:sp>
        <p:nvSpPr>
          <p:cNvPr id="133122" name="Rectangle 2"/>
          <p:cNvSpPr>
            <a:spLocks noGrp="1" noChangeArrowheads="1"/>
          </p:cNvSpPr>
          <p:nvPr>
            <p:ph type="title"/>
          </p:nvPr>
        </p:nvSpPr>
        <p:spPr>
          <a:xfrm>
            <a:off x="685800" y="228600"/>
            <a:ext cx="7772400" cy="609600"/>
          </a:xfrm>
          <a:noFill/>
          <a:ln/>
        </p:spPr>
        <p:txBody>
          <a:bodyPr/>
          <a:lstStyle/>
          <a:p>
            <a:r>
              <a:rPr lang="en-US"/>
              <a:t>Two Ways to Invoke the Method</a:t>
            </a:r>
          </a:p>
        </p:txBody>
      </p:sp>
      <p:sp>
        <p:nvSpPr>
          <p:cNvPr id="133123" name="Rectangle 3"/>
          <p:cNvSpPr>
            <a:spLocks noGrp="1" noChangeArrowheads="1"/>
          </p:cNvSpPr>
          <p:nvPr>
            <p:ph type="body" idx="1"/>
          </p:nvPr>
        </p:nvSpPr>
        <p:spPr>
          <a:xfrm>
            <a:off x="228600" y="990600"/>
            <a:ext cx="8686800" cy="5562600"/>
          </a:xfrm>
          <a:noFill/>
          <a:ln/>
        </p:spPr>
        <p:txBody>
          <a:bodyPr/>
          <a:lstStyle/>
          <a:p>
            <a:pPr marL="0" indent="0">
              <a:buFont typeface="Monotype Sorts" pitchFamily="2" charset="2"/>
              <a:buNone/>
            </a:pPr>
            <a:r>
              <a:rPr lang="en-US" sz="3000" dirty="0"/>
              <a:t>There are several ways to use the </a:t>
            </a:r>
            <a:r>
              <a:rPr lang="en-US" sz="3000" dirty="0" err="1"/>
              <a:t>showMessageDialog</a:t>
            </a:r>
            <a:r>
              <a:rPr lang="en-US" sz="3000" dirty="0"/>
              <a:t> method. For the time being, all you need to know are two ways to invoke it.</a:t>
            </a:r>
          </a:p>
          <a:p>
            <a:pPr marL="0" indent="0">
              <a:buFont typeface="Monotype Sorts" pitchFamily="2" charset="2"/>
              <a:buNone/>
            </a:pPr>
            <a:r>
              <a:rPr lang="en-US" sz="3000" dirty="0"/>
              <a:t>One is to use a statement as shown in the example:</a:t>
            </a:r>
          </a:p>
          <a:p>
            <a:pPr lvl="1">
              <a:buFontTx/>
              <a:buNone/>
            </a:pPr>
            <a:r>
              <a:rPr lang="en-US" sz="2600" dirty="0" err="1">
                <a:solidFill>
                  <a:srgbClr val="FF7C80"/>
                </a:solidFill>
              </a:rPr>
              <a:t>JOptionPane.showMessageDialog</a:t>
            </a:r>
            <a:r>
              <a:rPr lang="en-US" sz="2600" dirty="0">
                <a:solidFill>
                  <a:srgbClr val="FF7C80"/>
                </a:solidFill>
              </a:rPr>
              <a:t>(null, </a:t>
            </a:r>
            <a:r>
              <a:rPr lang="en-US" sz="2600" dirty="0" err="1" smtClean="0">
                <a:solidFill>
                  <a:srgbClr val="FF7C80"/>
                </a:solidFill>
              </a:rPr>
              <a:t>msg</a:t>
            </a:r>
            <a:r>
              <a:rPr lang="en-US" sz="2600" dirty="0" smtClean="0">
                <a:solidFill>
                  <a:srgbClr val="FF7C80"/>
                </a:solidFill>
              </a:rPr>
              <a:t>, </a:t>
            </a:r>
            <a:endParaRPr lang="en-US" sz="2600" dirty="0">
              <a:solidFill>
                <a:srgbClr val="FF7C80"/>
              </a:solidFill>
            </a:endParaRPr>
          </a:p>
          <a:p>
            <a:pPr lvl="1">
              <a:buFontTx/>
              <a:buNone/>
            </a:pPr>
            <a:r>
              <a:rPr lang="en-US" sz="2600" dirty="0">
                <a:solidFill>
                  <a:srgbClr val="FF7C80"/>
                </a:solidFill>
              </a:rPr>
              <a:t>  </a:t>
            </a:r>
            <a:r>
              <a:rPr lang="en-US" sz="2600" dirty="0" smtClean="0">
                <a:solidFill>
                  <a:srgbClr val="FF7C80"/>
                </a:solidFill>
              </a:rPr>
              <a:t>title, </a:t>
            </a:r>
            <a:r>
              <a:rPr lang="en-US" sz="2600" dirty="0" err="1">
                <a:solidFill>
                  <a:srgbClr val="FF7C80"/>
                </a:solidFill>
              </a:rPr>
              <a:t>JOptionPane.INFORMATION_MESSAGE</a:t>
            </a:r>
            <a:r>
              <a:rPr lang="en-US" sz="2600" dirty="0">
                <a:solidFill>
                  <a:srgbClr val="FF7C80"/>
                </a:solidFill>
              </a:rPr>
              <a:t>);</a:t>
            </a:r>
          </a:p>
          <a:p>
            <a:pPr marL="0" indent="0">
              <a:buFont typeface="Monotype Sorts" pitchFamily="2" charset="2"/>
              <a:buNone/>
            </a:pPr>
            <a:r>
              <a:rPr lang="en-US" sz="3000" dirty="0" smtClean="0"/>
              <a:t>The </a:t>
            </a:r>
            <a:r>
              <a:rPr lang="en-US" sz="3000" dirty="0"/>
              <a:t>other is to use a statement like this:</a:t>
            </a:r>
          </a:p>
          <a:p>
            <a:pPr lvl="1">
              <a:buFontTx/>
              <a:buNone/>
            </a:pPr>
            <a:r>
              <a:rPr lang="en-US" sz="2600" dirty="0" err="1">
                <a:solidFill>
                  <a:srgbClr val="FF7C80"/>
                </a:solidFill>
              </a:rPr>
              <a:t>JOptionPane.showMessageDialog</a:t>
            </a:r>
            <a:r>
              <a:rPr lang="en-US" sz="2600" dirty="0">
                <a:solidFill>
                  <a:srgbClr val="FF7C80"/>
                </a:solidFill>
              </a:rPr>
              <a:t>(null, </a:t>
            </a:r>
            <a:r>
              <a:rPr lang="en-US" sz="2600" dirty="0" err="1" smtClean="0">
                <a:solidFill>
                  <a:srgbClr val="FF7C80"/>
                </a:solidFill>
              </a:rPr>
              <a:t>msg</a:t>
            </a:r>
            <a:r>
              <a:rPr lang="en-US" sz="2600" dirty="0" smtClean="0">
                <a:solidFill>
                  <a:srgbClr val="FF7C80"/>
                </a:solidFill>
              </a:rPr>
              <a:t>);</a:t>
            </a:r>
            <a:endParaRPr lang="en-US" sz="2600" dirty="0">
              <a:solidFill>
                <a:srgbClr val="FF7C80"/>
              </a:solidFill>
            </a:endParaRPr>
          </a:p>
          <a:p>
            <a:pPr marL="0" indent="0">
              <a:buFont typeface="Monotype Sorts" pitchFamily="2" charset="2"/>
              <a:buNone/>
            </a:pPr>
            <a:r>
              <a:rPr lang="en-US" sz="3000" dirty="0"/>
              <a:t>where x is a string for the text to be displayed.</a:t>
            </a:r>
          </a:p>
        </p:txBody>
      </p:sp>
      <p:sp>
        <p:nvSpPr>
          <p:cNvPr id="133124" name="Rectangle 4"/>
          <p:cNvSpPr>
            <a:spLocks noChangeArrowheads="1"/>
          </p:cNvSpPr>
          <p:nvPr/>
        </p:nvSpPr>
        <p:spPr bwMode="auto">
          <a:xfrm>
            <a:off x="3543300" y="2617788"/>
            <a:ext cx="9144000" cy="0"/>
          </a:xfrm>
          <a:prstGeom prst="rect">
            <a:avLst/>
          </a:prstGeom>
          <a:noFill/>
          <a:ln w="12700">
            <a:noFill/>
            <a:miter lim="800000"/>
            <a:headEnd type="none" w="sm" len="sm"/>
            <a:tailEnd type="none" w="sm" len="sm"/>
          </a:ln>
          <a:effectLst/>
        </p:spPr>
        <p:txBody>
          <a:bodyPr>
            <a:spAutoFit/>
          </a:bodyPr>
          <a:lstStyle/>
          <a:p>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94300EE8-400A-43C9-8BE4-8253CE8F6DFE}" type="slidenum">
              <a:rPr lang="en-US"/>
              <a:pPr/>
              <a:t>52</a:t>
            </a:fld>
            <a:endParaRPr lang="en-US"/>
          </a:p>
        </p:txBody>
      </p:sp>
      <p:sp>
        <p:nvSpPr>
          <p:cNvPr id="202754" name="Rectangle 2"/>
          <p:cNvSpPr>
            <a:spLocks noGrp="1" noChangeArrowheads="1"/>
          </p:cNvSpPr>
          <p:nvPr>
            <p:ph type="title"/>
          </p:nvPr>
        </p:nvSpPr>
        <p:spPr>
          <a:xfrm>
            <a:off x="228600" y="228600"/>
            <a:ext cx="8915400" cy="609600"/>
          </a:xfrm>
          <a:noFill/>
          <a:ln/>
        </p:spPr>
        <p:txBody>
          <a:bodyPr/>
          <a:lstStyle/>
          <a:p>
            <a:r>
              <a:rPr lang="en-US" sz="3200"/>
              <a:t>(GUI) Confirmation Dialogs</a:t>
            </a:r>
          </a:p>
        </p:txBody>
      </p:sp>
      <p:sp>
        <p:nvSpPr>
          <p:cNvPr id="202755" name="Rectangle 3"/>
          <p:cNvSpPr>
            <a:spLocks noGrp="1" noChangeArrowheads="1"/>
          </p:cNvSpPr>
          <p:nvPr>
            <p:ph type="body" idx="1"/>
          </p:nvPr>
        </p:nvSpPr>
        <p:spPr>
          <a:xfrm>
            <a:off x="304800" y="1066800"/>
            <a:ext cx="8534400" cy="1862138"/>
          </a:xfrm>
          <a:noFill/>
          <a:ln/>
        </p:spPr>
        <p:txBody>
          <a:bodyPr/>
          <a:lstStyle/>
          <a:p>
            <a:pPr marL="0" indent="0">
              <a:buFont typeface="Monotype Sorts" pitchFamily="2" charset="2"/>
              <a:buNone/>
            </a:pPr>
            <a:r>
              <a:rPr lang="en-US"/>
              <a:t>int option = JOptionPane.showConfirmDialog</a:t>
            </a:r>
          </a:p>
          <a:p>
            <a:pPr marL="0" indent="0">
              <a:buFont typeface="Monotype Sorts" pitchFamily="2" charset="2"/>
              <a:buNone/>
            </a:pPr>
            <a:r>
              <a:rPr lang="en-US"/>
              <a:t>     (</a:t>
            </a:r>
            <a:r>
              <a:rPr lang="en-US" b="1"/>
              <a:t>null</a:t>
            </a:r>
            <a:r>
              <a:rPr lang="en-US"/>
              <a:t>, "Continue");</a:t>
            </a:r>
          </a:p>
        </p:txBody>
      </p:sp>
      <p:sp>
        <p:nvSpPr>
          <p:cNvPr id="202756" name="Rectangle 4"/>
          <p:cNvSpPr>
            <a:spLocks noChangeArrowheads="1"/>
          </p:cNvSpPr>
          <p:nvPr/>
        </p:nvSpPr>
        <p:spPr bwMode="auto">
          <a:xfrm>
            <a:off x="2166938" y="2743200"/>
            <a:ext cx="9144000" cy="0"/>
          </a:xfrm>
          <a:prstGeom prst="rect">
            <a:avLst/>
          </a:prstGeom>
          <a:noFill/>
          <a:ln w="12700">
            <a:noFill/>
            <a:miter lim="800000"/>
            <a:headEnd type="none" w="sm" len="sm"/>
            <a:tailEnd type="none" w="sm" len="sm"/>
          </a:ln>
          <a:effectLst/>
        </p:spPr>
        <p:txBody>
          <a:bodyPr>
            <a:spAutoFit/>
          </a:bodyPr>
          <a:lstStyle/>
          <a:p>
            <a:endParaRPr lang="en-US"/>
          </a:p>
        </p:txBody>
      </p:sp>
      <p:pic>
        <p:nvPicPr>
          <p:cNvPr id="202757" name="Picture 5"/>
          <p:cNvPicPr>
            <a:picLocks noChangeAspect="1" noChangeArrowheads="1"/>
          </p:cNvPicPr>
          <p:nvPr/>
        </p:nvPicPr>
        <p:blipFill>
          <a:blip r:embed="rId3"/>
          <a:srcRect/>
          <a:stretch>
            <a:fillRect/>
          </a:stretch>
        </p:blipFill>
        <p:spPr bwMode="auto">
          <a:xfrm>
            <a:off x="2882900" y="3236913"/>
            <a:ext cx="4456113" cy="2016125"/>
          </a:xfrm>
          <a:prstGeom prst="rect">
            <a:avLst/>
          </a:prstGeom>
          <a:noFill/>
          <a:ln w="9525">
            <a:noFill/>
            <a:miter lim="800000"/>
            <a:headEnd/>
            <a:tailEnd/>
          </a:ln>
        </p:spPr>
      </p:pic>
      <p:sp>
        <p:nvSpPr>
          <p:cNvPr id="202758" name="Line 6"/>
          <p:cNvSpPr>
            <a:spLocks noChangeShapeType="1"/>
          </p:cNvSpPr>
          <p:nvPr/>
        </p:nvSpPr>
        <p:spPr bwMode="auto">
          <a:xfrm>
            <a:off x="2882900" y="2162175"/>
            <a:ext cx="1150938" cy="1843088"/>
          </a:xfrm>
          <a:prstGeom prst="line">
            <a:avLst/>
          </a:prstGeom>
          <a:noFill/>
          <a:ln w="12700">
            <a:solidFill>
              <a:srgbClr val="FF0000"/>
            </a:solidFill>
            <a:round/>
            <a:headEnd type="none" w="sm" len="sm"/>
            <a:tailEnd type="none"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09D88B1-1A7B-49BE-8876-5AB2C627EC4A}" type="slidenum">
              <a:rPr lang="en-US"/>
              <a:pPr/>
              <a:t>6</a:t>
            </a:fld>
            <a:endParaRPr lang="en-US"/>
          </a:p>
        </p:txBody>
      </p:sp>
      <p:sp>
        <p:nvSpPr>
          <p:cNvPr id="19458" name="Rectangle 2"/>
          <p:cNvSpPr>
            <a:spLocks noGrp="1" noChangeArrowheads="1"/>
          </p:cNvSpPr>
          <p:nvPr>
            <p:ph type="title"/>
          </p:nvPr>
        </p:nvSpPr>
        <p:spPr>
          <a:xfrm>
            <a:off x="685800" y="0"/>
            <a:ext cx="7772400" cy="1428750"/>
          </a:xfrm>
          <a:noFill/>
          <a:ln/>
        </p:spPr>
        <p:txBody>
          <a:bodyPr/>
          <a:lstStyle/>
          <a:p>
            <a:r>
              <a:rPr lang="en-US"/>
              <a:t>Declaring Variables</a:t>
            </a:r>
          </a:p>
        </p:txBody>
      </p:sp>
      <p:sp>
        <p:nvSpPr>
          <p:cNvPr id="19459" name="Rectangle 3"/>
          <p:cNvSpPr>
            <a:spLocks noGrp="1" noChangeArrowheads="1"/>
          </p:cNvSpPr>
          <p:nvPr>
            <p:ph type="body" idx="1"/>
          </p:nvPr>
        </p:nvSpPr>
        <p:spPr>
          <a:xfrm>
            <a:off x="914400" y="1371600"/>
            <a:ext cx="8153400" cy="2914650"/>
          </a:xfrm>
          <a:noFill/>
          <a:ln/>
        </p:spPr>
        <p:txBody>
          <a:bodyPr/>
          <a:lstStyle/>
          <a:p>
            <a:pPr>
              <a:lnSpc>
                <a:spcPct val="90000"/>
              </a:lnSpc>
              <a:buFont typeface="Monotype Sorts" pitchFamily="2" charset="2"/>
              <a:buNone/>
            </a:pPr>
            <a:r>
              <a:rPr lang="en-US" sz="2600">
                <a:latin typeface="Courier New" pitchFamily="49" charset="0"/>
              </a:rPr>
              <a:t>int x;         // Declare x to be an</a:t>
            </a:r>
          </a:p>
          <a:p>
            <a:pPr>
              <a:lnSpc>
                <a:spcPct val="90000"/>
              </a:lnSpc>
              <a:buFont typeface="Monotype Sorts" pitchFamily="2" charset="2"/>
              <a:buNone/>
            </a:pPr>
            <a:r>
              <a:rPr lang="en-US" sz="2600">
                <a:latin typeface="Courier New" pitchFamily="49" charset="0"/>
              </a:rPr>
              <a:t>               // integer variable;</a:t>
            </a:r>
          </a:p>
          <a:p>
            <a:pPr>
              <a:lnSpc>
                <a:spcPct val="90000"/>
              </a:lnSpc>
              <a:spcBef>
                <a:spcPct val="50000"/>
              </a:spcBef>
              <a:buFont typeface="Monotype Sorts" pitchFamily="2" charset="2"/>
              <a:buNone/>
            </a:pPr>
            <a:r>
              <a:rPr lang="en-US" sz="2600">
                <a:latin typeface="Courier New" pitchFamily="49" charset="0"/>
              </a:rPr>
              <a:t>double radius; // Declare radius to</a:t>
            </a:r>
          </a:p>
          <a:p>
            <a:pPr>
              <a:lnSpc>
                <a:spcPct val="90000"/>
              </a:lnSpc>
              <a:buFont typeface="Monotype Sorts" pitchFamily="2" charset="2"/>
              <a:buNone/>
            </a:pPr>
            <a:r>
              <a:rPr lang="en-US" sz="2600">
                <a:latin typeface="Courier New" pitchFamily="49" charset="0"/>
              </a:rPr>
              <a:t>               // be a double variable;</a:t>
            </a:r>
          </a:p>
          <a:p>
            <a:pPr>
              <a:lnSpc>
                <a:spcPct val="90000"/>
              </a:lnSpc>
              <a:spcBef>
                <a:spcPct val="50000"/>
              </a:spcBef>
              <a:buFont typeface="Monotype Sorts" pitchFamily="2" charset="2"/>
              <a:buNone/>
            </a:pPr>
            <a:r>
              <a:rPr lang="en-US" sz="2600">
                <a:latin typeface="Courier New" pitchFamily="49" charset="0"/>
              </a:rPr>
              <a:t>char a;        // Declare a to be a</a:t>
            </a:r>
          </a:p>
          <a:p>
            <a:pPr>
              <a:lnSpc>
                <a:spcPct val="90000"/>
              </a:lnSpc>
              <a:buFont typeface="Monotype Sorts" pitchFamily="2" charset="2"/>
              <a:buNone/>
            </a:pPr>
            <a:r>
              <a:rPr lang="en-US" sz="2600">
                <a:latin typeface="Courier New" pitchFamily="49" charset="0"/>
              </a:rPr>
              <a:t>               // character variable;</a:t>
            </a:r>
            <a:endParaRPr lang="en-US" sz="2800">
              <a:latin typeface="Courier New" pitchFamily="49"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7260C9D-4232-422D-991A-3BEFC2AA300D}" type="slidenum">
              <a:rPr lang="en-US"/>
              <a:pPr/>
              <a:t>7</a:t>
            </a:fld>
            <a:endParaRPr lang="en-US"/>
          </a:p>
        </p:txBody>
      </p:sp>
      <p:sp>
        <p:nvSpPr>
          <p:cNvPr id="20482" name="Rectangle 2"/>
          <p:cNvSpPr>
            <a:spLocks noGrp="1" noChangeArrowheads="1"/>
          </p:cNvSpPr>
          <p:nvPr>
            <p:ph type="title"/>
          </p:nvPr>
        </p:nvSpPr>
        <p:spPr>
          <a:xfrm>
            <a:off x="685800" y="0"/>
            <a:ext cx="7772400" cy="1428750"/>
          </a:xfrm>
          <a:noFill/>
          <a:ln/>
        </p:spPr>
        <p:txBody>
          <a:bodyPr/>
          <a:lstStyle/>
          <a:p>
            <a:r>
              <a:rPr lang="en-US"/>
              <a:t>Assignment Statements</a:t>
            </a:r>
            <a:endParaRPr lang="en-US" b="1"/>
          </a:p>
        </p:txBody>
      </p:sp>
      <p:sp>
        <p:nvSpPr>
          <p:cNvPr id="20483" name="Rectangle 3"/>
          <p:cNvSpPr>
            <a:spLocks noGrp="1" noChangeArrowheads="1"/>
          </p:cNvSpPr>
          <p:nvPr>
            <p:ph type="body" idx="1"/>
          </p:nvPr>
        </p:nvSpPr>
        <p:spPr>
          <a:xfrm>
            <a:off x="685800" y="1371600"/>
            <a:ext cx="8153400" cy="2990850"/>
          </a:xfrm>
          <a:noFill/>
          <a:ln/>
        </p:spPr>
        <p:txBody>
          <a:bodyPr/>
          <a:lstStyle/>
          <a:p>
            <a:pPr>
              <a:spcAft>
                <a:spcPct val="25000"/>
              </a:spcAft>
              <a:buFont typeface="Monotype Sorts" pitchFamily="2" charset="2"/>
              <a:buNone/>
            </a:pPr>
            <a:r>
              <a:rPr lang="en-US" sz="2600">
                <a:latin typeface="Courier New" pitchFamily="49" charset="0"/>
              </a:rPr>
              <a:t>x = 1;          // Assign 1 to x;</a:t>
            </a:r>
          </a:p>
          <a:p>
            <a:pPr>
              <a:spcBef>
                <a:spcPct val="50000"/>
              </a:spcBef>
              <a:buFont typeface="Monotype Sorts" pitchFamily="2" charset="2"/>
              <a:buNone/>
            </a:pPr>
            <a:r>
              <a:rPr lang="en-US" sz="2600">
                <a:latin typeface="Courier New" pitchFamily="49" charset="0"/>
              </a:rPr>
              <a:t>radius = 1.0;   // Assign 1.0 to radius;</a:t>
            </a:r>
          </a:p>
          <a:p>
            <a:pPr>
              <a:spcBef>
                <a:spcPct val="50000"/>
              </a:spcBef>
              <a:buFont typeface="Monotype Sorts" pitchFamily="2" charset="2"/>
              <a:buNone/>
            </a:pPr>
            <a:r>
              <a:rPr lang="en-US" sz="2600">
                <a:latin typeface="Courier New" pitchFamily="49" charset="0"/>
              </a:rPr>
              <a:t>a = 'A';        // Assign 'A' to a;</a:t>
            </a:r>
            <a:r>
              <a:rPr lang="en-US" sz="2800">
                <a:latin typeface="Courier New" pitchFamily="49" charset="0"/>
              </a:rPr>
              <a:t/>
            </a:r>
            <a:br>
              <a:rPr lang="en-US" sz="2800">
                <a:latin typeface="Courier New" pitchFamily="49" charset="0"/>
              </a:rPr>
            </a:br>
            <a:endParaRPr lang="en-US" sz="4400">
              <a:solidFill>
                <a:schemeClr val="tx2"/>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0BFDF6E2-CA73-4450-B08B-DA4903897E11}" type="slidenum">
              <a:rPr lang="en-US"/>
              <a:pPr/>
              <a:t>8</a:t>
            </a:fld>
            <a:endParaRPr lang="en-US"/>
          </a:p>
        </p:txBody>
      </p:sp>
      <p:sp>
        <p:nvSpPr>
          <p:cNvPr id="21506" name="Rectangle 2"/>
          <p:cNvSpPr>
            <a:spLocks noGrp="1" noChangeArrowheads="1"/>
          </p:cNvSpPr>
          <p:nvPr>
            <p:ph type="title"/>
          </p:nvPr>
        </p:nvSpPr>
        <p:spPr>
          <a:xfrm>
            <a:off x="685800" y="228600"/>
            <a:ext cx="7772400" cy="1676400"/>
          </a:xfrm>
          <a:noFill/>
          <a:ln/>
        </p:spPr>
        <p:txBody>
          <a:bodyPr/>
          <a:lstStyle/>
          <a:p>
            <a:r>
              <a:rPr lang="en-US"/>
              <a:t>Declaring and Initializing</a:t>
            </a:r>
            <a:br>
              <a:rPr lang="en-US"/>
            </a:br>
            <a:r>
              <a:rPr lang="en-US"/>
              <a:t>in One Step</a:t>
            </a:r>
            <a:endParaRPr lang="en-US" sz="3600" b="1"/>
          </a:p>
        </p:txBody>
      </p:sp>
      <p:sp>
        <p:nvSpPr>
          <p:cNvPr id="21507" name="Rectangle 3"/>
          <p:cNvSpPr>
            <a:spLocks noGrp="1" noChangeArrowheads="1"/>
          </p:cNvSpPr>
          <p:nvPr>
            <p:ph type="body" idx="1"/>
          </p:nvPr>
        </p:nvSpPr>
        <p:spPr>
          <a:xfrm>
            <a:off x="685800" y="2057400"/>
            <a:ext cx="6324600" cy="3373438"/>
          </a:xfrm>
          <a:noFill/>
          <a:ln/>
        </p:spPr>
        <p:txBody>
          <a:bodyPr/>
          <a:lstStyle/>
          <a:p>
            <a:r>
              <a:rPr lang="en-US" sz="3000">
                <a:latin typeface="Courier New" pitchFamily="49" charset="0"/>
              </a:rPr>
              <a:t>int x = 1;</a:t>
            </a:r>
          </a:p>
          <a:p>
            <a:pPr>
              <a:spcBef>
                <a:spcPct val="50000"/>
              </a:spcBef>
            </a:pPr>
            <a:r>
              <a:rPr lang="en-US" sz="3000">
                <a:latin typeface="Courier New" pitchFamily="49" charset="0"/>
              </a:rPr>
              <a:t>double d = 1.4;</a:t>
            </a:r>
          </a:p>
          <a:p>
            <a:pPr>
              <a:spcBef>
                <a:spcPct val="50000"/>
              </a:spcBef>
              <a:buFont typeface="Monotype Sorts" pitchFamily="2" charset="2"/>
              <a:buNone/>
            </a:pPr>
            <a:endParaRPr lang="en-US" sz="2800">
              <a:latin typeface="Courier New" pitchFamily="49"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5490074-4A70-4F60-A3EE-B8C5C8DCF182}" type="slidenum">
              <a:rPr lang="en-US"/>
              <a:pPr/>
              <a:t>9</a:t>
            </a:fld>
            <a:endParaRPr lang="en-US"/>
          </a:p>
        </p:txBody>
      </p:sp>
      <p:sp>
        <p:nvSpPr>
          <p:cNvPr id="22530" name="Rectangle 2"/>
          <p:cNvSpPr>
            <a:spLocks noGrp="1" noChangeArrowheads="1"/>
          </p:cNvSpPr>
          <p:nvPr>
            <p:ph type="title"/>
          </p:nvPr>
        </p:nvSpPr>
        <p:spPr>
          <a:xfrm>
            <a:off x="685800" y="0"/>
            <a:ext cx="7772400" cy="1428750"/>
          </a:xfrm>
          <a:noFill/>
          <a:ln/>
        </p:spPr>
        <p:txBody>
          <a:bodyPr/>
          <a:lstStyle/>
          <a:p>
            <a:r>
              <a:rPr lang="en-US"/>
              <a:t>Constants</a:t>
            </a:r>
          </a:p>
        </p:txBody>
      </p:sp>
      <p:sp>
        <p:nvSpPr>
          <p:cNvPr id="22531" name="Rectangle 3"/>
          <p:cNvSpPr>
            <a:spLocks noGrp="1" noChangeArrowheads="1"/>
          </p:cNvSpPr>
          <p:nvPr>
            <p:ph type="body" idx="1"/>
          </p:nvPr>
        </p:nvSpPr>
        <p:spPr>
          <a:xfrm>
            <a:off x="914400" y="1371600"/>
            <a:ext cx="7772400" cy="4114800"/>
          </a:xfrm>
          <a:noFill/>
          <a:ln/>
        </p:spPr>
        <p:txBody>
          <a:bodyPr/>
          <a:lstStyle/>
          <a:p>
            <a:pPr>
              <a:buFont typeface="Monotype Sorts" pitchFamily="2" charset="2"/>
              <a:buNone/>
            </a:pPr>
            <a:r>
              <a:rPr lang="en-US" sz="2600">
                <a:latin typeface="Courier New" pitchFamily="49" charset="0"/>
              </a:rPr>
              <a:t>final datatype CONSTANTNAME = VALUE;   </a:t>
            </a:r>
          </a:p>
          <a:p>
            <a:pPr>
              <a:buFont typeface="Monotype Sorts" pitchFamily="2" charset="2"/>
              <a:buNone/>
            </a:pPr>
            <a:endParaRPr lang="en-US" sz="2600">
              <a:latin typeface="Courier New" pitchFamily="49" charset="0"/>
            </a:endParaRPr>
          </a:p>
          <a:p>
            <a:pPr>
              <a:buFont typeface="Monotype Sorts" pitchFamily="2" charset="2"/>
              <a:buNone/>
            </a:pPr>
            <a:r>
              <a:rPr lang="en-US" sz="2600">
                <a:latin typeface="Courier New" pitchFamily="49" charset="0"/>
              </a:rPr>
              <a:t>final double PI = 3.14159; </a:t>
            </a:r>
          </a:p>
          <a:p>
            <a:pPr>
              <a:buFont typeface="Monotype Sorts" pitchFamily="2" charset="2"/>
              <a:buNone/>
            </a:pPr>
            <a:r>
              <a:rPr lang="en-US" sz="2600">
                <a:latin typeface="Courier New" pitchFamily="49" charset="0"/>
              </a:rPr>
              <a:t>final int SIZE = 3;</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9872</TotalTime>
  <Words>2382</Words>
  <Application>Microsoft Office PowerPoint</Application>
  <PresentationFormat>On-screen Show (4:3)</PresentationFormat>
  <Paragraphs>396</Paragraphs>
  <Slides>52</Slides>
  <Notes>9</Notes>
  <HiddenSlides>0</HiddenSlides>
  <MMClips>0</MMClips>
  <ScaleCrop>false</ScaleCrop>
  <HeadingPairs>
    <vt:vector size="10"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52</vt:i4>
      </vt:variant>
      <vt:variant>
        <vt:lpstr>Custom Shows</vt:lpstr>
      </vt:variant>
      <vt:variant>
        <vt:i4>1</vt:i4>
      </vt:variant>
    </vt:vector>
  </HeadingPairs>
  <TitlesOfParts>
    <vt:vector size="66" baseType="lpstr">
      <vt:lpstr>SimSun</vt:lpstr>
      <vt:lpstr>Arial</vt:lpstr>
      <vt:lpstr>Book Antiqua</vt:lpstr>
      <vt:lpstr>Courier</vt:lpstr>
      <vt:lpstr>Courier New</vt:lpstr>
      <vt:lpstr>Monotype Sorts</vt:lpstr>
      <vt:lpstr>Palatino</vt:lpstr>
      <vt:lpstr>PMingLiU</vt:lpstr>
      <vt:lpstr>Times New Roman</vt:lpstr>
      <vt:lpstr>International</vt:lpstr>
      <vt:lpstr>Picture</vt:lpstr>
      <vt:lpstr>Equation</vt:lpstr>
      <vt:lpstr>Bitmap Image</vt:lpstr>
      <vt:lpstr>Elementary Programming</vt:lpstr>
      <vt:lpstr>Computing the Area of a Circle</vt:lpstr>
      <vt:lpstr>Reading Input from the Console</vt:lpstr>
      <vt:lpstr>Identifiers</vt:lpstr>
      <vt:lpstr>Variables</vt:lpstr>
      <vt:lpstr>Declaring Variables</vt:lpstr>
      <vt:lpstr>Assignment Statements</vt:lpstr>
      <vt:lpstr>Declaring and Initializing in One Step</vt:lpstr>
      <vt:lpstr>Constants</vt:lpstr>
      <vt:lpstr>Numerical Data Types</vt:lpstr>
      <vt:lpstr>Arithmetic/Numeric Operators</vt:lpstr>
      <vt:lpstr>Integer Division</vt:lpstr>
      <vt:lpstr>Remainder Operator</vt:lpstr>
      <vt:lpstr>Number Literals</vt:lpstr>
      <vt:lpstr>Integer Literals</vt:lpstr>
      <vt:lpstr>Floating-Point Literals</vt:lpstr>
      <vt:lpstr>Scientific Notation</vt:lpstr>
      <vt:lpstr>How to Evaluate an Expression</vt:lpstr>
      <vt:lpstr>Operator Precedence &amp; Associativity Table</vt:lpstr>
      <vt:lpstr>Problem: Converting Temperatures</vt:lpstr>
      <vt:lpstr>Current Time Calculation</vt:lpstr>
      <vt:lpstr>Shortcut Assignment Operators</vt:lpstr>
      <vt:lpstr>Increment and Decrement Operators</vt:lpstr>
      <vt:lpstr>Increment and Decrement Operators, cont.</vt:lpstr>
      <vt:lpstr>Increment and Decrement Operators, cont.</vt:lpstr>
      <vt:lpstr>Assignment Expressions and Assignment Statements</vt:lpstr>
      <vt:lpstr>Numeric Type Conversion</vt:lpstr>
      <vt:lpstr>Conversion Rules</vt:lpstr>
      <vt:lpstr>Type Casting</vt:lpstr>
      <vt:lpstr>Character Data Type</vt:lpstr>
      <vt:lpstr>Unicode Format</vt:lpstr>
      <vt:lpstr>Escape Sequences for Special Characters</vt:lpstr>
      <vt:lpstr>Casting between char and Numeric Types</vt:lpstr>
      <vt:lpstr>Problem: Monetary Units</vt:lpstr>
      <vt:lpstr>Trace ComputeChange</vt:lpstr>
      <vt:lpstr>Bitwise Operators</vt:lpstr>
      <vt:lpstr>The String Type </vt:lpstr>
      <vt:lpstr>String Concatenation </vt:lpstr>
      <vt:lpstr>Programming Style and Documentation</vt:lpstr>
      <vt:lpstr>Appropriate Comments</vt:lpstr>
      <vt:lpstr>Naming Conventions</vt:lpstr>
      <vt:lpstr>Naming Conventions, cont.</vt:lpstr>
      <vt:lpstr>Proper Indentation and Spacing</vt:lpstr>
      <vt:lpstr>JOptionPane Input</vt:lpstr>
      <vt:lpstr>Getting Input from Input Dialog Boxes </vt:lpstr>
      <vt:lpstr>Getting Input from Input Dialog Boxes </vt:lpstr>
      <vt:lpstr>Two Ways to Invoke the Method </vt:lpstr>
      <vt:lpstr>Converting Strings to Integers</vt:lpstr>
      <vt:lpstr>Converting Strings to Doubles</vt:lpstr>
      <vt:lpstr>The showMessageDialog Method </vt:lpstr>
      <vt:lpstr>Two Ways to Invoke the Method</vt:lpstr>
      <vt:lpstr>(GUI) Confirmation Dialogs</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Primitive Data Type and Operations</dc:title>
  <dc:creator>Y. Daniel Liang</dc:creator>
  <cp:lastModifiedBy>Rajesh Palit</cp:lastModifiedBy>
  <cp:revision>275</cp:revision>
  <dcterms:created xsi:type="dcterms:W3CDTF">1995-06-10T17:31:50Z</dcterms:created>
  <dcterms:modified xsi:type="dcterms:W3CDTF">2018-01-31T05:08:38Z</dcterms:modified>
</cp:coreProperties>
</file>