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6"/>
  </p:notesMasterIdLst>
  <p:sldIdLst>
    <p:sldId id="326" r:id="rId2"/>
    <p:sldId id="374" r:id="rId3"/>
    <p:sldId id="375" r:id="rId4"/>
    <p:sldId id="356" r:id="rId5"/>
    <p:sldId id="357" r:id="rId6"/>
    <p:sldId id="325" r:id="rId7"/>
    <p:sldId id="297" r:id="rId8"/>
    <p:sldId id="298" r:id="rId9"/>
    <p:sldId id="358" r:id="rId10"/>
    <p:sldId id="336" r:id="rId11"/>
    <p:sldId id="346" r:id="rId12"/>
    <p:sldId id="333" r:id="rId13"/>
    <p:sldId id="414" r:id="rId14"/>
    <p:sldId id="299" r:id="rId15"/>
    <p:sldId id="351" r:id="rId16"/>
    <p:sldId id="376" r:id="rId17"/>
    <p:sldId id="417" r:id="rId18"/>
    <p:sldId id="419" r:id="rId19"/>
    <p:sldId id="378" r:id="rId20"/>
    <p:sldId id="379" r:id="rId21"/>
    <p:sldId id="382" r:id="rId22"/>
    <p:sldId id="300" r:id="rId23"/>
    <p:sldId id="301" r:id="rId24"/>
    <p:sldId id="302" r:id="rId25"/>
    <p:sldId id="355" r:id="rId26"/>
    <p:sldId id="398" r:id="rId27"/>
    <p:sldId id="403" r:id="rId28"/>
    <p:sldId id="337" r:id="rId29"/>
    <p:sldId id="395" r:id="rId30"/>
    <p:sldId id="396" r:id="rId31"/>
    <p:sldId id="388" r:id="rId32"/>
    <p:sldId id="389" r:id="rId33"/>
    <p:sldId id="420" r:id="rId34"/>
    <p:sldId id="390" r:id="rId35"/>
  </p:sldIdLst>
  <p:sldSz cx="9144000" cy="6858000" type="screen4x3"/>
  <p:notesSz cx="6858000" cy="9144000"/>
  <p:custShowLst>
    <p:custShow name="Custom Show 1" id="0">
      <p:sldLst/>
    </p:custShow>
  </p:custShowLst>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66" autoAdjust="0"/>
    <p:restoredTop sz="94629" autoAdjust="0"/>
  </p:normalViewPr>
  <p:slideViewPr>
    <p:cSldViewPr>
      <p:cViewPr>
        <p:scale>
          <a:sx n="70" d="100"/>
          <a:sy n="70" d="100"/>
        </p:scale>
        <p:origin x="-1182" y="-72"/>
      </p:cViewPr>
      <p:guideLst>
        <p:guide orient="horz" pos="864"/>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740"/>
    </p:cViewPr>
  </p:sorterViewPr>
  <p:gridSpacing cx="38405" cy="384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475443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20685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22733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228355"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218115"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266243"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233475"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234499"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58723" name="Rectangle 3"/>
          <p:cNvSpPr>
            <a:spLocks noGrp="1" noChangeArrowheads="1"/>
          </p:cNvSpPr>
          <p:nvPr>
            <p:ph type="body" idx="1"/>
          </p:nvPr>
        </p:nvSpPr>
        <p:spPr bwMode="auto">
          <a:xfrm>
            <a:off x="914400" y="4343400"/>
            <a:ext cx="5029200" cy="4114800"/>
          </a:xfrm>
          <a:prstGeom prst="rect">
            <a:avLst/>
          </a:prstGeom>
          <a:noFill/>
          <a:ln w="12700">
            <a:miter lim="800000"/>
            <a:headEnd type="none" w="sm" len="sm"/>
            <a:tailEnd type="none" w="sm" len="sm"/>
          </a:ln>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274435" name="Rectangle 3"/>
          <p:cNvSpPr>
            <a:spLocks noGrp="1" noChangeArrowheads="1"/>
          </p:cNvSpPr>
          <p:nvPr>
            <p:ph type="body" idx="1"/>
          </p:nvPr>
        </p:nvSpPr>
        <p:spPr bwMode="auto">
          <a:xfrm>
            <a:off x="914400" y="4343400"/>
            <a:ext cx="5029200" cy="4114800"/>
          </a:xfrm>
          <a:prstGeom prst="rect">
            <a:avLst/>
          </a:prstGeom>
          <a:noFill/>
          <a:ln w="12700">
            <a:miter lim="800000"/>
            <a:headEnd type="none" w="sm" len="sm"/>
            <a:tailEnd type="none" w="sm" len="sm"/>
          </a:ln>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278531" name="Rectangle 3"/>
          <p:cNvSpPr>
            <a:spLocks noGrp="1" noChangeArrowheads="1"/>
          </p:cNvSpPr>
          <p:nvPr>
            <p:ph type="body" idx="1"/>
          </p:nvPr>
        </p:nvSpPr>
        <p:spPr bwMode="auto">
          <a:xfrm>
            <a:off x="914400" y="4343400"/>
            <a:ext cx="5029200" cy="4114800"/>
          </a:xfrm>
          <a:prstGeom prst="rect">
            <a:avLst/>
          </a:prstGeom>
          <a:noFill/>
          <a:ln w="12700">
            <a:miter lim="800000"/>
            <a:headEnd type="none" w="sm" len="sm"/>
            <a:tailEnd type="none" w="sm" len="sm"/>
          </a:ln>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62819" name="Rectangle 3"/>
          <p:cNvSpPr>
            <a:spLocks noGrp="1" noChangeArrowheads="1"/>
          </p:cNvSpPr>
          <p:nvPr>
            <p:ph type="body" idx="1"/>
          </p:nvPr>
        </p:nvSpPr>
        <p:spPr bwMode="auto">
          <a:xfrm>
            <a:off x="914400" y="4343400"/>
            <a:ext cx="5029200" cy="4114800"/>
          </a:xfrm>
          <a:prstGeom prst="rect">
            <a:avLst/>
          </a:prstGeom>
          <a:noFill/>
          <a:ln w="12700">
            <a:miter lim="800000"/>
            <a:headEnd type="none" w="sm" len="sm"/>
            <a:tailEnd type="none" w="sm" len="sm"/>
          </a:ln>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209923"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64867" name="Rectangle 3"/>
          <p:cNvSpPr>
            <a:spLocks noGrp="1" noChangeArrowheads="1"/>
          </p:cNvSpPr>
          <p:nvPr>
            <p:ph type="body" idx="1"/>
          </p:nvPr>
        </p:nvSpPr>
        <p:spPr bwMode="auto">
          <a:xfrm>
            <a:off x="914400" y="4343400"/>
            <a:ext cx="5029200" cy="4114800"/>
          </a:xfrm>
          <a:prstGeom prst="rect">
            <a:avLst/>
          </a:prstGeom>
          <a:noFill/>
          <a:ln w="12700">
            <a:miter lim="800000"/>
            <a:headEnd type="none" w="sm" len="sm"/>
            <a:tailEnd type="none" w="sm" len="sm"/>
          </a:ln>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210947"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236547"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23757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238595"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239619"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240643"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246787"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251907"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254979"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56675" name="Rectangle 3"/>
          <p:cNvSpPr>
            <a:spLocks noGrp="1" noChangeArrowheads="1"/>
          </p:cNvSpPr>
          <p:nvPr>
            <p:ph type="body" idx="1"/>
          </p:nvPr>
        </p:nvSpPr>
        <p:spPr bwMode="auto">
          <a:xfrm>
            <a:off x="914400" y="4343400"/>
            <a:ext cx="5029200" cy="4114800"/>
          </a:xfrm>
          <a:prstGeom prst="rect">
            <a:avLst/>
          </a:prstGeom>
          <a:noFill/>
          <a:ln w="12700">
            <a:miter lim="800000"/>
            <a:headEnd type="none" w="sm" len="sm"/>
            <a:tailEnd type="none" w="sm" len="sm"/>
          </a:ln>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256003"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259075"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260099"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261123"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216067"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21709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215043"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219139"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220163"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221187"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0">
          <a:gsLst>
            <a:gs pos="0">
              <a:schemeClr val="bg1"/>
            </a:gs>
            <a:gs pos="100000">
              <a:schemeClr val="bg2"/>
            </a:gs>
          </a:gsLst>
          <a:path path="rect">
            <a:fillToRect r="100000" b="100000"/>
          </a:path>
        </a:gradFill>
        <a:effectLst/>
      </p:bgPr>
    </p:bg>
    <p:spTree>
      <p:nvGrpSpPr>
        <p:cNvPr id="1" name=""/>
        <p:cNvGrpSpPr/>
        <p:nvPr/>
      </p:nvGrpSpPr>
      <p:grpSpPr>
        <a:xfrm>
          <a:off x="0" y="0"/>
          <a:ext cx="0" cy="0"/>
          <a:chOff x="0" y="0"/>
          <a:chExt cx="0" cy="0"/>
        </a:xfrm>
      </p:grpSpPr>
      <p:grpSp>
        <p:nvGrpSpPr>
          <p:cNvPr id="3103" name="Group 31"/>
          <p:cNvGrpSpPr>
            <a:grpSpLocks/>
          </p:cNvGrpSpPr>
          <p:nvPr/>
        </p:nvGrpSpPr>
        <p:grpSpPr bwMode="auto">
          <a:xfrm>
            <a:off x="0" y="114300"/>
            <a:ext cx="9142413" cy="6742113"/>
            <a:chOff x="0" y="72"/>
            <a:chExt cx="5759" cy="4247"/>
          </a:xfrm>
        </p:grpSpPr>
        <p:sp>
          <p:nvSpPr>
            <p:cNvPr id="3074" name="Rectangle 2"/>
            <p:cNvSpPr>
              <a:spLocks noChangeArrowheads="1"/>
            </p:cNvSpPr>
            <p:nvPr/>
          </p:nvSpPr>
          <p:spPr bwMode="hidden">
            <a:xfrm>
              <a:off x="0" y="2112"/>
              <a:ext cx="5759" cy="2207"/>
            </a:xfrm>
            <a:prstGeom prst="rect">
              <a:avLst/>
            </a:prstGeom>
            <a:solidFill>
              <a:schemeClr val="bg1"/>
            </a:solidFill>
            <a:ln w="9525">
              <a:noFill/>
              <a:miter lim="800000"/>
              <a:headEnd/>
              <a:tailEnd/>
            </a:ln>
            <a:effectLst/>
          </p:spPr>
          <p:txBody>
            <a:bodyPr wrap="none" anchor="ctr"/>
            <a:lstStyle/>
            <a:p>
              <a:endParaRPr lang="en-US"/>
            </a:p>
          </p:txBody>
        </p:sp>
        <p:grpSp>
          <p:nvGrpSpPr>
            <p:cNvPr id="3102" name="Group 30"/>
            <p:cNvGrpSpPr>
              <a:grpSpLocks/>
            </p:cNvGrpSpPr>
            <p:nvPr/>
          </p:nvGrpSpPr>
          <p:grpSpPr bwMode="auto">
            <a:xfrm>
              <a:off x="0" y="72"/>
              <a:ext cx="5759" cy="2040"/>
              <a:chOff x="0" y="72"/>
              <a:chExt cx="5759" cy="2040"/>
            </a:xfrm>
          </p:grpSpPr>
          <p:sp>
            <p:nvSpPr>
              <p:cNvPr id="3075" name="Rectangle 3"/>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w="9525">
                <a:noFill/>
                <a:miter lim="800000"/>
                <a:headEnd/>
                <a:tailEnd/>
              </a:ln>
              <a:effectLst/>
            </p:spPr>
            <p:txBody>
              <a:bodyPr wrap="none" anchor="ctr"/>
              <a:lstStyle/>
              <a:p>
                <a:endParaRPr lang="en-US"/>
              </a:p>
            </p:txBody>
          </p:sp>
          <p:grpSp>
            <p:nvGrpSpPr>
              <p:cNvPr id="3081" name="Group 9"/>
              <p:cNvGrpSpPr>
                <a:grpSpLocks/>
              </p:cNvGrpSpPr>
              <p:nvPr/>
            </p:nvGrpSpPr>
            <p:grpSpPr bwMode="auto">
              <a:xfrm>
                <a:off x="2289" y="72"/>
                <a:ext cx="1440" cy="1984"/>
                <a:chOff x="2289" y="72"/>
                <a:chExt cx="1440" cy="1984"/>
              </a:xfrm>
            </p:grpSpPr>
            <p:sp>
              <p:nvSpPr>
                <p:cNvPr id="3076" name="Freeform 4"/>
                <p:cNvSpPr>
                  <a:spLocks/>
                </p:cNvSpPr>
                <p:nvPr/>
              </p:nvSpPr>
              <p:spPr bwMode="ltGray">
                <a:xfrm>
                  <a:off x="2289" y="127"/>
                  <a:ext cx="1440" cy="1770"/>
                </a:xfrm>
                <a:custGeom>
                  <a:avLst/>
                  <a:gdLst/>
                  <a:ahLst/>
                  <a:cxnLst>
                    <a:cxn ang="0">
                      <a:pos x="901" y="33"/>
                    </a:cxn>
                    <a:cxn ang="0">
                      <a:pos x="1066" y="129"/>
                    </a:cxn>
                    <a:cxn ang="0">
                      <a:pos x="1207" y="256"/>
                    </a:cxn>
                    <a:cxn ang="0">
                      <a:pos x="1316" y="410"/>
                    </a:cxn>
                    <a:cxn ang="0">
                      <a:pos x="1394" y="581"/>
                    </a:cxn>
                    <a:cxn ang="0">
                      <a:pos x="1435" y="766"/>
                    </a:cxn>
                    <a:cxn ang="0">
                      <a:pos x="1435" y="958"/>
                    </a:cxn>
                    <a:cxn ang="0">
                      <a:pos x="1394" y="1143"/>
                    </a:cxn>
                    <a:cxn ang="0">
                      <a:pos x="1316" y="1314"/>
                    </a:cxn>
                    <a:cxn ang="0">
                      <a:pos x="1207" y="1468"/>
                    </a:cxn>
                    <a:cxn ang="0">
                      <a:pos x="1066" y="1597"/>
                    </a:cxn>
                    <a:cxn ang="0">
                      <a:pos x="901" y="1691"/>
                    </a:cxn>
                    <a:cxn ang="0">
                      <a:pos x="721" y="1749"/>
                    </a:cxn>
                    <a:cxn ang="0">
                      <a:pos x="533" y="1769"/>
                    </a:cxn>
                    <a:cxn ang="0">
                      <a:pos x="344" y="1749"/>
                    </a:cxn>
                    <a:cxn ang="0">
                      <a:pos x="165" y="1691"/>
                    </a:cxn>
                    <a:cxn ang="0">
                      <a:pos x="0" y="1597"/>
                    </a:cxn>
                    <a:cxn ang="0">
                      <a:pos x="125" y="1571"/>
                    </a:cxn>
                    <a:cxn ang="0">
                      <a:pos x="281" y="1640"/>
                    </a:cxn>
                    <a:cxn ang="0">
                      <a:pos x="446" y="1675"/>
                    </a:cxn>
                    <a:cxn ang="0">
                      <a:pos x="618" y="1675"/>
                    </a:cxn>
                    <a:cxn ang="0">
                      <a:pos x="785" y="1640"/>
                    </a:cxn>
                    <a:cxn ang="0">
                      <a:pos x="941" y="1571"/>
                    </a:cxn>
                    <a:cxn ang="0">
                      <a:pos x="1080" y="1470"/>
                    </a:cxn>
                    <a:cxn ang="0">
                      <a:pos x="1194" y="1343"/>
                    </a:cxn>
                    <a:cxn ang="0">
                      <a:pos x="1281" y="1194"/>
                    </a:cxn>
                    <a:cxn ang="0">
                      <a:pos x="1332" y="1032"/>
                    </a:cxn>
                    <a:cxn ang="0">
                      <a:pos x="1350" y="862"/>
                    </a:cxn>
                    <a:cxn ang="0">
                      <a:pos x="1332" y="691"/>
                    </a:cxn>
                    <a:cxn ang="0">
                      <a:pos x="1281" y="530"/>
                    </a:cxn>
                    <a:cxn ang="0">
                      <a:pos x="1194" y="381"/>
                    </a:cxn>
                    <a:cxn ang="0">
                      <a:pos x="1080" y="254"/>
                    </a:cxn>
                    <a:cxn ang="0">
                      <a:pos x="941" y="154"/>
                    </a:cxn>
                    <a:cxn ang="0">
                      <a:pos x="785" y="85"/>
                    </a:cxn>
                    <a:cxn ang="0">
                      <a:pos x="812" y="0"/>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w="9525" cap="rnd">
                  <a:noFill/>
                  <a:round/>
                  <a:headEnd/>
                  <a:tailEnd/>
                </a:ln>
                <a:effectLst/>
              </p:spPr>
              <p:txBody>
                <a:bodyPr/>
                <a:lstStyle/>
                <a:p>
                  <a:endParaRPr lang="en-US"/>
                </a:p>
              </p:txBody>
            </p:sp>
            <p:sp>
              <p:nvSpPr>
                <p:cNvPr id="3077" name="Line 5"/>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p:spPr>
              <p:txBody>
                <a:bodyPr wrap="none" anchor="ctr"/>
                <a:lstStyle/>
                <a:p>
                  <a:endParaRPr lang="en-US"/>
                </a:p>
              </p:txBody>
            </p:sp>
            <p:sp>
              <p:nvSpPr>
                <p:cNvPr id="3078" name="Line 6"/>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p:spPr>
              <p:txBody>
                <a:bodyPr wrap="none" anchor="ctr"/>
                <a:lstStyle/>
                <a:p>
                  <a:endParaRPr lang="en-US"/>
                </a:p>
              </p:txBody>
            </p:sp>
            <p:sp>
              <p:nvSpPr>
                <p:cNvPr id="3079" name="Line 7"/>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p:spPr>
              <p:txBody>
                <a:bodyPr wrap="none" anchor="ctr"/>
                <a:lstStyle/>
                <a:p>
                  <a:endParaRPr lang="en-US"/>
                </a:p>
              </p:txBody>
            </p:sp>
            <p:sp>
              <p:nvSpPr>
                <p:cNvPr id="3080" name="Freeform 8"/>
                <p:cNvSpPr>
                  <a:spLocks/>
                </p:cNvSpPr>
                <p:nvPr/>
              </p:nvSpPr>
              <p:spPr bwMode="ltGray">
                <a:xfrm>
                  <a:off x="2483" y="1903"/>
                  <a:ext cx="841" cy="153"/>
                </a:xfrm>
                <a:custGeom>
                  <a:avLst/>
                  <a:gdLst/>
                  <a:ahLst/>
                  <a:cxnLst>
                    <a:cxn ang="0">
                      <a:pos x="3" y="98"/>
                    </a:cxn>
                    <a:cxn ang="0">
                      <a:pos x="20" y="80"/>
                    </a:cxn>
                    <a:cxn ang="0">
                      <a:pos x="44" y="65"/>
                    </a:cxn>
                    <a:cxn ang="0">
                      <a:pos x="89" y="43"/>
                    </a:cxn>
                    <a:cxn ang="0">
                      <a:pos x="140" y="30"/>
                    </a:cxn>
                    <a:cxn ang="0">
                      <a:pos x="188" y="19"/>
                    </a:cxn>
                    <a:cxn ang="0">
                      <a:pos x="253" y="9"/>
                    </a:cxn>
                    <a:cxn ang="0">
                      <a:pos x="314" y="3"/>
                    </a:cxn>
                    <a:cxn ang="0">
                      <a:pos x="386" y="0"/>
                    </a:cxn>
                    <a:cxn ang="0">
                      <a:pos x="475" y="1"/>
                    </a:cxn>
                    <a:cxn ang="0">
                      <a:pos x="567" y="6"/>
                    </a:cxn>
                    <a:cxn ang="0">
                      <a:pos x="632" y="14"/>
                    </a:cxn>
                    <a:cxn ang="0">
                      <a:pos x="700" y="27"/>
                    </a:cxn>
                    <a:cxn ang="0">
                      <a:pos x="765" y="47"/>
                    </a:cxn>
                    <a:cxn ang="0">
                      <a:pos x="799" y="66"/>
                    </a:cxn>
                    <a:cxn ang="0">
                      <a:pos x="820" y="82"/>
                    </a:cxn>
                    <a:cxn ang="0">
                      <a:pos x="840" y="108"/>
                    </a:cxn>
                    <a:cxn ang="0">
                      <a:pos x="806" y="122"/>
                    </a:cxn>
                    <a:cxn ang="0">
                      <a:pos x="748" y="133"/>
                    </a:cxn>
                    <a:cxn ang="0">
                      <a:pos x="676" y="141"/>
                    </a:cxn>
                    <a:cxn ang="0">
                      <a:pos x="608" y="148"/>
                    </a:cxn>
                    <a:cxn ang="0">
                      <a:pos x="526" y="151"/>
                    </a:cxn>
                    <a:cxn ang="0">
                      <a:pos x="437" y="152"/>
                    </a:cxn>
                    <a:cxn ang="0">
                      <a:pos x="352" y="152"/>
                    </a:cxn>
                    <a:cxn ang="0">
                      <a:pos x="263" y="151"/>
                    </a:cxn>
                    <a:cxn ang="0">
                      <a:pos x="164" y="143"/>
                    </a:cxn>
                    <a:cxn ang="0">
                      <a:pos x="85" y="135"/>
                    </a:cxn>
                    <a:cxn ang="0">
                      <a:pos x="20" y="120"/>
                    </a:cxn>
                    <a:cxn ang="0">
                      <a:pos x="0" y="109"/>
                    </a:cxn>
                    <a:cxn ang="0">
                      <a:pos x="3" y="98"/>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w="9525" cap="rnd">
                  <a:noFill/>
                  <a:round/>
                  <a:headEnd/>
                  <a:tailEnd/>
                </a:ln>
                <a:effectLst/>
              </p:spPr>
              <p:txBody>
                <a:bodyPr/>
                <a:lstStyle/>
                <a:p>
                  <a:endParaRPr lang="en-US"/>
                </a:p>
              </p:txBody>
            </p:sp>
          </p:grpSp>
          <p:sp>
            <p:nvSpPr>
              <p:cNvPr id="3082" name="Oval 10"/>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w="9525">
                <a:noFill/>
                <a:round/>
                <a:headEnd/>
                <a:tailEnd/>
              </a:ln>
              <a:effectLst/>
            </p:spPr>
            <p:txBody>
              <a:bodyPr wrap="none" anchor="ctr"/>
              <a:lstStyle/>
              <a:p>
                <a:endParaRPr lang="en-US"/>
              </a:p>
            </p:txBody>
          </p:sp>
          <p:grpSp>
            <p:nvGrpSpPr>
              <p:cNvPr id="3101" name="Group 29"/>
              <p:cNvGrpSpPr>
                <a:grpSpLocks/>
              </p:cNvGrpSpPr>
              <p:nvPr/>
            </p:nvGrpSpPr>
            <p:grpSpPr bwMode="auto">
              <a:xfrm>
                <a:off x="2071" y="406"/>
                <a:ext cx="1392" cy="1109"/>
                <a:chOff x="2071" y="406"/>
                <a:chExt cx="1392" cy="1109"/>
              </a:xfrm>
            </p:grpSpPr>
            <p:sp>
              <p:nvSpPr>
                <p:cNvPr id="3083" name="Freeform 11"/>
                <p:cNvSpPr>
                  <a:spLocks/>
                </p:cNvSpPr>
                <p:nvPr/>
              </p:nvSpPr>
              <p:spPr bwMode="grayWhite">
                <a:xfrm>
                  <a:off x="2268" y="812"/>
                  <a:ext cx="1" cy="17"/>
                </a:xfrm>
                <a:custGeom>
                  <a:avLst/>
                  <a:gdLst/>
                  <a:ahLst/>
                  <a:cxnLst>
                    <a:cxn ang="0">
                      <a:pos x="0" y="0"/>
                    </a:cxn>
                    <a:cxn ang="0">
                      <a:pos x="0" y="16"/>
                    </a:cxn>
                    <a:cxn ang="0">
                      <a:pos x="0" y="16"/>
                    </a:cxn>
                    <a:cxn ang="0">
                      <a:pos x="0" y="6"/>
                    </a:cxn>
                    <a:cxn ang="0">
                      <a:pos x="0" y="0"/>
                    </a:cxn>
                  </a:cxnLst>
                  <a:rect l="0" t="0" r="r" b="b"/>
                  <a:pathLst>
                    <a:path w="1" h="17">
                      <a:moveTo>
                        <a:pt x="0" y="0"/>
                      </a:moveTo>
                      <a:lnTo>
                        <a:pt x="0" y="16"/>
                      </a:lnTo>
                      <a:lnTo>
                        <a:pt x="0" y="16"/>
                      </a:lnTo>
                      <a:lnTo>
                        <a:pt x="0" y="6"/>
                      </a:lnTo>
                      <a:lnTo>
                        <a:pt x="0" y="0"/>
                      </a:lnTo>
                    </a:path>
                  </a:pathLst>
                </a:custGeom>
                <a:solidFill>
                  <a:schemeClr val="bg1"/>
                </a:solidFill>
                <a:ln w="9525" cap="rnd">
                  <a:noFill/>
                  <a:round/>
                  <a:headEnd/>
                  <a:tailEnd/>
                </a:ln>
                <a:effectLst/>
              </p:spPr>
              <p:txBody>
                <a:bodyPr/>
                <a:lstStyle/>
                <a:p>
                  <a:endParaRPr lang="en-US"/>
                </a:p>
              </p:txBody>
            </p:sp>
            <p:sp>
              <p:nvSpPr>
                <p:cNvPr id="3084" name="Freeform 12"/>
                <p:cNvSpPr>
                  <a:spLocks/>
                </p:cNvSpPr>
                <p:nvPr/>
              </p:nvSpPr>
              <p:spPr bwMode="grayWhite">
                <a:xfrm>
                  <a:off x="2292" y="843"/>
                  <a:ext cx="17" cy="17"/>
                </a:xfrm>
                <a:custGeom>
                  <a:avLst/>
                  <a:gdLst/>
                  <a:ahLst/>
                  <a:cxnLst>
                    <a:cxn ang="0">
                      <a:pos x="0" y="0"/>
                    </a:cxn>
                    <a:cxn ang="0">
                      <a:pos x="16" y="0"/>
                    </a:cxn>
                    <a:cxn ang="0">
                      <a:pos x="16" y="16"/>
                    </a:cxn>
                    <a:cxn ang="0">
                      <a:pos x="0" y="0"/>
                    </a:cxn>
                  </a:cxnLst>
                  <a:rect l="0" t="0" r="r" b="b"/>
                  <a:pathLst>
                    <a:path w="17" h="17">
                      <a:moveTo>
                        <a:pt x="0" y="0"/>
                      </a:moveTo>
                      <a:lnTo>
                        <a:pt x="16" y="0"/>
                      </a:lnTo>
                      <a:lnTo>
                        <a:pt x="16" y="16"/>
                      </a:lnTo>
                      <a:lnTo>
                        <a:pt x="0" y="0"/>
                      </a:lnTo>
                    </a:path>
                  </a:pathLst>
                </a:custGeom>
                <a:solidFill>
                  <a:schemeClr val="bg1"/>
                </a:solidFill>
                <a:ln w="9525" cap="rnd">
                  <a:noFill/>
                  <a:round/>
                  <a:headEnd/>
                  <a:tailEnd/>
                </a:ln>
                <a:effectLst/>
              </p:spPr>
              <p:txBody>
                <a:bodyPr/>
                <a:lstStyle/>
                <a:p>
                  <a:endParaRPr lang="en-US"/>
                </a:p>
              </p:txBody>
            </p:sp>
            <p:sp>
              <p:nvSpPr>
                <p:cNvPr id="3085" name="Freeform 13"/>
                <p:cNvSpPr>
                  <a:spLocks/>
                </p:cNvSpPr>
                <p:nvPr/>
              </p:nvSpPr>
              <p:spPr bwMode="grayWhite">
                <a:xfrm>
                  <a:off x="2372" y="802"/>
                  <a:ext cx="51" cy="48"/>
                </a:xfrm>
                <a:custGeom>
                  <a:avLst/>
                  <a:gdLst/>
                  <a:ahLst/>
                  <a:cxnLst>
                    <a:cxn ang="0">
                      <a:pos x="50" y="0"/>
                    </a:cxn>
                    <a:cxn ang="0">
                      <a:pos x="31" y="0"/>
                    </a:cxn>
                    <a:cxn ang="0">
                      <a:pos x="20" y="13"/>
                    </a:cxn>
                    <a:cxn ang="0">
                      <a:pos x="13" y="13"/>
                    </a:cxn>
                    <a:cxn ang="0">
                      <a:pos x="7" y="19"/>
                    </a:cxn>
                    <a:cxn ang="0">
                      <a:pos x="0" y="19"/>
                    </a:cxn>
                    <a:cxn ang="0">
                      <a:pos x="0" y="35"/>
                    </a:cxn>
                    <a:cxn ang="0">
                      <a:pos x="12" y="47"/>
                    </a:cxn>
                    <a:cxn ang="0">
                      <a:pos x="41" y="47"/>
                    </a:cxn>
                    <a:cxn ang="0">
                      <a:pos x="50" y="35"/>
                    </a:cxn>
                    <a:cxn ang="0">
                      <a:pos x="50" y="0"/>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w="9525" cap="rnd">
                  <a:noFill/>
                  <a:round/>
                  <a:headEnd/>
                  <a:tailEnd/>
                </a:ln>
                <a:effectLst/>
              </p:spPr>
              <p:txBody>
                <a:bodyPr/>
                <a:lstStyle/>
                <a:p>
                  <a:endParaRPr lang="en-US"/>
                </a:p>
              </p:txBody>
            </p:sp>
            <p:sp>
              <p:nvSpPr>
                <p:cNvPr id="3086" name="Freeform 14"/>
                <p:cNvSpPr>
                  <a:spLocks/>
                </p:cNvSpPr>
                <p:nvPr/>
              </p:nvSpPr>
              <p:spPr bwMode="grayWhite">
                <a:xfrm>
                  <a:off x="2071" y="840"/>
                  <a:ext cx="451" cy="587"/>
                </a:xfrm>
                <a:custGeom>
                  <a:avLst/>
                  <a:gdLst/>
                  <a:ahLst/>
                  <a:cxnLst>
                    <a:cxn ang="0">
                      <a:pos x="107" y="0"/>
                    </a:cxn>
                    <a:cxn ang="0">
                      <a:pos x="99" y="16"/>
                    </a:cxn>
                    <a:cxn ang="0">
                      <a:pos x="64" y="47"/>
                    </a:cxn>
                    <a:cxn ang="0">
                      <a:pos x="56" y="75"/>
                    </a:cxn>
                    <a:cxn ang="0">
                      <a:pos x="30" y="95"/>
                    </a:cxn>
                    <a:cxn ang="0">
                      <a:pos x="12" y="135"/>
                    </a:cxn>
                    <a:cxn ang="0">
                      <a:pos x="12" y="159"/>
                    </a:cxn>
                    <a:cxn ang="0">
                      <a:pos x="0" y="201"/>
                    </a:cxn>
                    <a:cxn ang="0">
                      <a:pos x="16" y="219"/>
                    </a:cxn>
                    <a:cxn ang="0">
                      <a:pos x="56" y="272"/>
                    </a:cxn>
                    <a:cxn ang="0">
                      <a:pos x="68" y="265"/>
                    </a:cxn>
                    <a:cxn ang="0">
                      <a:pos x="139" y="265"/>
                    </a:cxn>
                    <a:cxn ang="0">
                      <a:pos x="172" y="278"/>
                    </a:cxn>
                    <a:cxn ang="0">
                      <a:pos x="169" y="319"/>
                    </a:cxn>
                    <a:cxn ang="0">
                      <a:pos x="193" y="374"/>
                    </a:cxn>
                    <a:cxn ang="0">
                      <a:pos x="191" y="389"/>
                    </a:cxn>
                    <a:cxn ang="0">
                      <a:pos x="201" y="406"/>
                    </a:cxn>
                    <a:cxn ang="0">
                      <a:pos x="186" y="445"/>
                    </a:cxn>
                    <a:cxn ang="0">
                      <a:pos x="204" y="494"/>
                    </a:cxn>
                    <a:cxn ang="0">
                      <a:pos x="214" y="532"/>
                    </a:cxn>
                    <a:cxn ang="0">
                      <a:pos x="226" y="556"/>
                    </a:cxn>
                    <a:cxn ang="0">
                      <a:pos x="239" y="586"/>
                    </a:cxn>
                    <a:cxn ang="0">
                      <a:pos x="263" y="582"/>
                    </a:cxn>
                    <a:cxn ang="0">
                      <a:pos x="302" y="560"/>
                    </a:cxn>
                    <a:cxn ang="0">
                      <a:pos x="320" y="533"/>
                    </a:cxn>
                    <a:cxn ang="0">
                      <a:pos x="319" y="515"/>
                    </a:cxn>
                    <a:cxn ang="0">
                      <a:pos x="342" y="500"/>
                    </a:cxn>
                    <a:cxn ang="0">
                      <a:pos x="338" y="474"/>
                    </a:cxn>
                    <a:cxn ang="0">
                      <a:pos x="373" y="432"/>
                    </a:cxn>
                    <a:cxn ang="0">
                      <a:pos x="378" y="398"/>
                    </a:cxn>
                    <a:cxn ang="0">
                      <a:pos x="369" y="386"/>
                    </a:cxn>
                    <a:cxn ang="0">
                      <a:pos x="373" y="372"/>
                    </a:cxn>
                    <a:cxn ang="0">
                      <a:pos x="365" y="360"/>
                    </a:cxn>
                    <a:cxn ang="0">
                      <a:pos x="391" y="327"/>
                    </a:cxn>
                    <a:cxn ang="0">
                      <a:pos x="391" y="310"/>
                    </a:cxn>
                    <a:cxn ang="0">
                      <a:pos x="427" y="282"/>
                    </a:cxn>
                    <a:cxn ang="0">
                      <a:pos x="450" y="207"/>
                    </a:cxn>
                    <a:cxn ang="0">
                      <a:pos x="417" y="226"/>
                    </a:cxn>
                    <a:cxn ang="0">
                      <a:pos x="388" y="218"/>
                    </a:cxn>
                    <a:cxn ang="0">
                      <a:pos x="392" y="200"/>
                    </a:cxn>
                    <a:cxn ang="0">
                      <a:pos x="363" y="180"/>
                    </a:cxn>
                    <a:cxn ang="0">
                      <a:pos x="349" y="132"/>
                    </a:cxn>
                    <a:cxn ang="0">
                      <a:pos x="321" y="93"/>
                    </a:cxn>
                    <a:cxn ang="0">
                      <a:pos x="321" y="66"/>
                    </a:cxn>
                    <a:cxn ang="0">
                      <a:pos x="306" y="65"/>
                    </a:cxn>
                    <a:cxn ang="0">
                      <a:pos x="296" y="69"/>
                    </a:cxn>
                    <a:cxn ang="0">
                      <a:pos x="254" y="54"/>
                    </a:cxn>
                    <a:cxn ang="0">
                      <a:pos x="243" y="65"/>
                    </a:cxn>
                    <a:cxn ang="0">
                      <a:pos x="234" y="78"/>
                    </a:cxn>
                    <a:cxn ang="0">
                      <a:pos x="211" y="53"/>
                    </a:cxn>
                    <a:cxn ang="0">
                      <a:pos x="189" y="47"/>
                    </a:cxn>
                    <a:cxn ang="0">
                      <a:pos x="187" y="15"/>
                    </a:cxn>
                    <a:cxn ang="0">
                      <a:pos x="155" y="20"/>
                    </a:cxn>
                    <a:cxn ang="0">
                      <a:pos x="135" y="13"/>
                    </a:cxn>
                    <a:cxn ang="0">
                      <a:pos x="107" y="0"/>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w="9525" cap="rnd">
                  <a:noFill/>
                  <a:round/>
                  <a:headEnd/>
                  <a:tailEnd/>
                </a:ln>
                <a:effectLst/>
              </p:spPr>
              <p:txBody>
                <a:bodyPr/>
                <a:lstStyle/>
                <a:p>
                  <a:endParaRPr lang="en-US"/>
                </a:p>
              </p:txBody>
            </p:sp>
            <p:sp>
              <p:nvSpPr>
                <p:cNvPr id="3087" name="Freeform 15"/>
                <p:cNvSpPr>
                  <a:spLocks/>
                </p:cNvSpPr>
                <p:nvPr/>
              </p:nvSpPr>
              <p:spPr bwMode="grayWhite">
                <a:xfrm>
                  <a:off x="3112" y="987"/>
                  <a:ext cx="17" cy="28"/>
                </a:xfrm>
                <a:custGeom>
                  <a:avLst/>
                  <a:gdLst/>
                  <a:ahLst/>
                  <a:cxnLst>
                    <a:cxn ang="0">
                      <a:pos x="7" y="0"/>
                    </a:cxn>
                    <a:cxn ang="0">
                      <a:pos x="9" y="8"/>
                    </a:cxn>
                    <a:cxn ang="0">
                      <a:pos x="7" y="14"/>
                    </a:cxn>
                    <a:cxn ang="0">
                      <a:pos x="7" y="19"/>
                    </a:cxn>
                    <a:cxn ang="0">
                      <a:pos x="16" y="23"/>
                    </a:cxn>
                    <a:cxn ang="0">
                      <a:pos x="16" y="27"/>
                    </a:cxn>
                    <a:cxn ang="0">
                      <a:pos x="9" y="23"/>
                    </a:cxn>
                    <a:cxn ang="0">
                      <a:pos x="3" y="27"/>
                    </a:cxn>
                    <a:cxn ang="0">
                      <a:pos x="0" y="23"/>
                    </a:cxn>
                    <a:cxn ang="0">
                      <a:pos x="3" y="19"/>
                    </a:cxn>
                    <a:cxn ang="0">
                      <a:pos x="0" y="14"/>
                    </a:cxn>
                    <a:cxn ang="0">
                      <a:pos x="3" y="4"/>
                    </a:cxn>
                    <a:cxn ang="0">
                      <a:pos x="7" y="0"/>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w="9525" cap="rnd">
                  <a:noFill/>
                  <a:round/>
                  <a:headEnd/>
                  <a:tailEnd/>
                </a:ln>
                <a:effectLst/>
              </p:spPr>
              <p:txBody>
                <a:bodyPr/>
                <a:lstStyle/>
                <a:p>
                  <a:endParaRPr lang="en-US"/>
                </a:p>
              </p:txBody>
            </p:sp>
            <p:sp>
              <p:nvSpPr>
                <p:cNvPr id="3088" name="Freeform 16"/>
                <p:cNvSpPr>
                  <a:spLocks/>
                </p:cNvSpPr>
                <p:nvPr/>
              </p:nvSpPr>
              <p:spPr bwMode="grayWhite">
                <a:xfrm>
                  <a:off x="3027" y="1109"/>
                  <a:ext cx="68" cy="97"/>
                </a:xfrm>
                <a:custGeom>
                  <a:avLst/>
                  <a:gdLst/>
                  <a:ahLst/>
                  <a:cxnLst>
                    <a:cxn ang="0">
                      <a:pos x="0" y="48"/>
                    </a:cxn>
                    <a:cxn ang="0">
                      <a:pos x="24" y="48"/>
                    </a:cxn>
                    <a:cxn ang="0">
                      <a:pos x="52" y="0"/>
                    </a:cxn>
                    <a:cxn ang="0">
                      <a:pos x="67" y="28"/>
                    </a:cxn>
                    <a:cxn ang="0">
                      <a:pos x="55" y="96"/>
                    </a:cxn>
                    <a:cxn ang="0">
                      <a:pos x="5" y="80"/>
                    </a:cxn>
                    <a:cxn ang="0">
                      <a:pos x="0" y="48"/>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w="9525" cap="rnd">
                  <a:noFill/>
                  <a:round/>
                  <a:headEnd/>
                  <a:tailEnd/>
                </a:ln>
                <a:effectLst/>
              </p:spPr>
              <p:txBody>
                <a:bodyPr/>
                <a:lstStyle/>
                <a:p>
                  <a:endParaRPr lang="en-US"/>
                </a:p>
              </p:txBody>
            </p:sp>
            <p:sp>
              <p:nvSpPr>
                <p:cNvPr id="3089" name="Freeform 17"/>
                <p:cNvSpPr>
                  <a:spLocks/>
                </p:cNvSpPr>
                <p:nvPr/>
              </p:nvSpPr>
              <p:spPr bwMode="grayWhite">
                <a:xfrm>
                  <a:off x="3162" y="1146"/>
                  <a:ext cx="117" cy="94"/>
                </a:xfrm>
                <a:custGeom>
                  <a:avLst/>
                  <a:gdLst/>
                  <a:ahLst/>
                  <a:cxnLst>
                    <a:cxn ang="0">
                      <a:pos x="7" y="22"/>
                    </a:cxn>
                    <a:cxn ang="0">
                      <a:pos x="0" y="0"/>
                    </a:cxn>
                    <a:cxn ang="0">
                      <a:pos x="39" y="9"/>
                    </a:cxn>
                    <a:cxn ang="0">
                      <a:pos x="95" y="32"/>
                    </a:cxn>
                    <a:cxn ang="0">
                      <a:pos x="95" y="49"/>
                    </a:cxn>
                    <a:cxn ang="0">
                      <a:pos x="116" y="93"/>
                    </a:cxn>
                    <a:cxn ang="0">
                      <a:pos x="73" y="51"/>
                    </a:cxn>
                    <a:cxn ang="0">
                      <a:pos x="44" y="54"/>
                    </a:cxn>
                    <a:cxn ang="0">
                      <a:pos x="7" y="22"/>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w="9525" cap="rnd">
                  <a:noFill/>
                  <a:round/>
                  <a:headEnd/>
                  <a:tailEnd/>
                </a:ln>
                <a:effectLst/>
              </p:spPr>
              <p:txBody>
                <a:bodyPr/>
                <a:lstStyle/>
                <a:p>
                  <a:endParaRPr lang="en-US"/>
                </a:p>
              </p:txBody>
            </p:sp>
            <p:sp>
              <p:nvSpPr>
                <p:cNvPr id="3090" name="Freeform 18"/>
                <p:cNvSpPr>
                  <a:spLocks/>
                </p:cNvSpPr>
                <p:nvPr/>
              </p:nvSpPr>
              <p:spPr bwMode="grayWhite">
                <a:xfrm>
                  <a:off x="3384" y="1337"/>
                  <a:ext cx="79" cy="101"/>
                </a:xfrm>
                <a:custGeom>
                  <a:avLst/>
                  <a:gdLst/>
                  <a:ahLst/>
                  <a:cxnLst>
                    <a:cxn ang="0">
                      <a:pos x="48" y="0"/>
                    </a:cxn>
                    <a:cxn ang="0">
                      <a:pos x="78" y="30"/>
                    </a:cxn>
                    <a:cxn ang="0">
                      <a:pos x="16" y="100"/>
                    </a:cxn>
                    <a:cxn ang="0">
                      <a:pos x="0" y="84"/>
                    </a:cxn>
                    <a:cxn ang="0">
                      <a:pos x="45" y="39"/>
                    </a:cxn>
                    <a:cxn ang="0">
                      <a:pos x="48" y="0"/>
                    </a:cxn>
                  </a:cxnLst>
                  <a:rect l="0" t="0" r="r" b="b"/>
                  <a:pathLst>
                    <a:path w="79" h="101">
                      <a:moveTo>
                        <a:pt x="48" y="0"/>
                      </a:moveTo>
                      <a:lnTo>
                        <a:pt x="78" y="30"/>
                      </a:lnTo>
                      <a:lnTo>
                        <a:pt x="16" y="100"/>
                      </a:lnTo>
                      <a:lnTo>
                        <a:pt x="0" y="84"/>
                      </a:lnTo>
                      <a:lnTo>
                        <a:pt x="45" y="39"/>
                      </a:lnTo>
                      <a:lnTo>
                        <a:pt x="48" y="0"/>
                      </a:lnTo>
                    </a:path>
                  </a:pathLst>
                </a:custGeom>
                <a:solidFill>
                  <a:schemeClr val="bg1"/>
                </a:solidFill>
                <a:ln w="9525" cap="rnd">
                  <a:noFill/>
                  <a:round/>
                  <a:headEnd/>
                  <a:tailEnd/>
                </a:ln>
                <a:effectLst/>
              </p:spPr>
              <p:txBody>
                <a:bodyPr/>
                <a:lstStyle/>
                <a:p>
                  <a:endParaRPr lang="en-US"/>
                </a:p>
              </p:txBody>
            </p:sp>
            <p:sp>
              <p:nvSpPr>
                <p:cNvPr id="3091" name="Freeform 19"/>
                <p:cNvSpPr>
                  <a:spLocks/>
                </p:cNvSpPr>
                <p:nvPr/>
              </p:nvSpPr>
              <p:spPr bwMode="grayWhite">
                <a:xfrm>
                  <a:off x="2211" y="651"/>
                  <a:ext cx="39" cy="66"/>
                </a:xfrm>
                <a:custGeom>
                  <a:avLst/>
                  <a:gdLst/>
                  <a:ahLst/>
                  <a:cxnLst>
                    <a:cxn ang="0">
                      <a:pos x="38" y="51"/>
                    </a:cxn>
                    <a:cxn ang="0">
                      <a:pos x="28" y="43"/>
                    </a:cxn>
                    <a:cxn ang="0">
                      <a:pos x="28" y="14"/>
                    </a:cxn>
                    <a:cxn ang="0">
                      <a:pos x="33" y="8"/>
                    </a:cxn>
                    <a:cxn ang="0">
                      <a:pos x="24" y="8"/>
                    </a:cxn>
                    <a:cxn ang="0">
                      <a:pos x="29" y="0"/>
                    </a:cxn>
                    <a:cxn ang="0">
                      <a:pos x="22" y="0"/>
                    </a:cxn>
                    <a:cxn ang="0">
                      <a:pos x="14" y="9"/>
                    </a:cxn>
                    <a:cxn ang="0">
                      <a:pos x="14" y="27"/>
                    </a:cxn>
                    <a:cxn ang="0">
                      <a:pos x="18" y="31"/>
                    </a:cxn>
                    <a:cxn ang="0">
                      <a:pos x="18" y="39"/>
                    </a:cxn>
                    <a:cxn ang="0">
                      <a:pos x="16" y="39"/>
                    </a:cxn>
                    <a:cxn ang="0">
                      <a:pos x="9" y="46"/>
                    </a:cxn>
                    <a:cxn ang="0">
                      <a:pos x="9" y="53"/>
                    </a:cxn>
                    <a:cxn ang="0">
                      <a:pos x="0" y="65"/>
                    </a:cxn>
                    <a:cxn ang="0">
                      <a:pos x="29" y="65"/>
                    </a:cxn>
                    <a:cxn ang="0">
                      <a:pos x="38" y="51"/>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w="9525" cap="rnd">
                  <a:noFill/>
                  <a:round/>
                  <a:headEnd/>
                  <a:tailEnd/>
                </a:ln>
                <a:effectLst/>
              </p:spPr>
              <p:txBody>
                <a:bodyPr/>
                <a:lstStyle/>
                <a:p>
                  <a:endParaRPr lang="en-US"/>
                </a:p>
              </p:txBody>
            </p:sp>
            <p:sp>
              <p:nvSpPr>
                <p:cNvPr id="3092" name="Freeform 20"/>
                <p:cNvSpPr>
                  <a:spLocks/>
                </p:cNvSpPr>
                <p:nvPr/>
              </p:nvSpPr>
              <p:spPr bwMode="grayWhite">
                <a:xfrm>
                  <a:off x="2198" y="673"/>
                  <a:ext cx="21" cy="24"/>
                </a:xfrm>
                <a:custGeom>
                  <a:avLst/>
                  <a:gdLst/>
                  <a:ahLst/>
                  <a:cxnLst>
                    <a:cxn ang="0">
                      <a:pos x="17" y="8"/>
                    </a:cxn>
                    <a:cxn ang="0">
                      <a:pos x="20" y="8"/>
                    </a:cxn>
                    <a:cxn ang="0">
                      <a:pos x="20" y="0"/>
                    </a:cxn>
                    <a:cxn ang="0">
                      <a:pos x="13" y="0"/>
                    </a:cxn>
                    <a:cxn ang="0">
                      <a:pos x="0" y="15"/>
                    </a:cxn>
                    <a:cxn ang="0">
                      <a:pos x="0" y="23"/>
                    </a:cxn>
                    <a:cxn ang="0">
                      <a:pos x="12" y="23"/>
                    </a:cxn>
                    <a:cxn ang="0">
                      <a:pos x="17" y="17"/>
                    </a:cxn>
                    <a:cxn ang="0">
                      <a:pos x="17" y="8"/>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w="9525" cap="rnd">
                  <a:noFill/>
                  <a:round/>
                  <a:headEnd/>
                  <a:tailEnd/>
                </a:ln>
                <a:effectLst/>
              </p:spPr>
              <p:txBody>
                <a:bodyPr/>
                <a:lstStyle/>
                <a:p>
                  <a:endParaRPr lang="en-US"/>
                </a:p>
              </p:txBody>
            </p:sp>
            <p:sp>
              <p:nvSpPr>
                <p:cNvPr id="3093" name="Freeform 21"/>
                <p:cNvSpPr>
                  <a:spLocks/>
                </p:cNvSpPr>
                <p:nvPr/>
              </p:nvSpPr>
              <p:spPr bwMode="grayWhite">
                <a:xfrm>
                  <a:off x="2167" y="634"/>
                  <a:ext cx="256" cy="216"/>
                </a:xfrm>
                <a:custGeom>
                  <a:avLst/>
                  <a:gdLst/>
                  <a:ahLst/>
                  <a:cxnLst>
                    <a:cxn ang="0">
                      <a:pos x="168" y="15"/>
                    </a:cxn>
                    <a:cxn ang="0">
                      <a:pos x="201" y="20"/>
                    </a:cxn>
                    <a:cxn ang="0">
                      <a:pos x="181" y="28"/>
                    </a:cxn>
                    <a:cxn ang="0">
                      <a:pos x="172" y="41"/>
                    </a:cxn>
                    <a:cxn ang="0">
                      <a:pos x="160" y="70"/>
                    </a:cxn>
                    <a:cxn ang="0">
                      <a:pos x="140" y="72"/>
                    </a:cxn>
                    <a:cxn ang="0">
                      <a:pos x="123" y="69"/>
                    </a:cxn>
                    <a:cxn ang="0">
                      <a:pos x="131" y="55"/>
                    </a:cxn>
                    <a:cxn ang="0">
                      <a:pos x="124" y="37"/>
                    </a:cxn>
                    <a:cxn ang="0">
                      <a:pos x="114" y="69"/>
                    </a:cxn>
                    <a:cxn ang="0">
                      <a:pos x="87" y="84"/>
                    </a:cxn>
                    <a:cxn ang="0">
                      <a:pos x="73" y="94"/>
                    </a:cxn>
                    <a:cxn ang="0">
                      <a:pos x="53" y="108"/>
                    </a:cxn>
                    <a:cxn ang="0">
                      <a:pos x="43" y="143"/>
                    </a:cxn>
                    <a:cxn ang="0">
                      <a:pos x="8" y="130"/>
                    </a:cxn>
                    <a:cxn ang="0">
                      <a:pos x="0" y="156"/>
                    </a:cxn>
                    <a:cxn ang="0">
                      <a:pos x="15" y="194"/>
                    </a:cxn>
                    <a:cxn ang="0">
                      <a:pos x="71" y="153"/>
                    </a:cxn>
                    <a:cxn ang="0">
                      <a:pos x="105" y="145"/>
                    </a:cxn>
                    <a:cxn ang="0">
                      <a:pos x="111" y="161"/>
                    </a:cxn>
                    <a:cxn ang="0">
                      <a:pos x="139" y="201"/>
                    </a:cxn>
                    <a:cxn ang="0">
                      <a:pos x="142" y="189"/>
                    </a:cxn>
                    <a:cxn ang="0">
                      <a:pos x="150" y="189"/>
                    </a:cxn>
                    <a:cxn ang="0">
                      <a:pos x="123" y="152"/>
                    </a:cxn>
                    <a:cxn ang="0">
                      <a:pos x="131" y="139"/>
                    </a:cxn>
                    <a:cxn ang="0">
                      <a:pos x="160" y="178"/>
                    </a:cxn>
                    <a:cxn ang="0">
                      <a:pos x="172" y="202"/>
                    </a:cxn>
                    <a:cxn ang="0">
                      <a:pos x="178" y="215"/>
                    </a:cxn>
                    <a:cxn ang="0">
                      <a:pos x="183" y="191"/>
                    </a:cxn>
                    <a:cxn ang="0">
                      <a:pos x="202" y="182"/>
                    </a:cxn>
                    <a:cxn ang="0">
                      <a:pos x="214" y="177"/>
                    </a:cxn>
                    <a:cxn ang="0">
                      <a:pos x="210" y="158"/>
                    </a:cxn>
                    <a:cxn ang="0">
                      <a:pos x="219" y="126"/>
                    </a:cxn>
                    <a:cxn ang="0">
                      <a:pos x="232" y="130"/>
                    </a:cxn>
                    <a:cxn ang="0">
                      <a:pos x="236" y="145"/>
                    </a:cxn>
                    <a:cxn ang="0">
                      <a:pos x="247" y="137"/>
                    </a:cxn>
                    <a:cxn ang="0">
                      <a:pos x="244" y="134"/>
                    </a:cxn>
                    <a:cxn ang="0">
                      <a:pos x="252" y="114"/>
                    </a:cxn>
                    <a:cxn ang="0">
                      <a:pos x="255" y="137"/>
                    </a:cxn>
                    <a:cxn ang="0">
                      <a:pos x="168" y="0"/>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w="9525" cap="rnd">
                  <a:noFill/>
                  <a:round/>
                  <a:headEnd/>
                  <a:tailEnd/>
                </a:ln>
                <a:effectLst/>
              </p:spPr>
              <p:txBody>
                <a:bodyPr/>
                <a:lstStyle/>
                <a:p>
                  <a:endParaRPr lang="en-US"/>
                </a:p>
              </p:txBody>
            </p:sp>
            <p:sp>
              <p:nvSpPr>
                <p:cNvPr id="3094" name="Freeform 22"/>
                <p:cNvSpPr>
                  <a:spLocks/>
                </p:cNvSpPr>
                <p:nvPr/>
              </p:nvSpPr>
              <p:spPr bwMode="grayWhite">
                <a:xfrm>
                  <a:off x="2276" y="406"/>
                  <a:ext cx="1089" cy="769"/>
                </a:xfrm>
                <a:custGeom>
                  <a:avLst/>
                  <a:gdLst/>
                  <a:ahLst/>
                  <a:cxnLst>
                    <a:cxn ang="0">
                      <a:pos x="32" y="202"/>
                    </a:cxn>
                    <a:cxn ang="0">
                      <a:pos x="99" y="134"/>
                    </a:cxn>
                    <a:cxn ang="0">
                      <a:pos x="142" y="181"/>
                    </a:cxn>
                    <a:cxn ang="0">
                      <a:pos x="118" y="179"/>
                    </a:cxn>
                    <a:cxn ang="0">
                      <a:pos x="216" y="172"/>
                    </a:cxn>
                    <a:cxn ang="0">
                      <a:pos x="240" y="110"/>
                    </a:cxn>
                    <a:cxn ang="0">
                      <a:pos x="241" y="124"/>
                    </a:cxn>
                    <a:cxn ang="0">
                      <a:pos x="223" y="172"/>
                    </a:cxn>
                    <a:cxn ang="0">
                      <a:pos x="301" y="133"/>
                    </a:cxn>
                    <a:cxn ang="0">
                      <a:pos x="460" y="23"/>
                    </a:cxn>
                    <a:cxn ang="0">
                      <a:pos x="574" y="29"/>
                    </a:cxn>
                    <a:cxn ang="0">
                      <a:pos x="701" y="15"/>
                    </a:cxn>
                    <a:cxn ang="0">
                      <a:pos x="840" y="71"/>
                    </a:cxn>
                    <a:cxn ang="0">
                      <a:pos x="1001" y="91"/>
                    </a:cxn>
                    <a:cxn ang="0">
                      <a:pos x="1080" y="156"/>
                    </a:cxn>
                    <a:cxn ang="0">
                      <a:pos x="1019" y="206"/>
                    </a:cxn>
                    <a:cxn ang="0">
                      <a:pos x="985" y="270"/>
                    </a:cxn>
                    <a:cxn ang="0">
                      <a:pos x="945" y="273"/>
                    </a:cxn>
                    <a:cxn ang="0">
                      <a:pos x="958" y="184"/>
                    </a:cxn>
                    <a:cxn ang="0">
                      <a:pos x="906" y="232"/>
                    </a:cxn>
                    <a:cxn ang="0">
                      <a:pos x="868" y="273"/>
                    </a:cxn>
                    <a:cxn ang="0">
                      <a:pos x="881" y="318"/>
                    </a:cxn>
                    <a:cxn ang="0">
                      <a:pos x="837" y="385"/>
                    </a:cxn>
                    <a:cxn ang="0">
                      <a:pos x="844" y="439"/>
                    </a:cxn>
                    <a:cxn ang="0">
                      <a:pos x="839" y="413"/>
                    </a:cxn>
                    <a:cxn ang="0">
                      <a:pos x="797" y="416"/>
                    </a:cxn>
                    <a:cxn ang="0">
                      <a:pos x="828" y="496"/>
                    </a:cxn>
                    <a:cxn ang="0">
                      <a:pos x="751" y="589"/>
                    </a:cxn>
                    <a:cxn ang="0">
                      <a:pos x="730" y="615"/>
                    </a:cxn>
                    <a:cxn ang="0">
                      <a:pos x="703" y="706"/>
                    </a:cxn>
                    <a:cxn ang="0">
                      <a:pos x="665" y="708"/>
                    </a:cxn>
                    <a:cxn ang="0">
                      <a:pos x="711" y="768"/>
                    </a:cxn>
                    <a:cxn ang="0">
                      <a:pos x="634" y="626"/>
                    </a:cxn>
                    <a:cxn ang="0">
                      <a:pos x="545" y="596"/>
                    </a:cxn>
                    <a:cxn ang="0">
                      <a:pos x="503" y="689"/>
                    </a:cxn>
                    <a:cxn ang="0">
                      <a:pos x="471" y="738"/>
                    </a:cxn>
                    <a:cxn ang="0">
                      <a:pos x="416" y="592"/>
                    </a:cxn>
                    <a:cxn ang="0">
                      <a:pos x="373" y="607"/>
                    </a:cxn>
                    <a:cxn ang="0">
                      <a:pos x="336" y="545"/>
                    </a:cxn>
                    <a:cxn ang="0">
                      <a:pos x="223" y="510"/>
                    </a:cxn>
                    <a:cxn ang="0">
                      <a:pos x="263" y="577"/>
                    </a:cxn>
                    <a:cxn ang="0">
                      <a:pos x="234" y="620"/>
                    </a:cxn>
                    <a:cxn ang="0">
                      <a:pos x="190" y="605"/>
                    </a:cxn>
                    <a:cxn ang="0">
                      <a:pos x="119" y="495"/>
                    </a:cxn>
                    <a:cxn ang="0">
                      <a:pos x="149" y="432"/>
                    </a:cxn>
                    <a:cxn ang="0">
                      <a:pos x="166" y="385"/>
                    </a:cxn>
                    <a:cxn ang="0">
                      <a:pos x="149" y="226"/>
                    </a:cxn>
                    <a:cxn ang="0">
                      <a:pos x="86" y="193"/>
                    </a:cxn>
                    <a:cxn ang="0">
                      <a:pos x="55" y="210"/>
                    </a:cxn>
                    <a:cxn ang="0">
                      <a:pos x="0" y="226"/>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w="9525" cap="rnd">
                  <a:noFill/>
                  <a:round/>
                  <a:headEnd/>
                  <a:tailEnd/>
                </a:ln>
                <a:effectLst/>
              </p:spPr>
              <p:txBody>
                <a:bodyPr/>
                <a:lstStyle/>
                <a:p>
                  <a:endParaRPr lang="en-US"/>
                </a:p>
              </p:txBody>
            </p:sp>
            <p:sp>
              <p:nvSpPr>
                <p:cNvPr id="3095" name="Freeform 23"/>
                <p:cNvSpPr>
                  <a:spLocks/>
                </p:cNvSpPr>
                <p:nvPr/>
              </p:nvSpPr>
              <p:spPr bwMode="grayWhite">
                <a:xfrm>
                  <a:off x="3135" y="720"/>
                  <a:ext cx="94" cy="157"/>
                </a:xfrm>
                <a:custGeom>
                  <a:avLst/>
                  <a:gdLst/>
                  <a:ahLst/>
                  <a:cxnLst>
                    <a:cxn ang="0">
                      <a:pos x="63" y="0"/>
                    </a:cxn>
                    <a:cxn ang="0">
                      <a:pos x="63" y="20"/>
                    </a:cxn>
                    <a:cxn ang="0">
                      <a:pos x="55" y="33"/>
                    </a:cxn>
                    <a:cxn ang="0">
                      <a:pos x="57" y="54"/>
                    </a:cxn>
                    <a:cxn ang="0">
                      <a:pos x="47" y="82"/>
                    </a:cxn>
                    <a:cxn ang="0">
                      <a:pos x="31" y="108"/>
                    </a:cxn>
                    <a:cxn ang="0">
                      <a:pos x="7" y="125"/>
                    </a:cxn>
                    <a:cxn ang="0">
                      <a:pos x="0" y="154"/>
                    </a:cxn>
                    <a:cxn ang="0">
                      <a:pos x="10" y="156"/>
                    </a:cxn>
                    <a:cxn ang="0">
                      <a:pos x="10" y="129"/>
                    </a:cxn>
                    <a:cxn ang="0">
                      <a:pos x="44" y="127"/>
                    </a:cxn>
                    <a:cxn ang="0">
                      <a:pos x="69" y="109"/>
                    </a:cxn>
                    <a:cxn ang="0">
                      <a:pos x="69" y="72"/>
                    </a:cxn>
                    <a:cxn ang="0">
                      <a:pos x="77" y="58"/>
                    </a:cxn>
                    <a:cxn ang="0">
                      <a:pos x="64" y="34"/>
                    </a:cxn>
                    <a:cxn ang="0">
                      <a:pos x="82" y="27"/>
                    </a:cxn>
                    <a:cxn ang="0">
                      <a:pos x="93" y="8"/>
                    </a:cxn>
                    <a:cxn ang="0">
                      <a:pos x="69" y="11"/>
                    </a:cxn>
                    <a:cxn ang="0">
                      <a:pos x="63" y="0"/>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w="9525" cap="rnd">
                  <a:noFill/>
                  <a:round/>
                  <a:headEnd/>
                  <a:tailEnd/>
                </a:ln>
                <a:effectLst/>
              </p:spPr>
              <p:txBody>
                <a:bodyPr/>
                <a:lstStyle/>
                <a:p>
                  <a:endParaRPr lang="en-US"/>
                </a:p>
              </p:txBody>
            </p:sp>
            <p:sp>
              <p:nvSpPr>
                <p:cNvPr id="3096" name="Freeform 24"/>
                <p:cNvSpPr>
                  <a:spLocks/>
                </p:cNvSpPr>
                <p:nvPr/>
              </p:nvSpPr>
              <p:spPr bwMode="grayWhite">
                <a:xfrm>
                  <a:off x="2780" y="1139"/>
                  <a:ext cx="19" cy="36"/>
                </a:xfrm>
                <a:custGeom>
                  <a:avLst/>
                  <a:gdLst/>
                  <a:ahLst/>
                  <a:cxnLst>
                    <a:cxn ang="0">
                      <a:pos x="9" y="0"/>
                    </a:cxn>
                    <a:cxn ang="0">
                      <a:pos x="0" y="16"/>
                    </a:cxn>
                    <a:cxn ang="0">
                      <a:pos x="6" y="35"/>
                    </a:cxn>
                    <a:cxn ang="0">
                      <a:pos x="18" y="21"/>
                    </a:cxn>
                    <a:cxn ang="0">
                      <a:pos x="9" y="0"/>
                    </a:cxn>
                  </a:cxnLst>
                  <a:rect l="0" t="0" r="r" b="b"/>
                  <a:pathLst>
                    <a:path w="19" h="36">
                      <a:moveTo>
                        <a:pt x="9" y="0"/>
                      </a:moveTo>
                      <a:lnTo>
                        <a:pt x="0" y="16"/>
                      </a:lnTo>
                      <a:lnTo>
                        <a:pt x="6" y="35"/>
                      </a:lnTo>
                      <a:lnTo>
                        <a:pt x="18" y="21"/>
                      </a:lnTo>
                      <a:lnTo>
                        <a:pt x="9" y="0"/>
                      </a:lnTo>
                    </a:path>
                  </a:pathLst>
                </a:custGeom>
                <a:solidFill>
                  <a:schemeClr val="bg1"/>
                </a:solidFill>
                <a:ln w="9525" cap="rnd">
                  <a:noFill/>
                  <a:round/>
                  <a:headEnd/>
                  <a:tailEnd/>
                </a:ln>
                <a:effectLst/>
              </p:spPr>
              <p:txBody>
                <a:bodyPr/>
                <a:lstStyle/>
                <a:p>
                  <a:endParaRPr lang="en-US"/>
                </a:p>
              </p:txBody>
            </p:sp>
            <p:sp>
              <p:nvSpPr>
                <p:cNvPr id="3097" name="Freeform 25"/>
                <p:cNvSpPr>
                  <a:spLocks/>
                </p:cNvSpPr>
                <p:nvPr/>
              </p:nvSpPr>
              <p:spPr bwMode="grayWhite">
                <a:xfrm>
                  <a:off x="2923" y="1177"/>
                  <a:ext cx="220" cy="94"/>
                </a:xfrm>
                <a:custGeom>
                  <a:avLst/>
                  <a:gdLst/>
                  <a:ahLst/>
                  <a:cxnLst>
                    <a:cxn ang="0">
                      <a:pos x="0" y="0"/>
                    </a:cxn>
                    <a:cxn ang="0">
                      <a:pos x="33" y="7"/>
                    </a:cxn>
                    <a:cxn ang="0">
                      <a:pos x="82" y="41"/>
                    </a:cxn>
                    <a:cxn ang="0">
                      <a:pos x="75" y="60"/>
                    </a:cxn>
                    <a:cxn ang="0">
                      <a:pos x="115" y="77"/>
                    </a:cxn>
                    <a:cxn ang="0">
                      <a:pos x="219" y="77"/>
                    </a:cxn>
                    <a:cxn ang="0">
                      <a:pos x="106" y="93"/>
                    </a:cxn>
                    <a:cxn ang="0">
                      <a:pos x="75" y="60"/>
                    </a:cxn>
                    <a:cxn ang="0">
                      <a:pos x="46" y="54"/>
                    </a:cxn>
                    <a:cxn ang="0">
                      <a:pos x="0" y="0"/>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w="9525" cap="rnd">
                  <a:noFill/>
                  <a:round/>
                  <a:headEnd/>
                  <a:tailEnd/>
                </a:ln>
                <a:effectLst/>
              </p:spPr>
              <p:txBody>
                <a:bodyPr/>
                <a:lstStyle/>
                <a:p>
                  <a:endParaRPr lang="en-US"/>
                </a:p>
              </p:txBody>
            </p:sp>
            <p:sp>
              <p:nvSpPr>
                <p:cNvPr id="3098" name="Freeform 26"/>
                <p:cNvSpPr>
                  <a:spLocks/>
                </p:cNvSpPr>
                <p:nvPr/>
              </p:nvSpPr>
              <p:spPr bwMode="grayWhite">
                <a:xfrm>
                  <a:off x="3098" y="1255"/>
                  <a:ext cx="236" cy="221"/>
                </a:xfrm>
                <a:custGeom>
                  <a:avLst/>
                  <a:gdLst/>
                  <a:ahLst/>
                  <a:cxnLst>
                    <a:cxn ang="0">
                      <a:pos x="190" y="216"/>
                    </a:cxn>
                    <a:cxn ang="0">
                      <a:pos x="179" y="212"/>
                    </a:cxn>
                    <a:cxn ang="0">
                      <a:pos x="154" y="187"/>
                    </a:cxn>
                    <a:cxn ang="0">
                      <a:pos x="130" y="182"/>
                    </a:cxn>
                    <a:cxn ang="0">
                      <a:pos x="124" y="167"/>
                    </a:cxn>
                    <a:cxn ang="0">
                      <a:pos x="110" y="155"/>
                    </a:cxn>
                    <a:cxn ang="0">
                      <a:pos x="87" y="155"/>
                    </a:cxn>
                    <a:cxn ang="0">
                      <a:pos x="62" y="165"/>
                    </a:cxn>
                    <a:cxn ang="0">
                      <a:pos x="40" y="169"/>
                    </a:cxn>
                    <a:cxn ang="0">
                      <a:pos x="15" y="169"/>
                    </a:cxn>
                    <a:cxn ang="0">
                      <a:pos x="14" y="152"/>
                    </a:cxn>
                    <a:cxn ang="0">
                      <a:pos x="5" y="127"/>
                    </a:cxn>
                    <a:cxn ang="0">
                      <a:pos x="3" y="114"/>
                    </a:cxn>
                    <a:cxn ang="0">
                      <a:pos x="3" y="79"/>
                    </a:cxn>
                    <a:cxn ang="0">
                      <a:pos x="44" y="60"/>
                    </a:cxn>
                    <a:cxn ang="0">
                      <a:pos x="48" y="41"/>
                    </a:cxn>
                    <a:cxn ang="0">
                      <a:pos x="57" y="43"/>
                    </a:cxn>
                    <a:cxn ang="0">
                      <a:pos x="77" y="22"/>
                    </a:cxn>
                    <a:cxn ang="0">
                      <a:pos x="98" y="25"/>
                    </a:cxn>
                    <a:cxn ang="0">
                      <a:pos x="113" y="10"/>
                    </a:cxn>
                    <a:cxn ang="0">
                      <a:pos x="125" y="8"/>
                    </a:cxn>
                    <a:cxn ang="0">
                      <a:pos x="145" y="34"/>
                    </a:cxn>
                    <a:cxn ang="0">
                      <a:pos x="163" y="43"/>
                    </a:cxn>
                    <a:cxn ang="0">
                      <a:pos x="165" y="16"/>
                    </a:cxn>
                    <a:cxn ang="0">
                      <a:pos x="172" y="0"/>
                    </a:cxn>
                    <a:cxn ang="0">
                      <a:pos x="185" y="22"/>
                    </a:cxn>
                    <a:cxn ang="0">
                      <a:pos x="196" y="60"/>
                    </a:cxn>
                    <a:cxn ang="0">
                      <a:pos x="219" y="83"/>
                    </a:cxn>
                    <a:cxn ang="0">
                      <a:pos x="232" y="101"/>
                    </a:cxn>
                    <a:cxn ang="0">
                      <a:pos x="235" y="133"/>
                    </a:cxn>
                    <a:cxn ang="0">
                      <a:pos x="221" y="169"/>
                    </a:cxn>
                    <a:cxn ang="0">
                      <a:pos x="217" y="202"/>
                    </a:cxn>
                    <a:cxn ang="0">
                      <a:pos x="196" y="21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w="9525" cap="rnd">
                  <a:noFill/>
                  <a:round/>
                  <a:headEnd/>
                  <a:tailEnd/>
                </a:ln>
                <a:effectLst/>
              </p:spPr>
              <p:txBody>
                <a:bodyPr/>
                <a:lstStyle/>
                <a:p>
                  <a:endParaRPr lang="en-US"/>
                </a:p>
              </p:txBody>
            </p:sp>
            <p:sp>
              <p:nvSpPr>
                <p:cNvPr id="3099" name="Freeform 27"/>
                <p:cNvSpPr>
                  <a:spLocks/>
                </p:cNvSpPr>
                <p:nvPr/>
              </p:nvSpPr>
              <p:spPr bwMode="grayWhite">
                <a:xfrm>
                  <a:off x="3286" y="1488"/>
                  <a:ext cx="18" cy="27"/>
                </a:xfrm>
                <a:custGeom>
                  <a:avLst/>
                  <a:gdLst/>
                  <a:ahLst/>
                  <a:cxnLst>
                    <a:cxn ang="0">
                      <a:pos x="9" y="23"/>
                    </a:cxn>
                    <a:cxn ang="0">
                      <a:pos x="3" y="19"/>
                    </a:cxn>
                    <a:cxn ang="0">
                      <a:pos x="3" y="15"/>
                    </a:cxn>
                    <a:cxn ang="0">
                      <a:pos x="3" y="11"/>
                    </a:cxn>
                    <a:cxn ang="0">
                      <a:pos x="2" y="7"/>
                    </a:cxn>
                    <a:cxn ang="0">
                      <a:pos x="0" y="0"/>
                    </a:cxn>
                    <a:cxn ang="0">
                      <a:pos x="3" y="0"/>
                    </a:cxn>
                    <a:cxn ang="0">
                      <a:pos x="9" y="4"/>
                    </a:cxn>
                    <a:cxn ang="0">
                      <a:pos x="12" y="3"/>
                    </a:cxn>
                    <a:cxn ang="0">
                      <a:pos x="13" y="3"/>
                    </a:cxn>
                    <a:cxn ang="0">
                      <a:pos x="17" y="0"/>
                    </a:cxn>
                    <a:cxn ang="0">
                      <a:pos x="17" y="11"/>
                    </a:cxn>
                    <a:cxn ang="0">
                      <a:pos x="15" y="15"/>
                    </a:cxn>
                    <a:cxn ang="0">
                      <a:pos x="13" y="19"/>
                    </a:cxn>
                    <a:cxn ang="0">
                      <a:pos x="13" y="22"/>
                    </a:cxn>
                    <a:cxn ang="0">
                      <a:pos x="12" y="23"/>
                    </a:cxn>
                    <a:cxn ang="0">
                      <a:pos x="12" y="26"/>
                    </a:cxn>
                    <a:cxn ang="0">
                      <a:pos x="9" y="23"/>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w="9525" cap="rnd">
                  <a:noFill/>
                  <a:round/>
                  <a:headEnd/>
                  <a:tailEnd/>
                </a:ln>
                <a:effectLst/>
              </p:spPr>
              <p:txBody>
                <a:bodyPr/>
                <a:lstStyle/>
                <a:p>
                  <a:endParaRPr lang="en-US"/>
                </a:p>
              </p:txBody>
            </p:sp>
            <p:sp>
              <p:nvSpPr>
                <p:cNvPr id="3100" name="Freeform 28"/>
                <p:cNvSpPr>
                  <a:spLocks/>
                </p:cNvSpPr>
                <p:nvPr/>
              </p:nvSpPr>
              <p:spPr bwMode="grayWhite">
                <a:xfrm>
                  <a:off x="2463" y="1235"/>
                  <a:ext cx="26" cy="106"/>
                </a:xfrm>
                <a:custGeom>
                  <a:avLst/>
                  <a:gdLst/>
                  <a:ahLst/>
                  <a:cxnLst>
                    <a:cxn ang="0">
                      <a:pos x="3" y="37"/>
                    </a:cxn>
                    <a:cxn ang="0">
                      <a:pos x="13" y="28"/>
                    </a:cxn>
                    <a:cxn ang="0">
                      <a:pos x="20" y="0"/>
                    </a:cxn>
                    <a:cxn ang="0">
                      <a:pos x="25" y="42"/>
                    </a:cxn>
                    <a:cxn ang="0">
                      <a:pos x="17" y="94"/>
                    </a:cxn>
                    <a:cxn ang="0">
                      <a:pos x="0" y="105"/>
                    </a:cxn>
                    <a:cxn ang="0">
                      <a:pos x="0" y="80"/>
                    </a:cxn>
                    <a:cxn ang="0">
                      <a:pos x="5" y="64"/>
                    </a:cxn>
                    <a:cxn ang="0">
                      <a:pos x="3" y="3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w="9525" cap="rnd">
                  <a:noFill/>
                  <a:round/>
                  <a:headEnd/>
                  <a:tailEnd/>
                </a:ln>
                <a:effectLst/>
              </p:spPr>
              <p:txBody>
                <a:bodyPr/>
                <a:lstStyle/>
                <a:p>
                  <a:endParaRPr lang="en-US"/>
                </a:p>
              </p:txBody>
            </p:sp>
          </p:grpSp>
        </p:grpSp>
      </p:grpSp>
      <p:sp>
        <p:nvSpPr>
          <p:cNvPr id="3104" name="Rectangle 32"/>
          <p:cNvSpPr>
            <a:spLocks noGrp="1" noChangeArrowheads="1"/>
          </p:cNvSpPr>
          <p:nvPr>
            <p:ph type="ctrTitle" sz="quarter"/>
          </p:nvPr>
        </p:nvSpPr>
        <p:spPr>
          <a:xfrm>
            <a:off x="685800" y="3429000"/>
            <a:ext cx="7772400" cy="1143000"/>
          </a:xfrm>
        </p:spPr>
        <p:txBody>
          <a:bodyPr/>
          <a:lstStyle>
            <a:lvl1pPr>
              <a:defRPr/>
            </a:lvl1pPr>
          </a:lstStyle>
          <a:p>
            <a:r>
              <a:rPr lang="en-US"/>
              <a:t>Click to edit Master title style</a:t>
            </a:r>
          </a:p>
        </p:txBody>
      </p:sp>
      <p:sp>
        <p:nvSpPr>
          <p:cNvPr id="3105"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r>
              <a:rPr lang="en-US"/>
              <a:t>Click to edit Master subtitle style</a:t>
            </a:r>
          </a:p>
        </p:txBody>
      </p:sp>
      <p:sp>
        <p:nvSpPr>
          <p:cNvPr id="3106" name="Rectangle 34"/>
          <p:cNvSpPr>
            <a:spLocks noGrp="1" noChangeArrowheads="1"/>
          </p:cNvSpPr>
          <p:nvPr>
            <p:ph type="dt" sz="quarter" idx="2"/>
          </p:nvPr>
        </p:nvSpPr>
        <p:spPr/>
        <p:txBody>
          <a:bodyPr/>
          <a:lstStyle>
            <a:lvl1pPr>
              <a:defRPr/>
            </a:lvl1pPr>
          </a:lstStyle>
          <a:p>
            <a:endParaRPr lang="en-US"/>
          </a:p>
        </p:txBody>
      </p:sp>
      <p:sp>
        <p:nvSpPr>
          <p:cNvPr id="3107" name="Rectangle 35"/>
          <p:cNvSpPr>
            <a:spLocks noGrp="1" noChangeArrowheads="1"/>
          </p:cNvSpPr>
          <p:nvPr>
            <p:ph type="ftr" sz="quarter" idx="3"/>
          </p:nvPr>
        </p:nvSpPr>
        <p:spPr bwMode="auto">
          <a:xfrm>
            <a:off x="3124200" y="6400800"/>
            <a:ext cx="2895600" cy="457200"/>
          </a:xfrm>
          <a:prstGeom prst="rect">
            <a:avLst/>
          </a:prstGeom>
          <a:noFill/>
          <a:ln>
            <a:miter lim="800000"/>
            <a:headEnd/>
            <a:tailEnd/>
          </a:ln>
        </p:spPr>
        <p:txBody>
          <a:bodyPr vert="horz" wrap="none" lIns="92075" tIns="46038" rIns="92075" bIns="46038" numCol="1" anchor="ctr" anchorCtr="0" compatLnSpc="1">
            <a:prstTxWarp prst="textNoShape">
              <a:avLst/>
            </a:prstTxWarp>
          </a:bodyPr>
          <a:lstStyle>
            <a:lvl1pPr algn="ctr">
              <a:defRPr sz="1400"/>
            </a:lvl1pPr>
          </a:lstStyle>
          <a:p>
            <a:r>
              <a:rPr lang="en-US"/>
              <a:t>Liang, Introduction to Java Programming, Eighth Edition, (c) 2011 Pearson Education, Inc. All rights reserved. 0132130807</a:t>
            </a:r>
          </a:p>
        </p:txBody>
      </p:sp>
      <p:sp>
        <p:nvSpPr>
          <p:cNvPr id="3108" name="Rectangle 36"/>
          <p:cNvSpPr>
            <a:spLocks noGrp="1" noChangeArrowheads="1"/>
          </p:cNvSpPr>
          <p:nvPr>
            <p:ph type="sldNum" sz="quarter" idx="4"/>
          </p:nvPr>
        </p:nvSpPr>
        <p:spPr>
          <a:xfrm>
            <a:off x="6553200" y="6400800"/>
            <a:ext cx="1905000" cy="457200"/>
          </a:xfrm>
        </p:spPr>
        <p:txBody>
          <a:bodyPr/>
          <a:lstStyle>
            <a:lvl1pPr>
              <a:defRPr/>
            </a:lvl1pPr>
          </a:lstStyle>
          <a:p>
            <a:fld id="{06CB815F-B31F-401B-B90F-45A9BE42FD8C}"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FD11C03C-2792-455B-BC42-8BADA1644876}"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8C38FA3E-A785-4A8A-82B2-DFB49644EED2}"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65608614-50D3-4B51-8B4E-E3C73CBD03E4}"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39CB5F1A-D752-4139-BECA-E72FEAA4D3DE}"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5735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5735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68F8E6F0-B214-4665-8B9D-22DEFF56E59A}"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Slide Number Placeholder 7"/>
          <p:cNvSpPr>
            <a:spLocks noGrp="1"/>
          </p:cNvSpPr>
          <p:nvPr>
            <p:ph type="sldNum" sz="quarter" idx="11"/>
          </p:nvPr>
        </p:nvSpPr>
        <p:spPr/>
        <p:txBody>
          <a:bodyPr/>
          <a:lstStyle>
            <a:lvl1pPr>
              <a:defRPr/>
            </a:lvl1pPr>
          </a:lstStyle>
          <a:p>
            <a:fld id="{E9035DE8-AC6E-4AB8-9CB9-DD6DA8C42BCF}"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Slide Number Placeholder 3"/>
          <p:cNvSpPr>
            <a:spLocks noGrp="1"/>
          </p:cNvSpPr>
          <p:nvPr>
            <p:ph type="sldNum" sz="quarter" idx="11"/>
          </p:nvPr>
        </p:nvSpPr>
        <p:spPr/>
        <p:txBody>
          <a:bodyPr/>
          <a:lstStyle>
            <a:lvl1pPr>
              <a:defRPr/>
            </a:lvl1pPr>
          </a:lstStyle>
          <a:p>
            <a:fld id="{7B154D26-3D8A-468D-A265-2B712A2E9149}"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Slide Number Placeholder 2"/>
          <p:cNvSpPr>
            <a:spLocks noGrp="1"/>
          </p:cNvSpPr>
          <p:nvPr>
            <p:ph type="sldNum" sz="quarter" idx="11"/>
          </p:nvPr>
        </p:nvSpPr>
        <p:spPr/>
        <p:txBody>
          <a:bodyPr/>
          <a:lstStyle>
            <a:lvl1pPr>
              <a:defRPr/>
            </a:lvl1pPr>
          </a:lstStyle>
          <a:p>
            <a:fld id="{129B08B2-EA9A-4728-A5FF-13A5D4E74EFB}"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3E4A6886-7CF1-43E6-A287-8460B694F05B}"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E1C8AFD1-37F0-45F0-A7D6-4CE8859BDDB6}"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hlink"/>
            </a:gs>
          </a:gsLst>
          <a:path path="rect">
            <a:fillToRect r="100000" b="100000"/>
          </a:path>
        </a:gradFill>
        <a:effectLst/>
      </p:bgPr>
    </p:bg>
    <p:spTree>
      <p:nvGrpSpPr>
        <p:cNvPr id="1" name=""/>
        <p:cNvGrpSpPr/>
        <p:nvPr/>
      </p:nvGrpSpPr>
      <p:grpSpPr>
        <a:xfrm>
          <a:off x="0" y="0"/>
          <a:ext cx="0" cy="0"/>
          <a:chOff x="0" y="0"/>
          <a:chExt cx="0" cy="0"/>
        </a:xfrm>
      </p:grpSpPr>
      <p:grpSp>
        <p:nvGrpSpPr>
          <p:cNvPr id="1053" name="Group 29"/>
          <p:cNvGrpSpPr>
            <a:grpSpLocks/>
          </p:cNvGrpSpPr>
          <p:nvPr/>
        </p:nvGrpSpPr>
        <p:grpSpPr bwMode="auto">
          <a:xfrm>
            <a:off x="0" y="4367213"/>
            <a:ext cx="9131300" cy="2478087"/>
            <a:chOff x="0" y="2751"/>
            <a:chExt cx="5752" cy="1561"/>
          </a:xfrm>
        </p:grpSpPr>
        <p:sp>
          <p:nvSpPr>
            <p:cNvPr id="1026" name="Rectangle 2"/>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w="9525">
              <a:noFill/>
              <a:miter lim="800000"/>
              <a:headEnd/>
              <a:tailEnd/>
            </a:ln>
            <a:effectLst/>
          </p:spPr>
          <p:txBody>
            <a:bodyPr wrap="none" anchor="ctr"/>
            <a:lstStyle/>
            <a:p>
              <a:endParaRPr lang="en-US"/>
            </a:p>
          </p:txBody>
        </p:sp>
        <p:grpSp>
          <p:nvGrpSpPr>
            <p:cNvPr id="1052" name="Group 28"/>
            <p:cNvGrpSpPr>
              <a:grpSpLocks/>
            </p:cNvGrpSpPr>
            <p:nvPr/>
          </p:nvGrpSpPr>
          <p:grpSpPr bwMode="auto">
            <a:xfrm>
              <a:off x="4458" y="2751"/>
              <a:ext cx="1190" cy="1426"/>
              <a:chOff x="4458" y="2751"/>
              <a:chExt cx="1190" cy="1426"/>
            </a:xfrm>
          </p:grpSpPr>
          <p:sp>
            <p:nvSpPr>
              <p:cNvPr id="1027" name="Freeform 3"/>
              <p:cNvSpPr>
                <a:spLocks/>
              </p:cNvSpPr>
              <p:nvPr/>
            </p:nvSpPr>
            <p:spPr bwMode="ltGray">
              <a:xfrm>
                <a:off x="4614" y="2790"/>
                <a:ext cx="1034" cy="1273"/>
              </a:xfrm>
              <a:custGeom>
                <a:avLst/>
                <a:gdLst/>
                <a:ahLst/>
                <a:cxnLst>
                  <a:cxn ang="0">
                    <a:pos x="646" y="23"/>
                  </a:cxn>
                  <a:cxn ang="0">
                    <a:pos x="765" y="92"/>
                  </a:cxn>
                  <a:cxn ang="0">
                    <a:pos x="866" y="184"/>
                  </a:cxn>
                  <a:cxn ang="0">
                    <a:pos x="944" y="294"/>
                  </a:cxn>
                  <a:cxn ang="0">
                    <a:pos x="1000" y="417"/>
                  </a:cxn>
                  <a:cxn ang="0">
                    <a:pos x="1030" y="550"/>
                  </a:cxn>
                  <a:cxn ang="0">
                    <a:pos x="1030" y="688"/>
                  </a:cxn>
                  <a:cxn ang="0">
                    <a:pos x="1000" y="821"/>
                  </a:cxn>
                  <a:cxn ang="0">
                    <a:pos x="944" y="944"/>
                  </a:cxn>
                  <a:cxn ang="0">
                    <a:pos x="866" y="1055"/>
                  </a:cxn>
                  <a:cxn ang="0">
                    <a:pos x="765" y="1148"/>
                  </a:cxn>
                  <a:cxn ang="0">
                    <a:pos x="646" y="1215"/>
                  </a:cxn>
                  <a:cxn ang="0">
                    <a:pos x="517" y="1257"/>
                  </a:cxn>
                  <a:cxn ang="0">
                    <a:pos x="382" y="1272"/>
                  </a:cxn>
                  <a:cxn ang="0">
                    <a:pos x="246" y="1257"/>
                  </a:cxn>
                  <a:cxn ang="0">
                    <a:pos x="118" y="1215"/>
                  </a:cxn>
                  <a:cxn ang="0">
                    <a:pos x="0" y="1148"/>
                  </a:cxn>
                  <a:cxn ang="0">
                    <a:pos x="89" y="1129"/>
                  </a:cxn>
                  <a:cxn ang="0">
                    <a:pos x="201" y="1179"/>
                  </a:cxn>
                  <a:cxn ang="0">
                    <a:pos x="320" y="1204"/>
                  </a:cxn>
                  <a:cxn ang="0">
                    <a:pos x="443" y="1204"/>
                  </a:cxn>
                  <a:cxn ang="0">
                    <a:pos x="563" y="1179"/>
                  </a:cxn>
                  <a:cxn ang="0">
                    <a:pos x="675" y="1129"/>
                  </a:cxn>
                  <a:cxn ang="0">
                    <a:pos x="775" y="1057"/>
                  </a:cxn>
                  <a:cxn ang="0">
                    <a:pos x="857" y="965"/>
                  </a:cxn>
                  <a:cxn ang="0">
                    <a:pos x="919" y="858"/>
                  </a:cxn>
                  <a:cxn ang="0">
                    <a:pos x="956" y="742"/>
                  </a:cxn>
                  <a:cxn ang="0">
                    <a:pos x="969" y="619"/>
                  </a:cxn>
                  <a:cxn ang="0">
                    <a:pos x="956" y="496"/>
                  </a:cxn>
                  <a:cxn ang="0">
                    <a:pos x="919" y="381"/>
                  </a:cxn>
                  <a:cxn ang="0">
                    <a:pos x="857" y="273"/>
                  </a:cxn>
                  <a:cxn ang="0">
                    <a:pos x="775" y="182"/>
                  </a:cxn>
                  <a:cxn ang="0">
                    <a:pos x="675" y="110"/>
                  </a:cxn>
                  <a:cxn ang="0">
                    <a:pos x="563" y="61"/>
                  </a:cxn>
                  <a:cxn ang="0">
                    <a:pos x="582" y="0"/>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w="9525" cap="rnd">
                <a:noFill/>
                <a:round/>
                <a:headEnd/>
                <a:tailEnd/>
              </a:ln>
              <a:effectLst/>
            </p:spPr>
            <p:txBody>
              <a:bodyPr/>
              <a:lstStyle/>
              <a:p>
                <a:endParaRPr lang="en-US"/>
              </a:p>
            </p:txBody>
          </p:sp>
          <p:sp>
            <p:nvSpPr>
              <p:cNvPr id="1028" name="Line 4"/>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p:spPr>
            <p:txBody>
              <a:bodyPr wrap="none" anchor="ctr"/>
              <a:lstStyle/>
              <a:p>
                <a:endParaRPr lang="en-US"/>
              </a:p>
            </p:txBody>
          </p:sp>
          <p:sp>
            <p:nvSpPr>
              <p:cNvPr id="1029" name="Line 5"/>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p:spPr>
            <p:txBody>
              <a:bodyPr wrap="none" anchor="ctr"/>
              <a:lstStyle/>
              <a:p>
                <a:endParaRPr lang="en-US"/>
              </a:p>
            </p:txBody>
          </p:sp>
          <p:sp>
            <p:nvSpPr>
              <p:cNvPr id="1030" name="Line 6"/>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p:spPr>
            <p:txBody>
              <a:bodyPr wrap="none" anchor="ctr"/>
              <a:lstStyle/>
              <a:p>
                <a:endParaRPr lang="en-US"/>
              </a:p>
            </p:txBody>
          </p:sp>
          <p:sp>
            <p:nvSpPr>
              <p:cNvPr id="1031" name="Freeform 7"/>
              <p:cNvSpPr>
                <a:spLocks/>
              </p:cNvSpPr>
              <p:nvPr/>
            </p:nvSpPr>
            <p:spPr bwMode="ltGray">
              <a:xfrm>
                <a:off x="4753" y="4067"/>
                <a:ext cx="604" cy="110"/>
              </a:xfrm>
              <a:custGeom>
                <a:avLst/>
                <a:gdLst/>
                <a:ahLst/>
                <a:cxnLst>
                  <a:cxn ang="0">
                    <a:pos x="2" y="70"/>
                  </a:cxn>
                  <a:cxn ang="0">
                    <a:pos x="14" y="57"/>
                  </a:cxn>
                  <a:cxn ang="0">
                    <a:pos x="31" y="46"/>
                  </a:cxn>
                  <a:cxn ang="0">
                    <a:pos x="63" y="30"/>
                  </a:cxn>
                  <a:cxn ang="0">
                    <a:pos x="100" y="21"/>
                  </a:cxn>
                  <a:cxn ang="0">
                    <a:pos x="134" y="13"/>
                  </a:cxn>
                  <a:cxn ang="0">
                    <a:pos x="181" y="6"/>
                  </a:cxn>
                  <a:cxn ang="0">
                    <a:pos x="225" y="2"/>
                  </a:cxn>
                  <a:cxn ang="0">
                    <a:pos x="277" y="0"/>
                  </a:cxn>
                  <a:cxn ang="0">
                    <a:pos x="340" y="0"/>
                  </a:cxn>
                  <a:cxn ang="0">
                    <a:pos x="407" y="4"/>
                  </a:cxn>
                  <a:cxn ang="0">
                    <a:pos x="453" y="10"/>
                  </a:cxn>
                  <a:cxn ang="0">
                    <a:pos x="502" y="19"/>
                  </a:cxn>
                  <a:cxn ang="0">
                    <a:pos x="549" y="33"/>
                  </a:cxn>
                  <a:cxn ang="0">
                    <a:pos x="573" y="47"/>
                  </a:cxn>
                  <a:cxn ang="0">
                    <a:pos x="588" y="58"/>
                  </a:cxn>
                  <a:cxn ang="0">
                    <a:pos x="603" y="77"/>
                  </a:cxn>
                  <a:cxn ang="0">
                    <a:pos x="578" y="87"/>
                  </a:cxn>
                  <a:cxn ang="0">
                    <a:pos x="536" y="95"/>
                  </a:cxn>
                  <a:cxn ang="0">
                    <a:pos x="485" y="101"/>
                  </a:cxn>
                  <a:cxn ang="0">
                    <a:pos x="436" y="106"/>
                  </a:cxn>
                  <a:cxn ang="0">
                    <a:pos x="377" y="108"/>
                  </a:cxn>
                  <a:cxn ang="0">
                    <a:pos x="313" y="109"/>
                  </a:cxn>
                  <a:cxn ang="0">
                    <a:pos x="252" y="109"/>
                  </a:cxn>
                  <a:cxn ang="0">
                    <a:pos x="188" y="108"/>
                  </a:cxn>
                  <a:cxn ang="0">
                    <a:pos x="117" y="102"/>
                  </a:cxn>
                  <a:cxn ang="0">
                    <a:pos x="61" y="96"/>
                  </a:cxn>
                  <a:cxn ang="0">
                    <a:pos x="14" y="86"/>
                  </a:cxn>
                  <a:cxn ang="0">
                    <a:pos x="0" y="78"/>
                  </a:cxn>
                  <a:cxn ang="0">
                    <a:pos x="2" y="70"/>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w="9525" cap="rnd">
                <a:noFill/>
                <a:round/>
                <a:headEnd/>
                <a:tailEnd/>
              </a:ln>
              <a:effectLst/>
            </p:spPr>
            <p:txBody>
              <a:bodyPr/>
              <a:lstStyle/>
              <a:p>
                <a:endParaRPr lang="en-US"/>
              </a:p>
            </p:txBody>
          </p:sp>
          <p:sp>
            <p:nvSpPr>
              <p:cNvPr id="1032" name="Oval 8"/>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w="9525">
                <a:noFill/>
                <a:round/>
                <a:headEnd/>
                <a:tailEnd/>
              </a:ln>
              <a:effectLst/>
            </p:spPr>
            <p:txBody>
              <a:bodyPr wrap="none" anchor="ctr"/>
              <a:lstStyle/>
              <a:p>
                <a:endParaRPr lang="en-US"/>
              </a:p>
            </p:txBody>
          </p:sp>
          <p:grpSp>
            <p:nvGrpSpPr>
              <p:cNvPr id="1051" name="Group 27"/>
              <p:cNvGrpSpPr>
                <a:grpSpLocks/>
              </p:cNvGrpSpPr>
              <p:nvPr/>
            </p:nvGrpSpPr>
            <p:grpSpPr bwMode="auto">
              <a:xfrm>
                <a:off x="4458" y="2991"/>
                <a:ext cx="999" cy="797"/>
                <a:chOff x="4458" y="2991"/>
                <a:chExt cx="999" cy="797"/>
              </a:xfrm>
            </p:grpSpPr>
            <p:sp>
              <p:nvSpPr>
                <p:cNvPr id="1033" name="Freeform 9"/>
                <p:cNvSpPr>
                  <a:spLocks/>
                </p:cNvSpPr>
                <p:nvPr/>
              </p:nvSpPr>
              <p:spPr bwMode="grayWhite">
                <a:xfrm>
                  <a:off x="4599" y="3283"/>
                  <a:ext cx="1" cy="17"/>
                </a:xfrm>
                <a:custGeom>
                  <a:avLst/>
                  <a:gdLst/>
                  <a:ahLst/>
                  <a:cxnLst>
                    <a:cxn ang="0">
                      <a:pos x="0" y="0"/>
                    </a:cxn>
                    <a:cxn ang="0">
                      <a:pos x="0" y="16"/>
                    </a:cxn>
                    <a:cxn ang="0">
                      <a:pos x="0" y="16"/>
                    </a:cxn>
                    <a:cxn ang="0">
                      <a:pos x="0" y="6"/>
                    </a:cxn>
                    <a:cxn ang="0">
                      <a:pos x="0" y="0"/>
                    </a:cxn>
                  </a:cxnLst>
                  <a:rect l="0" t="0" r="r" b="b"/>
                  <a:pathLst>
                    <a:path w="1" h="17">
                      <a:moveTo>
                        <a:pt x="0" y="0"/>
                      </a:moveTo>
                      <a:lnTo>
                        <a:pt x="0" y="16"/>
                      </a:lnTo>
                      <a:lnTo>
                        <a:pt x="0" y="16"/>
                      </a:lnTo>
                      <a:lnTo>
                        <a:pt x="0" y="6"/>
                      </a:lnTo>
                      <a:lnTo>
                        <a:pt x="0" y="0"/>
                      </a:lnTo>
                    </a:path>
                  </a:pathLst>
                </a:custGeom>
                <a:solidFill>
                  <a:schemeClr val="bg1"/>
                </a:solidFill>
                <a:ln w="9525" cap="rnd">
                  <a:noFill/>
                  <a:round/>
                  <a:headEnd/>
                  <a:tailEnd/>
                </a:ln>
                <a:effectLst/>
              </p:spPr>
              <p:txBody>
                <a:bodyPr/>
                <a:lstStyle/>
                <a:p>
                  <a:endParaRPr lang="en-US"/>
                </a:p>
              </p:txBody>
            </p:sp>
            <p:sp>
              <p:nvSpPr>
                <p:cNvPr id="1034" name="Freeform 10"/>
                <p:cNvSpPr>
                  <a:spLocks/>
                </p:cNvSpPr>
                <p:nvPr/>
              </p:nvSpPr>
              <p:spPr bwMode="grayWhite">
                <a:xfrm>
                  <a:off x="4616" y="3305"/>
                  <a:ext cx="17" cy="17"/>
                </a:xfrm>
                <a:custGeom>
                  <a:avLst/>
                  <a:gdLst/>
                  <a:ahLst/>
                  <a:cxnLst>
                    <a:cxn ang="0">
                      <a:pos x="0" y="0"/>
                    </a:cxn>
                    <a:cxn ang="0">
                      <a:pos x="16" y="0"/>
                    </a:cxn>
                    <a:cxn ang="0">
                      <a:pos x="16" y="16"/>
                    </a:cxn>
                    <a:cxn ang="0">
                      <a:pos x="0" y="0"/>
                    </a:cxn>
                  </a:cxnLst>
                  <a:rect l="0" t="0" r="r" b="b"/>
                  <a:pathLst>
                    <a:path w="17" h="17">
                      <a:moveTo>
                        <a:pt x="0" y="0"/>
                      </a:moveTo>
                      <a:lnTo>
                        <a:pt x="16" y="0"/>
                      </a:lnTo>
                      <a:lnTo>
                        <a:pt x="16" y="16"/>
                      </a:lnTo>
                      <a:lnTo>
                        <a:pt x="0" y="0"/>
                      </a:lnTo>
                    </a:path>
                  </a:pathLst>
                </a:custGeom>
                <a:solidFill>
                  <a:schemeClr val="bg1"/>
                </a:solidFill>
                <a:ln w="9525" cap="rnd">
                  <a:noFill/>
                  <a:round/>
                  <a:headEnd/>
                  <a:tailEnd/>
                </a:ln>
                <a:effectLst/>
              </p:spPr>
              <p:txBody>
                <a:bodyPr/>
                <a:lstStyle/>
                <a:p>
                  <a:endParaRPr lang="en-US"/>
                </a:p>
              </p:txBody>
            </p:sp>
            <p:sp>
              <p:nvSpPr>
                <p:cNvPr id="1035" name="Freeform 11"/>
                <p:cNvSpPr>
                  <a:spLocks/>
                </p:cNvSpPr>
                <p:nvPr/>
              </p:nvSpPr>
              <p:spPr bwMode="grayWhite">
                <a:xfrm>
                  <a:off x="4674" y="3275"/>
                  <a:ext cx="37" cy="35"/>
                </a:xfrm>
                <a:custGeom>
                  <a:avLst/>
                  <a:gdLst/>
                  <a:ahLst/>
                  <a:cxnLst>
                    <a:cxn ang="0">
                      <a:pos x="36" y="0"/>
                    </a:cxn>
                    <a:cxn ang="0">
                      <a:pos x="22" y="0"/>
                    </a:cxn>
                    <a:cxn ang="0">
                      <a:pos x="14" y="9"/>
                    </a:cxn>
                    <a:cxn ang="0">
                      <a:pos x="9" y="9"/>
                    </a:cxn>
                    <a:cxn ang="0">
                      <a:pos x="5" y="13"/>
                    </a:cxn>
                    <a:cxn ang="0">
                      <a:pos x="0" y="13"/>
                    </a:cxn>
                    <a:cxn ang="0">
                      <a:pos x="0" y="25"/>
                    </a:cxn>
                    <a:cxn ang="0">
                      <a:pos x="8" y="34"/>
                    </a:cxn>
                    <a:cxn ang="0">
                      <a:pos x="29" y="34"/>
                    </a:cxn>
                    <a:cxn ang="0">
                      <a:pos x="36" y="25"/>
                    </a:cxn>
                    <a:cxn ang="0">
                      <a:pos x="36" y="0"/>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w="9525" cap="rnd">
                  <a:noFill/>
                  <a:round/>
                  <a:headEnd/>
                  <a:tailEnd/>
                </a:ln>
                <a:effectLst/>
              </p:spPr>
              <p:txBody>
                <a:bodyPr/>
                <a:lstStyle/>
                <a:p>
                  <a:endParaRPr lang="en-US"/>
                </a:p>
              </p:txBody>
            </p:sp>
            <p:sp>
              <p:nvSpPr>
                <p:cNvPr id="1036" name="Freeform 12"/>
                <p:cNvSpPr>
                  <a:spLocks/>
                </p:cNvSpPr>
                <p:nvPr/>
              </p:nvSpPr>
              <p:spPr bwMode="grayWhite">
                <a:xfrm>
                  <a:off x="4458" y="3303"/>
                  <a:ext cx="324" cy="422"/>
                </a:xfrm>
                <a:custGeom>
                  <a:avLst/>
                  <a:gdLst/>
                  <a:ahLst/>
                  <a:cxnLst>
                    <a:cxn ang="0">
                      <a:pos x="76" y="0"/>
                    </a:cxn>
                    <a:cxn ang="0">
                      <a:pos x="71" y="11"/>
                    </a:cxn>
                    <a:cxn ang="0">
                      <a:pos x="45" y="33"/>
                    </a:cxn>
                    <a:cxn ang="0">
                      <a:pos x="40" y="53"/>
                    </a:cxn>
                    <a:cxn ang="0">
                      <a:pos x="21" y="68"/>
                    </a:cxn>
                    <a:cxn ang="0">
                      <a:pos x="8" y="96"/>
                    </a:cxn>
                    <a:cxn ang="0">
                      <a:pos x="8" y="114"/>
                    </a:cxn>
                    <a:cxn ang="0">
                      <a:pos x="0" y="144"/>
                    </a:cxn>
                    <a:cxn ang="0">
                      <a:pos x="11" y="157"/>
                    </a:cxn>
                    <a:cxn ang="0">
                      <a:pos x="40" y="195"/>
                    </a:cxn>
                    <a:cxn ang="0">
                      <a:pos x="48" y="190"/>
                    </a:cxn>
                    <a:cxn ang="0">
                      <a:pos x="99" y="190"/>
                    </a:cxn>
                    <a:cxn ang="0">
                      <a:pos x="123" y="199"/>
                    </a:cxn>
                    <a:cxn ang="0">
                      <a:pos x="121" y="229"/>
                    </a:cxn>
                    <a:cxn ang="0">
                      <a:pos x="138" y="268"/>
                    </a:cxn>
                    <a:cxn ang="0">
                      <a:pos x="137" y="279"/>
                    </a:cxn>
                    <a:cxn ang="0">
                      <a:pos x="144" y="291"/>
                    </a:cxn>
                    <a:cxn ang="0">
                      <a:pos x="133" y="319"/>
                    </a:cxn>
                    <a:cxn ang="0">
                      <a:pos x="146" y="354"/>
                    </a:cxn>
                    <a:cxn ang="0">
                      <a:pos x="153" y="382"/>
                    </a:cxn>
                    <a:cxn ang="0">
                      <a:pos x="162" y="399"/>
                    </a:cxn>
                    <a:cxn ang="0">
                      <a:pos x="171" y="421"/>
                    </a:cxn>
                    <a:cxn ang="0">
                      <a:pos x="188" y="418"/>
                    </a:cxn>
                    <a:cxn ang="0">
                      <a:pos x="216" y="402"/>
                    </a:cxn>
                    <a:cxn ang="0">
                      <a:pos x="229" y="382"/>
                    </a:cxn>
                    <a:cxn ang="0">
                      <a:pos x="228" y="369"/>
                    </a:cxn>
                    <a:cxn ang="0">
                      <a:pos x="245" y="359"/>
                    </a:cxn>
                    <a:cxn ang="0">
                      <a:pos x="242" y="340"/>
                    </a:cxn>
                    <a:cxn ang="0">
                      <a:pos x="267" y="310"/>
                    </a:cxn>
                    <a:cxn ang="0">
                      <a:pos x="271" y="285"/>
                    </a:cxn>
                    <a:cxn ang="0">
                      <a:pos x="264" y="277"/>
                    </a:cxn>
                    <a:cxn ang="0">
                      <a:pos x="267" y="267"/>
                    </a:cxn>
                    <a:cxn ang="0">
                      <a:pos x="261" y="258"/>
                    </a:cxn>
                    <a:cxn ang="0">
                      <a:pos x="280" y="234"/>
                    </a:cxn>
                    <a:cxn ang="0">
                      <a:pos x="280" y="222"/>
                    </a:cxn>
                    <a:cxn ang="0">
                      <a:pos x="306" y="202"/>
                    </a:cxn>
                    <a:cxn ang="0">
                      <a:pos x="323" y="148"/>
                    </a:cxn>
                    <a:cxn ang="0">
                      <a:pos x="299" y="162"/>
                    </a:cxn>
                    <a:cxn ang="0">
                      <a:pos x="278" y="156"/>
                    </a:cxn>
                    <a:cxn ang="0">
                      <a:pos x="281" y="143"/>
                    </a:cxn>
                    <a:cxn ang="0">
                      <a:pos x="260" y="129"/>
                    </a:cxn>
                    <a:cxn ang="0">
                      <a:pos x="250" y="94"/>
                    </a:cxn>
                    <a:cxn ang="0">
                      <a:pos x="230" y="66"/>
                    </a:cxn>
                    <a:cxn ang="0">
                      <a:pos x="230" y="47"/>
                    </a:cxn>
                    <a:cxn ang="0">
                      <a:pos x="219" y="46"/>
                    </a:cxn>
                    <a:cxn ang="0">
                      <a:pos x="212" y="49"/>
                    </a:cxn>
                    <a:cxn ang="0">
                      <a:pos x="182" y="38"/>
                    </a:cxn>
                    <a:cxn ang="0">
                      <a:pos x="174" y="46"/>
                    </a:cxn>
                    <a:cxn ang="0">
                      <a:pos x="167" y="56"/>
                    </a:cxn>
                    <a:cxn ang="0">
                      <a:pos x="151" y="38"/>
                    </a:cxn>
                    <a:cxn ang="0">
                      <a:pos x="135" y="33"/>
                    </a:cxn>
                    <a:cxn ang="0">
                      <a:pos x="134" y="10"/>
                    </a:cxn>
                    <a:cxn ang="0">
                      <a:pos x="111" y="14"/>
                    </a:cxn>
                    <a:cxn ang="0">
                      <a:pos x="96" y="9"/>
                    </a:cxn>
                    <a:cxn ang="0">
                      <a:pos x="76" y="0"/>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w="9525" cap="rnd">
                  <a:noFill/>
                  <a:round/>
                  <a:headEnd/>
                  <a:tailEnd/>
                </a:ln>
                <a:effectLst/>
              </p:spPr>
              <p:txBody>
                <a:bodyPr/>
                <a:lstStyle/>
                <a:p>
                  <a:endParaRPr lang="en-US"/>
                </a:p>
              </p:txBody>
            </p:sp>
            <p:sp>
              <p:nvSpPr>
                <p:cNvPr id="1037" name="Freeform 13"/>
                <p:cNvSpPr>
                  <a:spLocks/>
                </p:cNvSpPr>
                <p:nvPr/>
              </p:nvSpPr>
              <p:spPr bwMode="grayWhite">
                <a:xfrm>
                  <a:off x="5205" y="3408"/>
                  <a:ext cx="17" cy="21"/>
                </a:xfrm>
                <a:custGeom>
                  <a:avLst/>
                  <a:gdLst/>
                  <a:ahLst/>
                  <a:cxnLst>
                    <a:cxn ang="0">
                      <a:pos x="7" y="0"/>
                    </a:cxn>
                    <a:cxn ang="0">
                      <a:pos x="9" y="5"/>
                    </a:cxn>
                    <a:cxn ang="0">
                      <a:pos x="7" y="10"/>
                    </a:cxn>
                    <a:cxn ang="0">
                      <a:pos x="7" y="14"/>
                    </a:cxn>
                    <a:cxn ang="0">
                      <a:pos x="16" y="17"/>
                    </a:cxn>
                    <a:cxn ang="0">
                      <a:pos x="16" y="20"/>
                    </a:cxn>
                    <a:cxn ang="0">
                      <a:pos x="9" y="17"/>
                    </a:cxn>
                    <a:cxn ang="0">
                      <a:pos x="3" y="20"/>
                    </a:cxn>
                    <a:cxn ang="0">
                      <a:pos x="0" y="17"/>
                    </a:cxn>
                    <a:cxn ang="0">
                      <a:pos x="3" y="14"/>
                    </a:cxn>
                    <a:cxn ang="0">
                      <a:pos x="0" y="10"/>
                    </a:cxn>
                    <a:cxn ang="0">
                      <a:pos x="3" y="2"/>
                    </a:cxn>
                    <a:cxn ang="0">
                      <a:pos x="7" y="0"/>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w="9525" cap="rnd">
                  <a:noFill/>
                  <a:round/>
                  <a:headEnd/>
                  <a:tailEnd/>
                </a:ln>
                <a:effectLst/>
              </p:spPr>
              <p:txBody>
                <a:bodyPr/>
                <a:lstStyle/>
                <a:p>
                  <a:endParaRPr lang="en-US"/>
                </a:p>
              </p:txBody>
            </p:sp>
            <p:sp>
              <p:nvSpPr>
                <p:cNvPr id="1038" name="Freeform 14"/>
                <p:cNvSpPr>
                  <a:spLocks/>
                </p:cNvSpPr>
                <p:nvPr/>
              </p:nvSpPr>
              <p:spPr bwMode="grayWhite">
                <a:xfrm>
                  <a:off x="5144" y="3496"/>
                  <a:ext cx="49" cy="70"/>
                </a:xfrm>
                <a:custGeom>
                  <a:avLst/>
                  <a:gdLst/>
                  <a:ahLst/>
                  <a:cxnLst>
                    <a:cxn ang="0">
                      <a:pos x="0" y="34"/>
                    </a:cxn>
                    <a:cxn ang="0">
                      <a:pos x="17" y="34"/>
                    </a:cxn>
                    <a:cxn ang="0">
                      <a:pos x="37" y="0"/>
                    </a:cxn>
                    <a:cxn ang="0">
                      <a:pos x="48" y="20"/>
                    </a:cxn>
                    <a:cxn ang="0">
                      <a:pos x="39" y="69"/>
                    </a:cxn>
                    <a:cxn ang="0">
                      <a:pos x="3" y="57"/>
                    </a:cxn>
                    <a:cxn ang="0">
                      <a:pos x="0" y="34"/>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w="9525" cap="rnd">
                  <a:noFill/>
                  <a:round/>
                  <a:headEnd/>
                  <a:tailEnd/>
                </a:ln>
                <a:effectLst/>
              </p:spPr>
              <p:txBody>
                <a:bodyPr/>
                <a:lstStyle/>
                <a:p>
                  <a:endParaRPr lang="en-US"/>
                </a:p>
              </p:txBody>
            </p:sp>
            <p:sp>
              <p:nvSpPr>
                <p:cNvPr id="1039" name="Freeform 15"/>
                <p:cNvSpPr>
                  <a:spLocks/>
                </p:cNvSpPr>
                <p:nvPr/>
              </p:nvSpPr>
              <p:spPr bwMode="grayWhite">
                <a:xfrm>
                  <a:off x="5241" y="3523"/>
                  <a:ext cx="84" cy="67"/>
                </a:xfrm>
                <a:custGeom>
                  <a:avLst/>
                  <a:gdLst/>
                  <a:ahLst/>
                  <a:cxnLst>
                    <a:cxn ang="0">
                      <a:pos x="5" y="15"/>
                    </a:cxn>
                    <a:cxn ang="0">
                      <a:pos x="0" y="0"/>
                    </a:cxn>
                    <a:cxn ang="0">
                      <a:pos x="27" y="6"/>
                    </a:cxn>
                    <a:cxn ang="0">
                      <a:pos x="67" y="22"/>
                    </a:cxn>
                    <a:cxn ang="0">
                      <a:pos x="67" y="34"/>
                    </a:cxn>
                    <a:cxn ang="0">
                      <a:pos x="83" y="66"/>
                    </a:cxn>
                    <a:cxn ang="0">
                      <a:pos x="52" y="36"/>
                    </a:cxn>
                    <a:cxn ang="0">
                      <a:pos x="31" y="38"/>
                    </a:cxn>
                    <a:cxn ang="0">
                      <a:pos x="5" y="15"/>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w="9525" cap="rnd">
                  <a:noFill/>
                  <a:round/>
                  <a:headEnd/>
                  <a:tailEnd/>
                </a:ln>
                <a:effectLst/>
              </p:spPr>
              <p:txBody>
                <a:bodyPr/>
                <a:lstStyle/>
                <a:p>
                  <a:endParaRPr lang="en-US"/>
                </a:p>
              </p:txBody>
            </p:sp>
            <p:sp>
              <p:nvSpPr>
                <p:cNvPr id="1040" name="Freeform 16"/>
                <p:cNvSpPr>
                  <a:spLocks/>
                </p:cNvSpPr>
                <p:nvPr/>
              </p:nvSpPr>
              <p:spPr bwMode="grayWhite">
                <a:xfrm>
                  <a:off x="5400" y="3660"/>
                  <a:ext cx="57" cy="73"/>
                </a:xfrm>
                <a:custGeom>
                  <a:avLst/>
                  <a:gdLst/>
                  <a:ahLst/>
                  <a:cxnLst>
                    <a:cxn ang="0">
                      <a:pos x="34" y="0"/>
                    </a:cxn>
                    <a:cxn ang="0">
                      <a:pos x="56" y="21"/>
                    </a:cxn>
                    <a:cxn ang="0">
                      <a:pos x="11" y="72"/>
                    </a:cxn>
                    <a:cxn ang="0">
                      <a:pos x="0" y="60"/>
                    </a:cxn>
                    <a:cxn ang="0">
                      <a:pos x="32" y="28"/>
                    </a:cxn>
                    <a:cxn ang="0">
                      <a:pos x="34" y="0"/>
                    </a:cxn>
                  </a:cxnLst>
                  <a:rect l="0" t="0" r="r" b="b"/>
                  <a:pathLst>
                    <a:path w="57" h="73">
                      <a:moveTo>
                        <a:pt x="34" y="0"/>
                      </a:moveTo>
                      <a:lnTo>
                        <a:pt x="56" y="21"/>
                      </a:lnTo>
                      <a:lnTo>
                        <a:pt x="11" y="72"/>
                      </a:lnTo>
                      <a:lnTo>
                        <a:pt x="0" y="60"/>
                      </a:lnTo>
                      <a:lnTo>
                        <a:pt x="32" y="28"/>
                      </a:lnTo>
                      <a:lnTo>
                        <a:pt x="34" y="0"/>
                      </a:lnTo>
                    </a:path>
                  </a:pathLst>
                </a:custGeom>
                <a:solidFill>
                  <a:schemeClr val="bg1"/>
                </a:solidFill>
                <a:ln w="9525" cap="rnd">
                  <a:noFill/>
                  <a:round/>
                  <a:headEnd/>
                  <a:tailEnd/>
                </a:ln>
                <a:effectLst/>
              </p:spPr>
              <p:txBody>
                <a:bodyPr/>
                <a:lstStyle/>
                <a:p>
                  <a:endParaRPr lang="en-US"/>
                </a:p>
              </p:txBody>
            </p:sp>
            <p:sp>
              <p:nvSpPr>
                <p:cNvPr id="1041" name="Freeform 17"/>
                <p:cNvSpPr>
                  <a:spLocks/>
                </p:cNvSpPr>
                <p:nvPr/>
              </p:nvSpPr>
              <p:spPr bwMode="grayWhite">
                <a:xfrm>
                  <a:off x="4558" y="3167"/>
                  <a:ext cx="29" cy="48"/>
                </a:xfrm>
                <a:custGeom>
                  <a:avLst/>
                  <a:gdLst/>
                  <a:ahLst/>
                  <a:cxnLst>
                    <a:cxn ang="0">
                      <a:pos x="28" y="36"/>
                    </a:cxn>
                    <a:cxn ang="0">
                      <a:pos x="20" y="31"/>
                    </a:cxn>
                    <a:cxn ang="0">
                      <a:pos x="20" y="10"/>
                    </a:cxn>
                    <a:cxn ang="0">
                      <a:pos x="24" y="5"/>
                    </a:cxn>
                    <a:cxn ang="0">
                      <a:pos x="17" y="5"/>
                    </a:cxn>
                    <a:cxn ang="0">
                      <a:pos x="21" y="0"/>
                    </a:cxn>
                    <a:cxn ang="0">
                      <a:pos x="16" y="0"/>
                    </a:cxn>
                    <a:cxn ang="0">
                      <a:pos x="10" y="6"/>
                    </a:cxn>
                    <a:cxn ang="0">
                      <a:pos x="10" y="19"/>
                    </a:cxn>
                    <a:cxn ang="0">
                      <a:pos x="13" y="22"/>
                    </a:cxn>
                    <a:cxn ang="0">
                      <a:pos x="13" y="28"/>
                    </a:cxn>
                    <a:cxn ang="0">
                      <a:pos x="11" y="28"/>
                    </a:cxn>
                    <a:cxn ang="0">
                      <a:pos x="6" y="33"/>
                    </a:cxn>
                    <a:cxn ang="0">
                      <a:pos x="6" y="38"/>
                    </a:cxn>
                    <a:cxn ang="0">
                      <a:pos x="0" y="47"/>
                    </a:cxn>
                    <a:cxn ang="0">
                      <a:pos x="21" y="47"/>
                    </a:cxn>
                    <a:cxn ang="0">
                      <a:pos x="28" y="36"/>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w="9525" cap="rnd">
                  <a:noFill/>
                  <a:round/>
                  <a:headEnd/>
                  <a:tailEnd/>
                </a:ln>
                <a:effectLst/>
              </p:spPr>
              <p:txBody>
                <a:bodyPr/>
                <a:lstStyle/>
                <a:p>
                  <a:endParaRPr lang="en-US"/>
                </a:p>
              </p:txBody>
            </p:sp>
            <p:sp>
              <p:nvSpPr>
                <p:cNvPr id="1042" name="Freeform 18"/>
                <p:cNvSpPr>
                  <a:spLocks/>
                </p:cNvSpPr>
                <p:nvPr/>
              </p:nvSpPr>
              <p:spPr bwMode="grayWhite">
                <a:xfrm>
                  <a:off x="4549" y="3183"/>
                  <a:ext cx="17" cy="17"/>
                </a:xfrm>
                <a:custGeom>
                  <a:avLst/>
                  <a:gdLst/>
                  <a:ahLst/>
                  <a:cxnLst>
                    <a:cxn ang="0">
                      <a:pos x="13" y="5"/>
                    </a:cxn>
                    <a:cxn ang="0">
                      <a:pos x="16" y="5"/>
                    </a:cxn>
                    <a:cxn ang="0">
                      <a:pos x="16" y="0"/>
                    </a:cxn>
                    <a:cxn ang="0">
                      <a:pos x="10" y="0"/>
                    </a:cxn>
                    <a:cxn ang="0">
                      <a:pos x="0" y="10"/>
                    </a:cxn>
                    <a:cxn ang="0">
                      <a:pos x="0" y="16"/>
                    </a:cxn>
                    <a:cxn ang="0">
                      <a:pos x="9" y="16"/>
                    </a:cxn>
                    <a:cxn ang="0">
                      <a:pos x="13" y="11"/>
                    </a:cxn>
                    <a:cxn ang="0">
                      <a:pos x="13" y="5"/>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w="9525" cap="rnd">
                  <a:noFill/>
                  <a:round/>
                  <a:headEnd/>
                  <a:tailEnd/>
                </a:ln>
                <a:effectLst/>
              </p:spPr>
              <p:txBody>
                <a:bodyPr/>
                <a:lstStyle/>
                <a:p>
                  <a:endParaRPr lang="en-US"/>
                </a:p>
              </p:txBody>
            </p:sp>
            <p:sp>
              <p:nvSpPr>
                <p:cNvPr id="1043" name="Freeform 19"/>
                <p:cNvSpPr>
                  <a:spLocks/>
                </p:cNvSpPr>
                <p:nvPr/>
              </p:nvSpPr>
              <p:spPr bwMode="grayWhite">
                <a:xfrm>
                  <a:off x="4527" y="3155"/>
                  <a:ext cx="184" cy="155"/>
                </a:xfrm>
                <a:custGeom>
                  <a:avLst/>
                  <a:gdLst/>
                  <a:ahLst/>
                  <a:cxnLst>
                    <a:cxn ang="0">
                      <a:pos x="120" y="10"/>
                    </a:cxn>
                    <a:cxn ang="0">
                      <a:pos x="144" y="14"/>
                    </a:cxn>
                    <a:cxn ang="0">
                      <a:pos x="129" y="20"/>
                    </a:cxn>
                    <a:cxn ang="0">
                      <a:pos x="123" y="29"/>
                    </a:cxn>
                    <a:cxn ang="0">
                      <a:pos x="114" y="50"/>
                    </a:cxn>
                    <a:cxn ang="0">
                      <a:pos x="100" y="51"/>
                    </a:cxn>
                    <a:cxn ang="0">
                      <a:pos x="88" y="49"/>
                    </a:cxn>
                    <a:cxn ang="0">
                      <a:pos x="94" y="39"/>
                    </a:cxn>
                    <a:cxn ang="0">
                      <a:pos x="88" y="26"/>
                    </a:cxn>
                    <a:cxn ang="0">
                      <a:pos x="81" y="49"/>
                    </a:cxn>
                    <a:cxn ang="0">
                      <a:pos x="62" y="60"/>
                    </a:cxn>
                    <a:cxn ang="0">
                      <a:pos x="52" y="67"/>
                    </a:cxn>
                    <a:cxn ang="0">
                      <a:pos x="38" y="77"/>
                    </a:cxn>
                    <a:cxn ang="0">
                      <a:pos x="30" y="102"/>
                    </a:cxn>
                    <a:cxn ang="0">
                      <a:pos x="5" y="93"/>
                    </a:cxn>
                    <a:cxn ang="0">
                      <a:pos x="0" y="111"/>
                    </a:cxn>
                    <a:cxn ang="0">
                      <a:pos x="10" y="138"/>
                    </a:cxn>
                    <a:cxn ang="0">
                      <a:pos x="50" y="109"/>
                    </a:cxn>
                    <a:cxn ang="0">
                      <a:pos x="75" y="103"/>
                    </a:cxn>
                    <a:cxn ang="0">
                      <a:pos x="79" y="115"/>
                    </a:cxn>
                    <a:cxn ang="0">
                      <a:pos x="99" y="143"/>
                    </a:cxn>
                    <a:cxn ang="0">
                      <a:pos x="101" y="135"/>
                    </a:cxn>
                    <a:cxn ang="0">
                      <a:pos x="107" y="135"/>
                    </a:cxn>
                    <a:cxn ang="0">
                      <a:pos x="88" y="108"/>
                    </a:cxn>
                    <a:cxn ang="0">
                      <a:pos x="94" y="99"/>
                    </a:cxn>
                    <a:cxn ang="0">
                      <a:pos x="114" y="127"/>
                    </a:cxn>
                    <a:cxn ang="0">
                      <a:pos x="123" y="144"/>
                    </a:cxn>
                    <a:cxn ang="0">
                      <a:pos x="127" y="154"/>
                    </a:cxn>
                    <a:cxn ang="0">
                      <a:pos x="131" y="136"/>
                    </a:cxn>
                    <a:cxn ang="0">
                      <a:pos x="144" y="130"/>
                    </a:cxn>
                    <a:cxn ang="0">
                      <a:pos x="153" y="126"/>
                    </a:cxn>
                    <a:cxn ang="0">
                      <a:pos x="150" y="113"/>
                    </a:cxn>
                    <a:cxn ang="0">
                      <a:pos x="157" y="90"/>
                    </a:cxn>
                    <a:cxn ang="0">
                      <a:pos x="166" y="93"/>
                    </a:cxn>
                    <a:cxn ang="0">
                      <a:pos x="169" y="103"/>
                    </a:cxn>
                    <a:cxn ang="0">
                      <a:pos x="177" y="98"/>
                    </a:cxn>
                    <a:cxn ang="0">
                      <a:pos x="175" y="95"/>
                    </a:cxn>
                    <a:cxn ang="0">
                      <a:pos x="180" y="81"/>
                    </a:cxn>
                    <a:cxn ang="0">
                      <a:pos x="183" y="98"/>
                    </a:cxn>
                    <a:cxn ang="0">
                      <a:pos x="120" y="0"/>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w="9525" cap="rnd">
                  <a:noFill/>
                  <a:round/>
                  <a:headEnd/>
                  <a:tailEnd/>
                </a:ln>
                <a:effectLst/>
              </p:spPr>
              <p:txBody>
                <a:bodyPr/>
                <a:lstStyle/>
                <a:p>
                  <a:endParaRPr lang="en-US"/>
                </a:p>
              </p:txBody>
            </p:sp>
            <p:sp>
              <p:nvSpPr>
                <p:cNvPr id="1044" name="Freeform 20"/>
                <p:cNvSpPr>
                  <a:spLocks/>
                </p:cNvSpPr>
                <p:nvPr/>
              </p:nvSpPr>
              <p:spPr bwMode="grayWhite">
                <a:xfrm>
                  <a:off x="4605" y="2991"/>
                  <a:ext cx="782" cy="553"/>
                </a:xfrm>
                <a:custGeom>
                  <a:avLst/>
                  <a:gdLst/>
                  <a:ahLst/>
                  <a:cxnLst>
                    <a:cxn ang="0">
                      <a:pos x="22" y="145"/>
                    </a:cxn>
                    <a:cxn ang="0">
                      <a:pos x="71" y="96"/>
                    </a:cxn>
                    <a:cxn ang="0">
                      <a:pos x="101" y="130"/>
                    </a:cxn>
                    <a:cxn ang="0">
                      <a:pos x="84" y="128"/>
                    </a:cxn>
                    <a:cxn ang="0">
                      <a:pos x="155" y="123"/>
                    </a:cxn>
                    <a:cxn ang="0">
                      <a:pos x="172" y="79"/>
                    </a:cxn>
                    <a:cxn ang="0">
                      <a:pos x="172" y="89"/>
                    </a:cxn>
                    <a:cxn ang="0">
                      <a:pos x="160" y="123"/>
                    </a:cxn>
                    <a:cxn ang="0">
                      <a:pos x="216" y="95"/>
                    </a:cxn>
                    <a:cxn ang="0">
                      <a:pos x="330" y="16"/>
                    </a:cxn>
                    <a:cxn ang="0">
                      <a:pos x="412" y="20"/>
                    </a:cxn>
                    <a:cxn ang="0">
                      <a:pos x="503" y="10"/>
                    </a:cxn>
                    <a:cxn ang="0">
                      <a:pos x="602" y="51"/>
                    </a:cxn>
                    <a:cxn ang="0">
                      <a:pos x="718" y="65"/>
                    </a:cxn>
                    <a:cxn ang="0">
                      <a:pos x="775" y="112"/>
                    </a:cxn>
                    <a:cxn ang="0">
                      <a:pos x="731" y="148"/>
                    </a:cxn>
                    <a:cxn ang="0">
                      <a:pos x="707" y="194"/>
                    </a:cxn>
                    <a:cxn ang="0">
                      <a:pos x="678" y="196"/>
                    </a:cxn>
                    <a:cxn ang="0">
                      <a:pos x="687" y="132"/>
                    </a:cxn>
                    <a:cxn ang="0">
                      <a:pos x="650" y="166"/>
                    </a:cxn>
                    <a:cxn ang="0">
                      <a:pos x="623" y="196"/>
                    </a:cxn>
                    <a:cxn ang="0">
                      <a:pos x="632" y="228"/>
                    </a:cxn>
                    <a:cxn ang="0">
                      <a:pos x="600" y="276"/>
                    </a:cxn>
                    <a:cxn ang="0">
                      <a:pos x="605" y="315"/>
                    </a:cxn>
                    <a:cxn ang="0">
                      <a:pos x="602" y="296"/>
                    </a:cxn>
                    <a:cxn ang="0">
                      <a:pos x="572" y="299"/>
                    </a:cxn>
                    <a:cxn ang="0">
                      <a:pos x="594" y="356"/>
                    </a:cxn>
                    <a:cxn ang="0">
                      <a:pos x="539" y="423"/>
                    </a:cxn>
                    <a:cxn ang="0">
                      <a:pos x="524" y="442"/>
                    </a:cxn>
                    <a:cxn ang="0">
                      <a:pos x="504" y="507"/>
                    </a:cxn>
                    <a:cxn ang="0">
                      <a:pos x="477" y="508"/>
                    </a:cxn>
                    <a:cxn ang="0">
                      <a:pos x="510" y="552"/>
                    </a:cxn>
                    <a:cxn ang="0">
                      <a:pos x="455" y="449"/>
                    </a:cxn>
                    <a:cxn ang="0">
                      <a:pos x="391" y="428"/>
                    </a:cxn>
                    <a:cxn ang="0">
                      <a:pos x="361" y="495"/>
                    </a:cxn>
                    <a:cxn ang="0">
                      <a:pos x="338" y="530"/>
                    </a:cxn>
                    <a:cxn ang="0">
                      <a:pos x="298" y="425"/>
                    </a:cxn>
                    <a:cxn ang="0">
                      <a:pos x="267" y="436"/>
                    </a:cxn>
                    <a:cxn ang="0">
                      <a:pos x="241" y="391"/>
                    </a:cxn>
                    <a:cxn ang="0">
                      <a:pos x="160" y="366"/>
                    </a:cxn>
                    <a:cxn ang="0">
                      <a:pos x="188" y="414"/>
                    </a:cxn>
                    <a:cxn ang="0">
                      <a:pos x="167" y="445"/>
                    </a:cxn>
                    <a:cxn ang="0">
                      <a:pos x="136" y="434"/>
                    </a:cxn>
                    <a:cxn ang="0">
                      <a:pos x="85" y="355"/>
                    </a:cxn>
                    <a:cxn ang="0">
                      <a:pos x="106" y="310"/>
                    </a:cxn>
                    <a:cxn ang="0">
                      <a:pos x="119" y="276"/>
                    </a:cxn>
                    <a:cxn ang="0">
                      <a:pos x="106" y="162"/>
                    </a:cxn>
                    <a:cxn ang="0">
                      <a:pos x="61" y="138"/>
                    </a:cxn>
                    <a:cxn ang="0">
                      <a:pos x="39" y="150"/>
                    </a:cxn>
                    <a:cxn ang="0">
                      <a:pos x="0" y="162"/>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w="9525" cap="rnd">
                  <a:noFill/>
                  <a:round/>
                  <a:headEnd/>
                  <a:tailEnd/>
                </a:ln>
                <a:effectLst/>
              </p:spPr>
              <p:txBody>
                <a:bodyPr/>
                <a:lstStyle/>
                <a:p>
                  <a:endParaRPr lang="en-US"/>
                </a:p>
              </p:txBody>
            </p:sp>
            <p:sp>
              <p:nvSpPr>
                <p:cNvPr id="1045" name="Freeform 21"/>
                <p:cNvSpPr>
                  <a:spLocks/>
                </p:cNvSpPr>
                <p:nvPr/>
              </p:nvSpPr>
              <p:spPr bwMode="grayWhite">
                <a:xfrm>
                  <a:off x="5221" y="3217"/>
                  <a:ext cx="68" cy="113"/>
                </a:xfrm>
                <a:custGeom>
                  <a:avLst/>
                  <a:gdLst/>
                  <a:ahLst/>
                  <a:cxnLst>
                    <a:cxn ang="0">
                      <a:pos x="45" y="0"/>
                    </a:cxn>
                    <a:cxn ang="0">
                      <a:pos x="45" y="14"/>
                    </a:cxn>
                    <a:cxn ang="0">
                      <a:pos x="39" y="23"/>
                    </a:cxn>
                    <a:cxn ang="0">
                      <a:pos x="41" y="38"/>
                    </a:cxn>
                    <a:cxn ang="0">
                      <a:pos x="33" y="58"/>
                    </a:cxn>
                    <a:cxn ang="0">
                      <a:pos x="22" y="77"/>
                    </a:cxn>
                    <a:cxn ang="0">
                      <a:pos x="5" y="89"/>
                    </a:cxn>
                    <a:cxn ang="0">
                      <a:pos x="0" y="110"/>
                    </a:cxn>
                    <a:cxn ang="0">
                      <a:pos x="7" y="112"/>
                    </a:cxn>
                    <a:cxn ang="0">
                      <a:pos x="7" y="92"/>
                    </a:cxn>
                    <a:cxn ang="0">
                      <a:pos x="31" y="91"/>
                    </a:cxn>
                    <a:cxn ang="0">
                      <a:pos x="49" y="78"/>
                    </a:cxn>
                    <a:cxn ang="0">
                      <a:pos x="49" y="51"/>
                    </a:cxn>
                    <a:cxn ang="0">
                      <a:pos x="55" y="41"/>
                    </a:cxn>
                    <a:cxn ang="0">
                      <a:pos x="46" y="24"/>
                    </a:cxn>
                    <a:cxn ang="0">
                      <a:pos x="59" y="19"/>
                    </a:cxn>
                    <a:cxn ang="0">
                      <a:pos x="67" y="5"/>
                    </a:cxn>
                    <a:cxn ang="0">
                      <a:pos x="49" y="7"/>
                    </a:cxn>
                    <a:cxn ang="0">
                      <a:pos x="45" y="0"/>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w="9525" cap="rnd">
                  <a:noFill/>
                  <a:round/>
                  <a:headEnd/>
                  <a:tailEnd/>
                </a:ln>
                <a:effectLst/>
              </p:spPr>
              <p:txBody>
                <a:bodyPr/>
                <a:lstStyle/>
                <a:p>
                  <a:endParaRPr lang="en-US"/>
                </a:p>
              </p:txBody>
            </p:sp>
            <p:sp>
              <p:nvSpPr>
                <p:cNvPr id="1046" name="Freeform 22"/>
                <p:cNvSpPr>
                  <a:spLocks/>
                </p:cNvSpPr>
                <p:nvPr/>
              </p:nvSpPr>
              <p:spPr bwMode="grayWhite">
                <a:xfrm>
                  <a:off x="4967" y="3518"/>
                  <a:ext cx="17" cy="26"/>
                </a:xfrm>
                <a:custGeom>
                  <a:avLst/>
                  <a:gdLst/>
                  <a:ahLst/>
                  <a:cxnLst>
                    <a:cxn ang="0">
                      <a:pos x="8" y="0"/>
                    </a:cxn>
                    <a:cxn ang="0">
                      <a:pos x="0" y="11"/>
                    </a:cxn>
                    <a:cxn ang="0">
                      <a:pos x="5" y="25"/>
                    </a:cxn>
                    <a:cxn ang="0">
                      <a:pos x="16" y="15"/>
                    </a:cxn>
                    <a:cxn ang="0">
                      <a:pos x="8" y="0"/>
                    </a:cxn>
                  </a:cxnLst>
                  <a:rect l="0" t="0" r="r" b="b"/>
                  <a:pathLst>
                    <a:path w="17" h="26">
                      <a:moveTo>
                        <a:pt x="8" y="0"/>
                      </a:moveTo>
                      <a:lnTo>
                        <a:pt x="0" y="11"/>
                      </a:lnTo>
                      <a:lnTo>
                        <a:pt x="5" y="25"/>
                      </a:lnTo>
                      <a:lnTo>
                        <a:pt x="16" y="15"/>
                      </a:lnTo>
                      <a:lnTo>
                        <a:pt x="8" y="0"/>
                      </a:lnTo>
                    </a:path>
                  </a:pathLst>
                </a:custGeom>
                <a:solidFill>
                  <a:schemeClr val="bg1"/>
                </a:solidFill>
                <a:ln w="9525" cap="rnd">
                  <a:noFill/>
                  <a:round/>
                  <a:headEnd/>
                  <a:tailEnd/>
                </a:ln>
                <a:effectLst/>
              </p:spPr>
              <p:txBody>
                <a:bodyPr/>
                <a:lstStyle/>
                <a:p>
                  <a:endParaRPr lang="en-US"/>
                </a:p>
              </p:txBody>
            </p:sp>
            <p:sp>
              <p:nvSpPr>
                <p:cNvPr id="1047" name="Freeform 23"/>
                <p:cNvSpPr>
                  <a:spLocks/>
                </p:cNvSpPr>
                <p:nvPr/>
              </p:nvSpPr>
              <p:spPr bwMode="grayWhite">
                <a:xfrm>
                  <a:off x="5069" y="3545"/>
                  <a:ext cx="158" cy="68"/>
                </a:xfrm>
                <a:custGeom>
                  <a:avLst/>
                  <a:gdLst/>
                  <a:ahLst/>
                  <a:cxnLst>
                    <a:cxn ang="0">
                      <a:pos x="0" y="0"/>
                    </a:cxn>
                    <a:cxn ang="0">
                      <a:pos x="23" y="5"/>
                    </a:cxn>
                    <a:cxn ang="0">
                      <a:pos x="58" y="29"/>
                    </a:cxn>
                    <a:cxn ang="0">
                      <a:pos x="53" y="43"/>
                    </a:cxn>
                    <a:cxn ang="0">
                      <a:pos x="82" y="55"/>
                    </a:cxn>
                    <a:cxn ang="0">
                      <a:pos x="157" y="55"/>
                    </a:cxn>
                    <a:cxn ang="0">
                      <a:pos x="75" y="67"/>
                    </a:cxn>
                    <a:cxn ang="0">
                      <a:pos x="53" y="43"/>
                    </a:cxn>
                    <a:cxn ang="0">
                      <a:pos x="32" y="38"/>
                    </a:cxn>
                    <a:cxn ang="0">
                      <a:pos x="0" y="0"/>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w="9525" cap="rnd">
                  <a:noFill/>
                  <a:round/>
                  <a:headEnd/>
                  <a:tailEnd/>
                </a:ln>
                <a:effectLst/>
              </p:spPr>
              <p:txBody>
                <a:bodyPr/>
                <a:lstStyle/>
                <a:p>
                  <a:endParaRPr lang="en-US"/>
                </a:p>
              </p:txBody>
            </p:sp>
            <p:sp>
              <p:nvSpPr>
                <p:cNvPr id="1048" name="Freeform 24"/>
                <p:cNvSpPr>
                  <a:spLocks/>
                </p:cNvSpPr>
                <p:nvPr/>
              </p:nvSpPr>
              <p:spPr bwMode="grayWhite">
                <a:xfrm>
                  <a:off x="5195" y="3601"/>
                  <a:ext cx="169" cy="159"/>
                </a:xfrm>
                <a:custGeom>
                  <a:avLst/>
                  <a:gdLst/>
                  <a:ahLst/>
                  <a:cxnLst>
                    <a:cxn ang="0">
                      <a:pos x="135" y="155"/>
                    </a:cxn>
                    <a:cxn ang="0">
                      <a:pos x="127" y="152"/>
                    </a:cxn>
                    <a:cxn ang="0">
                      <a:pos x="110" y="134"/>
                    </a:cxn>
                    <a:cxn ang="0">
                      <a:pos x="92" y="130"/>
                    </a:cxn>
                    <a:cxn ang="0">
                      <a:pos x="88" y="119"/>
                    </a:cxn>
                    <a:cxn ang="0">
                      <a:pos x="78" y="111"/>
                    </a:cxn>
                    <a:cxn ang="0">
                      <a:pos x="62" y="111"/>
                    </a:cxn>
                    <a:cxn ang="0">
                      <a:pos x="44" y="118"/>
                    </a:cxn>
                    <a:cxn ang="0">
                      <a:pos x="28" y="121"/>
                    </a:cxn>
                    <a:cxn ang="0">
                      <a:pos x="10" y="121"/>
                    </a:cxn>
                    <a:cxn ang="0">
                      <a:pos x="10" y="109"/>
                    </a:cxn>
                    <a:cxn ang="0">
                      <a:pos x="3" y="91"/>
                    </a:cxn>
                    <a:cxn ang="0">
                      <a:pos x="2" y="81"/>
                    </a:cxn>
                    <a:cxn ang="0">
                      <a:pos x="2" y="56"/>
                    </a:cxn>
                    <a:cxn ang="0">
                      <a:pos x="31" y="43"/>
                    </a:cxn>
                    <a:cxn ang="0">
                      <a:pos x="34" y="29"/>
                    </a:cxn>
                    <a:cxn ang="0">
                      <a:pos x="40" y="30"/>
                    </a:cxn>
                    <a:cxn ang="0">
                      <a:pos x="55" y="15"/>
                    </a:cxn>
                    <a:cxn ang="0">
                      <a:pos x="70" y="17"/>
                    </a:cxn>
                    <a:cxn ang="0">
                      <a:pos x="80" y="7"/>
                    </a:cxn>
                    <a:cxn ang="0">
                      <a:pos x="89" y="5"/>
                    </a:cxn>
                    <a:cxn ang="0">
                      <a:pos x="103" y="24"/>
                    </a:cxn>
                    <a:cxn ang="0">
                      <a:pos x="116" y="30"/>
                    </a:cxn>
                    <a:cxn ang="0">
                      <a:pos x="117" y="11"/>
                    </a:cxn>
                    <a:cxn ang="0">
                      <a:pos x="122" y="0"/>
                    </a:cxn>
                    <a:cxn ang="0">
                      <a:pos x="132" y="15"/>
                    </a:cxn>
                    <a:cxn ang="0">
                      <a:pos x="140" y="43"/>
                    </a:cxn>
                    <a:cxn ang="0">
                      <a:pos x="156" y="59"/>
                    </a:cxn>
                    <a:cxn ang="0">
                      <a:pos x="165" y="72"/>
                    </a:cxn>
                    <a:cxn ang="0">
                      <a:pos x="168" y="95"/>
                    </a:cxn>
                    <a:cxn ang="0">
                      <a:pos x="157" y="121"/>
                    </a:cxn>
                    <a:cxn ang="0">
                      <a:pos x="155" y="145"/>
                    </a:cxn>
                    <a:cxn ang="0">
                      <a:pos x="140" y="154"/>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w="9525" cap="rnd">
                  <a:noFill/>
                  <a:round/>
                  <a:headEnd/>
                  <a:tailEnd/>
                </a:ln>
                <a:effectLst/>
              </p:spPr>
              <p:txBody>
                <a:bodyPr/>
                <a:lstStyle/>
                <a:p>
                  <a:endParaRPr lang="en-US"/>
                </a:p>
              </p:txBody>
            </p:sp>
            <p:sp>
              <p:nvSpPr>
                <p:cNvPr id="1049" name="Freeform 25"/>
                <p:cNvSpPr>
                  <a:spLocks/>
                </p:cNvSpPr>
                <p:nvPr/>
              </p:nvSpPr>
              <p:spPr bwMode="grayWhite">
                <a:xfrm>
                  <a:off x="5330" y="3768"/>
                  <a:ext cx="17" cy="20"/>
                </a:xfrm>
                <a:custGeom>
                  <a:avLst/>
                  <a:gdLst/>
                  <a:ahLst/>
                  <a:cxnLst>
                    <a:cxn ang="0">
                      <a:pos x="8" y="16"/>
                    </a:cxn>
                    <a:cxn ang="0">
                      <a:pos x="2" y="13"/>
                    </a:cxn>
                    <a:cxn ang="0">
                      <a:pos x="2" y="10"/>
                    </a:cxn>
                    <a:cxn ang="0">
                      <a:pos x="2" y="8"/>
                    </a:cxn>
                    <a:cxn ang="0">
                      <a:pos x="1" y="5"/>
                    </a:cxn>
                    <a:cxn ang="0">
                      <a:pos x="0" y="0"/>
                    </a:cxn>
                    <a:cxn ang="0">
                      <a:pos x="2" y="0"/>
                    </a:cxn>
                    <a:cxn ang="0">
                      <a:pos x="8" y="2"/>
                    </a:cxn>
                    <a:cxn ang="0">
                      <a:pos x="11" y="2"/>
                    </a:cxn>
                    <a:cxn ang="0">
                      <a:pos x="12" y="2"/>
                    </a:cxn>
                    <a:cxn ang="0">
                      <a:pos x="16" y="0"/>
                    </a:cxn>
                    <a:cxn ang="0">
                      <a:pos x="16" y="8"/>
                    </a:cxn>
                    <a:cxn ang="0">
                      <a:pos x="14" y="10"/>
                    </a:cxn>
                    <a:cxn ang="0">
                      <a:pos x="12" y="13"/>
                    </a:cxn>
                    <a:cxn ang="0">
                      <a:pos x="12" y="16"/>
                    </a:cxn>
                    <a:cxn ang="0">
                      <a:pos x="11" y="16"/>
                    </a:cxn>
                    <a:cxn ang="0">
                      <a:pos x="11" y="19"/>
                    </a:cxn>
                    <a:cxn ang="0">
                      <a:pos x="8" y="16"/>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w="9525" cap="rnd">
                  <a:noFill/>
                  <a:round/>
                  <a:headEnd/>
                  <a:tailEnd/>
                </a:ln>
                <a:effectLst/>
              </p:spPr>
              <p:txBody>
                <a:bodyPr/>
                <a:lstStyle/>
                <a:p>
                  <a:endParaRPr lang="en-US"/>
                </a:p>
              </p:txBody>
            </p:sp>
            <p:sp>
              <p:nvSpPr>
                <p:cNvPr id="1050" name="Freeform 26"/>
                <p:cNvSpPr>
                  <a:spLocks/>
                </p:cNvSpPr>
                <p:nvPr/>
              </p:nvSpPr>
              <p:spPr bwMode="grayWhite">
                <a:xfrm>
                  <a:off x="4739" y="3587"/>
                  <a:ext cx="19" cy="76"/>
                </a:xfrm>
                <a:custGeom>
                  <a:avLst/>
                  <a:gdLst/>
                  <a:ahLst/>
                  <a:cxnLst>
                    <a:cxn ang="0">
                      <a:pos x="2" y="26"/>
                    </a:cxn>
                    <a:cxn ang="0">
                      <a:pos x="9" y="20"/>
                    </a:cxn>
                    <a:cxn ang="0">
                      <a:pos x="14" y="0"/>
                    </a:cxn>
                    <a:cxn ang="0">
                      <a:pos x="18" y="30"/>
                    </a:cxn>
                    <a:cxn ang="0">
                      <a:pos x="12" y="67"/>
                    </a:cxn>
                    <a:cxn ang="0">
                      <a:pos x="0" y="75"/>
                    </a:cxn>
                    <a:cxn ang="0">
                      <a:pos x="0" y="57"/>
                    </a:cxn>
                    <a:cxn ang="0">
                      <a:pos x="3" y="45"/>
                    </a:cxn>
                    <a:cxn ang="0">
                      <a:pos x="2" y="26"/>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w="9525" cap="rnd">
                  <a:noFill/>
                  <a:round/>
                  <a:headEnd/>
                  <a:tailEnd/>
                </a:ln>
                <a:effectLst/>
              </p:spPr>
              <p:txBody>
                <a:bodyPr/>
                <a:lstStyle/>
                <a:p>
                  <a:endParaRPr lang="en-US"/>
                </a:p>
              </p:txBody>
            </p:sp>
          </p:grpSp>
        </p:grpSp>
      </p:grpSp>
      <p:sp>
        <p:nvSpPr>
          <p:cNvPr id="1054" name="Rectangle 30"/>
          <p:cNvSpPr>
            <a:spLocks noGrp="1" noChangeArrowheads="1"/>
          </p:cNvSpPr>
          <p:nvPr>
            <p:ph type="title"/>
          </p:nvPr>
        </p:nvSpPr>
        <p:spPr bwMode="auto">
          <a:xfrm>
            <a:off x="685800" y="285750"/>
            <a:ext cx="7772400" cy="11430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1055" name="Rectangle 31"/>
          <p:cNvSpPr>
            <a:spLocks noGrp="1" noChangeArrowheads="1"/>
          </p:cNvSpPr>
          <p:nvPr>
            <p:ph type="body" idx="1"/>
          </p:nvPr>
        </p:nvSpPr>
        <p:spPr bwMode="auto">
          <a:xfrm>
            <a:off x="685800" y="1657350"/>
            <a:ext cx="77724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56" name="Rectangle 32"/>
          <p:cNvSpPr>
            <a:spLocks noGrp="1" noChangeArrowheads="1"/>
          </p:cNvSpPr>
          <p:nvPr>
            <p:ph type="dt" sz="half" idx="2"/>
          </p:nvPr>
        </p:nvSpPr>
        <p:spPr bwMode="auto">
          <a:xfrm>
            <a:off x="685800" y="64008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400"/>
            </a:lvl1pPr>
          </a:lstStyle>
          <a:p>
            <a:endParaRPr lang="en-US"/>
          </a:p>
        </p:txBody>
      </p:sp>
      <p:sp>
        <p:nvSpPr>
          <p:cNvPr id="1058" name="Rectangle 34"/>
          <p:cNvSpPr>
            <a:spLocks noGrp="1" noChangeArrowheads="1"/>
          </p:cNvSpPr>
          <p:nvPr>
            <p:ph type="sldNum" sz="quarter" idx="4"/>
          </p:nvPr>
        </p:nvSpPr>
        <p:spPr bwMode="auto">
          <a:xfrm>
            <a:off x="6553200" y="6399213"/>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a:lvl1pPr>
          </a:lstStyle>
          <a:p>
            <a:fld id="{C09DE496-CE75-4653-9717-82EB0C2ABB84}" type="slidenum">
              <a:rPr lang="en-US"/>
              <a:pPr/>
              <a:t>‹#›</a:t>
            </a:fld>
            <a:endParaRPr lang="en-US"/>
          </a:p>
        </p:txBody>
      </p:sp>
      <p:sp>
        <p:nvSpPr>
          <p:cNvPr id="1059" name="Rectangle 35"/>
          <p:cNvSpPr>
            <a:spLocks noChangeArrowheads="1"/>
          </p:cNvSpPr>
          <p:nvPr userDrawn="1"/>
        </p:nvSpPr>
        <p:spPr bwMode="auto">
          <a:xfrm>
            <a:off x="1676400" y="6438900"/>
            <a:ext cx="5581650" cy="419100"/>
          </a:xfrm>
          <a:prstGeom prst="rect">
            <a:avLst/>
          </a:prstGeom>
          <a:noFill/>
          <a:ln w="9525">
            <a:noFill/>
            <a:miter lim="800000"/>
            <a:headEnd/>
            <a:tailEnd/>
          </a:ln>
          <a:effectLst/>
        </p:spPr>
        <p:txBody>
          <a:bodyPr/>
          <a:lstStyle/>
          <a:p>
            <a:pPr algn="ctr" eaLnBrk="1" hangingPunct="1"/>
            <a:r>
              <a:rPr lang="en-US" sz="1000">
                <a:latin typeface="Arial" pitchFamily="34" charset="0"/>
              </a:rPr>
              <a:t>Liang, Introduction to Java Programming, Eighth Edition, (c) 2011 Pearson Education, Inc. All rights reserved. 0132130807</a:t>
            </a: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vl6pPr marL="2514600" indent="-228600" algn="l" rtl="0" eaLnBrk="0" fontAlgn="base" hangingPunct="0">
        <a:spcBef>
          <a:spcPct val="20000"/>
        </a:spcBef>
        <a:spcAft>
          <a:spcPct val="0"/>
        </a:spcAft>
        <a:buClr>
          <a:schemeClr val="tx2"/>
        </a:buClr>
        <a:buChar char="•"/>
        <a:defRPr sz="2000">
          <a:solidFill>
            <a:schemeClr val="tx1"/>
          </a:solidFill>
          <a:latin typeface="+mn-lt"/>
        </a:defRPr>
      </a:lvl6pPr>
      <a:lvl7pPr marL="2971800" indent="-228600" algn="l" rtl="0" eaLnBrk="0" fontAlgn="base" hangingPunct="0">
        <a:spcBef>
          <a:spcPct val="20000"/>
        </a:spcBef>
        <a:spcAft>
          <a:spcPct val="0"/>
        </a:spcAft>
        <a:buClr>
          <a:schemeClr val="tx2"/>
        </a:buClr>
        <a:buChar char="•"/>
        <a:defRPr sz="2000">
          <a:solidFill>
            <a:schemeClr val="tx1"/>
          </a:solidFill>
          <a:latin typeface="+mn-lt"/>
        </a:defRPr>
      </a:lvl7pPr>
      <a:lvl8pPr marL="3429000" indent="-228600" algn="l" rtl="0" eaLnBrk="0" fontAlgn="base" hangingPunct="0">
        <a:spcBef>
          <a:spcPct val="20000"/>
        </a:spcBef>
        <a:spcAft>
          <a:spcPct val="0"/>
        </a:spcAft>
        <a:buClr>
          <a:schemeClr val="tx2"/>
        </a:buClr>
        <a:buChar char="•"/>
        <a:defRPr sz="2000">
          <a:solidFill>
            <a:schemeClr val="tx1"/>
          </a:solidFill>
          <a:latin typeface="+mn-lt"/>
        </a:defRPr>
      </a:lvl8pPr>
      <a:lvl9pPr marL="3886200" indent="-228600" algn="l" rtl="0" eaLnBrk="0" fontAlgn="base" hangingPunct="0">
        <a:spcBef>
          <a:spcPct val="20000"/>
        </a:spcBef>
        <a:spcAft>
          <a:spcPct val="0"/>
        </a:spcAft>
        <a:buClr>
          <a:schemeClr val="tx2"/>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6.wmf"/><Relationship Id="rId4" Type="http://schemas.openxmlformats.org/officeDocument/2006/relationships/oleObject" Target="../embeddings/oleObject6.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7.wmf"/><Relationship Id="rId4" Type="http://schemas.openxmlformats.org/officeDocument/2006/relationships/oleObject" Target="../embeddings/oleObject7.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9.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9.bin"/><Relationship Id="rId5" Type="http://schemas.openxmlformats.org/officeDocument/2006/relationships/image" Target="../media/image8.wmf"/><Relationship Id="rId4" Type="http://schemas.openxmlformats.org/officeDocument/2006/relationships/oleObject" Target="../embeddings/oleObject8.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0.wmf"/><Relationship Id="rId4" Type="http://schemas.openxmlformats.org/officeDocument/2006/relationships/oleObject" Target="../embeddings/oleObject10.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11.wmf"/><Relationship Id="rId4" Type="http://schemas.openxmlformats.org/officeDocument/2006/relationships/oleObject" Target="../embeddings/oleObject11.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12.wmf"/><Relationship Id="rId4" Type="http://schemas.openxmlformats.org/officeDocument/2006/relationships/oleObject" Target="../embeddings/oleObject12.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13.wmf"/><Relationship Id="rId4" Type="http://schemas.openxmlformats.org/officeDocument/2006/relationships/oleObject" Target="../embeddings/oleObject13.bin"/></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14.wmf"/><Relationship Id="rId4" Type="http://schemas.openxmlformats.org/officeDocument/2006/relationships/oleObject" Target="../embeddings/oleObject14.bin"/></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16.wmf"/><Relationship Id="rId4" Type="http://schemas.openxmlformats.org/officeDocument/2006/relationships/oleObject" Target="../embeddings/oleObject15.bin"/></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3.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2.wmf"/><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4.wmf"/><Relationship Id="rId4" Type="http://schemas.openxmlformats.org/officeDocument/2006/relationships/oleObject" Target="../embeddings/oleObject4.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5.wmf"/><Relationship Id="rId4" Type="http://schemas.openxmlformats.org/officeDocument/2006/relationships/oleObject" Target="../embeddings/oleObject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5"/>
          <p:cNvSpPr>
            <a:spLocks noGrp="1" noChangeArrowheads="1"/>
          </p:cNvSpPr>
          <p:nvPr>
            <p:ph type="ftr" sz="quarter" idx="3"/>
          </p:nvPr>
        </p:nvSpPr>
        <p:spPr>
          <a:ln/>
        </p:spPr>
        <p:txBody>
          <a:bodyPr/>
          <a:lstStyle/>
          <a:p>
            <a:r>
              <a:rPr lang="en-US"/>
              <a:t>Liang, Introduction to Java Programming, Eighth Edition, (c) 2011 Pearson Education, Inc. All rights reserved. 0132130807</a:t>
            </a:r>
          </a:p>
        </p:txBody>
      </p:sp>
      <p:sp>
        <p:nvSpPr>
          <p:cNvPr id="4" name="Rectangle 36"/>
          <p:cNvSpPr>
            <a:spLocks noGrp="1" noChangeArrowheads="1"/>
          </p:cNvSpPr>
          <p:nvPr>
            <p:ph type="sldNum" sz="quarter" idx="4"/>
          </p:nvPr>
        </p:nvSpPr>
        <p:spPr/>
        <p:txBody>
          <a:bodyPr/>
          <a:lstStyle/>
          <a:p>
            <a:fld id="{D1353B4E-CB47-42A9-ABB1-17DC06084F97}" type="slidenum">
              <a:rPr lang="en-US"/>
              <a:pPr/>
              <a:t>1</a:t>
            </a:fld>
            <a:endParaRPr lang="en-US"/>
          </a:p>
        </p:txBody>
      </p:sp>
      <p:sp>
        <p:nvSpPr>
          <p:cNvPr id="78850" name="Rectangle 1026"/>
          <p:cNvSpPr>
            <a:spLocks noGrp="1" noChangeArrowheads="1"/>
          </p:cNvSpPr>
          <p:nvPr>
            <p:ph type="ctrTitle"/>
          </p:nvPr>
        </p:nvSpPr>
        <p:spPr>
          <a:xfrm>
            <a:off x="615950" y="701675"/>
            <a:ext cx="7772400" cy="838200"/>
          </a:xfrm>
        </p:spPr>
        <p:txBody>
          <a:bodyPr/>
          <a:lstStyle/>
          <a:p>
            <a:r>
              <a:rPr lang="en-US" sz="4000"/>
              <a:t>Chapter 3 Selections</a:t>
            </a:r>
            <a:endParaRPr lang="en-US"/>
          </a:p>
        </p:txBody>
      </p:sp>
      <p:sp>
        <p:nvSpPr>
          <p:cNvPr id="5" name="Rectangle 3"/>
          <p:cNvSpPr txBox="1">
            <a:spLocks noChangeArrowheads="1"/>
          </p:cNvSpPr>
          <p:nvPr/>
        </p:nvSpPr>
        <p:spPr bwMode="auto">
          <a:xfrm>
            <a:off x="304800" y="2057400"/>
            <a:ext cx="8610600" cy="34290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defRPr/>
            </a:pPr>
            <a:r>
              <a:rPr kumimoji="0" lang="en-US" b="0" i="0" u="none" strike="noStrike" kern="0" cap="none" spc="0" normalizeH="0" baseline="0" noProof="0" dirty="0" smtClean="0">
                <a:ln>
                  <a:noFill/>
                </a:ln>
                <a:solidFill>
                  <a:schemeClr val="tx1"/>
                </a:solidFill>
                <a:effectLst/>
                <a:uLnTx/>
                <a:uFillTx/>
                <a:latin typeface="+mn-lt"/>
                <a:ea typeface="+mn-ea"/>
                <a:cs typeface="+mn-cs"/>
              </a:rPr>
              <a:t>If you assigned a negative value for </a:t>
            </a:r>
            <a:r>
              <a:rPr kumimoji="0" lang="en-US" b="0" i="0" u="sng" strike="noStrike" kern="0" cap="none" spc="0" normalizeH="0" baseline="0" noProof="0" dirty="0" smtClean="0">
                <a:ln>
                  <a:noFill/>
                </a:ln>
                <a:solidFill>
                  <a:schemeClr val="tx1"/>
                </a:solidFill>
                <a:effectLst/>
                <a:uLnTx/>
                <a:uFillTx/>
                <a:latin typeface="+mn-lt"/>
                <a:ea typeface="+mn-ea"/>
                <a:cs typeface="+mn-cs"/>
              </a:rPr>
              <a:t>radius</a:t>
            </a:r>
            <a:r>
              <a:rPr kumimoji="0" lang="en-US" b="0" i="0" u="none" strike="noStrike" kern="0" cap="none" spc="0" normalizeH="0" baseline="0" noProof="0" dirty="0" smtClean="0">
                <a:ln>
                  <a:noFill/>
                </a:ln>
                <a:solidFill>
                  <a:schemeClr val="tx1"/>
                </a:solidFill>
                <a:effectLst/>
                <a:uLnTx/>
                <a:uFillTx/>
                <a:latin typeface="+mn-lt"/>
                <a:ea typeface="+mn-ea"/>
                <a:cs typeface="+mn-cs"/>
              </a:rPr>
              <a:t> in Listing 2.1, ComputeArea.java, the program would print an invalid result. If the radius is negative, you don't want the program to compute the area. How can you deal with this situation?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957BCE15-E492-4D7F-8CBA-A22A4A267435}" type="slidenum">
              <a:rPr lang="en-US"/>
              <a:pPr/>
              <a:t>10</a:t>
            </a:fld>
            <a:endParaRPr lang="en-US"/>
          </a:p>
        </p:txBody>
      </p:sp>
      <p:sp>
        <p:nvSpPr>
          <p:cNvPr id="93186" name="Rectangle 2"/>
          <p:cNvSpPr>
            <a:spLocks noGrp="1" noChangeArrowheads="1"/>
          </p:cNvSpPr>
          <p:nvPr>
            <p:ph type="title"/>
          </p:nvPr>
        </p:nvSpPr>
        <p:spPr>
          <a:xfrm>
            <a:off x="685800" y="0"/>
            <a:ext cx="8001000" cy="914400"/>
          </a:xfrm>
        </p:spPr>
        <p:txBody>
          <a:bodyPr/>
          <a:lstStyle/>
          <a:p>
            <a:r>
              <a:rPr lang="en-US"/>
              <a:t>Note</a:t>
            </a:r>
          </a:p>
        </p:txBody>
      </p:sp>
      <p:sp>
        <p:nvSpPr>
          <p:cNvPr id="93187" name="Rectangle 3"/>
          <p:cNvSpPr>
            <a:spLocks noGrp="1" noChangeArrowheads="1"/>
          </p:cNvSpPr>
          <p:nvPr>
            <p:ph type="body" idx="1"/>
          </p:nvPr>
        </p:nvSpPr>
        <p:spPr>
          <a:xfrm>
            <a:off x="381000" y="914400"/>
            <a:ext cx="8534400" cy="838200"/>
          </a:xfrm>
        </p:spPr>
        <p:txBody>
          <a:bodyPr/>
          <a:lstStyle/>
          <a:p>
            <a:pPr marL="0" indent="0">
              <a:lnSpc>
                <a:spcPct val="90000"/>
              </a:lnSpc>
              <a:buFont typeface="Monotype Sorts" pitchFamily="2" charset="2"/>
              <a:buNone/>
            </a:pPr>
            <a:r>
              <a:rPr lang="en-US" sz="2800">
                <a:cs typeface="Times New Roman" pitchFamily="18" charset="0"/>
              </a:rPr>
              <a:t>The </a:t>
            </a:r>
            <a:r>
              <a:rPr lang="en-US" sz="2800" u="sng">
                <a:cs typeface="Times New Roman" pitchFamily="18" charset="0"/>
              </a:rPr>
              <a:t>else</a:t>
            </a:r>
            <a:r>
              <a:rPr lang="en-US" sz="2800">
                <a:cs typeface="Times New Roman" pitchFamily="18" charset="0"/>
              </a:rPr>
              <a:t> clause matches the most recent </a:t>
            </a:r>
            <a:r>
              <a:rPr lang="en-US" sz="2800" u="sng">
                <a:cs typeface="Times New Roman" pitchFamily="18" charset="0"/>
              </a:rPr>
              <a:t>if</a:t>
            </a:r>
            <a:r>
              <a:rPr lang="en-US" sz="2800">
                <a:cs typeface="Times New Roman" pitchFamily="18" charset="0"/>
              </a:rPr>
              <a:t> clause in the same block. </a:t>
            </a:r>
            <a:endParaRPr lang="en-US" sz="2800">
              <a:latin typeface="Courier" charset="0"/>
              <a:cs typeface="Times New Roman" pitchFamily="18" charset="0"/>
            </a:endParaRPr>
          </a:p>
        </p:txBody>
      </p:sp>
      <p:sp>
        <p:nvSpPr>
          <p:cNvPr id="93189" name="Rectangle 5"/>
          <p:cNvSpPr>
            <a:spLocks noChangeArrowheads="1"/>
          </p:cNvSpPr>
          <p:nvPr/>
        </p:nvSpPr>
        <p:spPr bwMode="auto">
          <a:xfrm>
            <a:off x="2466975" y="2824163"/>
            <a:ext cx="9144000" cy="0"/>
          </a:xfrm>
          <a:prstGeom prst="rect">
            <a:avLst/>
          </a:prstGeom>
          <a:noFill/>
          <a:ln w="12700">
            <a:noFill/>
            <a:miter lim="800000"/>
            <a:headEnd type="none" w="sm" len="sm"/>
            <a:tailEnd type="none" w="sm" len="sm"/>
          </a:ln>
          <a:effectLst/>
        </p:spPr>
        <p:txBody>
          <a:bodyPr>
            <a:spAutoFit/>
          </a:bodyPr>
          <a:lstStyle/>
          <a:p>
            <a:endParaRPr lang="en-US"/>
          </a:p>
        </p:txBody>
      </p:sp>
      <p:graphicFrame>
        <p:nvGraphicFramePr>
          <p:cNvPr id="93188" name="Object 4"/>
          <p:cNvGraphicFramePr>
            <a:graphicFrameLocks noChangeAspect="1"/>
          </p:cNvGraphicFramePr>
          <p:nvPr/>
        </p:nvGraphicFramePr>
        <p:xfrm>
          <a:off x="381000" y="1825625"/>
          <a:ext cx="8763000" cy="2678113"/>
        </p:xfrm>
        <a:graphic>
          <a:graphicData uri="http://schemas.openxmlformats.org/presentationml/2006/ole">
            <mc:AlternateContent xmlns:mc="http://schemas.openxmlformats.org/markup-compatibility/2006">
              <mc:Choice xmlns:v="urn:schemas-microsoft-com:vml" Requires="v">
                <p:oleObj spid="_x0000_s93190" name="Picture" r:id="rId4" imgW="4358520" imgH="1332360" progId="Word.Picture.8">
                  <p:embed/>
                </p:oleObj>
              </mc:Choice>
              <mc:Fallback>
                <p:oleObj name="Picture" r:id="rId4" imgW="4358520" imgH="1332360" progId="Word.Picture.8">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1825625"/>
                        <a:ext cx="8763000" cy="2678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0C9C7B6C-2EA9-4245-8111-89150D61947B}" type="slidenum">
              <a:rPr lang="en-US"/>
              <a:pPr/>
              <a:t>11</a:t>
            </a:fld>
            <a:endParaRPr lang="en-US"/>
          </a:p>
        </p:txBody>
      </p:sp>
      <p:sp>
        <p:nvSpPr>
          <p:cNvPr id="103426" name="Rectangle 2"/>
          <p:cNvSpPr>
            <a:spLocks noGrp="1" noChangeArrowheads="1"/>
          </p:cNvSpPr>
          <p:nvPr>
            <p:ph type="title"/>
          </p:nvPr>
        </p:nvSpPr>
        <p:spPr>
          <a:xfrm>
            <a:off x="685800" y="0"/>
            <a:ext cx="8001000" cy="914400"/>
          </a:xfrm>
        </p:spPr>
        <p:txBody>
          <a:bodyPr/>
          <a:lstStyle/>
          <a:p>
            <a:r>
              <a:rPr lang="en-US"/>
              <a:t>Note, cont.</a:t>
            </a:r>
          </a:p>
        </p:txBody>
      </p:sp>
      <p:sp>
        <p:nvSpPr>
          <p:cNvPr id="103427" name="Rectangle 3"/>
          <p:cNvSpPr>
            <a:spLocks noGrp="1" noChangeArrowheads="1"/>
          </p:cNvSpPr>
          <p:nvPr>
            <p:ph type="body" idx="1"/>
          </p:nvPr>
        </p:nvSpPr>
        <p:spPr>
          <a:xfrm>
            <a:off x="457200" y="990600"/>
            <a:ext cx="8382000" cy="5181600"/>
          </a:xfrm>
        </p:spPr>
        <p:txBody>
          <a:bodyPr/>
          <a:lstStyle/>
          <a:p>
            <a:pPr marL="0" indent="0">
              <a:buFont typeface="Monotype Sorts" pitchFamily="2" charset="2"/>
              <a:buNone/>
            </a:pPr>
            <a:r>
              <a:rPr lang="en-US" sz="2800">
                <a:cs typeface="Times New Roman" pitchFamily="18" charset="0"/>
              </a:rPr>
              <a:t>Nothing is printed from the preceding statement. To force the </a:t>
            </a:r>
            <a:r>
              <a:rPr lang="en-US" sz="2800" u="sng">
                <a:cs typeface="Times New Roman" pitchFamily="18" charset="0"/>
              </a:rPr>
              <a:t>else</a:t>
            </a:r>
            <a:r>
              <a:rPr lang="en-US" sz="2800">
                <a:cs typeface="Times New Roman" pitchFamily="18" charset="0"/>
              </a:rPr>
              <a:t> clause to match the first </a:t>
            </a:r>
            <a:r>
              <a:rPr lang="en-US" sz="2800" u="sng">
                <a:cs typeface="Times New Roman" pitchFamily="18" charset="0"/>
              </a:rPr>
              <a:t>if</a:t>
            </a:r>
            <a:r>
              <a:rPr lang="en-US" sz="2800">
                <a:cs typeface="Times New Roman" pitchFamily="18" charset="0"/>
              </a:rPr>
              <a:t> clause, you must add a pair of braces: </a:t>
            </a:r>
          </a:p>
          <a:p>
            <a:pPr marL="0" indent="0">
              <a:buFont typeface="Monotype Sorts" pitchFamily="2" charset="2"/>
              <a:buNone/>
            </a:pPr>
            <a:r>
              <a:rPr lang="en-US" sz="2000">
                <a:latin typeface="Courier New" pitchFamily="49" charset="0"/>
              </a:rPr>
              <a:t>  int i = 1; </a:t>
            </a:r>
          </a:p>
          <a:p>
            <a:pPr marL="0" indent="0">
              <a:buFont typeface="Monotype Sorts" pitchFamily="2" charset="2"/>
              <a:buNone/>
            </a:pPr>
            <a:r>
              <a:rPr lang="en-US" sz="2000">
                <a:latin typeface="Courier New" pitchFamily="49" charset="0"/>
              </a:rPr>
              <a:t>  int j = 2;</a:t>
            </a:r>
          </a:p>
          <a:p>
            <a:pPr marL="0" indent="0">
              <a:buFont typeface="Monotype Sorts" pitchFamily="2" charset="2"/>
              <a:buNone/>
            </a:pPr>
            <a:r>
              <a:rPr lang="en-US" sz="2000">
                <a:latin typeface="Courier New" pitchFamily="49" charset="0"/>
              </a:rPr>
              <a:t>  int k = 3;</a:t>
            </a:r>
          </a:p>
          <a:p>
            <a:pPr marL="0" indent="0">
              <a:buFont typeface="Monotype Sorts" pitchFamily="2" charset="2"/>
              <a:buNone/>
            </a:pPr>
            <a:r>
              <a:rPr lang="en-US" sz="2000">
                <a:latin typeface="Courier New" pitchFamily="49" charset="0"/>
              </a:rPr>
              <a:t>  if (i &gt; j) </a:t>
            </a:r>
            <a:r>
              <a:rPr lang="en-US" sz="2000" b="1">
                <a:solidFill>
                  <a:srgbClr val="FF3300"/>
                </a:solidFill>
                <a:latin typeface="Courier New" pitchFamily="49" charset="0"/>
              </a:rPr>
              <a:t>{</a:t>
            </a:r>
          </a:p>
          <a:p>
            <a:pPr marL="0" indent="0">
              <a:buFont typeface="Monotype Sorts" pitchFamily="2" charset="2"/>
              <a:buNone/>
            </a:pPr>
            <a:r>
              <a:rPr lang="en-US" sz="2000">
                <a:latin typeface="Courier New" pitchFamily="49" charset="0"/>
              </a:rPr>
              <a:t>    if (i &gt; k)</a:t>
            </a:r>
          </a:p>
          <a:p>
            <a:pPr marL="0" indent="0">
              <a:buFont typeface="Monotype Sorts" pitchFamily="2" charset="2"/>
              <a:buNone/>
            </a:pPr>
            <a:r>
              <a:rPr lang="en-US" sz="2000">
                <a:latin typeface="Courier New" pitchFamily="49" charset="0"/>
              </a:rPr>
              <a:t>      System.out.println("A");</a:t>
            </a:r>
          </a:p>
          <a:p>
            <a:pPr marL="0" indent="0">
              <a:buFont typeface="Monotype Sorts" pitchFamily="2" charset="2"/>
              <a:buNone/>
            </a:pPr>
            <a:r>
              <a:rPr lang="en-US" sz="2000">
                <a:latin typeface="Courier New" pitchFamily="49" charset="0"/>
              </a:rPr>
              <a:t>  </a:t>
            </a:r>
            <a:r>
              <a:rPr lang="en-US" sz="2000" b="1">
                <a:solidFill>
                  <a:srgbClr val="FF3300"/>
                </a:solidFill>
                <a:latin typeface="Courier New" pitchFamily="49" charset="0"/>
              </a:rPr>
              <a:t>}</a:t>
            </a:r>
          </a:p>
          <a:p>
            <a:pPr marL="0" indent="0">
              <a:buFont typeface="Monotype Sorts" pitchFamily="2" charset="2"/>
              <a:buNone/>
            </a:pPr>
            <a:r>
              <a:rPr lang="en-US" sz="2000">
                <a:latin typeface="Courier New" pitchFamily="49" charset="0"/>
              </a:rPr>
              <a:t>  else </a:t>
            </a:r>
          </a:p>
          <a:p>
            <a:pPr marL="0" indent="0">
              <a:buFont typeface="Monotype Sorts" pitchFamily="2" charset="2"/>
              <a:buNone/>
            </a:pPr>
            <a:r>
              <a:rPr lang="en-US" sz="2000">
                <a:latin typeface="Courier New" pitchFamily="49" charset="0"/>
              </a:rPr>
              <a:t>    System.out.println("B");</a:t>
            </a:r>
          </a:p>
          <a:p>
            <a:pPr marL="0" indent="0">
              <a:buFont typeface="Monotype Sorts" pitchFamily="2" charset="2"/>
              <a:buNone/>
            </a:pPr>
            <a:r>
              <a:rPr lang="en-US" sz="2800">
                <a:cs typeface="Times New Roman" pitchFamily="18" charset="0"/>
              </a:rPr>
              <a:t>This statement prints B.</a:t>
            </a:r>
            <a:endParaRPr lang="en-US" sz="200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1B1F6E2D-854F-42D2-A387-F10B6DB2D7BA}" type="slidenum">
              <a:rPr lang="en-US"/>
              <a:pPr/>
              <a:t>12</a:t>
            </a:fld>
            <a:endParaRPr lang="en-US"/>
          </a:p>
        </p:txBody>
      </p:sp>
      <p:sp>
        <p:nvSpPr>
          <p:cNvPr id="89090" name="Rectangle 2"/>
          <p:cNvSpPr>
            <a:spLocks noGrp="1" noChangeArrowheads="1"/>
          </p:cNvSpPr>
          <p:nvPr>
            <p:ph type="title"/>
          </p:nvPr>
        </p:nvSpPr>
        <p:spPr>
          <a:xfrm>
            <a:off x="685800" y="0"/>
            <a:ext cx="8001000" cy="914400"/>
          </a:xfrm>
        </p:spPr>
        <p:txBody>
          <a:bodyPr/>
          <a:lstStyle/>
          <a:p>
            <a:r>
              <a:rPr lang="en-US"/>
              <a:t>Common Errors</a:t>
            </a:r>
          </a:p>
        </p:txBody>
      </p:sp>
      <p:sp>
        <p:nvSpPr>
          <p:cNvPr id="89091" name="Rectangle 3"/>
          <p:cNvSpPr>
            <a:spLocks noGrp="1" noChangeArrowheads="1"/>
          </p:cNvSpPr>
          <p:nvPr>
            <p:ph type="body" idx="1"/>
          </p:nvPr>
        </p:nvSpPr>
        <p:spPr>
          <a:xfrm>
            <a:off x="457200" y="990600"/>
            <a:ext cx="8382000" cy="5486400"/>
          </a:xfrm>
        </p:spPr>
        <p:txBody>
          <a:bodyPr/>
          <a:lstStyle/>
          <a:p>
            <a:pPr marL="0" indent="0">
              <a:buFont typeface="Monotype Sorts" pitchFamily="2" charset="2"/>
              <a:buNone/>
            </a:pPr>
            <a:r>
              <a:rPr lang="en-US" sz="2400">
                <a:cs typeface="Times New Roman" pitchFamily="18" charset="0"/>
              </a:rPr>
              <a:t>Adding a semicolon at the end of an </a:t>
            </a:r>
            <a:r>
              <a:rPr lang="en-US" sz="2400" u="sng">
                <a:cs typeface="Times New Roman" pitchFamily="18" charset="0"/>
              </a:rPr>
              <a:t>if</a:t>
            </a:r>
            <a:r>
              <a:rPr lang="en-US" sz="2400">
                <a:cs typeface="Times New Roman" pitchFamily="18" charset="0"/>
              </a:rPr>
              <a:t> clause is a common mistake.</a:t>
            </a:r>
          </a:p>
          <a:p>
            <a:pPr marL="0" indent="0">
              <a:buFont typeface="Monotype Sorts" pitchFamily="2" charset="2"/>
              <a:buNone/>
            </a:pPr>
            <a:r>
              <a:rPr lang="en-US" sz="2400"/>
              <a:t>if (radius &gt;= 0);</a:t>
            </a:r>
          </a:p>
          <a:p>
            <a:pPr marL="0" indent="0">
              <a:buFont typeface="Monotype Sorts" pitchFamily="2" charset="2"/>
              <a:buNone/>
            </a:pPr>
            <a:r>
              <a:rPr lang="en-US" sz="2400"/>
              <a:t>{</a:t>
            </a:r>
          </a:p>
          <a:p>
            <a:pPr marL="0" indent="0">
              <a:buFont typeface="Monotype Sorts" pitchFamily="2" charset="2"/>
              <a:buNone/>
            </a:pPr>
            <a:r>
              <a:rPr lang="en-US" sz="2400"/>
              <a:t>  area = radius*radius*PI;</a:t>
            </a:r>
          </a:p>
          <a:p>
            <a:pPr marL="0" indent="0">
              <a:buFont typeface="Monotype Sorts" pitchFamily="2" charset="2"/>
              <a:buNone/>
            </a:pPr>
            <a:r>
              <a:rPr lang="en-US" sz="2400"/>
              <a:t>  System.out.println(</a:t>
            </a:r>
          </a:p>
          <a:p>
            <a:pPr marL="0" indent="0">
              <a:buFont typeface="Monotype Sorts" pitchFamily="2" charset="2"/>
              <a:buNone/>
            </a:pPr>
            <a:r>
              <a:rPr lang="en-US" sz="2400"/>
              <a:t>    "The area for the circle of radius " +</a:t>
            </a:r>
          </a:p>
          <a:p>
            <a:pPr marL="0" indent="0">
              <a:buFont typeface="Monotype Sorts" pitchFamily="2" charset="2"/>
              <a:buNone/>
            </a:pPr>
            <a:r>
              <a:rPr lang="en-US" sz="2400"/>
              <a:t>    radius + " is " + area);</a:t>
            </a:r>
          </a:p>
          <a:p>
            <a:pPr marL="0" indent="0">
              <a:buFont typeface="Monotype Sorts" pitchFamily="2" charset="2"/>
              <a:buNone/>
            </a:pPr>
            <a:r>
              <a:rPr lang="en-US" sz="2400"/>
              <a:t>}</a:t>
            </a:r>
          </a:p>
          <a:p>
            <a:pPr marL="0" indent="0">
              <a:buFont typeface="Monotype Sorts" pitchFamily="2" charset="2"/>
              <a:buNone/>
            </a:pPr>
            <a:r>
              <a:rPr lang="en-US" sz="2400">
                <a:cs typeface="Times New Roman" pitchFamily="18" charset="0"/>
              </a:rPr>
              <a:t>This mistake is hard to find, because it is not a compilation error or a runtime error, it is a logic error. </a:t>
            </a:r>
          </a:p>
          <a:p>
            <a:pPr marL="0" indent="0">
              <a:buFont typeface="Monotype Sorts" pitchFamily="2" charset="2"/>
              <a:buNone/>
            </a:pPr>
            <a:r>
              <a:rPr lang="en-US" sz="2400">
                <a:cs typeface="Times New Roman" pitchFamily="18" charset="0"/>
              </a:rPr>
              <a:t>This error often occurs when you use the next-line block style.</a:t>
            </a:r>
            <a:endParaRPr lang="en-US" sz="2800"/>
          </a:p>
        </p:txBody>
      </p:sp>
      <p:sp>
        <p:nvSpPr>
          <p:cNvPr id="89093" name="Line 5"/>
          <p:cNvSpPr>
            <a:spLocks noChangeShapeType="1"/>
          </p:cNvSpPr>
          <p:nvPr/>
        </p:nvSpPr>
        <p:spPr bwMode="auto">
          <a:xfrm flipH="1">
            <a:off x="2590800" y="2057400"/>
            <a:ext cx="838200" cy="0"/>
          </a:xfrm>
          <a:prstGeom prst="line">
            <a:avLst/>
          </a:prstGeom>
          <a:noFill/>
          <a:ln w="12700">
            <a:solidFill>
              <a:srgbClr val="FF0000"/>
            </a:solidFill>
            <a:round/>
            <a:headEnd type="none" w="sm" len="sm"/>
            <a:tailEnd type="triangle" w="sm" len="sm"/>
          </a:ln>
          <a:effectLst/>
        </p:spPr>
        <p:txBody>
          <a:bodyPr/>
          <a:lstStyle/>
          <a:p>
            <a:endParaRPr lang="en-US"/>
          </a:p>
        </p:txBody>
      </p:sp>
      <p:sp>
        <p:nvSpPr>
          <p:cNvPr id="89095" name="Text Box 7"/>
          <p:cNvSpPr txBox="1">
            <a:spLocks noChangeArrowheads="1"/>
          </p:cNvSpPr>
          <p:nvPr/>
        </p:nvSpPr>
        <p:spPr bwMode="auto">
          <a:xfrm>
            <a:off x="3657600" y="1905000"/>
            <a:ext cx="1295400" cy="469900"/>
          </a:xfrm>
          <a:prstGeom prst="rect">
            <a:avLst/>
          </a:prstGeom>
          <a:noFill/>
          <a:ln w="12700">
            <a:solidFill>
              <a:srgbClr val="FF0000"/>
            </a:solidFill>
            <a:miter lim="800000"/>
            <a:headEnd type="none" w="sm" len="sm"/>
            <a:tailEnd type="none" w="sm" len="sm"/>
          </a:ln>
          <a:effectLst/>
        </p:spPr>
        <p:txBody>
          <a:bodyPr>
            <a:spAutoFit/>
          </a:bodyPr>
          <a:lstStyle/>
          <a:p>
            <a:pPr>
              <a:spcBef>
                <a:spcPct val="50000"/>
              </a:spcBef>
            </a:pPr>
            <a:r>
              <a:rPr lang="en-US"/>
              <a:t>Wrong</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fld id="{3DF68854-3A18-4F04-B4D3-3EE889D99952}" type="slidenum">
              <a:rPr lang="en-US"/>
              <a:pPr/>
              <a:t>13</a:t>
            </a:fld>
            <a:endParaRPr lang="en-US"/>
          </a:p>
        </p:txBody>
      </p:sp>
      <p:sp>
        <p:nvSpPr>
          <p:cNvPr id="265218" name="Rectangle 2"/>
          <p:cNvSpPr>
            <a:spLocks noGrp="1" noChangeArrowheads="1"/>
          </p:cNvSpPr>
          <p:nvPr>
            <p:ph type="title"/>
          </p:nvPr>
        </p:nvSpPr>
        <p:spPr>
          <a:xfrm>
            <a:off x="193675" y="241300"/>
            <a:ext cx="8640763" cy="460375"/>
          </a:xfrm>
        </p:spPr>
        <p:txBody>
          <a:bodyPr/>
          <a:lstStyle/>
          <a:p>
            <a:r>
              <a:rPr lang="en-US" sz="3600"/>
              <a:t>Problem: Body Mass Index</a:t>
            </a:r>
            <a:r>
              <a:rPr lang="en-US"/>
              <a:t> </a:t>
            </a:r>
          </a:p>
        </p:txBody>
      </p:sp>
      <p:sp>
        <p:nvSpPr>
          <p:cNvPr id="265219" name="Rectangle 3"/>
          <p:cNvSpPr>
            <a:spLocks noGrp="1" noChangeArrowheads="1"/>
          </p:cNvSpPr>
          <p:nvPr>
            <p:ph type="body" idx="1"/>
          </p:nvPr>
        </p:nvSpPr>
        <p:spPr>
          <a:xfrm>
            <a:off x="193675" y="931863"/>
            <a:ext cx="8718550" cy="2497137"/>
          </a:xfrm>
        </p:spPr>
        <p:txBody>
          <a:bodyPr/>
          <a:lstStyle/>
          <a:p>
            <a:pPr marL="0" indent="0">
              <a:buFont typeface="Monotype Sorts" pitchFamily="2" charset="2"/>
              <a:buNone/>
            </a:pPr>
            <a:r>
              <a:rPr lang="en-US"/>
              <a:t>Body Mass Index (BMI) is a measure of health on weight. It can be calculated by taking your weight in kilograms and dividing by the square of your height in meters. The interpretation of BMI for people 16 years or older is as follows:</a:t>
            </a:r>
          </a:p>
        </p:txBody>
      </p:sp>
      <p:sp>
        <p:nvSpPr>
          <p:cNvPr id="265224" name="Rectangle 8"/>
          <p:cNvSpPr>
            <a:spLocks noChangeArrowheads="1"/>
          </p:cNvSpPr>
          <p:nvPr/>
        </p:nvSpPr>
        <p:spPr bwMode="auto">
          <a:xfrm>
            <a:off x="0" y="2887663"/>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sp>
        <p:nvSpPr>
          <p:cNvPr id="265226" name="Rectangle 10"/>
          <p:cNvSpPr>
            <a:spLocks noChangeArrowheads="1"/>
          </p:cNvSpPr>
          <p:nvPr/>
        </p:nvSpPr>
        <p:spPr bwMode="auto">
          <a:xfrm>
            <a:off x="0" y="2887663"/>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graphicFrame>
        <p:nvGraphicFramePr>
          <p:cNvPr id="265225" name="Object 9"/>
          <p:cNvGraphicFramePr>
            <a:graphicFrameLocks noChangeAspect="1"/>
          </p:cNvGraphicFramePr>
          <p:nvPr/>
        </p:nvGraphicFramePr>
        <p:xfrm>
          <a:off x="1409700" y="3505200"/>
          <a:ext cx="5991225" cy="2755900"/>
        </p:xfrm>
        <a:graphic>
          <a:graphicData uri="http://schemas.openxmlformats.org/presentationml/2006/ole">
            <mc:AlternateContent xmlns:mc="http://schemas.openxmlformats.org/markup-compatibility/2006">
              <mc:Choice xmlns:v="urn:schemas-microsoft-com:vml" Requires="v">
                <p:oleObj spid="_x0000_s265227" name="Picture" r:id="rId4" imgW="2438907" imgH="1116755" progId="Word.Picture.8">
                  <p:embed/>
                </p:oleObj>
              </mc:Choice>
              <mc:Fallback>
                <p:oleObj name="Picture" r:id="rId4" imgW="2438907" imgH="1116755" progId="Word.Picture.8">
                  <p:embed/>
                  <p:pic>
                    <p:nvPicPr>
                      <p:cNvPr id="0"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9700" y="3505200"/>
                        <a:ext cx="5991225" cy="275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Slide Number Placeholder 4"/>
          <p:cNvSpPr>
            <a:spLocks noGrp="1"/>
          </p:cNvSpPr>
          <p:nvPr>
            <p:ph type="sldNum" sz="quarter" idx="11"/>
          </p:nvPr>
        </p:nvSpPr>
        <p:spPr/>
        <p:txBody>
          <a:bodyPr/>
          <a:lstStyle/>
          <a:p>
            <a:fld id="{DFAB235B-EAE4-4C1A-9F16-2098111D37F0}" type="slidenum">
              <a:rPr lang="en-US"/>
              <a:pPr/>
              <a:t>14</a:t>
            </a:fld>
            <a:endParaRPr lang="en-US"/>
          </a:p>
        </p:txBody>
      </p:sp>
      <p:sp>
        <p:nvSpPr>
          <p:cNvPr id="49154" name="Rectangle 2"/>
          <p:cNvSpPr>
            <a:spLocks noGrp="1" noChangeArrowheads="1"/>
          </p:cNvSpPr>
          <p:nvPr>
            <p:ph type="title"/>
          </p:nvPr>
        </p:nvSpPr>
        <p:spPr>
          <a:xfrm>
            <a:off x="685800" y="228600"/>
            <a:ext cx="7772400" cy="533400"/>
          </a:xfrm>
        </p:spPr>
        <p:txBody>
          <a:bodyPr/>
          <a:lstStyle/>
          <a:p>
            <a:r>
              <a:rPr lang="en-US"/>
              <a:t>Problem: Computing Taxes</a:t>
            </a:r>
          </a:p>
        </p:txBody>
      </p:sp>
      <p:sp>
        <p:nvSpPr>
          <p:cNvPr id="49155" name="Rectangle 3"/>
          <p:cNvSpPr>
            <a:spLocks noGrp="1" noChangeArrowheads="1"/>
          </p:cNvSpPr>
          <p:nvPr>
            <p:ph type="body" idx="1"/>
          </p:nvPr>
        </p:nvSpPr>
        <p:spPr>
          <a:xfrm>
            <a:off x="231775" y="1009650"/>
            <a:ext cx="8610600" cy="2590800"/>
          </a:xfrm>
        </p:spPr>
        <p:txBody>
          <a:bodyPr/>
          <a:lstStyle/>
          <a:p>
            <a:pPr marL="0" indent="0">
              <a:buFont typeface="Monotype Sorts" pitchFamily="2" charset="2"/>
              <a:buNone/>
            </a:pPr>
            <a:r>
              <a:rPr lang="en-US">
                <a:cs typeface="Times New Roman" pitchFamily="18" charset="0"/>
              </a:rPr>
              <a:t>The US federal personal income tax is calculated based on the filing status and taxable income. There are four filing statuses: single filers, married filing jointly, married filing separately, and head of household. The tax rates for 2009 are shown below.</a:t>
            </a:r>
            <a:endParaRPr lang="en-US" sz="2600"/>
          </a:p>
        </p:txBody>
      </p:sp>
      <p:sp>
        <p:nvSpPr>
          <p:cNvPr id="49243" name="Rectangle 91"/>
          <p:cNvSpPr>
            <a:spLocks noChangeArrowheads="1"/>
          </p:cNvSpPr>
          <p:nvPr/>
        </p:nvSpPr>
        <p:spPr bwMode="auto">
          <a:xfrm>
            <a:off x="0" y="2562225"/>
            <a:ext cx="9144000" cy="0"/>
          </a:xfrm>
          <a:prstGeom prst="rect">
            <a:avLst/>
          </a:prstGeom>
          <a:noFill/>
          <a:ln w="12700">
            <a:noFill/>
            <a:miter lim="800000"/>
            <a:headEnd type="none" w="sm" len="sm"/>
            <a:tailEnd type="none" w="sm" len="sm"/>
          </a:ln>
          <a:effectLst/>
        </p:spPr>
        <p:txBody>
          <a:bodyPr wrap="none" anchor="ctr">
            <a:spAutoFit/>
          </a:bodyPr>
          <a:lstStyle/>
          <a:p>
            <a:pPr>
              <a:tabLst>
                <a:tab pos="3246438" algn="l"/>
              </a:tabLst>
            </a:pPr>
            <a:endParaRPr lang="en-US"/>
          </a:p>
        </p:txBody>
      </p:sp>
      <p:graphicFrame>
        <p:nvGraphicFramePr>
          <p:cNvPr id="49324" name="Group 172"/>
          <p:cNvGraphicFramePr>
            <a:graphicFrameLocks noGrp="1"/>
          </p:cNvGraphicFramePr>
          <p:nvPr/>
        </p:nvGraphicFramePr>
        <p:xfrm>
          <a:off x="615950" y="3736975"/>
          <a:ext cx="7912100" cy="2689226"/>
        </p:xfrm>
        <a:graphic>
          <a:graphicData uri="http://schemas.openxmlformats.org/drawingml/2006/table">
            <a:tbl>
              <a:tblPr/>
              <a:tblGrid>
                <a:gridCol w="879475"/>
                <a:gridCol w="1757363"/>
                <a:gridCol w="1758950"/>
                <a:gridCol w="1757362"/>
                <a:gridCol w="1758950"/>
              </a:tblGrid>
              <a:tr h="53022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Times New Roman" pitchFamily="18" charset="0"/>
                          <a:cs typeface="Times New Roman" pitchFamily="18" charset="0"/>
                        </a:rPr>
                        <a:t>Marginal Tax Rate</a:t>
                      </a:r>
                      <a:endParaRPr kumimoji="0" lang="en-US" sz="1300" b="0" i="0" u="none" strike="noStrike" cap="none" normalizeH="0" baseline="0" smtClean="0">
                        <a:ln>
                          <a:noFill/>
                        </a:ln>
                        <a:solidFill>
                          <a:schemeClr val="tx1"/>
                        </a:solidFill>
                        <a:effectLst/>
                        <a:latin typeface="Times New Roman" pitchFamily="18" charset="0"/>
                      </a:endParaRPr>
                    </a:p>
                  </a:txBody>
                  <a:tcPr anchor="ctr" horzOverflow="overflow">
                    <a:lnL cap="flat">
                      <a:noFill/>
                    </a:lnL>
                    <a:lnR>
                      <a:noFill/>
                    </a:lnR>
                    <a:lnT cap="fla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Times New Roman" pitchFamily="18" charset="0"/>
                          <a:cs typeface="Times New Roman" pitchFamily="18" charset="0"/>
                        </a:rPr>
                        <a:t>Single</a:t>
                      </a:r>
                      <a:endParaRPr kumimoji="0" lang="en-US" sz="1300" b="0" i="0" u="none" strike="noStrike" cap="none" normalizeH="0" baseline="0" smtClean="0">
                        <a:ln>
                          <a:noFill/>
                        </a:ln>
                        <a:solidFill>
                          <a:schemeClr val="tx1"/>
                        </a:solidFill>
                        <a:effectLst/>
                        <a:latin typeface="Times New Roman" pitchFamily="18" charset="0"/>
                      </a:endParaRPr>
                    </a:p>
                  </a:txBody>
                  <a:tcPr anchor="ctr" horzOverflow="overflow">
                    <a:lnL>
                      <a:noFill/>
                    </a:lnL>
                    <a:lnR>
                      <a:noFill/>
                    </a:lnR>
                    <a:lnT cap="fla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Times New Roman" pitchFamily="18" charset="0"/>
                          <a:cs typeface="Times New Roman" pitchFamily="18" charset="0"/>
                        </a:rPr>
                        <a:t>Married Filing Jointly or Qualified Widow(er)</a:t>
                      </a:r>
                      <a:endParaRPr kumimoji="0" lang="en-US" sz="1300" b="0" i="0" u="none" strike="noStrike" cap="none" normalizeH="0" baseline="0" smtClean="0">
                        <a:ln>
                          <a:noFill/>
                        </a:ln>
                        <a:solidFill>
                          <a:schemeClr val="tx1"/>
                        </a:solidFill>
                        <a:effectLst/>
                        <a:latin typeface="Times New Roman" pitchFamily="18" charset="0"/>
                      </a:endParaRPr>
                    </a:p>
                  </a:txBody>
                  <a:tcPr anchor="ctr" horzOverflow="overflow">
                    <a:lnL>
                      <a:noFill/>
                    </a:lnL>
                    <a:lnR>
                      <a:noFill/>
                    </a:lnR>
                    <a:lnT cap="fla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Times New Roman" pitchFamily="18" charset="0"/>
                          <a:cs typeface="Times New Roman" pitchFamily="18" charset="0"/>
                        </a:rPr>
                        <a:t>Married Filing Separately</a:t>
                      </a:r>
                      <a:endParaRPr kumimoji="0" lang="en-US" sz="1300" b="0" i="0" u="none" strike="noStrike" cap="none" normalizeH="0" baseline="0" smtClean="0">
                        <a:ln>
                          <a:noFill/>
                        </a:ln>
                        <a:solidFill>
                          <a:schemeClr val="tx1"/>
                        </a:solidFill>
                        <a:effectLst/>
                        <a:latin typeface="Times New Roman" pitchFamily="18" charset="0"/>
                      </a:endParaRPr>
                    </a:p>
                  </a:txBody>
                  <a:tcPr anchor="ctr" horzOverflow="overflow">
                    <a:lnL>
                      <a:noFill/>
                    </a:lnL>
                    <a:lnR>
                      <a:noFill/>
                    </a:lnR>
                    <a:lnT cap="fla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Times New Roman" pitchFamily="18" charset="0"/>
                          <a:cs typeface="Times New Roman" pitchFamily="18" charset="0"/>
                        </a:rPr>
                        <a:t>Head of Household</a:t>
                      </a:r>
                      <a:endParaRPr kumimoji="0" lang="en-US" sz="1300" b="0" i="0" u="none" strike="noStrike" cap="none" normalizeH="0" baseline="0" smtClean="0">
                        <a:ln>
                          <a:noFill/>
                        </a:ln>
                        <a:solidFill>
                          <a:schemeClr val="tx1"/>
                        </a:solidFill>
                        <a:effectLst/>
                        <a:latin typeface="Times New Roman" pitchFamily="18" charset="0"/>
                      </a:endParaRPr>
                    </a:p>
                  </a:txBody>
                  <a:tcPr anchor="ctr" horzOverflow="overflow">
                    <a:lnL>
                      <a:noFill/>
                    </a:lnL>
                    <a:lnR cap="flat">
                      <a:noFill/>
                    </a:lnR>
                    <a:lnT cap="flat">
                      <a:noFill/>
                    </a:lnT>
                    <a:lnB>
                      <a:noFill/>
                    </a:lnB>
                    <a:lnTlToBr>
                      <a:noFill/>
                    </a:lnTlToBr>
                    <a:lnBlToTr>
                      <a:noFill/>
                    </a:lnBlToTr>
                    <a:noFill/>
                  </a:tcPr>
                </a:tc>
              </a:tr>
              <a:tr h="33496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Times New Roman" pitchFamily="18" charset="0"/>
                          <a:cs typeface="Times New Roman" pitchFamily="18" charset="0"/>
                        </a:rPr>
                        <a:t>10%</a:t>
                      </a:r>
                      <a:endParaRPr kumimoji="0" lang="en-US" sz="1300" b="0" i="0" u="none" strike="noStrike" cap="none" normalizeH="0" baseline="0" smtClean="0">
                        <a:ln>
                          <a:noFill/>
                        </a:ln>
                        <a:solidFill>
                          <a:schemeClr val="tx1"/>
                        </a:solidFill>
                        <a:effectLst/>
                        <a:latin typeface="Times New Roman" pitchFamily="18" charset="0"/>
                      </a:endParaRPr>
                    </a:p>
                  </a:txBody>
                  <a:tcPr anchor="ctr" horzOverflow="overflow">
                    <a:lnL cap="flat">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Times New Roman" pitchFamily="18" charset="0"/>
                          <a:cs typeface="Times New Roman" pitchFamily="18" charset="0"/>
                        </a:rPr>
                        <a:t>$0 – $8,350</a:t>
                      </a:r>
                      <a:endParaRPr kumimoji="0" lang="en-US" sz="1300" b="0" i="0" u="none" strike="noStrike" cap="none" normalizeH="0" baseline="0" smtClean="0">
                        <a:ln>
                          <a:noFill/>
                        </a:ln>
                        <a:solidFill>
                          <a:schemeClr val="tx1"/>
                        </a:solidFill>
                        <a:effectLst/>
                        <a:latin typeface="Times New Roman" pitchFamily="18"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Times New Roman" pitchFamily="18" charset="0"/>
                          <a:cs typeface="Times New Roman" pitchFamily="18" charset="0"/>
                        </a:rPr>
                        <a:t>$0 – $16,700</a:t>
                      </a:r>
                      <a:endParaRPr kumimoji="0" lang="en-US" sz="1300" b="0" i="0" u="none" strike="noStrike" cap="none" normalizeH="0" baseline="0" smtClean="0">
                        <a:ln>
                          <a:noFill/>
                        </a:ln>
                        <a:solidFill>
                          <a:schemeClr val="tx1"/>
                        </a:solidFill>
                        <a:effectLst/>
                        <a:latin typeface="Times New Roman" pitchFamily="18"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Times New Roman" pitchFamily="18" charset="0"/>
                          <a:cs typeface="Times New Roman" pitchFamily="18" charset="0"/>
                        </a:rPr>
                        <a:t>$0 – $8,350</a:t>
                      </a:r>
                      <a:endParaRPr kumimoji="0" lang="en-US" sz="1300" b="0" i="0" u="none" strike="noStrike" cap="none" normalizeH="0" baseline="0" smtClean="0">
                        <a:ln>
                          <a:noFill/>
                        </a:ln>
                        <a:solidFill>
                          <a:schemeClr val="tx1"/>
                        </a:solidFill>
                        <a:effectLst/>
                        <a:latin typeface="Times New Roman" pitchFamily="18"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Times New Roman" pitchFamily="18" charset="0"/>
                          <a:cs typeface="Times New Roman" pitchFamily="18" charset="0"/>
                        </a:rPr>
                        <a:t>$0 – $11,950</a:t>
                      </a:r>
                      <a:endParaRPr kumimoji="0" lang="en-US" sz="1300" b="0" i="0" u="none" strike="noStrike" cap="none" normalizeH="0" baseline="0" smtClean="0">
                        <a:ln>
                          <a:noFill/>
                        </a:ln>
                        <a:solidFill>
                          <a:schemeClr val="tx1"/>
                        </a:solidFill>
                        <a:effectLst/>
                        <a:latin typeface="Times New Roman" pitchFamily="18" charset="0"/>
                      </a:endParaRPr>
                    </a:p>
                  </a:txBody>
                  <a:tcPr anchor="ctr" horzOverflow="overflow">
                    <a:lnL>
                      <a:noFill/>
                    </a:lnL>
                    <a:lnR cap="flat">
                      <a:noFill/>
                    </a:lnR>
                    <a:lnT>
                      <a:noFill/>
                    </a:lnT>
                    <a:lnB>
                      <a:noFill/>
                    </a:lnB>
                    <a:lnTlToBr>
                      <a:noFill/>
                    </a:lnTlToBr>
                    <a:lnBlToTr>
                      <a:noFill/>
                    </a:lnBlToTr>
                    <a:noFill/>
                  </a:tcPr>
                </a:tc>
              </a:tr>
              <a:tr h="3333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Times New Roman" pitchFamily="18" charset="0"/>
                          <a:cs typeface="Times New Roman" pitchFamily="18" charset="0"/>
                        </a:rPr>
                        <a:t>15%</a:t>
                      </a:r>
                      <a:endParaRPr kumimoji="0" lang="en-US" sz="1300" b="0" i="0" u="none" strike="noStrike" cap="none" normalizeH="0" baseline="0" smtClean="0">
                        <a:ln>
                          <a:noFill/>
                        </a:ln>
                        <a:solidFill>
                          <a:schemeClr val="tx1"/>
                        </a:solidFill>
                        <a:effectLst/>
                        <a:latin typeface="Times New Roman" pitchFamily="18" charset="0"/>
                      </a:endParaRPr>
                    </a:p>
                  </a:txBody>
                  <a:tcPr anchor="ctr" horzOverflow="overflow">
                    <a:lnL cap="flat">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Times New Roman" pitchFamily="18" charset="0"/>
                          <a:cs typeface="Times New Roman" pitchFamily="18" charset="0"/>
                        </a:rPr>
                        <a:t>$8,351– $33,950</a:t>
                      </a:r>
                      <a:endParaRPr kumimoji="0" lang="en-US" sz="1300" b="0" i="0" u="none" strike="noStrike" cap="none" normalizeH="0" baseline="0" smtClean="0">
                        <a:ln>
                          <a:noFill/>
                        </a:ln>
                        <a:solidFill>
                          <a:schemeClr val="tx1"/>
                        </a:solidFill>
                        <a:effectLst/>
                        <a:latin typeface="Times New Roman" pitchFamily="18"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Times New Roman" pitchFamily="18" charset="0"/>
                          <a:cs typeface="Times New Roman" pitchFamily="18" charset="0"/>
                        </a:rPr>
                        <a:t>$16,701 – $67,900</a:t>
                      </a:r>
                      <a:endParaRPr kumimoji="0" lang="en-US" sz="1300" b="0" i="0" u="none" strike="noStrike" cap="none" normalizeH="0" baseline="0" smtClean="0">
                        <a:ln>
                          <a:noFill/>
                        </a:ln>
                        <a:solidFill>
                          <a:schemeClr val="tx1"/>
                        </a:solidFill>
                        <a:effectLst/>
                        <a:latin typeface="Times New Roman" pitchFamily="18"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Times New Roman" pitchFamily="18" charset="0"/>
                          <a:cs typeface="Times New Roman" pitchFamily="18" charset="0"/>
                        </a:rPr>
                        <a:t>$8,351 – $33,950</a:t>
                      </a:r>
                      <a:endParaRPr kumimoji="0" lang="en-US" sz="1300" b="0" i="0" u="none" strike="noStrike" cap="none" normalizeH="0" baseline="0" smtClean="0">
                        <a:ln>
                          <a:noFill/>
                        </a:ln>
                        <a:solidFill>
                          <a:schemeClr val="tx1"/>
                        </a:solidFill>
                        <a:effectLst/>
                        <a:latin typeface="Times New Roman" pitchFamily="18"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Times New Roman" pitchFamily="18" charset="0"/>
                          <a:cs typeface="Times New Roman" pitchFamily="18" charset="0"/>
                        </a:rPr>
                        <a:t>$11,951 – $45,500</a:t>
                      </a:r>
                      <a:endParaRPr kumimoji="0" lang="en-US" sz="1300" b="0" i="0" u="none" strike="noStrike" cap="none" normalizeH="0" baseline="0" smtClean="0">
                        <a:ln>
                          <a:noFill/>
                        </a:ln>
                        <a:solidFill>
                          <a:schemeClr val="tx1"/>
                        </a:solidFill>
                        <a:effectLst/>
                        <a:latin typeface="Times New Roman" pitchFamily="18" charset="0"/>
                      </a:endParaRPr>
                    </a:p>
                  </a:txBody>
                  <a:tcPr anchor="ctr" horzOverflow="overflow">
                    <a:lnL>
                      <a:noFill/>
                    </a:lnL>
                    <a:lnR cap="flat">
                      <a:noFill/>
                    </a:lnR>
                    <a:lnT>
                      <a:noFill/>
                    </a:lnT>
                    <a:lnB>
                      <a:noFill/>
                    </a:lnB>
                    <a:lnTlToBr>
                      <a:noFill/>
                    </a:lnTlToBr>
                    <a:lnBlToTr>
                      <a:noFill/>
                    </a:lnBlToTr>
                    <a:noFill/>
                  </a:tcPr>
                </a:tc>
              </a:tr>
              <a:tr h="3333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Times New Roman" pitchFamily="18" charset="0"/>
                          <a:cs typeface="Times New Roman" pitchFamily="18" charset="0"/>
                        </a:rPr>
                        <a:t>25%</a:t>
                      </a:r>
                      <a:endParaRPr kumimoji="0" lang="en-US" sz="1300" b="0" i="0" u="none" strike="noStrike" cap="none" normalizeH="0" baseline="0" smtClean="0">
                        <a:ln>
                          <a:noFill/>
                        </a:ln>
                        <a:solidFill>
                          <a:schemeClr val="tx1"/>
                        </a:solidFill>
                        <a:effectLst/>
                        <a:latin typeface="Times New Roman" pitchFamily="18" charset="0"/>
                      </a:endParaRPr>
                    </a:p>
                  </a:txBody>
                  <a:tcPr anchor="ctr" horzOverflow="overflow">
                    <a:lnL cap="flat">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Times New Roman" pitchFamily="18" charset="0"/>
                          <a:cs typeface="Times New Roman" pitchFamily="18" charset="0"/>
                        </a:rPr>
                        <a:t>$33,951 – $82,250</a:t>
                      </a:r>
                      <a:endParaRPr kumimoji="0" lang="en-US" sz="1300" b="0" i="0" u="none" strike="noStrike" cap="none" normalizeH="0" baseline="0" smtClean="0">
                        <a:ln>
                          <a:noFill/>
                        </a:ln>
                        <a:solidFill>
                          <a:schemeClr val="tx1"/>
                        </a:solidFill>
                        <a:effectLst/>
                        <a:latin typeface="Times New Roman" pitchFamily="18"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Times New Roman" pitchFamily="18" charset="0"/>
                          <a:cs typeface="Times New Roman" pitchFamily="18" charset="0"/>
                        </a:rPr>
                        <a:t>$67,901 – $137,050</a:t>
                      </a:r>
                      <a:endParaRPr kumimoji="0" lang="en-US" sz="1300" b="0" i="0" u="none" strike="noStrike" cap="none" normalizeH="0" baseline="0" smtClean="0">
                        <a:ln>
                          <a:noFill/>
                        </a:ln>
                        <a:solidFill>
                          <a:schemeClr val="tx1"/>
                        </a:solidFill>
                        <a:effectLst/>
                        <a:latin typeface="Times New Roman" pitchFamily="18"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Times New Roman" pitchFamily="18" charset="0"/>
                          <a:cs typeface="Times New Roman" pitchFamily="18" charset="0"/>
                        </a:rPr>
                        <a:t>$33,951 – $68,525</a:t>
                      </a:r>
                      <a:endParaRPr kumimoji="0" lang="en-US" sz="1300" b="0" i="0" u="none" strike="noStrike" cap="none" normalizeH="0" baseline="0" smtClean="0">
                        <a:ln>
                          <a:noFill/>
                        </a:ln>
                        <a:solidFill>
                          <a:schemeClr val="tx1"/>
                        </a:solidFill>
                        <a:effectLst/>
                        <a:latin typeface="Times New Roman" pitchFamily="18"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Times New Roman" pitchFamily="18" charset="0"/>
                          <a:cs typeface="Times New Roman" pitchFamily="18" charset="0"/>
                        </a:rPr>
                        <a:t>$45,501 – $117,450</a:t>
                      </a:r>
                      <a:endParaRPr kumimoji="0" lang="en-US" sz="1300" b="0" i="0" u="none" strike="noStrike" cap="none" normalizeH="0" baseline="0" smtClean="0">
                        <a:ln>
                          <a:noFill/>
                        </a:ln>
                        <a:solidFill>
                          <a:schemeClr val="tx1"/>
                        </a:solidFill>
                        <a:effectLst/>
                        <a:latin typeface="Times New Roman" pitchFamily="18" charset="0"/>
                      </a:endParaRPr>
                    </a:p>
                  </a:txBody>
                  <a:tcPr anchor="ctr" horzOverflow="overflow">
                    <a:lnL>
                      <a:noFill/>
                    </a:lnL>
                    <a:lnR cap="flat">
                      <a:noFill/>
                    </a:lnR>
                    <a:lnT>
                      <a:noFill/>
                    </a:lnT>
                    <a:lnB>
                      <a:noFill/>
                    </a:lnB>
                    <a:lnTlToBr>
                      <a:noFill/>
                    </a:lnTlToBr>
                    <a:lnBlToTr>
                      <a:noFill/>
                    </a:lnBlToTr>
                    <a:noFill/>
                  </a:tcPr>
                </a:tc>
              </a:tr>
              <a:tr h="3333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Times New Roman" pitchFamily="18" charset="0"/>
                          <a:cs typeface="Times New Roman" pitchFamily="18" charset="0"/>
                        </a:rPr>
                        <a:t>28%</a:t>
                      </a:r>
                      <a:endParaRPr kumimoji="0" lang="en-US" sz="1300" b="0" i="0" u="none" strike="noStrike" cap="none" normalizeH="0" baseline="0" smtClean="0">
                        <a:ln>
                          <a:noFill/>
                        </a:ln>
                        <a:solidFill>
                          <a:schemeClr val="tx1"/>
                        </a:solidFill>
                        <a:effectLst/>
                        <a:latin typeface="Times New Roman" pitchFamily="18" charset="0"/>
                      </a:endParaRPr>
                    </a:p>
                  </a:txBody>
                  <a:tcPr anchor="ctr" horzOverflow="overflow">
                    <a:lnL cap="flat">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Times New Roman" pitchFamily="18" charset="0"/>
                          <a:cs typeface="Times New Roman" pitchFamily="18" charset="0"/>
                        </a:rPr>
                        <a:t>$82,251 – $171,550</a:t>
                      </a:r>
                      <a:endParaRPr kumimoji="0" lang="en-US" sz="1300" b="0" i="0" u="none" strike="noStrike" cap="none" normalizeH="0" baseline="0" smtClean="0">
                        <a:ln>
                          <a:noFill/>
                        </a:ln>
                        <a:solidFill>
                          <a:schemeClr val="tx1"/>
                        </a:solidFill>
                        <a:effectLst/>
                        <a:latin typeface="Times New Roman" pitchFamily="18"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Times New Roman" pitchFamily="18" charset="0"/>
                          <a:cs typeface="Times New Roman" pitchFamily="18" charset="0"/>
                        </a:rPr>
                        <a:t>$137,051 – $208,850</a:t>
                      </a:r>
                      <a:endParaRPr kumimoji="0" lang="en-US" sz="1300" b="0" i="0" u="none" strike="noStrike" cap="none" normalizeH="0" baseline="0" smtClean="0">
                        <a:ln>
                          <a:noFill/>
                        </a:ln>
                        <a:solidFill>
                          <a:schemeClr val="tx1"/>
                        </a:solidFill>
                        <a:effectLst/>
                        <a:latin typeface="Times New Roman" pitchFamily="18"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Times New Roman" pitchFamily="18" charset="0"/>
                          <a:cs typeface="Times New Roman" pitchFamily="18" charset="0"/>
                        </a:rPr>
                        <a:t>$68,525 – $104,425</a:t>
                      </a:r>
                      <a:endParaRPr kumimoji="0" lang="en-US" sz="1300" b="0" i="0" u="none" strike="noStrike" cap="none" normalizeH="0" baseline="0" smtClean="0">
                        <a:ln>
                          <a:noFill/>
                        </a:ln>
                        <a:solidFill>
                          <a:schemeClr val="tx1"/>
                        </a:solidFill>
                        <a:effectLst/>
                        <a:latin typeface="Times New Roman" pitchFamily="18"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Times New Roman" pitchFamily="18" charset="0"/>
                          <a:cs typeface="Times New Roman" pitchFamily="18" charset="0"/>
                        </a:rPr>
                        <a:t>$117,451 – $190,200</a:t>
                      </a:r>
                      <a:endParaRPr kumimoji="0" lang="en-US" sz="1300" b="0" i="0" u="none" strike="noStrike" cap="none" normalizeH="0" baseline="0" smtClean="0">
                        <a:ln>
                          <a:noFill/>
                        </a:ln>
                        <a:solidFill>
                          <a:schemeClr val="tx1"/>
                        </a:solidFill>
                        <a:effectLst/>
                        <a:latin typeface="Times New Roman" pitchFamily="18" charset="0"/>
                      </a:endParaRPr>
                    </a:p>
                  </a:txBody>
                  <a:tcPr anchor="ctr" horzOverflow="overflow">
                    <a:lnL>
                      <a:noFill/>
                    </a:lnL>
                    <a:lnR cap="flat">
                      <a:noFill/>
                    </a:lnR>
                    <a:lnT>
                      <a:noFill/>
                    </a:lnT>
                    <a:lnB>
                      <a:noFill/>
                    </a:lnB>
                    <a:lnTlToBr>
                      <a:noFill/>
                    </a:lnTlToBr>
                    <a:lnBlToTr>
                      <a:noFill/>
                    </a:lnBlToTr>
                    <a:noFill/>
                  </a:tcPr>
                </a:tc>
              </a:tr>
              <a:tr h="33496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Times New Roman" pitchFamily="18" charset="0"/>
                          <a:cs typeface="Times New Roman" pitchFamily="18" charset="0"/>
                        </a:rPr>
                        <a:t>33%</a:t>
                      </a:r>
                      <a:endParaRPr kumimoji="0" lang="en-US" sz="1300" b="0" i="0" u="none" strike="noStrike" cap="none" normalizeH="0" baseline="0" smtClean="0">
                        <a:ln>
                          <a:noFill/>
                        </a:ln>
                        <a:solidFill>
                          <a:schemeClr val="tx1"/>
                        </a:solidFill>
                        <a:effectLst/>
                        <a:latin typeface="Times New Roman" pitchFamily="18" charset="0"/>
                      </a:endParaRPr>
                    </a:p>
                  </a:txBody>
                  <a:tcPr anchor="ctr" horzOverflow="overflow">
                    <a:lnL cap="flat">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Times New Roman" pitchFamily="18" charset="0"/>
                          <a:cs typeface="Times New Roman" pitchFamily="18" charset="0"/>
                        </a:rPr>
                        <a:t>$171,551 – $372,950</a:t>
                      </a:r>
                      <a:endParaRPr kumimoji="0" lang="en-US" sz="1300" b="0" i="0" u="none" strike="noStrike" cap="none" normalizeH="0" baseline="0" smtClean="0">
                        <a:ln>
                          <a:noFill/>
                        </a:ln>
                        <a:solidFill>
                          <a:schemeClr val="tx1"/>
                        </a:solidFill>
                        <a:effectLst/>
                        <a:latin typeface="Times New Roman" pitchFamily="18"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Times New Roman" pitchFamily="18" charset="0"/>
                          <a:cs typeface="Times New Roman" pitchFamily="18" charset="0"/>
                        </a:rPr>
                        <a:t>$208,851 – $372,950</a:t>
                      </a:r>
                      <a:endParaRPr kumimoji="0" lang="en-US" sz="1300" b="0" i="0" u="none" strike="noStrike" cap="none" normalizeH="0" baseline="0" smtClean="0">
                        <a:ln>
                          <a:noFill/>
                        </a:ln>
                        <a:solidFill>
                          <a:schemeClr val="tx1"/>
                        </a:solidFill>
                        <a:effectLst/>
                        <a:latin typeface="Times New Roman" pitchFamily="18"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Times New Roman" pitchFamily="18" charset="0"/>
                          <a:cs typeface="Times New Roman" pitchFamily="18" charset="0"/>
                        </a:rPr>
                        <a:t>$104,426 – $186,475</a:t>
                      </a:r>
                      <a:endParaRPr kumimoji="0" lang="en-US" sz="1300" b="0" i="0" u="none" strike="noStrike" cap="none" normalizeH="0" baseline="0" smtClean="0">
                        <a:ln>
                          <a:noFill/>
                        </a:ln>
                        <a:solidFill>
                          <a:schemeClr val="tx1"/>
                        </a:solidFill>
                        <a:effectLst/>
                        <a:latin typeface="Times New Roman" pitchFamily="18"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Times New Roman" pitchFamily="18" charset="0"/>
                          <a:cs typeface="Times New Roman" pitchFamily="18" charset="0"/>
                        </a:rPr>
                        <a:t>$190,201 - $372,950</a:t>
                      </a:r>
                      <a:endParaRPr kumimoji="0" lang="en-US" sz="1300" b="0" i="0" u="none" strike="noStrike" cap="none" normalizeH="0" baseline="0" smtClean="0">
                        <a:ln>
                          <a:noFill/>
                        </a:ln>
                        <a:solidFill>
                          <a:schemeClr val="tx1"/>
                        </a:solidFill>
                        <a:effectLst/>
                        <a:latin typeface="Times New Roman" pitchFamily="18" charset="0"/>
                      </a:endParaRPr>
                    </a:p>
                  </a:txBody>
                  <a:tcPr anchor="ctr" horzOverflow="overflow">
                    <a:lnL>
                      <a:noFill/>
                    </a:lnL>
                    <a:lnR cap="flat">
                      <a:noFill/>
                    </a:lnR>
                    <a:lnT>
                      <a:noFill/>
                    </a:lnT>
                    <a:lnB>
                      <a:noFill/>
                    </a:lnB>
                    <a:lnTlToBr>
                      <a:noFill/>
                    </a:lnTlToBr>
                    <a:lnBlToTr>
                      <a:noFill/>
                    </a:lnBlToTr>
                    <a:noFill/>
                  </a:tcPr>
                </a:tc>
              </a:tr>
              <a:tr h="3333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Times New Roman" pitchFamily="18" charset="0"/>
                          <a:cs typeface="Times New Roman" pitchFamily="18" charset="0"/>
                        </a:rPr>
                        <a:t>35%</a:t>
                      </a:r>
                      <a:endParaRPr kumimoji="0" lang="en-US" sz="1300" b="0" i="0" u="none" strike="noStrike" cap="none" normalizeH="0" baseline="0" smtClean="0">
                        <a:ln>
                          <a:noFill/>
                        </a:ln>
                        <a:solidFill>
                          <a:schemeClr val="tx1"/>
                        </a:solidFill>
                        <a:effectLst/>
                        <a:latin typeface="Times New Roman" pitchFamily="18" charset="0"/>
                      </a:endParaRPr>
                    </a:p>
                  </a:txBody>
                  <a:tcPr anchor="ctr" horzOverflow="overflow">
                    <a:lnL cap="flat">
                      <a:noFill/>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Times New Roman" pitchFamily="18" charset="0"/>
                          <a:cs typeface="Times New Roman" pitchFamily="18" charset="0"/>
                        </a:rPr>
                        <a:t>$372,951+</a:t>
                      </a:r>
                      <a:endParaRPr kumimoji="0" lang="en-US" sz="1300" b="0" i="0" u="none" strike="noStrike" cap="none" normalizeH="0" baseline="0" smtClean="0">
                        <a:ln>
                          <a:noFill/>
                        </a:ln>
                        <a:solidFill>
                          <a:schemeClr val="tx1"/>
                        </a:solidFill>
                        <a:effectLst/>
                        <a:latin typeface="Times New Roman" pitchFamily="18" charset="0"/>
                      </a:endParaRPr>
                    </a:p>
                  </a:txBody>
                  <a:tcPr anchor="ctr" horzOverflow="overflow">
                    <a:lnL>
                      <a:noFill/>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Times New Roman" pitchFamily="18" charset="0"/>
                          <a:cs typeface="Times New Roman" pitchFamily="18" charset="0"/>
                        </a:rPr>
                        <a:t>$372,951+</a:t>
                      </a:r>
                      <a:endParaRPr kumimoji="0" lang="en-US" sz="1300" b="0" i="0" u="none" strike="noStrike" cap="none" normalizeH="0" baseline="0" smtClean="0">
                        <a:ln>
                          <a:noFill/>
                        </a:ln>
                        <a:solidFill>
                          <a:schemeClr val="tx1"/>
                        </a:solidFill>
                        <a:effectLst/>
                        <a:latin typeface="Times New Roman" pitchFamily="18" charset="0"/>
                      </a:endParaRPr>
                    </a:p>
                  </a:txBody>
                  <a:tcPr anchor="ctr" horzOverflow="overflow">
                    <a:lnL>
                      <a:noFill/>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Times New Roman" pitchFamily="18" charset="0"/>
                          <a:cs typeface="Times New Roman" pitchFamily="18" charset="0"/>
                        </a:rPr>
                        <a:t>$186,476+</a:t>
                      </a:r>
                      <a:endParaRPr kumimoji="0" lang="en-US" sz="1300" b="0" i="0" u="none" strike="noStrike" cap="none" normalizeH="0" baseline="0" smtClean="0">
                        <a:ln>
                          <a:noFill/>
                        </a:ln>
                        <a:solidFill>
                          <a:schemeClr val="tx1"/>
                        </a:solidFill>
                        <a:effectLst/>
                        <a:latin typeface="Times New Roman" pitchFamily="18" charset="0"/>
                      </a:endParaRPr>
                    </a:p>
                  </a:txBody>
                  <a:tcPr anchor="ctr" horzOverflow="overflow">
                    <a:lnL>
                      <a:noFill/>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Times New Roman" pitchFamily="18" charset="0"/>
                          <a:cs typeface="Times New Roman" pitchFamily="18" charset="0"/>
                        </a:rPr>
                        <a:t>$372,951+</a:t>
                      </a:r>
                      <a:endParaRPr kumimoji="0" lang="en-US" sz="1300" b="0" i="0" u="none" strike="noStrike" cap="none" normalizeH="0" baseline="0" smtClean="0">
                        <a:ln>
                          <a:noFill/>
                        </a:ln>
                        <a:solidFill>
                          <a:schemeClr val="tx1"/>
                        </a:solidFill>
                        <a:effectLst/>
                        <a:latin typeface="Times New Roman" pitchFamily="18" charset="0"/>
                      </a:endParaRPr>
                    </a:p>
                  </a:txBody>
                  <a:tcPr anchor="ctr" horzOverflow="overflow">
                    <a:lnL>
                      <a:noFill/>
                    </a:lnL>
                    <a:lnR cap="flat">
                      <a:noFill/>
                    </a:lnR>
                    <a:lnT>
                      <a:noFill/>
                    </a:lnT>
                    <a:lnB cap="flat">
                      <a:noFill/>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E209659B-EF69-443B-A0FF-50A273EAB329}" type="slidenum">
              <a:rPr lang="en-US"/>
              <a:pPr/>
              <a:t>15</a:t>
            </a:fld>
            <a:endParaRPr lang="en-US"/>
          </a:p>
        </p:txBody>
      </p:sp>
      <p:sp>
        <p:nvSpPr>
          <p:cNvPr id="109570" name="Rectangle 2"/>
          <p:cNvSpPr>
            <a:spLocks noGrp="1" noChangeArrowheads="1"/>
          </p:cNvSpPr>
          <p:nvPr>
            <p:ph type="title"/>
          </p:nvPr>
        </p:nvSpPr>
        <p:spPr>
          <a:xfrm>
            <a:off x="228600" y="228600"/>
            <a:ext cx="8686800" cy="533400"/>
          </a:xfrm>
        </p:spPr>
        <p:txBody>
          <a:bodyPr/>
          <a:lstStyle/>
          <a:p>
            <a:r>
              <a:rPr lang="en-US"/>
              <a:t>Problem: Computing Taxes, cont.</a:t>
            </a:r>
          </a:p>
        </p:txBody>
      </p:sp>
      <p:sp>
        <p:nvSpPr>
          <p:cNvPr id="109576" name="Rectangle 8"/>
          <p:cNvSpPr>
            <a:spLocks noChangeArrowheads="1"/>
          </p:cNvSpPr>
          <p:nvPr/>
        </p:nvSpPr>
        <p:spPr bwMode="auto">
          <a:xfrm>
            <a:off x="1833563" y="2549525"/>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109577" name="Rectangle 9"/>
          <p:cNvSpPr>
            <a:spLocks noGrp="1" noChangeArrowheads="1"/>
          </p:cNvSpPr>
          <p:nvPr>
            <p:ph type="body" idx="1"/>
          </p:nvPr>
        </p:nvSpPr>
        <p:spPr>
          <a:xfrm>
            <a:off x="228600" y="838200"/>
            <a:ext cx="8610600" cy="2590800"/>
          </a:xfrm>
          <a:noFill/>
          <a:ln/>
        </p:spPr>
        <p:txBody>
          <a:bodyPr/>
          <a:lstStyle/>
          <a:p>
            <a:pPr marL="0" indent="0">
              <a:lnSpc>
                <a:spcPct val="90000"/>
              </a:lnSpc>
              <a:buFont typeface="Monotype Sorts" pitchFamily="2" charset="2"/>
              <a:buNone/>
            </a:pPr>
            <a:r>
              <a:rPr lang="en-US" sz="2000">
                <a:latin typeface="Courier New" pitchFamily="49" charset="0"/>
                <a:cs typeface="Courier New" pitchFamily="49" charset="0"/>
              </a:rPr>
              <a:t>if (status == 0) {</a:t>
            </a:r>
            <a:endParaRPr lang="en-US" sz="2000">
              <a:latin typeface="Courier" charset="0"/>
              <a:cs typeface="Times New Roman" pitchFamily="18" charset="0"/>
            </a:endParaRPr>
          </a:p>
          <a:p>
            <a:pPr marL="0" indent="0">
              <a:lnSpc>
                <a:spcPct val="90000"/>
              </a:lnSpc>
              <a:buFont typeface="Monotype Sorts" pitchFamily="2" charset="2"/>
              <a:buNone/>
            </a:pPr>
            <a:r>
              <a:rPr lang="en-US" sz="2000">
                <a:latin typeface="Courier New" pitchFamily="49" charset="0"/>
                <a:cs typeface="Courier New" pitchFamily="49" charset="0"/>
              </a:rPr>
              <a:t>  // Compute tax for single filers</a:t>
            </a:r>
            <a:endParaRPr lang="en-US" sz="2000">
              <a:latin typeface="Courier" charset="0"/>
              <a:cs typeface="Times New Roman" pitchFamily="18" charset="0"/>
            </a:endParaRPr>
          </a:p>
          <a:p>
            <a:pPr marL="0" indent="0">
              <a:lnSpc>
                <a:spcPct val="90000"/>
              </a:lnSpc>
              <a:buFont typeface="Monotype Sorts" pitchFamily="2" charset="2"/>
              <a:buNone/>
            </a:pPr>
            <a:r>
              <a:rPr lang="en-US" sz="2000">
                <a:latin typeface="Courier New" pitchFamily="49" charset="0"/>
                <a:cs typeface="Courier New" pitchFamily="49" charset="0"/>
              </a:rPr>
              <a:t>}</a:t>
            </a:r>
            <a:endParaRPr lang="en-US" sz="2000">
              <a:latin typeface="Courier" charset="0"/>
              <a:cs typeface="Times New Roman" pitchFamily="18" charset="0"/>
            </a:endParaRPr>
          </a:p>
          <a:p>
            <a:pPr marL="0" indent="0">
              <a:lnSpc>
                <a:spcPct val="90000"/>
              </a:lnSpc>
              <a:buFont typeface="Monotype Sorts" pitchFamily="2" charset="2"/>
              <a:buNone/>
            </a:pPr>
            <a:r>
              <a:rPr lang="en-US" sz="2000">
                <a:latin typeface="Courier New" pitchFamily="49" charset="0"/>
                <a:cs typeface="Courier New" pitchFamily="49" charset="0"/>
              </a:rPr>
              <a:t>else if (status == 1) {</a:t>
            </a:r>
            <a:endParaRPr lang="en-US" sz="2000">
              <a:latin typeface="Courier" charset="0"/>
              <a:cs typeface="Times New Roman" pitchFamily="18" charset="0"/>
            </a:endParaRPr>
          </a:p>
          <a:p>
            <a:pPr marL="0" indent="0">
              <a:lnSpc>
                <a:spcPct val="90000"/>
              </a:lnSpc>
              <a:buFont typeface="Monotype Sorts" pitchFamily="2" charset="2"/>
              <a:buNone/>
            </a:pPr>
            <a:r>
              <a:rPr lang="en-US" sz="2000">
                <a:latin typeface="Courier New" pitchFamily="49" charset="0"/>
                <a:cs typeface="Courier New" pitchFamily="49" charset="0"/>
              </a:rPr>
              <a:t>  // Compute tax for married file jointly</a:t>
            </a:r>
            <a:endParaRPr lang="en-US" sz="2000">
              <a:latin typeface="Courier" charset="0"/>
              <a:cs typeface="Times New Roman" pitchFamily="18" charset="0"/>
            </a:endParaRPr>
          </a:p>
          <a:p>
            <a:pPr marL="0" indent="0">
              <a:lnSpc>
                <a:spcPct val="90000"/>
              </a:lnSpc>
              <a:buFont typeface="Monotype Sorts" pitchFamily="2" charset="2"/>
              <a:buNone/>
            </a:pPr>
            <a:r>
              <a:rPr lang="en-US" sz="2000">
                <a:latin typeface="Courier New" pitchFamily="49" charset="0"/>
                <a:cs typeface="Courier New" pitchFamily="49" charset="0"/>
              </a:rPr>
              <a:t>}</a:t>
            </a:r>
            <a:endParaRPr lang="en-US" sz="2000">
              <a:latin typeface="Courier" charset="0"/>
              <a:cs typeface="Times New Roman" pitchFamily="18" charset="0"/>
            </a:endParaRPr>
          </a:p>
          <a:p>
            <a:pPr marL="0" indent="0">
              <a:lnSpc>
                <a:spcPct val="90000"/>
              </a:lnSpc>
              <a:buFont typeface="Monotype Sorts" pitchFamily="2" charset="2"/>
              <a:buNone/>
            </a:pPr>
            <a:r>
              <a:rPr lang="en-US" sz="2000">
                <a:latin typeface="Courier New" pitchFamily="49" charset="0"/>
                <a:cs typeface="Courier New" pitchFamily="49" charset="0"/>
              </a:rPr>
              <a:t>else if (status == 2) {</a:t>
            </a:r>
            <a:endParaRPr lang="en-US" sz="2000">
              <a:latin typeface="Courier" charset="0"/>
              <a:cs typeface="Times New Roman" pitchFamily="18" charset="0"/>
            </a:endParaRPr>
          </a:p>
          <a:p>
            <a:pPr marL="0" indent="0">
              <a:lnSpc>
                <a:spcPct val="90000"/>
              </a:lnSpc>
              <a:buFont typeface="Monotype Sorts" pitchFamily="2" charset="2"/>
              <a:buNone/>
            </a:pPr>
            <a:r>
              <a:rPr lang="en-US" sz="2000">
                <a:latin typeface="Courier New" pitchFamily="49" charset="0"/>
                <a:cs typeface="Courier New" pitchFamily="49" charset="0"/>
              </a:rPr>
              <a:t>  // Compute tax for married file separately</a:t>
            </a:r>
            <a:endParaRPr lang="en-US" sz="2000">
              <a:latin typeface="Courier" charset="0"/>
              <a:cs typeface="Times New Roman" pitchFamily="18" charset="0"/>
            </a:endParaRPr>
          </a:p>
          <a:p>
            <a:pPr marL="0" indent="0">
              <a:lnSpc>
                <a:spcPct val="90000"/>
              </a:lnSpc>
              <a:buFont typeface="Monotype Sorts" pitchFamily="2" charset="2"/>
              <a:buNone/>
            </a:pPr>
            <a:r>
              <a:rPr lang="en-US" sz="2000">
                <a:latin typeface="Courier New" pitchFamily="49" charset="0"/>
                <a:cs typeface="Courier New" pitchFamily="49" charset="0"/>
              </a:rPr>
              <a:t>}</a:t>
            </a:r>
            <a:endParaRPr lang="en-US" sz="2000">
              <a:latin typeface="Courier" charset="0"/>
              <a:cs typeface="Times New Roman" pitchFamily="18" charset="0"/>
            </a:endParaRPr>
          </a:p>
          <a:p>
            <a:pPr marL="0" indent="0">
              <a:lnSpc>
                <a:spcPct val="90000"/>
              </a:lnSpc>
              <a:buFont typeface="Monotype Sorts" pitchFamily="2" charset="2"/>
              <a:buNone/>
            </a:pPr>
            <a:r>
              <a:rPr lang="en-US" sz="2000">
                <a:latin typeface="Courier New" pitchFamily="49" charset="0"/>
                <a:cs typeface="Courier New" pitchFamily="49" charset="0"/>
              </a:rPr>
              <a:t>else if (status == 3) {</a:t>
            </a:r>
            <a:endParaRPr lang="en-US" sz="2000">
              <a:latin typeface="Courier" charset="0"/>
              <a:cs typeface="Times New Roman" pitchFamily="18" charset="0"/>
            </a:endParaRPr>
          </a:p>
          <a:p>
            <a:pPr marL="0" indent="0">
              <a:lnSpc>
                <a:spcPct val="90000"/>
              </a:lnSpc>
              <a:buFont typeface="Monotype Sorts" pitchFamily="2" charset="2"/>
              <a:buNone/>
            </a:pPr>
            <a:r>
              <a:rPr lang="en-US" sz="2000">
                <a:latin typeface="Courier New" pitchFamily="49" charset="0"/>
                <a:cs typeface="Courier New" pitchFamily="49" charset="0"/>
              </a:rPr>
              <a:t>  // Compute tax for head of household</a:t>
            </a:r>
            <a:endParaRPr lang="en-US" sz="2000">
              <a:latin typeface="Courier" charset="0"/>
              <a:cs typeface="Times New Roman" pitchFamily="18" charset="0"/>
            </a:endParaRPr>
          </a:p>
          <a:p>
            <a:pPr marL="0" indent="0">
              <a:lnSpc>
                <a:spcPct val="90000"/>
              </a:lnSpc>
              <a:buFont typeface="Monotype Sorts" pitchFamily="2" charset="2"/>
              <a:buNone/>
            </a:pPr>
            <a:r>
              <a:rPr lang="en-US" sz="2000">
                <a:latin typeface="Courier New" pitchFamily="49" charset="0"/>
                <a:cs typeface="Courier New" pitchFamily="49" charset="0"/>
              </a:rPr>
              <a:t>}</a:t>
            </a:r>
            <a:endParaRPr lang="en-US" sz="2000">
              <a:latin typeface="Courier" charset="0"/>
              <a:cs typeface="Times New Roman" pitchFamily="18" charset="0"/>
            </a:endParaRPr>
          </a:p>
          <a:p>
            <a:pPr marL="0" indent="0">
              <a:lnSpc>
                <a:spcPct val="90000"/>
              </a:lnSpc>
              <a:buFont typeface="Monotype Sorts" pitchFamily="2" charset="2"/>
              <a:buNone/>
            </a:pPr>
            <a:r>
              <a:rPr lang="en-US" sz="2000">
                <a:latin typeface="Courier New" pitchFamily="49" charset="0"/>
                <a:cs typeface="Courier New" pitchFamily="49" charset="0"/>
              </a:rPr>
              <a:t>else {</a:t>
            </a:r>
            <a:endParaRPr lang="en-US" sz="2000">
              <a:latin typeface="Courier" charset="0"/>
              <a:cs typeface="Times New Roman" pitchFamily="18" charset="0"/>
            </a:endParaRPr>
          </a:p>
          <a:p>
            <a:pPr marL="0" indent="0">
              <a:lnSpc>
                <a:spcPct val="90000"/>
              </a:lnSpc>
              <a:buFont typeface="Monotype Sorts" pitchFamily="2" charset="2"/>
              <a:buNone/>
            </a:pPr>
            <a:r>
              <a:rPr lang="en-US" sz="2000">
                <a:latin typeface="Courier New" pitchFamily="49" charset="0"/>
                <a:cs typeface="Courier New" pitchFamily="49" charset="0"/>
              </a:rPr>
              <a:t>  // Display wrong status</a:t>
            </a:r>
            <a:endParaRPr lang="en-US" sz="2000">
              <a:latin typeface="Courier" charset="0"/>
              <a:cs typeface="Times New Roman" pitchFamily="18" charset="0"/>
            </a:endParaRPr>
          </a:p>
          <a:p>
            <a:pPr marL="0" indent="0">
              <a:lnSpc>
                <a:spcPct val="90000"/>
              </a:lnSpc>
              <a:buFont typeface="Monotype Sorts" pitchFamily="2" charset="2"/>
              <a:buNone/>
            </a:pPr>
            <a:r>
              <a:rPr lang="en-US" sz="200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FAEE1015-38A7-4B11-9647-FBDE224AF611}" type="slidenum">
              <a:rPr lang="en-US"/>
              <a:pPr/>
              <a:t>16</a:t>
            </a:fld>
            <a:endParaRPr lang="en-US"/>
          </a:p>
        </p:txBody>
      </p:sp>
      <p:sp>
        <p:nvSpPr>
          <p:cNvPr id="157698" name="Rectangle 2"/>
          <p:cNvSpPr>
            <a:spLocks noGrp="1" noChangeArrowheads="1"/>
          </p:cNvSpPr>
          <p:nvPr>
            <p:ph type="title"/>
          </p:nvPr>
        </p:nvSpPr>
        <p:spPr>
          <a:xfrm>
            <a:off x="533400" y="0"/>
            <a:ext cx="7772400" cy="1371600"/>
          </a:xfrm>
          <a:noFill/>
          <a:ln/>
        </p:spPr>
        <p:txBody>
          <a:bodyPr/>
          <a:lstStyle/>
          <a:p>
            <a:r>
              <a:rPr lang="en-US"/>
              <a:t>Logical Operators</a:t>
            </a:r>
          </a:p>
        </p:txBody>
      </p:sp>
      <p:sp>
        <p:nvSpPr>
          <p:cNvPr id="157699" name="Text Box 3"/>
          <p:cNvSpPr txBox="1">
            <a:spLocks noChangeArrowheads="1"/>
          </p:cNvSpPr>
          <p:nvPr/>
        </p:nvSpPr>
        <p:spPr bwMode="auto">
          <a:xfrm>
            <a:off x="914400" y="1371600"/>
            <a:ext cx="6781800" cy="2631490"/>
          </a:xfrm>
          <a:prstGeom prst="rect">
            <a:avLst/>
          </a:prstGeom>
          <a:noFill/>
          <a:ln w="12700">
            <a:noFill/>
            <a:miter lim="800000"/>
            <a:headEnd type="none" w="sm" len="sm"/>
            <a:tailEnd type="none" w="sm" len="sm"/>
          </a:ln>
          <a:effectLst/>
        </p:spPr>
        <p:txBody>
          <a:bodyPr>
            <a:spAutoFit/>
          </a:bodyPr>
          <a:lstStyle/>
          <a:p>
            <a:pPr>
              <a:spcBef>
                <a:spcPct val="50000"/>
              </a:spcBef>
              <a:tabLst>
                <a:tab pos="1771650" algn="l"/>
                <a:tab pos="3657600" algn="l"/>
              </a:tabLst>
            </a:pPr>
            <a:r>
              <a:rPr lang="en-US" sz="3000" i="1" dirty="0"/>
              <a:t>Operator 	Name	</a:t>
            </a:r>
          </a:p>
          <a:p>
            <a:pPr>
              <a:spcBef>
                <a:spcPct val="50000"/>
              </a:spcBef>
              <a:tabLst>
                <a:tab pos="1771650" algn="l"/>
                <a:tab pos="3657600" algn="l"/>
              </a:tabLst>
            </a:pPr>
            <a:r>
              <a:rPr lang="en-US" sz="3000" dirty="0">
                <a:latin typeface="Courier New" pitchFamily="49" charset="0"/>
              </a:rPr>
              <a:t>!</a:t>
            </a:r>
            <a:r>
              <a:rPr lang="en-US" sz="3000" dirty="0"/>
              <a:t>	not	</a:t>
            </a:r>
          </a:p>
          <a:p>
            <a:pPr>
              <a:spcBef>
                <a:spcPct val="50000"/>
              </a:spcBef>
              <a:tabLst>
                <a:tab pos="1771650" algn="l"/>
                <a:tab pos="3657600" algn="l"/>
              </a:tabLst>
            </a:pPr>
            <a:r>
              <a:rPr lang="en-US" sz="3000" dirty="0">
                <a:latin typeface="Courier New" pitchFamily="49" charset="0"/>
              </a:rPr>
              <a:t>&amp;&amp;</a:t>
            </a:r>
            <a:r>
              <a:rPr lang="en-US" sz="3000" dirty="0"/>
              <a:t>	and	</a:t>
            </a:r>
          </a:p>
          <a:p>
            <a:pPr>
              <a:spcBef>
                <a:spcPct val="50000"/>
              </a:spcBef>
              <a:tabLst>
                <a:tab pos="1771650" algn="l"/>
                <a:tab pos="3657600" algn="l"/>
              </a:tabLst>
            </a:pPr>
            <a:r>
              <a:rPr lang="en-US" sz="3000" dirty="0">
                <a:latin typeface="Courier New" pitchFamily="49" charset="0"/>
              </a:rPr>
              <a:t>||</a:t>
            </a:r>
            <a:r>
              <a:rPr lang="en-US" sz="3000" dirty="0"/>
              <a:t>	or	</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fld id="{9D662EFA-265D-4A17-944D-B2D175C8FA28}" type="slidenum">
              <a:rPr lang="en-US"/>
              <a:pPr/>
              <a:t>17</a:t>
            </a:fld>
            <a:endParaRPr lang="en-US"/>
          </a:p>
        </p:txBody>
      </p:sp>
      <p:sp>
        <p:nvSpPr>
          <p:cNvPr id="273410" name="Rectangle 2"/>
          <p:cNvSpPr>
            <a:spLocks noGrp="1" noChangeArrowheads="1"/>
          </p:cNvSpPr>
          <p:nvPr>
            <p:ph type="title"/>
          </p:nvPr>
        </p:nvSpPr>
        <p:spPr>
          <a:xfrm>
            <a:off x="533400" y="0"/>
            <a:ext cx="7772400" cy="1371600"/>
          </a:xfrm>
          <a:noFill/>
          <a:ln/>
        </p:spPr>
        <p:txBody>
          <a:bodyPr/>
          <a:lstStyle/>
          <a:p>
            <a:r>
              <a:rPr lang="en-US"/>
              <a:t>Truth Table for Operator !</a:t>
            </a:r>
          </a:p>
        </p:txBody>
      </p:sp>
      <p:sp>
        <p:nvSpPr>
          <p:cNvPr id="273411" name="Rectangle 3"/>
          <p:cNvSpPr>
            <a:spLocks noChangeArrowheads="1"/>
          </p:cNvSpPr>
          <p:nvPr/>
        </p:nvSpPr>
        <p:spPr bwMode="auto">
          <a:xfrm>
            <a:off x="2362200" y="3248025"/>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273412" name="Rectangle 4"/>
          <p:cNvSpPr>
            <a:spLocks noChangeArrowheads="1"/>
          </p:cNvSpPr>
          <p:nvPr/>
        </p:nvSpPr>
        <p:spPr bwMode="auto">
          <a:xfrm>
            <a:off x="2052638" y="3019425"/>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273413" name="Rectangle 5"/>
          <p:cNvSpPr>
            <a:spLocks noChangeArrowheads="1"/>
          </p:cNvSpPr>
          <p:nvPr/>
        </p:nvSpPr>
        <p:spPr bwMode="auto">
          <a:xfrm>
            <a:off x="0" y="2971800"/>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sp>
        <p:nvSpPr>
          <p:cNvPr id="273414" name="Rectangle 6"/>
          <p:cNvSpPr>
            <a:spLocks noChangeArrowheads="1"/>
          </p:cNvSpPr>
          <p:nvPr/>
        </p:nvSpPr>
        <p:spPr bwMode="auto">
          <a:xfrm>
            <a:off x="0" y="3021013"/>
            <a:ext cx="9144000" cy="0"/>
          </a:xfrm>
          <a:prstGeom prst="rect">
            <a:avLst/>
          </a:prstGeom>
          <a:noFill/>
          <a:ln w="12700">
            <a:noFill/>
            <a:miter lim="800000"/>
            <a:headEnd type="none" w="sm" len="sm"/>
            <a:tailEnd type="none" w="sm" len="sm"/>
          </a:ln>
          <a:effectLst/>
        </p:spPr>
        <p:txBody>
          <a:bodyPr anchor="ctr">
            <a:spAutoFit/>
          </a:bodyPr>
          <a:lstStyle/>
          <a:p>
            <a:endParaRPr lang="en-US"/>
          </a:p>
        </p:txBody>
      </p:sp>
      <p:sp>
        <p:nvSpPr>
          <p:cNvPr id="273415" name="Rectangle 7"/>
          <p:cNvSpPr>
            <a:spLocks noChangeArrowheads="1"/>
          </p:cNvSpPr>
          <p:nvPr/>
        </p:nvSpPr>
        <p:spPr bwMode="auto">
          <a:xfrm>
            <a:off x="0" y="3021013"/>
            <a:ext cx="9144000" cy="0"/>
          </a:xfrm>
          <a:prstGeom prst="rect">
            <a:avLst/>
          </a:prstGeom>
          <a:noFill/>
          <a:ln w="12700">
            <a:noFill/>
            <a:miter lim="800000"/>
            <a:headEnd type="none" w="sm" len="sm"/>
            <a:tailEnd type="none" w="sm" len="sm"/>
          </a:ln>
          <a:effectLst/>
        </p:spPr>
        <p:txBody>
          <a:bodyPr anchor="ctr">
            <a:spAutoFit/>
          </a:bodyPr>
          <a:lstStyle/>
          <a:p>
            <a:endParaRPr lang="en-US"/>
          </a:p>
        </p:txBody>
      </p:sp>
      <p:graphicFrame>
        <p:nvGraphicFramePr>
          <p:cNvPr id="273416" name="Object 8"/>
          <p:cNvGraphicFramePr>
            <a:graphicFrameLocks noChangeAspect="1"/>
          </p:cNvGraphicFramePr>
          <p:nvPr/>
        </p:nvGraphicFramePr>
        <p:xfrm>
          <a:off x="193675" y="1431925"/>
          <a:ext cx="8718550" cy="1322388"/>
        </p:xfrm>
        <a:graphic>
          <a:graphicData uri="http://schemas.openxmlformats.org/presentationml/2006/ole">
            <mc:AlternateContent xmlns:mc="http://schemas.openxmlformats.org/markup-compatibility/2006">
              <mc:Choice xmlns:v="urn:schemas-microsoft-com:vml" Requires="v">
                <p:oleObj spid="_x0000_s273420" name="Picture" r:id="rId4" imgW="5381419" imgH="815505" progId="Word.Picture.8">
                  <p:embed/>
                </p:oleObj>
              </mc:Choice>
              <mc:Fallback>
                <p:oleObj name="Picture" r:id="rId4" imgW="5381419" imgH="815505" progId="Word.Picture.8">
                  <p:embed/>
                  <p:pic>
                    <p:nvPicPr>
                      <p:cNvPr id="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3675" y="1431925"/>
                        <a:ext cx="8718550" cy="1322388"/>
                      </a:xfrm>
                      <a:prstGeom prst="rect">
                        <a:avLst/>
                      </a:prstGeom>
                      <a:solidFill>
                        <a:schemeClr val="tx1"/>
                      </a:solidFill>
                    </p:spPr>
                  </p:pic>
                </p:oleObj>
              </mc:Fallback>
            </mc:AlternateContent>
          </a:graphicData>
        </a:graphic>
      </p:graphicFrame>
      <p:sp>
        <p:nvSpPr>
          <p:cNvPr id="10" name="Rectangle 2"/>
          <p:cNvSpPr txBox="1">
            <a:spLocks noChangeArrowheads="1"/>
          </p:cNvSpPr>
          <p:nvPr/>
        </p:nvSpPr>
        <p:spPr bwMode="auto">
          <a:xfrm>
            <a:off x="530225" y="2874962"/>
            <a:ext cx="7772400" cy="13716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400" b="0" i="0" u="none" strike="noStrike" kern="0" cap="none" spc="0" normalizeH="0" baseline="0" noProof="0" smtClean="0">
                <a:ln>
                  <a:noFill/>
                </a:ln>
                <a:solidFill>
                  <a:schemeClr val="tx2"/>
                </a:solidFill>
                <a:effectLst/>
                <a:uLnTx/>
                <a:uFillTx/>
                <a:latin typeface="+mj-lt"/>
                <a:ea typeface="+mj-ea"/>
                <a:cs typeface="+mj-cs"/>
              </a:rPr>
              <a:t>Truth Table for Operator &amp;&amp;</a:t>
            </a:r>
            <a:endParaRPr kumimoji="0" lang="en-US" sz="4400" b="0" i="0" u="none" strike="noStrike" kern="0" cap="none" spc="0" normalizeH="0" baseline="0" noProof="0">
              <a:ln>
                <a:noFill/>
              </a:ln>
              <a:solidFill>
                <a:schemeClr val="tx2"/>
              </a:solidFill>
              <a:effectLst/>
              <a:uLnTx/>
              <a:uFillTx/>
              <a:latin typeface="+mj-lt"/>
              <a:ea typeface="+mj-ea"/>
              <a:cs typeface="+mj-cs"/>
            </a:endParaRPr>
          </a:p>
        </p:txBody>
      </p:sp>
      <p:graphicFrame>
        <p:nvGraphicFramePr>
          <p:cNvPr id="11" name="Object 6"/>
          <p:cNvGraphicFramePr>
            <a:graphicFrameLocks noChangeAspect="1"/>
          </p:cNvGraphicFramePr>
          <p:nvPr/>
        </p:nvGraphicFramePr>
        <p:xfrm>
          <a:off x="152400" y="4152900"/>
          <a:ext cx="8794750" cy="2005012"/>
        </p:xfrm>
        <a:graphic>
          <a:graphicData uri="http://schemas.openxmlformats.org/presentationml/2006/ole">
            <mc:AlternateContent xmlns:mc="http://schemas.openxmlformats.org/markup-compatibility/2006">
              <mc:Choice xmlns:v="urn:schemas-microsoft-com:vml" Requires="v">
                <p:oleObj spid="_x0000_s273421" name="Picture" r:id="rId6" imgW="5416413" imgH="1232386" progId="Word.Picture.8">
                  <p:embed/>
                </p:oleObj>
              </mc:Choice>
              <mc:Fallback>
                <p:oleObj name="Picture" r:id="rId6" imgW="5416413" imgH="1232386" progId="Word.Picture.8">
                  <p:embed/>
                  <p:pic>
                    <p:nvPicPr>
                      <p:cNvPr id="0"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2400" y="4152900"/>
                        <a:ext cx="8794750" cy="2005012"/>
                      </a:xfrm>
                      <a:prstGeom prst="rect">
                        <a:avLst/>
                      </a:prstGeom>
                      <a:solidFill>
                        <a:schemeClr val="tx1"/>
                      </a:solidFill>
                    </p:spPr>
                  </p:pic>
                </p:oleObj>
              </mc:Fallback>
            </mc:AlternateContent>
          </a:graphicData>
        </a:graphic>
      </p:graphicFrame>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BBF168AD-55EB-46AD-8CD3-D448BF366ACC}" type="slidenum">
              <a:rPr lang="en-US"/>
              <a:pPr/>
              <a:t>18</a:t>
            </a:fld>
            <a:endParaRPr lang="en-US"/>
          </a:p>
        </p:txBody>
      </p:sp>
      <p:sp>
        <p:nvSpPr>
          <p:cNvPr id="277506" name="Rectangle 2"/>
          <p:cNvSpPr>
            <a:spLocks noGrp="1" noChangeArrowheads="1"/>
          </p:cNvSpPr>
          <p:nvPr>
            <p:ph type="title"/>
          </p:nvPr>
        </p:nvSpPr>
        <p:spPr>
          <a:xfrm>
            <a:off x="533400" y="0"/>
            <a:ext cx="7772400" cy="1371600"/>
          </a:xfrm>
          <a:noFill/>
          <a:ln/>
        </p:spPr>
        <p:txBody>
          <a:bodyPr/>
          <a:lstStyle/>
          <a:p>
            <a:r>
              <a:rPr lang="en-US"/>
              <a:t>Truth Table for Operator ||</a:t>
            </a:r>
          </a:p>
        </p:txBody>
      </p:sp>
      <p:sp>
        <p:nvSpPr>
          <p:cNvPr id="277507" name="Rectangle 3"/>
          <p:cNvSpPr>
            <a:spLocks noChangeArrowheads="1"/>
          </p:cNvSpPr>
          <p:nvPr/>
        </p:nvSpPr>
        <p:spPr bwMode="auto">
          <a:xfrm>
            <a:off x="2052638" y="2795588"/>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277508" name="Rectangle 4"/>
          <p:cNvSpPr>
            <a:spLocks noChangeArrowheads="1"/>
          </p:cNvSpPr>
          <p:nvPr/>
        </p:nvSpPr>
        <p:spPr bwMode="auto">
          <a:xfrm>
            <a:off x="0" y="2792413"/>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sp>
        <p:nvSpPr>
          <p:cNvPr id="277509" name="Rectangle 5"/>
          <p:cNvSpPr>
            <a:spLocks noChangeArrowheads="1"/>
          </p:cNvSpPr>
          <p:nvPr/>
        </p:nvSpPr>
        <p:spPr bwMode="auto">
          <a:xfrm>
            <a:off x="0" y="2819400"/>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graphicFrame>
        <p:nvGraphicFramePr>
          <p:cNvPr id="277510" name="Object 6"/>
          <p:cNvGraphicFramePr>
            <a:graphicFrameLocks noChangeAspect="1"/>
          </p:cNvGraphicFramePr>
          <p:nvPr/>
        </p:nvGraphicFramePr>
        <p:xfrm>
          <a:off x="155575" y="1355725"/>
          <a:ext cx="8832850" cy="1914525"/>
        </p:xfrm>
        <a:graphic>
          <a:graphicData uri="http://schemas.openxmlformats.org/presentationml/2006/ole">
            <mc:AlternateContent xmlns:mc="http://schemas.openxmlformats.org/markup-compatibility/2006">
              <mc:Choice xmlns:v="urn:schemas-microsoft-com:vml" Requires="v">
                <p:oleObj spid="_x0000_s277512" name="Picture" r:id="rId4" imgW="5620289" imgH="1214128" progId="Word.Picture.8">
                  <p:embed/>
                </p:oleObj>
              </mc:Choice>
              <mc:Fallback>
                <p:oleObj name="Picture" r:id="rId4" imgW="5620289" imgH="1214128" progId="Word.Picture.8">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5575" y="1355725"/>
                        <a:ext cx="8832850" cy="1914525"/>
                      </a:xfrm>
                      <a:prstGeom prst="rect">
                        <a:avLst/>
                      </a:prstGeom>
                      <a:solidFill>
                        <a:schemeClr val="tx1"/>
                      </a:solidFill>
                    </p:spPr>
                  </p:pic>
                </p:oleObj>
              </mc:Fallback>
            </mc:AlternateContent>
          </a:graphicData>
        </a:graphic>
      </p:graphicFrame>
      <p:sp>
        <p:nvSpPr>
          <p:cNvPr id="8" name="Rectangle 2"/>
          <p:cNvSpPr txBox="1">
            <a:spLocks noChangeArrowheads="1"/>
          </p:cNvSpPr>
          <p:nvPr/>
        </p:nvSpPr>
        <p:spPr bwMode="auto">
          <a:xfrm>
            <a:off x="571500" y="3543300"/>
            <a:ext cx="7772400" cy="13716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400" b="0" i="0" u="none" strike="noStrike" kern="0" cap="none" spc="0" normalizeH="0" baseline="0" noProof="0" smtClean="0">
                <a:ln>
                  <a:noFill/>
                </a:ln>
                <a:solidFill>
                  <a:schemeClr val="tx2"/>
                </a:solidFill>
                <a:effectLst/>
                <a:uLnTx/>
                <a:uFillTx/>
                <a:latin typeface="+mj-lt"/>
                <a:ea typeface="+mj-ea"/>
                <a:cs typeface="+mj-cs"/>
              </a:rPr>
              <a:t>Examples</a:t>
            </a:r>
            <a:endParaRPr kumimoji="0" lang="en-US" sz="4400" b="0" i="0" u="none" strike="noStrike" kern="0" cap="none" spc="0" normalizeH="0" baseline="0" noProof="0" dirty="0">
              <a:ln>
                <a:noFill/>
              </a:ln>
              <a:solidFill>
                <a:schemeClr val="tx2"/>
              </a:solidFill>
              <a:effectLst/>
              <a:uLnTx/>
              <a:uFillTx/>
              <a:latin typeface="+mj-lt"/>
              <a:ea typeface="+mj-ea"/>
              <a:cs typeface="+mj-cs"/>
            </a:endParaRPr>
          </a:p>
        </p:txBody>
      </p:sp>
      <p:sp>
        <p:nvSpPr>
          <p:cNvPr id="9" name="Text Box 3"/>
          <p:cNvSpPr txBox="1">
            <a:spLocks noChangeArrowheads="1"/>
          </p:cNvSpPr>
          <p:nvPr/>
        </p:nvSpPr>
        <p:spPr bwMode="auto">
          <a:xfrm>
            <a:off x="419100" y="4914900"/>
            <a:ext cx="8534400" cy="1187450"/>
          </a:xfrm>
          <a:prstGeom prst="rect">
            <a:avLst/>
          </a:prstGeom>
          <a:noFill/>
          <a:ln w="12700">
            <a:noFill/>
            <a:miter lim="800000"/>
            <a:headEnd type="none" w="sm" len="sm"/>
            <a:tailEnd type="none" w="sm" len="sm"/>
          </a:ln>
          <a:effectLst/>
        </p:spPr>
        <p:txBody>
          <a:bodyPr>
            <a:spAutoFit/>
          </a:bodyPr>
          <a:lstStyle/>
          <a:p>
            <a:pPr>
              <a:tabLst>
                <a:tab pos="1771650" algn="l"/>
                <a:tab pos="3657600" algn="l"/>
              </a:tabLst>
            </a:pPr>
            <a:r>
              <a:rPr lang="en-US"/>
              <a:t>Here is a program that checks whether a number is divisible by </a:t>
            </a:r>
            <a:r>
              <a:rPr lang="en-US" u="sng"/>
              <a:t>2</a:t>
            </a:r>
            <a:r>
              <a:rPr lang="en-US"/>
              <a:t> and </a:t>
            </a:r>
            <a:r>
              <a:rPr lang="en-US" u="sng"/>
              <a:t>3</a:t>
            </a:r>
            <a:r>
              <a:rPr lang="en-US"/>
              <a:t>, whether a number is divisible by </a:t>
            </a:r>
            <a:r>
              <a:rPr lang="en-US" u="sng"/>
              <a:t>2</a:t>
            </a:r>
            <a:r>
              <a:rPr lang="en-US"/>
              <a:t> or </a:t>
            </a:r>
            <a:r>
              <a:rPr lang="en-US" u="sng"/>
              <a:t>3</a:t>
            </a:r>
            <a:r>
              <a:rPr lang="en-US"/>
              <a:t>, and whether a number is divisible by </a:t>
            </a:r>
            <a:r>
              <a:rPr lang="en-US" u="sng"/>
              <a:t>2</a:t>
            </a:r>
            <a:r>
              <a:rPr lang="en-US"/>
              <a:t> or </a:t>
            </a:r>
            <a:r>
              <a:rPr lang="en-US" u="sng"/>
              <a:t>3</a:t>
            </a:r>
            <a:r>
              <a:rPr lang="en-US"/>
              <a:t> but not both:</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4CC7FDE7-D2B0-4D83-909A-7B92D93DBFAD}" type="slidenum">
              <a:rPr lang="en-US"/>
              <a:pPr/>
              <a:t>19</a:t>
            </a:fld>
            <a:endParaRPr lang="en-US"/>
          </a:p>
        </p:txBody>
      </p:sp>
      <p:sp>
        <p:nvSpPr>
          <p:cNvPr id="161794" name="Rectangle 2"/>
          <p:cNvSpPr>
            <a:spLocks noGrp="1" noChangeArrowheads="1"/>
          </p:cNvSpPr>
          <p:nvPr>
            <p:ph type="title"/>
          </p:nvPr>
        </p:nvSpPr>
        <p:spPr>
          <a:xfrm>
            <a:off x="533400" y="0"/>
            <a:ext cx="7772400" cy="1371600"/>
          </a:xfrm>
          <a:noFill/>
          <a:ln/>
        </p:spPr>
        <p:txBody>
          <a:bodyPr/>
          <a:lstStyle/>
          <a:p>
            <a:r>
              <a:rPr lang="en-US"/>
              <a:t>Truth Table for Operator &amp;&amp;</a:t>
            </a:r>
          </a:p>
        </p:txBody>
      </p:sp>
      <p:sp>
        <p:nvSpPr>
          <p:cNvPr id="161795" name="Rectangle 3"/>
          <p:cNvSpPr>
            <a:spLocks noChangeArrowheads="1"/>
          </p:cNvSpPr>
          <p:nvPr/>
        </p:nvSpPr>
        <p:spPr bwMode="auto">
          <a:xfrm>
            <a:off x="2052638" y="2795588"/>
            <a:ext cx="9144000" cy="0"/>
          </a:xfrm>
          <a:prstGeom prst="rect">
            <a:avLst/>
          </a:prstGeom>
          <a:noFill/>
          <a:ln w="12700">
            <a:noFill/>
            <a:miter lim="800000"/>
            <a:headEnd type="none" w="sm" len="sm"/>
            <a:tailEnd type="none" w="sm" len="sm"/>
          </a:ln>
          <a:effectLst/>
        </p:spPr>
        <p:txBody>
          <a:bodyPr>
            <a:spAutoFit/>
          </a:bodyPr>
          <a:lstStyle/>
          <a:p>
            <a:endParaRPr lang="en-US"/>
          </a:p>
        </p:txBody>
      </p:sp>
      <p:graphicFrame>
        <p:nvGraphicFramePr>
          <p:cNvPr id="161796" name="Object 4"/>
          <p:cNvGraphicFramePr>
            <a:graphicFrameLocks noChangeAspect="1"/>
          </p:cNvGraphicFramePr>
          <p:nvPr/>
        </p:nvGraphicFramePr>
        <p:xfrm>
          <a:off x="0" y="1600200"/>
          <a:ext cx="9144000" cy="2298700"/>
        </p:xfrm>
        <a:graphic>
          <a:graphicData uri="http://schemas.openxmlformats.org/presentationml/2006/ole">
            <mc:AlternateContent xmlns:mc="http://schemas.openxmlformats.org/markup-compatibility/2006">
              <mc:Choice xmlns:v="urn:schemas-microsoft-com:vml" Requires="v">
                <p:oleObj spid="_x0000_s161798" r:id="rId4" imgW="5042916" imgH="1269492" progId="Word.Picture.8">
                  <p:embed/>
                </p:oleObj>
              </mc:Choice>
              <mc:Fallback>
                <p:oleObj r:id="rId4" imgW="5042916" imgH="1269492" progId="Word.Picture.8">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600200"/>
                        <a:ext cx="9144000" cy="2298700"/>
                      </a:xfrm>
                      <a:prstGeom prst="rect">
                        <a:avLst/>
                      </a:prstGeom>
                      <a:solidFill>
                        <a:schemeClr val="tx1"/>
                      </a:solidFill>
                    </p:spPr>
                  </p:pic>
                </p:oleObj>
              </mc:Fallback>
            </mc:AlternateContent>
          </a:graphicData>
        </a:graphic>
      </p:graphicFrame>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584A22D2-BFDF-46E2-90EE-FAEB5D684F62}" type="slidenum">
              <a:rPr lang="en-US"/>
              <a:pPr/>
              <a:t>2</a:t>
            </a:fld>
            <a:endParaRPr lang="en-US"/>
          </a:p>
        </p:txBody>
      </p:sp>
      <p:sp>
        <p:nvSpPr>
          <p:cNvPr id="154626" name="Rectangle 2"/>
          <p:cNvSpPr>
            <a:spLocks noGrp="1" noChangeArrowheads="1"/>
          </p:cNvSpPr>
          <p:nvPr>
            <p:ph type="title"/>
          </p:nvPr>
        </p:nvSpPr>
        <p:spPr>
          <a:xfrm>
            <a:off x="685800" y="304800"/>
            <a:ext cx="7772400" cy="533400"/>
          </a:xfrm>
          <a:noFill/>
          <a:ln/>
        </p:spPr>
        <p:txBody>
          <a:bodyPr/>
          <a:lstStyle/>
          <a:p>
            <a:r>
              <a:rPr lang="en-US" sz="3900"/>
              <a:t>The </a:t>
            </a:r>
            <a:r>
              <a:rPr lang="en-US" sz="3900">
                <a:latin typeface="Courier New" pitchFamily="49" charset="0"/>
              </a:rPr>
              <a:t>boolean</a:t>
            </a:r>
            <a:r>
              <a:rPr lang="en-US" sz="3900"/>
              <a:t> Type and Operators</a:t>
            </a:r>
            <a:endParaRPr lang="en-US"/>
          </a:p>
        </p:txBody>
      </p:sp>
      <p:sp>
        <p:nvSpPr>
          <p:cNvPr id="154627" name="Rectangle 3"/>
          <p:cNvSpPr>
            <a:spLocks noGrp="1" noChangeArrowheads="1"/>
          </p:cNvSpPr>
          <p:nvPr>
            <p:ph type="body" idx="1"/>
          </p:nvPr>
        </p:nvSpPr>
        <p:spPr>
          <a:xfrm>
            <a:off x="457200" y="1066800"/>
            <a:ext cx="8305800" cy="4051300"/>
          </a:xfrm>
          <a:noFill/>
          <a:ln/>
        </p:spPr>
        <p:txBody>
          <a:bodyPr/>
          <a:lstStyle/>
          <a:p>
            <a:pPr marL="0" indent="0">
              <a:spcBef>
                <a:spcPct val="100000"/>
              </a:spcBef>
              <a:buFont typeface="Monotype Sorts" pitchFamily="2" charset="2"/>
              <a:buNone/>
            </a:pPr>
            <a:r>
              <a:rPr lang="en-US"/>
              <a:t>Often in a program you need to compare two values, such as whether i is greater than j. Java provides six comparison operators (also known as relational operators) that can be used to compare two values. The result of the comparison is a Boolean value: true or false. </a:t>
            </a:r>
          </a:p>
          <a:p>
            <a:pPr marL="0" indent="0">
              <a:spcBef>
                <a:spcPct val="100000"/>
              </a:spcBef>
              <a:buFont typeface="Monotype Sorts" pitchFamily="2" charset="2"/>
              <a:buNone/>
            </a:pPr>
            <a:r>
              <a:rPr lang="en-US" sz="3000">
                <a:latin typeface="Courier New" pitchFamily="49" charset="0"/>
              </a:rPr>
              <a:t>boolean b = (1 &gt; 2);</a:t>
            </a:r>
            <a:r>
              <a:rPr lang="en-US">
                <a:latin typeface="Book Antiqua" pitchFamily="18" charset="0"/>
              </a:rPr>
              <a:t> </a:t>
            </a:r>
            <a:endParaRPr lang="en-US"/>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F6404795-5AED-4BD0-9D6B-BF27A6186274}" type="slidenum">
              <a:rPr lang="en-US"/>
              <a:pPr/>
              <a:t>20</a:t>
            </a:fld>
            <a:endParaRPr lang="en-US"/>
          </a:p>
        </p:txBody>
      </p:sp>
      <p:sp>
        <p:nvSpPr>
          <p:cNvPr id="163842" name="Rectangle 2"/>
          <p:cNvSpPr>
            <a:spLocks noGrp="1" noChangeArrowheads="1"/>
          </p:cNvSpPr>
          <p:nvPr>
            <p:ph type="title"/>
          </p:nvPr>
        </p:nvSpPr>
        <p:spPr>
          <a:xfrm>
            <a:off x="533400" y="0"/>
            <a:ext cx="7772400" cy="1371600"/>
          </a:xfrm>
          <a:noFill/>
          <a:ln/>
        </p:spPr>
        <p:txBody>
          <a:bodyPr/>
          <a:lstStyle/>
          <a:p>
            <a:r>
              <a:rPr lang="en-US"/>
              <a:t>Truth Table for Operator ||</a:t>
            </a:r>
          </a:p>
        </p:txBody>
      </p:sp>
      <p:sp>
        <p:nvSpPr>
          <p:cNvPr id="163843" name="Rectangle 3"/>
          <p:cNvSpPr>
            <a:spLocks noChangeArrowheads="1"/>
          </p:cNvSpPr>
          <p:nvPr/>
        </p:nvSpPr>
        <p:spPr bwMode="auto">
          <a:xfrm>
            <a:off x="2052638" y="2795588"/>
            <a:ext cx="9144000" cy="0"/>
          </a:xfrm>
          <a:prstGeom prst="rect">
            <a:avLst/>
          </a:prstGeom>
          <a:noFill/>
          <a:ln w="12700">
            <a:noFill/>
            <a:miter lim="800000"/>
            <a:headEnd type="none" w="sm" len="sm"/>
            <a:tailEnd type="none" w="sm" len="sm"/>
          </a:ln>
          <a:effectLst/>
        </p:spPr>
        <p:txBody>
          <a:bodyPr>
            <a:spAutoFit/>
          </a:bodyPr>
          <a:lstStyle/>
          <a:p>
            <a:endParaRPr lang="en-US"/>
          </a:p>
        </p:txBody>
      </p:sp>
      <p:graphicFrame>
        <p:nvGraphicFramePr>
          <p:cNvPr id="163844" name="Object 4"/>
          <p:cNvGraphicFramePr>
            <a:graphicFrameLocks noChangeAspect="1"/>
          </p:cNvGraphicFramePr>
          <p:nvPr/>
        </p:nvGraphicFramePr>
        <p:xfrm>
          <a:off x="0" y="1752600"/>
          <a:ext cx="9144000" cy="2298700"/>
        </p:xfrm>
        <a:graphic>
          <a:graphicData uri="http://schemas.openxmlformats.org/presentationml/2006/ole">
            <mc:AlternateContent xmlns:mc="http://schemas.openxmlformats.org/markup-compatibility/2006">
              <mc:Choice xmlns:v="urn:schemas-microsoft-com:vml" Requires="v">
                <p:oleObj spid="_x0000_s163846" r:id="rId4" imgW="5042916" imgH="1269492" progId="Word.Picture.8">
                  <p:embed/>
                </p:oleObj>
              </mc:Choice>
              <mc:Fallback>
                <p:oleObj r:id="rId4" imgW="5042916" imgH="1269492" progId="Word.Picture.8">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752600"/>
                        <a:ext cx="9144000" cy="2298700"/>
                      </a:xfrm>
                      <a:prstGeom prst="rect">
                        <a:avLst/>
                      </a:prstGeom>
                      <a:solidFill>
                        <a:schemeClr val="tx1"/>
                      </a:solidFill>
                    </p:spPr>
                  </p:pic>
                </p:oleObj>
              </mc:Fallback>
            </mc:AlternateContent>
          </a:graphicData>
        </a:graphic>
      </p:graphicFrame>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fld id="{680775E9-9F28-4699-AF9C-0982A08AA703}" type="slidenum">
              <a:rPr lang="en-US"/>
              <a:pPr/>
              <a:t>21</a:t>
            </a:fld>
            <a:endParaRPr lang="en-US"/>
          </a:p>
        </p:txBody>
      </p:sp>
      <p:sp>
        <p:nvSpPr>
          <p:cNvPr id="169986" name="Rectangle 2"/>
          <p:cNvSpPr>
            <a:spLocks noGrp="1" noChangeArrowheads="1"/>
          </p:cNvSpPr>
          <p:nvPr>
            <p:ph type="title"/>
          </p:nvPr>
        </p:nvSpPr>
        <p:spPr>
          <a:xfrm>
            <a:off x="304800" y="304800"/>
            <a:ext cx="8458200" cy="838200"/>
          </a:xfrm>
        </p:spPr>
        <p:txBody>
          <a:bodyPr/>
          <a:lstStyle/>
          <a:p>
            <a:r>
              <a:rPr lang="en-US"/>
              <a:t>Problem: Determining </a:t>
            </a:r>
            <a:r>
              <a:rPr lang="en-US">
                <a:cs typeface="Times New Roman" pitchFamily="18" charset="0"/>
              </a:rPr>
              <a:t>Leap Year?</a:t>
            </a:r>
            <a:endParaRPr lang="en-US"/>
          </a:p>
        </p:txBody>
      </p:sp>
      <p:sp>
        <p:nvSpPr>
          <p:cNvPr id="169989" name="Text Box 5"/>
          <p:cNvSpPr txBox="1">
            <a:spLocks noChangeArrowheads="1"/>
          </p:cNvSpPr>
          <p:nvPr/>
        </p:nvSpPr>
        <p:spPr bwMode="auto">
          <a:xfrm>
            <a:off x="914400" y="1524000"/>
            <a:ext cx="7543800" cy="457200"/>
          </a:xfrm>
          <a:prstGeom prst="rect">
            <a:avLst/>
          </a:prstGeom>
          <a:noFill/>
          <a:ln w="12700">
            <a:noFill/>
            <a:miter lim="800000"/>
            <a:headEnd type="none" w="sm" len="sm"/>
            <a:tailEnd type="none" w="sm" len="sm"/>
          </a:ln>
          <a:effectLst/>
        </p:spPr>
        <p:txBody>
          <a:bodyPr>
            <a:spAutoFit/>
          </a:bodyPr>
          <a:lstStyle/>
          <a:p>
            <a:pPr>
              <a:spcBef>
                <a:spcPct val="50000"/>
              </a:spcBef>
            </a:pPr>
            <a:endParaRPr lang="en-US"/>
          </a:p>
        </p:txBody>
      </p:sp>
      <p:sp>
        <p:nvSpPr>
          <p:cNvPr id="169990" name="Text Box 6"/>
          <p:cNvSpPr txBox="1">
            <a:spLocks noChangeArrowheads="1"/>
          </p:cNvSpPr>
          <p:nvPr/>
        </p:nvSpPr>
        <p:spPr bwMode="auto">
          <a:xfrm>
            <a:off x="152400" y="1447800"/>
            <a:ext cx="8991600" cy="3505200"/>
          </a:xfrm>
          <a:prstGeom prst="rect">
            <a:avLst/>
          </a:prstGeom>
          <a:noFill/>
          <a:ln w="12700">
            <a:noFill/>
            <a:miter lim="800000"/>
            <a:headEnd type="none" w="sm" len="sm"/>
            <a:tailEnd type="none" w="sm" len="sm"/>
          </a:ln>
          <a:effectLst/>
        </p:spPr>
        <p:txBody>
          <a:bodyPr>
            <a:spAutoFit/>
          </a:bodyPr>
          <a:lstStyle/>
          <a:p>
            <a:pPr>
              <a:spcBef>
                <a:spcPct val="50000"/>
              </a:spcBef>
            </a:pPr>
            <a:r>
              <a:rPr lang="en-US" sz="3200"/>
              <a:t>This program </a:t>
            </a:r>
            <a:r>
              <a:rPr lang="en-US" sz="3200">
                <a:cs typeface="Times New Roman" pitchFamily="18" charset="0"/>
              </a:rPr>
              <a:t>first prompts the user to enter a year as an </a:t>
            </a:r>
            <a:r>
              <a:rPr lang="en-US" sz="3200" u="sng">
                <a:cs typeface="Times New Roman" pitchFamily="18" charset="0"/>
              </a:rPr>
              <a:t>int</a:t>
            </a:r>
            <a:r>
              <a:rPr lang="en-US" sz="3200">
                <a:cs typeface="Times New Roman" pitchFamily="18" charset="0"/>
              </a:rPr>
              <a:t> value and checks if it is a leap year.</a:t>
            </a:r>
          </a:p>
          <a:p>
            <a:pPr>
              <a:spcBef>
                <a:spcPct val="50000"/>
              </a:spcBef>
            </a:pPr>
            <a:r>
              <a:rPr lang="en-US" sz="3200">
                <a:cs typeface="Times New Roman" pitchFamily="18" charset="0"/>
              </a:rPr>
              <a:t>A year is a leap year if it </a:t>
            </a:r>
            <a:r>
              <a:rPr lang="en-US" sz="3200">
                <a:solidFill>
                  <a:srgbClr val="FF5050"/>
                </a:solidFill>
                <a:cs typeface="Times New Roman" pitchFamily="18" charset="0"/>
              </a:rPr>
              <a:t>is divisible by 4</a:t>
            </a:r>
            <a:r>
              <a:rPr lang="en-US" sz="3200">
                <a:cs typeface="Times New Roman" pitchFamily="18" charset="0"/>
              </a:rPr>
              <a:t> but </a:t>
            </a:r>
            <a:r>
              <a:rPr lang="en-US" sz="3200">
                <a:solidFill>
                  <a:schemeClr val="accent1"/>
                </a:solidFill>
                <a:cs typeface="Times New Roman" pitchFamily="18" charset="0"/>
              </a:rPr>
              <a:t>not by 100</a:t>
            </a:r>
            <a:r>
              <a:rPr lang="en-US" sz="3200">
                <a:cs typeface="Times New Roman" pitchFamily="18" charset="0"/>
              </a:rPr>
              <a:t>, or it is </a:t>
            </a:r>
            <a:r>
              <a:rPr lang="en-US" sz="3200">
                <a:solidFill>
                  <a:schemeClr val="tx2"/>
                </a:solidFill>
                <a:cs typeface="Times New Roman" pitchFamily="18" charset="0"/>
              </a:rPr>
              <a:t>divisible by 400</a:t>
            </a:r>
            <a:r>
              <a:rPr lang="en-US" sz="3200">
                <a:cs typeface="Times New Roman" pitchFamily="18" charset="0"/>
              </a:rPr>
              <a:t>.</a:t>
            </a:r>
          </a:p>
          <a:p>
            <a:pPr>
              <a:spcBef>
                <a:spcPct val="50000"/>
              </a:spcBef>
            </a:pPr>
            <a:r>
              <a:rPr lang="en-US" sz="3200">
                <a:cs typeface="Times New Roman" pitchFamily="18" charset="0"/>
              </a:rPr>
              <a:t> (</a:t>
            </a:r>
            <a:r>
              <a:rPr lang="en-US" sz="3200">
                <a:solidFill>
                  <a:srgbClr val="FF5050"/>
                </a:solidFill>
                <a:cs typeface="Times New Roman" pitchFamily="18" charset="0"/>
              </a:rPr>
              <a:t>year % 4 == 0</a:t>
            </a:r>
            <a:r>
              <a:rPr lang="en-US" sz="3200">
                <a:cs typeface="Times New Roman" pitchFamily="18" charset="0"/>
              </a:rPr>
              <a:t> &amp;&amp; </a:t>
            </a:r>
            <a:r>
              <a:rPr lang="en-US" sz="3200">
                <a:solidFill>
                  <a:schemeClr val="accent1"/>
                </a:solidFill>
                <a:cs typeface="Times New Roman" pitchFamily="18" charset="0"/>
              </a:rPr>
              <a:t>year % 100 != 0</a:t>
            </a:r>
            <a:r>
              <a:rPr lang="en-US" sz="3200">
                <a:cs typeface="Times New Roman" pitchFamily="18" charset="0"/>
              </a:rPr>
              <a:t>) || (</a:t>
            </a:r>
            <a:r>
              <a:rPr lang="en-US" sz="3200">
                <a:solidFill>
                  <a:schemeClr val="tx2"/>
                </a:solidFill>
                <a:cs typeface="Times New Roman" pitchFamily="18" charset="0"/>
              </a:rPr>
              <a:t>year % 400 == 0</a:t>
            </a:r>
            <a:r>
              <a:rPr lang="en-US" sz="3200">
                <a:cs typeface="Times New Roman" pitchFamily="18" charset="0"/>
              </a:rPr>
              <a:t>)</a:t>
            </a:r>
            <a:endParaRPr lang="en-US" sz="3200"/>
          </a:p>
        </p:txBody>
      </p:sp>
      <p:sp>
        <p:nvSpPr>
          <p:cNvPr id="169992" name="Line 8"/>
          <p:cNvSpPr>
            <a:spLocks noChangeShapeType="1"/>
          </p:cNvSpPr>
          <p:nvPr/>
        </p:nvSpPr>
        <p:spPr bwMode="auto">
          <a:xfrm>
            <a:off x="7708900" y="4114800"/>
            <a:ext cx="977900" cy="0"/>
          </a:xfrm>
          <a:prstGeom prst="line">
            <a:avLst/>
          </a:prstGeom>
          <a:noFill/>
          <a:ln w="12700">
            <a:solidFill>
              <a:srgbClr val="000000"/>
            </a:solidFill>
            <a:round/>
            <a:headEnd type="none" w="sm" len="sm"/>
            <a:tailEnd type="none" w="sm" len="sm"/>
          </a:ln>
          <a:effectLst/>
        </p:spPr>
        <p:txBody>
          <a:bodyPr/>
          <a:lstStyle/>
          <a:p>
            <a:endParaRPr lang="en-US"/>
          </a:p>
        </p:txBody>
      </p:sp>
      <p:sp>
        <p:nvSpPr>
          <p:cNvPr id="169993" name="Line 9"/>
          <p:cNvSpPr>
            <a:spLocks noChangeShapeType="1"/>
          </p:cNvSpPr>
          <p:nvPr/>
        </p:nvSpPr>
        <p:spPr bwMode="auto">
          <a:xfrm>
            <a:off x="304800" y="4648200"/>
            <a:ext cx="533400" cy="0"/>
          </a:xfrm>
          <a:prstGeom prst="line">
            <a:avLst/>
          </a:prstGeom>
          <a:noFill/>
          <a:ln w="12700">
            <a:solidFill>
              <a:srgbClr val="000000"/>
            </a:solidFill>
            <a:round/>
            <a:headEnd type="none" w="sm" len="sm"/>
            <a:tailEnd type="none" w="sm" len="sm"/>
          </a:ln>
          <a:effectLst/>
        </p:spPr>
        <p:txBody>
          <a:bodyPr/>
          <a:lstStyle/>
          <a:p>
            <a:endParaRPr lang="en-US"/>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19E77CFF-7ED5-4CA2-A2FB-369C96F5AC32}" type="slidenum">
              <a:rPr lang="en-US"/>
              <a:pPr/>
              <a:t>22</a:t>
            </a:fld>
            <a:endParaRPr lang="en-US"/>
          </a:p>
        </p:txBody>
      </p:sp>
      <p:sp>
        <p:nvSpPr>
          <p:cNvPr id="50178" name="Rectangle 2"/>
          <p:cNvSpPr>
            <a:spLocks noGrp="1" noChangeArrowheads="1"/>
          </p:cNvSpPr>
          <p:nvPr>
            <p:ph type="title"/>
          </p:nvPr>
        </p:nvSpPr>
        <p:spPr>
          <a:xfrm>
            <a:off x="609600" y="228600"/>
            <a:ext cx="7772400" cy="685800"/>
          </a:xfrm>
        </p:spPr>
        <p:txBody>
          <a:bodyPr/>
          <a:lstStyle/>
          <a:p>
            <a:r>
              <a:rPr lang="en-US" sz="4200">
                <a:latin typeface="Courier New" pitchFamily="49" charset="0"/>
              </a:rPr>
              <a:t>switch</a:t>
            </a:r>
            <a:r>
              <a:rPr lang="en-US"/>
              <a:t> Statements</a:t>
            </a:r>
          </a:p>
        </p:txBody>
      </p:sp>
      <p:sp>
        <p:nvSpPr>
          <p:cNvPr id="50179" name="Rectangle 3"/>
          <p:cNvSpPr>
            <a:spLocks noGrp="1" noChangeArrowheads="1"/>
          </p:cNvSpPr>
          <p:nvPr>
            <p:ph type="body" idx="1"/>
          </p:nvPr>
        </p:nvSpPr>
        <p:spPr>
          <a:xfrm>
            <a:off x="228600" y="990600"/>
            <a:ext cx="8686800" cy="5334000"/>
          </a:xfrm>
        </p:spPr>
        <p:txBody>
          <a:bodyPr/>
          <a:lstStyle/>
          <a:p>
            <a:pPr marL="1257300" lvl="3" indent="0">
              <a:lnSpc>
                <a:spcPct val="90000"/>
              </a:lnSpc>
              <a:buFont typeface="Monotype Sorts" pitchFamily="2" charset="2"/>
              <a:buNone/>
            </a:pPr>
            <a:r>
              <a:rPr lang="en-US" sz="2400" dirty="0">
                <a:cs typeface="Times New Roman" pitchFamily="18" charset="0"/>
              </a:rPr>
              <a:t>switch (status) {</a:t>
            </a:r>
          </a:p>
          <a:p>
            <a:pPr marL="1257300" lvl="3" indent="0">
              <a:lnSpc>
                <a:spcPct val="90000"/>
              </a:lnSpc>
              <a:buFont typeface="Monotype Sorts" pitchFamily="2" charset="2"/>
              <a:buNone/>
            </a:pPr>
            <a:r>
              <a:rPr lang="en-US" sz="2400" dirty="0">
                <a:cs typeface="Times New Roman" pitchFamily="18" charset="0"/>
              </a:rPr>
              <a:t>  case 0:  compute taxes for single filers;</a:t>
            </a:r>
          </a:p>
          <a:p>
            <a:pPr marL="1257300" lvl="3" indent="0">
              <a:lnSpc>
                <a:spcPct val="90000"/>
              </a:lnSpc>
              <a:buFont typeface="Monotype Sorts" pitchFamily="2" charset="2"/>
              <a:buNone/>
            </a:pPr>
            <a:r>
              <a:rPr lang="en-US" sz="2400" dirty="0">
                <a:cs typeface="Times New Roman" pitchFamily="18" charset="0"/>
              </a:rPr>
              <a:t>           break;</a:t>
            </a:r>
          </a:p>
          <a:p>
            <a:pPr marL="1257300" lvl="3" indent="0">
              <a:lnSpc>
                <a:spcPct val="90000"/>
              </a:lnSpc>
              <a:buFont typeface="Monotype Sorts" pitchFamily="2" charset="2"/>
              <a:buNone/>
            </a:pPr>
            <a:r>
              <a:rPr lang="en-US" sz="2400" dirty="0">
                <a:cs typeface="Times New Roman" pitchFamily="18" charset="0"/>
              </a:rPr>
              <a:t>  case 1:  compute taxes for married file jointly;</a:t>
            </a:r>
          </a:p>
          <a:p>
            <a:pPr marL="1257300" lvl="3" indent="0">
              <a:lnSpc>
                <a:spcPct val="90000"/>
              </a:lnSpc>
              <a:buFont typeface="Monotype Sorts" pitchFamily="2" charset="2"/>
              <a:buNone/>
            </a:pPr>
            <a:r>
              <a:rPr lang="en-US" sz="2400" dirty="0">
                <a:cs typeface="Times New Roman" pitchFamily="18" charset="0"/>
              </a:rPr>
              <a:t>           break;</a:t>
            </a:r>
          </a:p>
          <a:p>
            <a:pPr marL="1257300" lvl="3" indent="0">
              <a:lnSpc>
                <a:spcPct val="90000"/>
              </a:lnSpc>
              <a:buFont typeface="Monotype Sorts" pitchFamily="2" charset="2"/>
              <a:buNone/>
            </a:pPr>
            <a:r>
              <a:rPr lang="en-US" sz="2400" dirty="0">
                <a:cs typeface="Times New Roman" pitchFamily="18" charset="0"/>
              </a:rPr>
              <a:t>  case 2:  compute taxes for married file separately;</a:t>
            </a:r>
          </a:p>
          <a:p>
            <a:pPr marL="1257300" lvl="3" indent="0">
              <a:lnSpc>
                <a:spcPct val="90000"/>
              </a:lnSpc>
              <a:buFont typeface="Monotype Sorts" pitchFamily="2" charset="2"/>
              <a:buNone/>
            </a:pPr>
            <a:r>
              <a:rPr lang="en-US" sz="2400" dirty="0">
                <a:cs typeface="Times New Roman" pitchFamily="18" charset="0"/>
              </a:rPr>
              <a:t>           break;</a:t>
            </a:r>
          </a:p>
          <a:p>
            <a:pPr marL="1257300" lvl="3" indent="0">
              <a:lnSpc>
                <a:spcPct val="90000"/>
              </a:lnSpc>
              <a:buFont typeface="Monotype Sorts" pitchFamily="2" charset="2"/>
              <a:buNone/>
            </a:pPr>
            <a:r>
              <a:rPr lang="en-US" sz="2400" dirty="0">
                <a:cs typeface="Times New Roman" pitchFamily="18" charset="0"/>
              </a:rPr>
              <a:t>  case 3:  compute taxes for head of household;</a:t>
            </a:r>
          </a:p>
          <a:p>
            <a:pPr marL="1257300" lvl="3" indent="0">
              <a:lnSpc>
                <a:spcPct val="90000"/>
              </a:lnSpc>
              <a:buFont typeface="Monotype Sorts" pitchFamily="2" charset="2"/>
              <a:buNone/>
            </a:pPr>
            <a:r>
              <a:rPr lang="en-US" sz="2400" dirty="0">
                <a:cs typeface="Times New Roman" pitchFamily="18" charset="0"/>
              </a:rPr>
              <a:t>           break;</a:t>
            </a:r>
          </a:p>
          <a:p>
            <a:pPr marL="1257300" lvl="3" indent="0">
              <a:lnSpc>
                <a:spcPct val="90000"/>
              </a:lnSpc>
              <a:buFont typeface="Monotype Sorts" pitchFamily="2" charset="2"/>
              <a:buNone/>
            </a:pPr>
            <a:r>
              <a:rPr lang="en-US" sz="2400" dirty="0">
                <a:cs typeface="Times New Roman" pitchFamily="18" charset="0"/>
              </a:rPr>
              <a:t>  default: </a:t>
            </a:r>
            <a:r>
              <a:rPr lang="en-US" sz="2400" dirty="0" err="1">
                <a:cs typeface="Times New Roman" pitchFamily="18" charset="0"/>
              </a:rPr>
              <a:t>System.out.println</a:t>
            </a:r>
            <a:r>
              <a:rPr lang="en-US" sz="2400" dirty="0">
                <a:cs typeface="Times New Roman" pitchFamily="18" charset="0"/>
              </a:rPr>
              <a:t>("Errors: invalid status");</a:t>
            </a:r>
          </a:p>
          <a:p>
            <a:pPr marL="1257300" lvl="3" indent="0">
              <a:lnSpc>
                <a:spcPct val="90000"/>
              </a:lnSpc>
              <a:buFont typeface="Monotype Sorts" pitchFamily="2" charset="2"/>
              <a:buNone/>
            </a:pPr>
            <a:r>
              <a:rPr lang="en-US" sz="2400" dirty="0">
                <a:cs typeface="Times New Roman" pitchFamily="18" charset="0"/>
              </a:rPr>
              <a:t>           </a:t>
            </a:r>
            <a:r>
              <a:rPr lang="en-US" sz="2400" dirty="0" err="1">
                <a:cs typeface="Times New Roman" pitchFamily="18" charset="0"/>
              </a:rPr>
              <a:t>System.exit</a:t>
            </a:r>
            <a:r>
              <a:rPr lang="en-US" sz="2400" dirty="0">
                <a:cs typeface="Times New Roman" pitchFamily="18" charset="0"/>
              </a:rPr>
              <a:t>(0);</a:t>
            </a:r>
          </a:p>
          <a:p>
            <a:pPr marL="1257300" lvl="3" indent="0">
              <a:lnSpc>
                <a:spcPct val="90000"/>
              </a:lnSpc>
              <a:buFont typeface="Monotype Sorts" pitchFamily="2" charset="2"/>
              <a:buNone/>
            </a:pPr>
            <a:r>
              <a:rPr lang="en-US" sz="2400" dirty="0">
                <a:cs typeface="Times New Roman" pitchFamily="18" charset="0"/>
              </a:rPr>
              <a: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A7E447E5-53D2-4CE5-936B-1E6614A90FC0}" type="slidenum">
              <a:rPr lang="en-US"/>
              <a:pPr/>
              <a:t>23</a:t>
            </a:fld>
            <a:endParaRPr lang="en-US"/>
          </a:p>
        </p:txBody>
      </p:sp>
      <p:sp>
        <p:nvSpPr>
          <p:cNvPr id="51202" name="Rectangle 2"/>
          <p:cNvSpPr>
            <a:spLocks noGrp="1" noChangeArrowheads="1"/>
          </p:cNvSpPr>
          <p:nvPr>
            <p:ph type="title"/>
          </p:nvPr>
        </p:nvSpPr>
        <p:spPr>
          <a:xfrm>
            <a:off x="685800" y="0"/>
            <a:ext cx="7772400" cy="1428750"/>
          </a:xfrm>
        </p:spPr>
        <p:txBody>
          <a:bodyPr/>
          <a:lstStyle/>
          <a:p>
            <a:r>
              <a:rPr lang="en-US" sz="4200">
                <a:latin typeface="Courier New" pitchFamily="49" charset="0"/>
              </a:rPr>
              <a:t>switch</a:t>
            </a:r>
            <a:r>
              <a:rPr lang="en-US"/>
              <a:t> Statement Flow Chart</a:t>
            </a:r>
          </a:p>
        </p:txBody>
      </p:sp>
      <p:sp>
        <p:nvSpPr>
          <p:cNvPr id="51207" name="Rectangle 7"/>
          <p:cNvSpPr>
            <a:spLocks noChangeArrowheads="1"/>
          </p:cNvSpPr>
          <p:nvPr/>
        </p:nvSpPr>
        <p:spPr bwMode="auto">
          <a:xfrm>
            <a:off x="2743200" y="1885950"/>
            <a:ext cx="9144000" cy="0"/>
          </a:xfrm>
          <a:prstGeom prst="rect">
            <a:avLst/>
          </a:prstGeom>
          <a:noFill/>
          <a:ln w="12700">
            <a:noFill/>
            <a:miter lim="800000"/>
            <a:headEnd type="none" w="sm" len="sm"/>
            <a:tailEnd type="none" w="sm" len="sm"/>
          </a:ln>
          <a:effectLst/>
        </p:spPr>
        <p:txBody>
          <a:bodyPr>
            <a:spAutoFit/>
          </a:bodyPr>
          <a:lstStyle/>
          <a:p>
            <a:endParaRPr lang="en-US"/>
          </a:p>
        </p:txBody>
      </p:sp>
      <p:graphicFrame>
        <p:nvGraphicFramePr>
          <p:cNvPr id="51206" name="Object 6"/>
          <p:cNvGraphicFramePr>
            <a:graphicFrameLocks noChangeAspect="1"/>
          </p:cNvGraphicFramePr>
          <p:nvPr/>
        </p:nvGraphicFramePr>
        <p:xfrm>
          <a:off x="1460500" y="1163638"/>
          <a:ext cx="5943600" cy="5014912"/>
        </p:xfrm>
        <a:graphic>
          <a:graphicData uri="http://schemas.openxmlformats.org/presentationml/2006/ole">
            <mc:AlternateContent xmlns:mc="http://schemas.openxmlformats.org/markup-compatibility/2006">
              <mc:Choice xmlns:v="urn:schemas-microsoft-com:vml" Requires="v">
                <p:oleObj spid="_x0000_s51208" r:id="rId4" imgW="3657600" imgH="3086100" progId="Word.Picture.8">
                  <p:embed/>
                </p:oleObj>
              </mc:Choice>
              <mc:Fallback>
                <p:oleObj r:id="rId4" imgW="3657600" imgH="3086100" progId="Word.Picture.8">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60500" y="1163638"/>
                        <a:ext cx="5943600" cy="5014912"/>
                      </a:xfrm>
                      <a:prstGeom prst="rect">
                        <a:avLst/>
                      </a:prstGeom>
                      <a:solidFill>
                        <a:schemeClr val="tx1"/>
                      </a:solidFill>
                    </p:spPr>
                  </p:pic>
                </p:oleObj>
              </mc:Fallback>
            </mc:AlternateContent>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4"/>
          <p:cNvSpPr>
            <a:spLocks noGrp="1"/>
          </p:cNvSpPr>
          <p:nvPr>
            <p:ph type="sldNum" sz="quarter" idx="11"/>
          </p:nvPr>
        </p:nvSpPr>
        <p:spPr/>
        <p:txBody>
          <a:bodyPr/>
          <a:lstStyle/>
          <a:p>
            <a:fld id="{6FEEB412-B7EA-4338-A539-C4C60E938D54}" type="slidenum">
              <a:rPr lang="en-US"/>
              <a:pPr/>
              <a:t>24</a:t>
            </a:fld>
            <a:endParaRPr lang="en-US"/>
          </a:p>
        </p:txBody>
      </p:sp>
      <p:sp>
        <p:nvSpPr>
          <p:cNvPr id="52226" name="Rectangle 2"/>
          <p:cNvSpPr>
            <a:spLocks noGrp="1" noChangeArrowheads="1"/>
          </p:cNvSpPr>
          <p:nvPr>
            <p:ph type="title"/>
          </p:nvPr>
        </p:nvSpPr>
        <p:spPr>
          <a:xfrm>
            <a:off x="685800" y="0"/>
            <a:ext cx="7772400" cy="762000"/>
          </a:xfrm>
        </p:spPr>
        <p:txBody>
          <a:bodyPr/>
          <a:lstStyle/>
          <a:p>
            <a:r>
              <a:rPr lang="en-US" sz="4200">
                <a:latin typeface="Courier New" pitchFamily="49" charset="0"/>
              </a:rPr>
              <a:t>switch</a:t>
            </a:r>
            <a:r>
              <a:rPr lang="en-US"/>
              <a:t> Statement Rules</a:t>
            </a:r>
          </a:p>
        </p:txBody>
      </p:sp>
      <p:sp>
        <p:nvSpPr>
          <p:cNvPr id="52229" name="Rectangle 5"/>
          <p:cNvSpPr>
            <a:spLocks noChangeArrowheads="1"/>
          </p:cNvSpPr>
          <p:nvPr/>
        </p:nvSpPr>
        <p:spPr bwMode="auto">
          <a:xfrm>
            <a:off x="4343400" y="1371600"/>
            <a:ext cx="3657600" cy="3810000"/>
          </a:xfrm>
          <a:prstGeom prst="rect">
            <a:avLst/>
          </a:prstGeom>
          <a:noFill/>
          <a:ln w="9525">
            <a:noFill/>
            <a:miter lim="800000"/>
            <a:headEnd/>
            <a:tailEnd/>
          </a:ln>
          <a:effectLst/>
        </p:spPr>
        <p:txBody>
          <a:bodyPr lIns="92075" tIns="46038" rIns="92075" bIns="46038"/>
          <a:lstStyle/>
          <a:p>
            <a:pPr>
              <a:spcBef>
                <a:spcPct val="20000"/>
              </a:spcBef>
              <a:buClr>
                <a:schemeClr val="tx2"/>
              </a:buClr>
              <a:buSzPct val="75000"/>
              <a:buFont typeface="Monotype Sorts" pitchFamily="2" charset="2"/>
              <a:buNone/>
            </a:pPr>
            <a:r>
              <a:rPr lang="en-US" sz="1900">
                <a:cs typeface="Times New Roman" pitchFamily="18" charset="0"/>
              </a:rPr>
              <a:t>switch (switch-expression) {</a:t>
            </a:r>
          </a:p>
          <a:p>
            <a:pPr>
              <a:spcBef>
                <a:spcPct val="20000"/>
              </a:spcBef>
              <a:buClr>
                <a:schemeClr val="tx2"/>
              </a:buClr>
              <a:buSzPct val="75000"/>
              <a:buFont typeface="Monotype Sorts" pitchFamily="2" charset="2"/>
              <a:buNone/>
            </a:pPr>
            <a:r>
              <a:rPr lang="en-US" sz="1900">
                <a:cs typeface="Times New Roman" pitchFamily="18" charset="0"/>
              </a:rPr>
              <a:t>  case value1:  statement(s)1;</a:t>
            </a:r>
          </a:p>
          <a:p>
            <a:pPr>
              <a:spcBef>
                <a:spcPct val="20000"/>
              </a:spcBef>
              <a:buClr>
                <a:schemeClr val="tx2"/>
              </a:buClr>
              <a:buSzPct val="75000"/>
              <a:buFont typeface="Monotype Sorts" pitchFamily="2" charset="2"/>
              <a:buNone/>
            </a:pPr>
            <a:r>
              <a:rPr lang="en-US" sz="1900">
                <a:cs typeface="Times New Roman" pitchFamily="18" charset="0"/>
              </a:rPr>
              <a:t>           break;</a:t>
            </a:r>
          </a:p>
          <a:p>
            <a:pPr>
              <a:spcBef>
                <a:spcPct val="20000"/>
              </a:spcBef>
              <a:buClr>
                <a:schemeClr val="tx2"/>
              </a:buClr>
              <a:buSzPct val="75000"/>
              <a:buFont typeface="Monotype Sorts" pitchFamily="2" charset="2"/>
              <a:buNone/>
            </a:pPr>
            <a:r>
              <a:rPr lang="en-US" sz="1900">
                <a:cs typeface="Times New Roman" pitchFamily="18" charset="0"/>
              </a:rPr>
              <a:t>  case value2: statement(s)2;</a:t>
            </a:r>
          </a:p>
          <a:p>
            <a:pPr>
              <a:spcBef>
                <a:spcPct val="20000"/>
              </a:spcBef>
              <a:buClr>
                <a:schemeClr val="tx2"/>
              </a:buClr>
              <a:buSzPct val="75000"/>
              <a:buFont typeface="Monotype Sorts" pitchFamily="2" charset="2"/>
              <a:buNone/>
            </a:pPr>
            <a:r>
              <a:rPr lang="en-US" sz="1900">
                <a:cs typeface="Times New Roman" pitchFamily="18" charset="0"/>
              </a:rPr>
              <a:t>           break;</a:t>
            </a:r>
          </a:p>
          <a:p>
            <a:pPr>
              <a:spcBef>
                <a:spcPct val="20000"/>
              </a:spcBef>
              <a:buClr>
                <a:schemeClr val="tx2"/>
              </a:buClr>
              <a:buSzPct val="75000"/>
              <a:buFont typeface="Monotype Sorts" pitchFamily="2" charset="2"/>
              <a:buNone/>
            </a:pPr>
            <a:r>
              <a:rPr lang="en-US" sz="1900">
                <a:cs typeface="Times New Roman" pitchFamily="18" charset="0"/>
              </a:rPr>
              <a:t>  …</a:t>
            </a:r>
          </a:p>
          <a:p>
            <a:pPr>
              <a:spcBef>
                <a:spcPct val="20000"/>
              </a:spcBef>
              <a:buClr>
                <a:schemeClr val="tx2"/>
              </a:buClr>
              <a:buSzPct val="75000"/>
              <a:buFont typeface="Monotype Sorts" pitchFamily="2" charset="2"/>
              <a:buNone/>
            </a:pPr>
            <a:r>
              <a:rPr lang="en-US" sz="1900">
                <a:cs typeface="Times New Roman" pitchFamily="18" charset="0"/>
              </a:rPr>
              <a:t>  case valueN: statement(s)N;</a:t>
            </a:r>
          </a:p>
          <a:p>
            <a:pPr>
              <a:spcBef>
                <a:spcPct val="20000"/>
              </a:spcBef>
              <a:buClr>
                <a:schemeClr val="tx2"/>
              </a:buClr>
              <a:buSzPct val="75000"/>
              <a:buFont typeface="Monotype Sorts" pitchFamily="2" charset="2"/>
              <a:buNone/>
            </a:pPr>
            <a:r>
              <a:rPr lang="en-US" sz="1900">
                <a:cs typeface="Times New Roman" pitchFamily="18" charset="0"/>
              </a:rPr>
              <a:t>           break;</a:t>
            </a:r>
          </a:p>
          <a:p>
            <a:pPr>
              <a:spcBef>
                <a:spcPct val="20000"/>
              </a:spcBef>
              <a:buClr>
                <a:schemeClr val="tx2"/>
              </a:buClr>
              <a:buSzPct val="75000"/>
              <a:buFont typeface="Monotype Sorts" pitchFamily="2" charset="2"/>
              <a:buNone/>
            </a:pPr>
            <a:r>
              <a:rPr lang="en-US" sz="1900">
                <a:cs typeface="Times New Roman" pitchFamily="18" charset="0"/>
              </a:rPr>
              <a:t>  default: statement(s)-for-default;</a:t>
            </a:r>
          </a:p>
          <a:p>
            <a:pPr>
              <a:spcBef>
                <a:spcPct val="20000"/>
              </a:spcBef>
              <a:buClr>
                <a:schemeClr val="tx2"/>
              </a:buClr>
              <a:buSzPct val="75000"/>
              <a:buFont typeface="Monotype Sorts" pitchFamily="2" charset="2"/>
              <a:buNone/>
            </a:pPr>
            <a:r>
              <a:rPr lang="en-US" sz="1900">
                <a:cs typeface="Times New Roman" pitchFamily="18" charset="0"/>
              </a:rPr>
              <a:t>}</a:t>
            </a:r>
          </a:p>
        </p:txBody>
      </p:sp>
      <p:grpSp>
        <p:nvGrpSpPr>
          <p:cNvPr id="52239" name="Group 15"/>
          <p:cNvGrpSpPr>
            <a:grpSpLocks/>
          </p:cNvGrpSpPr>
          <p:nvPr/>
        </p:nvGrpSpPr>
        <p:grpSpPr bwMode="auto">
          <a:xfrm>
            <a:off x="762000" y="1066800"/>
            <a:ext cx="4724400" cy="1295400"/>
            <a:chOff x="96" y="384"/>
            <a:chExt cx="2976" cy="816"/>
          </a:xfrm>
        </p:grpSpPr>
        <p:sp>
          <p:nvSpPr>
            <p:cNvPr id="52230" name="Rectangle 6"/>
            <p:cNvSpPr>
              <a:spLocks noChangeArrowheads="1"/>
            </p:cNvSpPr>
            <p:nvPr/>
          </p:nvSpPr>
          <p:spPr bwMode="auto">
            <a:xfrm>
              <a:off x="96" y="384"/>
              <a:ext cx="1728" cy="816"/>
            </a:xfrm>
            <a:prstGeom prst="rect">
              <a:avLst/>
            </a:prstGeom>
            <a:noFill/>
            <a:ln w="9525">
              <a:noFill/>
              <a:miter lim="800000"/>
              <a:headEnd/>
              <a:tailEnd/>
            </a:ln>
            <a:effectLst/>
          </p:spPr>
          <p:txBody>
            <a:bodyPr lIns="92075" tIns="46038" rIns="92075" bIns="46038"/>
            <a:lstStyle/>
            <a:p>
              <a:pPr marL="55563" indent="-55563" defTabSz="287338">
                <a:lnSpc>
                  <a:spcPct val="90000"/>
                </a:lnSpc>
                <a:buClr>
                  <a:schemeClr val="tx2"/>
                </a:buClr>
                <a:buSzPct val="75000"/>
                <a:buFont typeface="Monotype Sorts" pitchFamily="2" charset="2"/>
                <a:buNone/>
              </a:pPr>
              <a:r>
                <a:rPr lang="en-US" sz="1800" dirty="0">
                  <a:solidFill>
                    <a:schemeClr val="tx2"/>
                  </a:solidFill>
                  <a:cs typeface="Times New Roman" pitchFamily="18" charset="0"/>
                </a:rPr>
                <a:t>The </a:t>
              </a:r>
              <a:r>
                <a:rPr lang="en-US" sz="1800" u="sng" dirty="0">
                  <a:solidFill>
                    <a:schemeClr val="tx2"/>
                  </a:solidFill>
                  <a:cs typeface="Times New Roman" pitchFamily="18" charset="0"/>
                </a:rPr>
                <a:t>switch-expression</a:t>
              </a:r>
              <a:r>
                <a:rPr lang="en-US" sz="1800" dirty="0">
                  <a:solidFill>
                    <a:schemeClr val="tx2"/>
                  </a:solidFill>
                  <a:cs typeface="Times New Roman" pitchFamily="18" charset="0"/>
                </a:rPr>
                <a:t> must yield a value of </a:t>
              </a:r>
              <a:r>
                <a:rPr lang="en-US" sz="1800" u="sng" dirty="0">
                  <a:solidFill>
                    <a:schemeClr val="tx2"/>
                  </a:solidFill>
                  <a:cs typeface="Times New Roman" pitchFamily="18" charset="0"/>
                </a:rPr>
                <a:t>char</a:t>
              </a:r>
              <a:r>
                <a:rPr lang="en-US" sz="1800" dirty="0">
                  <a:solidFill>
                    <a:schemeClr val="tx2"/>
                  </a:solidFill>
                  <a:cs typeface="Times New Roman" pitchFamily="18" charset="0"/>
                </a:rPr>
                <a:t>, </a:t>
              </a:r>
              <a:r>
                <a:rPr lang="en-US" sz="1800" u="sng" dirty="0">
                  <a:solidFill>
                    <a:schemeClr val="tx2"/>
                  </a:solidFill>
                  <a:cs typeface="Times New Roman" pitchFamily="18" charset="0"/>
                </a:rPr>
                <a:t>byte</a:t>
              </a:r>
              <a:r>
                <a:rPr lang="en-US" sz="1800" dirty="0">
                  <a:solidFill>
                    <a:schemeClr val="tx2"/>
                  </a:solidFill>
                  <a:cs typeface="Times New Roman" pitchFamily="18" charset="0"/>
                </a:rPr>
                <a:t>, </a:t>
              </a:r>
              <a:r>
                <a:rPr lang="en-US" sz="1800" u="sng" dirty="0">
                  <a:solidFill>
                    <a:schemeClr val="tx2"/>
                  </a:solidFill>
                  <a:cs typeface="Times New Roman" pitchFamily="18" charset="0"/>
                </a:rPr>
                <a:t>short</a:t>
              </a:r>
              <a:r>
                <a:rPr lang="en-US" sz="1800" dirty="0">
                  <a:solidFill>
                    <a:schemeClr val="tx2"/>
                  </a:solidFill>
                  <a:cs typeface="Times New Roman" pitchFamily="18" charset="0"/>
                </a:rPr>
                <a:t>, </a:t>
              </a:r>
              <a:r>
                <a:rPr lang="en-US" sz="1800" dirty="0" smtClean="0">
                  <a:solidFill>
                    <a:schemeClr val="tx2"/>
                  </a:solidFill>
                  <a:cs typeface="Times New Roman" pitchFamily="18" charset="0"/>
                </a:rPr>
                <a:t>string, or </a:t>
              </a:r>
              <a:r>
                <a:rPr lang="en-US" sz="1800" u="sng" dirty="0" err="1">
                  <a:solidFill>
                    <a:schemeClr val="tx2"/>
                  </a:solidFill>
                  <a:cs typeface="Times New Roman" pitchFamily="18" charset="0"/>
                </a:rPr>
                <a:t>int</a:t>
              </a:r>
              <a:r>
                <a:rPr lang="en-US" sz="1800" dirty="0">
                  <a:solidFill>
                    <a:schemeClr val="tx2"/>
                  </a:solidFill>
                  <a:cs typeface="Times New Roman" pitchFamily="18" charset="0"/>
                </a:rPr>
                <a:t> type and must always be enclosed in parentheses.</a:t>
              </a:r>
            </a:p>
          </p:txBody>
        </p:sp>
        <p:sp>
          <p:nvSpPr>
            <p:cNvPr id="52231" name="Line 7"/>
            <p:cNvSpPr>
              <a:spLocks noChangeShapeType="1"/>
            </p:cNvSpPr>
            <p:nvPr/>
          </p:nvSpPr>
          <p:spPr bwMode="auto">
            <a:xfrm>
              <a:off x="1536" y="480"/>
              <a:ext cx="1536" cy="192"/>
            </a:xfrm>
            <a:prstGeom prst="line">
              <a:avLst/>
            </a:prstGeom>
            <a:noFill/>
            <a:ln w="12700">
              <a:solidFill>
                <a:srgbClr val="FF0000"/>
              </a:solidFill>
              <a:round/>
              <a:headEnd type="none" w="sm" len="sm"/>
              <a:tailEnd type="stealth" w="sm" len="sm"/>
            </a:ln>
            <a:effectLst/>
          </p:spPr>
          <p:txBody>
            <a:bodyPr/>
            <a:lstStyle/>
            <a:p>
              <a:endParaRPr lang="en-US"/>
            </a:p>
          </p:txBody>
        </p:sp>
      </p:grpSp>
      <p:grpSp>
        <p:nvGrpSpPr>
          <p:cNvPr id="52238" name="Group 14"/>
          <p:cNvGrpSpPr>
            <a:grpSpLocks/>
          </p:cNvGrpSpPr>
          <p:nvPr/>
        </p:nvGrpSpPr>
        <p:grpSpPr bwMode="auto">
          <a:xfrm>
            <a:off x="685800" y="1981200"/>
            <a:ext cx="4419600" cy="4191000"/>
            <a:chOff x="48" y="960"/>
            <a:chExt cx="2784" cy="2640"/>
          </a:xfrm>
        </p:grpSpPr>
        <p:sp>
          <p:nvSpPr>
            <p:cNvPr id="52232" name="Rectangle 8"/>
            <p:cNvSpPr>
              <a:spLocks noChangeArrowheads="1"/>
            </p:cNvSpPr>
            <p:nvPr/>
          </p:nvSpPr>
          <p:spPr bwMode="auto">
            <a:xfrm>
              <a:off x="48" y="1440"/>
              <a:ext cx="2160" cy="2160"/>
            </a:xfrm>
            <a:prstGeom prst="rect">
              <a:avLst/>
            </a:prstGeom>
            <a:noFill/>
            <a:ln w="9525">
              <a:noFill/>
              <a:miter lim="800000"/>
              <a:headEnd/>
              <a:tailEnd/>
            </a:ln>
            <a:effectLst/>
          </p:spPr>
          <p:txBody>
            <a:bodyPr lIns="92075" tIns="46038" rIns="92075" bIns="46038"/>
            <a:lstStyle/>
            <a:p>
              <a:pPr marL="55563" indent="-55563" defTabSz="287338">
                <a:buClr>
                  <a:schemeClr val="tx2"/>
                </a:buClr>
                <a:buSzPct val="75000"/>
                <a:buFont typeface="Monotype Sorts" pitchFamily="2" charset="2"/>
                <a:buNone/>
              </a:pPr>
              <a:r>
                <a:rPr lang="en-US" sz="1800">
                  <a:solidFill>
                    <a:schemeClr val="tx2"/>
                  </a:solidFill>
                  <a:cs typeface="Times New Roman" pitchFamily="18" charset="0"/>
                </a:rPr>
                <a:t>The </a:t>
              </a:r>
              <a:r>
                <a:rPr lang="en-US" sz="1800" u="sng">
                  <a:solidFill>
                    <a:schemeClr val="tx2"/>
                  </a:solidFill>
                  <a:cs typeface="Times New Roman" pitchFamily="18" charset="0"/>
                </a:rPr>
                <a:t>value1</a:t>
              </a:r>
              <a:r>
                <a:rPr lang="en-US" sz="1800">
                  <a:solidFill>
                    <a:schemeClr val="tx2"/>
                  </a:solidFill>
                  <a:cs typeface="Times New Roman" pitchFamily="18" charset="0"/>
                </a:rPr>
                <a:t>, ..., and </a:t>
              </a:r>
              <a:r>
                <a:rPr lang="en-US" sz="1800" u="sng">
                  <a:solidFill>
                    <a:schemeClr val="tx2"/>
                  </a:solidFill>
                  <a:cs typeface="Times New Roman" pitchFamily="18" charset="0"/>
                </a:rPr>
                <a:t>valueN</a:t>
              </a:r>
              <a:r>
                <a:rPr lang="en-US" sz="1800">
                  <a:solidFill>
                    <a:schemeClr val="tx2"/>
                  </a:solidFill>
                  <a:cs typeface="Times New Roman" pitchFamily="18" charset="0"/>
                </a:rPr>
                <a:t> must have the same data type as the value of the </a:t>
              </a:r>
              <a:r>
                <a:rPr lang="en-US" sz="1800" u="sng">
                  <a:solidFill>
                    <a:schemeClr val="tx2"/>
                  </a:solidFill>
                  <a:cs typeface="Times New Roman" pitchFamily="18" charset="0"/>
                </a:rPr>
                <a:t>switch-expression</a:t>
              </a:r>
              <a:r>
                <a:rPr lang="en-US" sz="1800">
                  <a:solidFill>
                    <a:schemeClr val="tx2"/>
                  </a:solidFill>
                  <a:cs typeface="Times New Roman" pitchFamily="18" charset="0"/>
                </a:rPr>
                <a:t>. The resulting statements in the </a:t>
              </a:r>
              <a:r>
                <a:rPr lang="en-US" sz="1800" u="sng">
                  <a:solidFill>
                    <a:schemeClr val="tx2"/>
                  </a:solidFill>
                  <a:cs typeface="Times New Roman" pitchFamily="18" charset="0"/>
                </a:rPr>
                <a:t>case</a:t>
              </a:r>
              <a:r>
                <a:rPr lang="en-US" sz="1800">
                  <a:solidFill>
                    <a:schemeClr val="tx2"/>
                  </a:solidFill>
                  <a:cs typeface="Times New Roman" pitchFamily="18" charset="0"/>
                </a:rPr>
                <a:t> statement are executed when the value in the </a:t>
              </a:r>
              <a:r>
                <a:rPr lang="en-US" sz="1800" u="sng">
                  <a:solidFill>
                    <a:schemeClr val="tx2"/>
                  </a:solidFill>
                  <a:cs typeface="Times New Roman" pitchFamily="18" charset="0"/>
                </a:rPr>
                <a:t>case</a:t>
              </a:r>
              <a:r>
                <a:rPr lang="en-US" sz="1800">
                  <a:solidFill>
                    <a:schemeClr val="tx2"/>
                  </a:solidFill>
                  <a:cs typeface="Times New Roman" pitchFamily="18" charset="0"/>
                </a:rPr>
                <a:t> statement matches the value of the </a:t>
              </a:r>
              <a:r>
                <a:rPr lang="en-US" sz="1800" u="sng">
                  <a:solidFill>
                    <a:schemeClr val="tx2"/>
                  </a:solidFill>
                  <a:cs typeface="Times New Roman" pitchFamily="18" charset="0"/>
                </a:rPr>
                <a:t>switch-expression</a:t>
              </a:r>
              <a:r>
                <a:rPr lang="en-US" sz="1800">
                  <a:solidFill>
                    <a:schemeClr val="tx2"/>
                  </a:solidFill>
                  <a:cs typeface="Times New Roman" pitchFamily="18" charset="0"/>
                </a:rPr>
                <a:t>. Note that </a:t>
              </a:r>
              <a:r>
                <a:rPr lang="en-US" sz="1800" u="sng">
                  <a:solidFill>
                    <a:schemeClr val="tx2"/>
                  </a:solidFill>
                  <a:cs typeface="Times New Roman" pitchFamily="18" charset="0"/>
                </a:rPr>
                <a:t>value1</a:t>
              </a:r>
              <a:r>
                <a:rPr lang="en-US" sz="1800">
                  <a:solidFill>
                    <a:schemeClr val="tx2"/>
                  </a:solidFill>
                  <a:cs typeface="Times New Roman" pitchFamily="18" charset="0"/>
                </a:rPr>
                <a:t>, ..., and </a:t>
              </a:r>
              <a:r>
                <a:rPr lang="en-US" sz="1800" u="sng">
                  <a:solidFill>
                    <a:schemeClr val="tx2"/>
                  </a:solidFill>
                  <a:cs typeface="Times New Roman" pitchFamily="18" charset="0"/>
                </a:rPr>
                <a:t>valueN</a:t>
              </a:r>
              <a:r>
                <a:rPr lang="en-US" sz="1800">
                  <a:solidFill>
                    <a:schemeClr val="tx2"/>
                  </a:solidFill>
                  <a:cs typeface="Times New Roman" pitchFamily="18" charset="0"/>
                </a:rPr>
                <a:t> are constant expressions, meaning that they cannot contain variables in the expression, such as 1 + </a:t>
              </a:r>
              <a:r>
                <a:rPr lang="en-US" sz="1800" u="sng">
                  <a:solidFill>
                    <a:schemeClr val="tx2"/>
                  </a:solidFill>
                  <a:cs typeface="Times New Roman" pitchFamily="18" charset="0"/>
                </a:rPr>
                <a:t>x</a:t>
              </a:r>
              <a:r>
                <a:rPr lang="en-US" sz="1800">
                  <a:solidFill>
                    <a:schemeClr val="tx2"/>
                  </a:solidFill>
                  <a:cs typeface="Times New Roman" pitchFamily="18" charset="0"/>
                </a:rPr>
                <a:t>. </a:t>
              </a:r>
            </a:p>
          </p:txBody>
        </p:sp>
        <p:sp>
          <p:nvSpPr>
            <p:cNvPr id="52234" name="Line 10"/>
            <p:cNvSpPr>
              <a:spLocks noChangeShapeType="1"/>
            </p:cNvSpPr>
            <p:nvPr/>
          </p:nvSpPr>
          <p:spPr bwMode="auto">
            <a:xfrm flipV="1">
              <a:off x="2016" y="960"/>
              <a:ext cx="816" cy="672"/>
            </a:xfrm>
            <a:prstGeom prst="line">
              <a:avLst/>
            </a:prstGeom>
            <a:noFill/>
            <a:ln w="12700">
              <a:solidFill>
                <a:srgbClr val="FF0000"/>
              </a:solidFill>
              <a:round/>
              <a:headEnd type="none" w="sm" len="sm"/>
              <a:tailEnd type="stealth" w="sm" len="sm"/>
            </a:ln>
            <a:effectLst/>
          </p:spPr>
          <p:txBody>
            <a:bodyPr/>
            <a:lstStyle/>
            <a:p>
              <a:endParaRPr lang="en-US"/>
            </a:p>
          </p:txBody>
        </p:sp>
        <p:sp>
          <p:nvSpPr>
            <p:cNvPr id="52235" name="Line 11"/>
            <p:cNvSpPr>
              <a:spLocks noChangeShapeType="1"/>
            </p:cNvSpPr>
            <p:nvPr/>
          </p:nvSpPr>
          <p:spPr bwMode="auto">
            <a:xfrm flipV="1">
              <a:off x="2016" y="1392"/>
              <a:ext cx="768" cy="240"/>
            </a:xfrm>
            <a:prstGeom prst="line">
              <a:avLst/>
            </a:prstGeom>
            <a:noFill/>
            <a:ln w="12700">
              <a:solidFill>
                <a:srgbClr val="FF0000"/>
              </a:solidFill>
              <a:round/>
              <a:headEnd type="none" w="sm" len="sm"/>
              <a:tailEnd type="stealth" w="sm" len="sm"/>
            </a:ln>
            <a:effectLst/>
          </p:spPr>
          <p:txBody>
            <a:bodyPr/>
            <a:lstStyle/>
            <a:p>
              <a:endParaRPr lang="en-US"/>
            </a:p>
          </p:txBody>
        </p:sp>
        <p:sp>
          <p:nvSpPr>
            <p:cNvPr id="52236" name="Line 12"/>
            <p:cNvSpPr>
              <a:spLocks noChangeShapeType="1"/>
            </p:cNvSpPr>
            <p:nvPr/>
          </p:nvSpPr>
          <p:spPr bwMode="auto">
            <a:xfrm>
              <a:off x="2016" y="1632"/>
              <a:ext cx="768" cy="384"/>
            </a:xfrm>
            <a:prstGeom prst="line">
              <a:avLst/>
            </a:prstGeom>
            <a:noFill/>
            <a:ln w="12700">
              <a:solidFill>
                <a:srgbClr val="FF0000"/>
              </a:solidFill>
              <a:round/>
              <a:headEnd type="none" w="sm" len="sm"/>
              <a:tailEnd type="stealth" w="sm" len="sm"/>
            </a:ln>
            <a:effec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2239"/>
                                        </p:tgtEl>
                                        <p:attrNameLst>
                                          <p:attrName>style.visibility</p:attrName>
                                        </p:attrNameLst>
                                      </p:cBhvr>
                                      <p:to>
                                        <p:strVal val="visible"/>
                                      </p:to>
                                    </p:set>
                                    <p:anim calcmode="lin" valueType="num">
                                      <p:cBhvr additive="base">
                                        <p:cTn id="7" dur="500" fill="hold"/>
                                        <p:tgtEl>
                                          <p:spTgt spid="52239"/>
                                        </p:tgtEl>
                                        <p:attrNameLst>
                                          <p:attrName>ppt_x</p:attrName>
                                        </p:attrNameLst>
                                      </p:cBhvr>
                                      <p:tavLst>
                                        <p:tav tm="0">
                                          <p:val>
                                            <p:strVal val="0-#ppt_w/2"/>
                                          </p:val>
                                        </p:tav>
                                        <p:tav tm="100000">
                                          <p:val>
                                            <p:strVal val="#ppt_x"/>
                                          </p:val>
                                        </p:tav>
                                      </p:tavLst>
                                    </p:anim>
                                    <p:anim calcmode="lin" valueType="num">
                                      <p:cBhvr additive="base">
                                        <p:cTn id="8" dur="500" fill="hold"/>
                                        <p:tgtEl>
                                          <p:spTgt spid="5223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2238"/>
                                        </p:tgtEl>
                                        <p:attrNameLst>
                                          <p:attrName>style.visibility</p:attrName>
                                        </p:attrNameLst>
                                      </p:cBhvr>
                                      <p:to>
                                        <p:strVal val="visible"/>
                                      </p:to>
                                    </p:set>
                                    <p:anim calcmode="lin" valueType="num">
                                      <p:cBhvr additive="base">
                                        <p:cTn id="13" dur="500" fill="hold"/>
                                        <p:tgtEl>
                                          <p:spTgt spid="52238"/>
                                        </p:tgtEl>
                                        <p:attrNameLst>
                                          <p:attrName>ppt_x</p:attrName>
                                        </p:attrNameLst>
                                      </p:cBhvr>
                                      <p:tavLst>
                                        <p:tav tm="0">
                                          <p:val>
                                            <p:strVal val="0-#ppt_w/2"/>
                                          </p:val>
                                        </p:tav>
                                        <p:tav tm="100000">
                                          <p:val>
                                            <p:strVal val="#ppt_x"/>
                                          </p:val>
                                        </p:tav>
                                      </p:tavLst>
                                    </p:anim>
                                    <p:anim calcmode="lin" valueType="num">
                                      <p:cBhvr additive="base">
                                        <p:cTn id="14" dur="500" fill="hold"/>
                                        <p:tgtEl>
                                          <p:spTgt spid="522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 name="Slide Number Placeholder 4"/>
          <p:cNvSpPr>
            <a:spLocks noGrp="1"/>
          </p:cNvSpPr>
          <p:nvPr>
            <p:ph type="sldNum" sz="quarter" idx="11"/>
          </p:nvPr>
        </p:nvSpPr>
        <p:spPr/>
        <p:txBody>
          <a:bodyPr/>
          <a:lstStyle/>
          <a:p>
            <a:fld id="{C42E6097-4F61-45CA-8049-75859139D603}" type="slidenum">
              <a:rPr lang="en-US"/>
              <a:pPr/>
              <a:t>25</a:t>
            </a:fld>
            <a:endParaRPr lang="en-US"/>
          </a:p>
        </p:txBody>
      </p:sp>
      <p:sp>
        <p:nvSpPr>
          <p:cNvPr id="114690" name="Rectangle 2"/>
          <p:cNvSpPr>
            <a:spLocks noGrp="1" noChangeArrowheads="1"/>
          </p:cNvSpPr>
          <p:nvPr>
            <p:ph type="title"/>
          </p:nvPr>
        </p:nvSpPr>
        <p:spPr>
          <a:xfrm>
            <a:off x="685800" y="0"/>
            <a:ext cx="7772400" cy="762000"/>
          </a:xfrm>
        </p:spPr>
        <p:txBody>
          <a:bodyPr/>
          <a:lstStyle/>
          <a:p>
            <a:r>
              <a:rPr lang="en-US" sz="4200">
                <a:latin typeface="Courier New" pitchFamily="49" charset="0"/>
              </a:rPr>
              <a:t>switch</a:t>
            </a:r>
            <a:r>
              <a:rPr lang="en-US"/>
              <a:t> Statement Rules</a:t>
            </a:r>
          </a:p>
        </p:txBody>
      </p:sp>
      <p:sp>
        <p:nvSpPr>
          <p:cNvPr id="114691" name="Rectangle 3"/>
          <p:cNvSpPr>
            <a:spLocks noGrp="1" noChangeArrowheads="1"/>
          </p:cNvSpPr>
          <p:nvPr>
            <p:ph type="body" idx="1"/>
          </p:nvPr>
        </p:nvSpPr>
        <p:spPr>
          <a:xfrm>
            <a:off x="228600" y="1219200"/>
            <a:ext cx="3048000" cy="2057400"/>
          </a:xfrm>
        </p:spPr>
        <p:txBody>
          <a:bodyPr/>
          <a:lstStyle/>
          <a:p>
            <a:pPr marL="55563" indent="-55563" defTabSz="287338">
              <a:spcBef>
                <a:spcPct val="0"/>
              </a:spcBef>
              <a:buFont typeface="Monotype Sorts" pitchFamily="2" charset="2"/>
              <a:buNone/>
            </a:pPr>
            <a:r>
              <a:rPr lang="en-US" sz="2800">
                <a:solidFill>
                  <a:schemeClr val="tx2"/>
                </a:solidFill>
                <a:latin typeface="Courier" charset="0"/>
                <a:cs typeface="Times New Roman" pitchFamily="18" charset="0"/>
              </a:rPr>
              <a:t>	</a:t>
            </a:r>
            <a:r>
              <a:rPr lang="en-US" sz="1600">
                <a:solidFill>
                  <a:schemeClr val="tx2"/>
                </a:solidFill>
                <a:cs typeface="Times New Roman" pitchFamily="18" charset="0"/>
              </a:rPr>
              <a:t>The keyword </a:t>
            </a:r>
            <a:r>
              <a:rPr lang="en-US" sz="1600" u="sng">
                <a:solidFill>
                  <a:schemeClr val="tx2"/>
                </a:solidFill>
                <a:cs typeface="Times New Roman" pitchFamily="18" charset="0"/>
              </a:rPr>
              <a:t>break</a:t>
            </a:r>
            <a:r>
              <a:rPr lang="en-US" sz="1600">
                <a:solidFill>
                  <a:schemeClr val="tx2"/>
                </a:solidFill>
                <a:cs typeface="Times New Roman" pitchFamily="18" charset="0"/>
              </a:rPr>
              <a:t> is optional, but it should be used at the end of each case in order to terminate the remainder of the </a:t>
            </a:r>
            <a:r>
              <a:rPr lang="en-US" sz="1600" u="sng">
                <a:solidFill>
                  <a:schemeClr val="tx2"/>
                </a:solidFill>
                <a:cs typeface="Times New Roman" pitchFamily="18" charset="0"/>
              </a:rPr>
              <a:t>switch</a:t>
            </a:r>
            <a:r>
              <a:rPr lang="en-US" sz="1600">
                <a:solidFill>
                  <a:schemeClr val="tx2"/>
                </a:solidFill>
                <a:cs typeface="Times New Roman" pitchFamily="18" charset="0"/>
              </a:rPr>
              <a:t> statement. If the </a:t>
            </a:r>
            <a:r>
              <a:rPr lang="en-US" sz="1600" u="sng">
                <a:solidFill>
                  <a:schemeClr val="tx2"/>
                </a:solidFill>
                <a:cs typeface="Times New Roman" pitchFamily="18" charset="0"/>
              </a:rPr>
              <a:t>break</a:t>
            </a:r>
            <a:r>
              <a:rPr lang="en-US" sz="1600">
                <a:solidFill>
                  <a:schemeClr val="tx2"/>
                </a:solidFill>
                <a:cs typeface="Times New Roman" pitchFamily="18" charset="0"/>
              </a:rPr>
              <a:t> statement is not present, the next </a:t>
            </a:r>
            <a:r>
              <a:rPr lang="en-US" sz="1600" u="sng">
                <a:solidFill>
                  <a:schemeClr val="tx2"/>
                </a:solidFill>
                <a:cs typeface="Times New Roman" pitchFamily="18" charset="0"/>
              </a:rPr>
              <a:t>case</a:t>
            </a:r>
            <a:r>
              <a:rPr lang="en-US" sz="1600">
                <a:solidFill>
                  <a:schemeClr val="tx2"/>
                </a:solidFill>
                <a:cs typeface="Times New Roman" pitchFamily="18" charset="0"/>
              </a:rPr>
              <a:t> statement will be executed.</a:t>
            </a:r>
          </a:p>
        </p:txBody>
      </p:sp>
      <p:sp>
        <p:nvSpPr>
          <p:cNvPr id="114692" name="Rectangle 4"/>
          <p:cNvSpPr>
            <a:spLocks noChangeArrowheads="1"/>
          </p:cNvSpPr>
          <p:nvPr/>
        </p:nvSpPr>
        <p:spPr bwMode="auto">
          <a:xfrm>
            <a:off x="4343400" y="1371600"/>
            <a:ext cx="3657600" cy="3810000"/>
          </a:xfrm>
          <a:prstGeom prst="rect">
            <a:avLst/>
          </a:prstGeom>
          <a:noFill/>
          <a:ln w="9525">
            <a:noFill/>
            <a:miter lim="800000"/>
            <a:headEnd/>
            <a:tailEnd/>
          </a:ln>
          <a:effectLst/>
        </p:spPr>
        <p:txBody>
          <a:bodyPr lIns="92075" tIns="46038" rIns="92075" bIns="46038"/>
          <a:lstStyle/>
          <a:p>
            <a:pPr>
              <a:spcBef>
                <a:spcPct val="20000"/>
              </a:spcBef>
              <a:buClr>
                <a:schemeClr val="tx2"/>
              </a:buClr>
              <a:buSzPct val="75000"/>
              <a:buFont typeface="Monotype Sorts" pitchFamily="2" charset="2"/>
              <a:buNone/>
            </a:pPr>
            <a:r>
              <a:rPr lang="en-US" sz="1900">
                <a:cs typeface="Times New Roman" pitchFamily="18" charset="0"/>
              </a:rPr>
              <a:t>switch (switch-expression) {</a:t>
            </a:r>
          </a:p>
          <a:p>
            <a:pPr>
              <a:spcBef>
                <a:spcPct val="20000"/>
              </a:spcBef>
              <a:buClr>
                <a:schemeClr val="tx2"/>
              </a:buClr>
              <a:buSzPct val="75000"/>
              <a:buFont typeface="Monotype Sorts" pitchFamily="2" charset="2"/>
              <a:buNone/>
            </a:pPr>
            <a:r>
              <a:rPr lang="en-US" sz="1900">
                <a:cs typeface="Times New Roman" pitchFamily="18" charset="0"/>
              </a:rPr>
              <a:t>  case value1:  statement(s)1;</a:t>
            </a:r>
          </a:p>
          <a:p>
            <a:pPr>
              <a:spcBef>
                <a:spcPct val="20000"/>
              </a:spcBef>
              <a:buClr>
                <a:schemeClr val="tx2"/>
              </a:buClr>
              <a:buSzPct val="75000"/>
              <a:buFont typeface="Monotype Sorts" pitchFamily="2" charset="2"/>
              <a:buNone/>
            </a:pPr>
            <a:r>
              <a:rPr lang="en-US" sz="1900">
                <a:cs typeface="Times New Roman" pitchFamily="18" charset="0"/>
              </a:rPr>
              <a:t>           break;</a:t>
            </a:r>
          </a:p>
          <a:p>
            <a:pPr>
              <a:spcBef>
                <a:spcPct val="20000"/>
              </a:spcBef>
              <a:buClr>
                <a:schemeClr val="tx2"/>
              </a:buClr>
              <a:buSzPct val="75000"/>
              <a:buFont typeface="Monotype Sorts" pitchFamily="2" charset="2"/>
              <a:buNone/>
            </a:pPr>
            <a:r>
              <a:rPr lang="en-US" sz="1900">
                <a:cs typeface="Times New Roman" pitchFamily="18" charset="0"/>
              </a:rPr>
              <a:t>  case value2: statement(s)2;</a:t>
            </a:r>
          </a:p>
          <a:p>
            <a:pPr>
              <a:spcBef>
                <a:spcPct val="20000"/>
              </a:spcBef>
              <a:buClr>
                <a:schemeClr val="tx2"/>
              </a:buClr>
              <a:buSzPct val="75000"/>
              <a:buFont typeface="Monotype Sorts" pitchFamily="2" charset="2"/>
              <a:buNone/>
            </a:pPr>
            <a:r>
              <a:rPr lang="en-US" sz="1900">
                <a:cs typeface="Times New Roman" pitchFamily="18" charset="0"/>
              </a:rPr>
              <a:t>           break;</a:t>
            </a:r>
          </a:p>
          <a:p>
            <a:pPr>
              <a:spcBef>
                <a:spcPct val="20000"/>
              </a:spcBef>
              <a:buClr>
                <a:schemeClr val="tx2"/>
              </a:buClr>
              <a:buSzPct val="75000"/>
              <a:buFont typeface="Monotype Sorts" pitchFamily="2" charset="2"/>
              <a:buNone/>
            </a:pPr>
            <a:r>
              <a:rPr lang="en-US" sz="1900">
                <a:cs typeface="Times New Roman" pitchFamily="18" charset="0"/>
              </a:rPr>
              <a:t>  …</a:t>
            </a:r>
          </a:p>
          <a:p>
            <a:pPr>
              <a:spcBef>
                <a:spcPct val="20000"/>
              </a:spcBef>
              <a:buClr>
                <a:schemeClr val="tx2"/>
              </a:buClr>
              <a:buSzPct val="75000"/>
              <a:buFont typeface="Monotype Sorts" pitchFamily="2" charset="2"/>
              <a:buNone/>
            </a:pPr>
            <a:r>
              <a:rPr lang="en-US" sz="1900">
                <a:cs typeface="Times New Roman" pitchFamily="18" charset="0"/>
              </a:rPr>
              <a:t>  case valueN: statement(s)N;</a:t>
            </a:r>
          </a:p>
          <a:p>
            <a:pPr>
              <a:spcBef>
                <a:spcPct val="20000"/>
              </a:spcBef>
              <a:buClr>
                <a:schemeClr val="tx2"/>
              </a:buClr>
              <a:buSzPct val="75000"/>
              <a:buFont typeface="Monotype Sorts" pitchFamily="2" charset="2"/>
              <a:buNone/>
            </a:pPr>
            <a:r>
              <a:rPr lang="en-US" sz="1900">
                <a:cs typeface="Times New Roman" pitchFamily="18" charset="0"/>
              </a:rPr>
              <a:t>           break;</a:t>
            </a:r>
          </a:p>
          <a:p>
            <a:pPr>
              <a:spcBef>
                <a:spcPct val="20000"/>
              </a:spcBef>
              <a:buClr>
                <a:schemeClr val="tx2"/>
              </a:buClr>
              <a:buSzPct val="75000"/>
              <a:buFont typeface="Monotype Sorts" pitchFamily="2" charset="2"/>
              <a:buNone/>
            </a:pPr>
            <a:r>
              <a:rPr lang="en-US" sz="1900">
                <a:cs typeface="Times New Roman" pitchFamily="18" charset="0"/>
              </a:rPr>
              <a:t>  default: statement(s)-for-default;</a:t>
            </a:r>
          </a:p>
          <a:p>
            <a:pPr>
              <a:spcBef>
                <a:spcPct val="20000"/>
              </a:spcBef>
              <a:buClr>
                <a:schemeClr val="tx2"/>
              </a:buClr>
              <a:buSzPct val="75000"/>
              <a:buFont typeface="Monotype Sorts" pitchFamily="2" charset="2"/>
              <a:buNone/>
            </a:pPr>
            <a:r>
              <a:rPr lang="en-US" sz="1900">
                <a:cs typeface="Times New Roman" pitchFamily="18" charset="0"/>
              </a:rPr>
              <a:t>}</a:t>
            </a:r>
          </a:p>
        </p:txBody>
      </p:sp>
      <p:sp>
        <p:nvSpPr>
          <p:cNvPr id="114695" name="Line 7"/>
          <p:cNvSpPr>
            <a:spLocks noChangeShapeType="1"/>
          </p:cNvSpPr>
          <p:nvPr/>
        </p:nvSpPr>
        <p:spPr bwMode="auto">
          <a:xfrm>
            <a:off x="3200400" y="1981200"/>
            <a:ext cx="1828800" cy="304800"/>
          </a:xfrm>
          <a:prstGeom prst="line">
            <a:avLst/>
          </a:prstGeom>
          <a:noFill/>
          <a:ln w="12700">
            <a:solidFill>
              <a:srgbClr val="FF0000"/>
            </a:solidFill>
            <a:round/>
            <a:headEnd type="none" w="sm" len="sm"/>
            <a:tailEnd type="stealth" w="sm" len="sm"/>
          </a:ln>
          <a:effectLst/>
        </p:spPr>
        <p:txBody>
          <a:bodyPr/>
          <a:lstStyle/>
          <a:p>
            <a:endParaRPr lang="en-US"/>
          </a:p>
        </p:txBody>
      </p:sp>
      <p:sp>
        <p:nvSpPr>
          <p:cNvPr id="114701" name="Line 13"/>
          <p:cNvSpPr>
            <a:spLocks noChangeShapeType="1"/>
          </p:cNvSpPr>
          <p:nvPr/>
        </p:nvSpPr>
        <p:spPr bwMode="auto">
          <a:xfrm>
            <a:off x="3200400" y="1981200"/>
            <a:ext cx="1828800" cy="990600"/>
          </a:xfrm>
          <a:prstGeom prst="line">
            <a:avLst/>
          </a:prstGeom>
          <a:noFill/>
          <a:ln w="12700">
            <a:solidFill>
              <a:srgbClr val="FF0000"/>
            </a:solidFill>
            <a:round/>
            <a:headEnd type="none" w="sm" len="sm"/>
            <a:tailEnd type="stealth" w="sm" len="sm"/>
          </a:ln>
          <a:effectLst/>
        </p:spPr>
        <p:txBody>
          <a:bodyPr/>
          <a:lstStyle/>
          <a:p>
            <a:endParaRPr lang="en-US"/>
          </a:p>
        </p:txBody>
      </p:sp>
      <p:sp>
        <p:nvSpPr>
          <p:cNvPr id="114702" name="Line 14"/>
          <p:cNvSpPr>
            <a:spLocks noChangeShapeType="1"/>
          </p:cNvSpPr>
          <p:nvPr/>
        </p:nvSpPr>
        <p:spPr bwMode="auto">
          <a:xfrm>
            <a:off x="3200400" y="1981200"/>
            <a:ext cx="1828800" cy="1981200"/>
          </a:xfrm>
          <a:prstGeom prst="line">
            <a:avLst/>
          </a:prstGeom>
          <a:noFill/>
          <a:ln w="12700">
            <a:solidFill>
              <a:srgbClr val="FF0000"/>
            </a:solidFill>
            <a:round/>
            <a:headEnd type="none" w="sm" len="sm"/>
            <a:tailEnd type="stealth" w="sm" len="sm"/>
          </a:ln>
          <a:effectLst/>
        </p:spPr>
        <p:txBody>
          <a:bodyPr/>
          <a:lstStyle/>
          <a:p>
            <a:endParaRPr lang="en-US"/>
          </a:p>
        </p:txBody>
      </p:sp>
      <p:grpSp>
        <p:nvGrpSpPr>
          <p:cNvPr id="114706" name="Group 18"/>
          <p:cNvGrpSpPr>
            <a:grpSpLocks/>
          </p:cNvGrpSpPr>
          <p:nvPr/>
        </p:nvGrpSpPr>
        <p:grpSpPr bwMode="auto">
          <a:xfrm>
            <a:off x="228600" y="3733800"/>
            <a:ext cx="4267200" cy="1524000"/>
            <a:chOff x="144" y="2352"/>
            <a:chExt cx="2688" cy="960"/>
          </a:xfrm>
        </p:grpSpPr>
        <p:sp>
          <p:nvSpPr>
            <p:cNvPr id="114703" name="Rectangle 15"/>
            <p:cNvSpPr>
              <a:spLocks noChangeArrowheads="1"/>
            </p:cNvSpPr>
            <p:nvPr/>
          </p:nvSpPr>
          <p:spPr bwMode="auto">
            <a:xfrm>
              <a:off x="144" y="2352"/>
              <a:ext cx="1920" cy="960"/>
            </a:xfrm>
            <a:prstGeom prst="rect">
              <a:avLst/>
            </a:prstGeom>
            <a:noFill/>
            <a:ln w="9525">
              <a:noFill/>
              <a:miter lim="800000"/>
              <a:headEnd/>
              <a:tailEnd/>
            </a:ln>
            <a:effectLst/>
          </p:spPr>
          <p:txBody>
            <a:bodyPr lIns="92075" tIns="46038" rIns="92075" bIns="46038"/>
            <a:lstStyle/>
            <a:p>
              <a:pPr marL="55563" indent="-55563" defTabSz="287338">
                <a:buClr>
                  <a:schemeClr val="tx2"/>
                </a:buClr>
                <a:buSzPct val="75000"/>
                <a:buFont typeface="Monotype Sorts" pitchFamily="2" charset="2"/>
                <a:buNone/>
              </a:pPr>
              <a:r>
                <a:rPr lang="en-US" sz="2800">
                  <a:solidFill>
                    <a:schemeClr val="tx2"/>
                  </a:solidFill>
                  <a:latin typeface="Courier" charset="0"/>
                  <a:cs typeface="Times New Roman" pitchFamily="18" charset="0"/>
                </a:rPr>
                <a:t>	</a:t>
              </a:r>
              <a:r>
                <a:rPr lang="en-US" sz="1600">
                  <a:solidFill>
                    <a:schemeClr val="tx2"/>
                  </a:solidFill>
                  <a:cs typeface="Times New Roman" pitchFamily="18" charset="0"/>
                </a:rPr>
                <a:t>The </a:t>
              </a:r>
              <a:r>
                <a:rPr lang="en-US" sz="1600" u="sng">
                  <a:solidFill>
                    <a:schemeClr val="tx2"/>
                  </a:solidFill>
                  <a:cs typeface="Times New Roman" pitchFamily="18" charset="0"/>
                </a:rPr>
                <a:t>default</a:t>
              </a:r>
              <a:r>
                <a:rPr lang="en-US" sz="1600">
                  <a:solidFill>
                    <a:schemeClr val="tx2"/>
                  </a:solidFill>
                  <a:cs typeface="Times New Roman" pitchFamily="18" charset="0"/>
                </a:rPr>
                <a:t> case, which is optional, can be used to perform actions when none of the specified cases matches the </a:t>
              </a:r>
              <a:r>
                <a:rPr lang="en-US" sz="1600" u="sng">
                  <a:solidFill>
                    <a:schemeClr val="tx2"/>
                  </a:solidFill>
                  <a:cs typeface="Times New Roman" pitchFamily="18" charset="0"/>
                </a:rPr>
                <a:t>switch-expression</a:t>
              </a:r>
              <a:r>
                <a:rPr lang="en-US" sz="1600">
                  <a:solidFill>
                    <a:schemeClr val="tx2"/>
                  </a:solidFill>
                  <a:cs typeface="Times New Roman" pitchFamily="18" charset="0"/>
                </a:rPr>
                <a:t>.</a:t>
              </a:r>
            </a:p>
          </p:txBody>
        </p:sp>
        <p:sp>
          <p:nvSpPr>
            <p:cNvPr id="114704" name="Line 16"/>
            <p:cNvSpPr>
              <a:spLocks noChangeShapeType="1"/>
            </p:cNvSpPr>
            <p:nvPr/>
          </p:nvSpPr>
          <p:spPr bwMode="auto">
            <a:xfrm>
              <a:off x="2016" y="2736"/>
              <a:ext cx="816" cy="0"/>
            </a:xfrm>
            <a:prstGeom prst="line">
              <a:avLst/>
            </a:prstGeom>
            <a:noFill/>
            <a:ln w="12700">
              <a:solidFill>
                <a:srgbClr val="FF0000"/>
              </a:solidFill>
              <a:round/>
              <a:headEnd type="none" w="sm" len="sm"/>
              <a:tailEnd type="stealth" w="sm" len="sm"/>
            </a:ln>
            <a:effectLst/>
          </p:spPr>
          <p:txBody>
            <a:bodyPr/>
            <a:lstStyle/>
            <a:p>
              <a:endParaRPr lang="en-US"/>
            </a:p>
          </p:txBody>
        </p:sp>
      </p:grpSp>
      <p:sp>
        <p:nvSpPr>
          <p:cNvPr id="114705" name="Rectangle 17"/>
          <p:cNvSpPr>
            <a:spLocks noChangeArrowheads="1"/>
          </p:cNvSpPr>
          <p:nvPr/>
        </p:nvSpPr>
        <p:spPr bwMode="auto">
          <a:xfrm>
            <a:off x="3581400" y="4800600"/>
            <a:ext cx="4495800" cy="1524000"/>
          </a:xfrm>
          <a:prstGeom prst="rect">
            <a:avLst/>
          </a:prstGeom>
          <a:noFill/>
          <a:ln w="9525">
            <a:noFill/>
            <a:miter lim="800000"/>
            <a:headEnd/>
            <a:tailEnd/>
          </a:ln>
          <a:effectLst/>
        </p:spPr>
        <p:txBody>
          <a:bodyPr lIns="92075" tIns="46038" rIns="92075" bIns="46038"/>
          <a:lstStyle/>
          <a:p>
            <a:pPr marL="55563" indent="-55563" defTabSz="287338">
              <a:buClr>
                <a:schemeClr val="tx2"/>
              </a:buClr>
              <a:buSzPct val="75000"/>
              <a:buFont typeface="Monotype Sorts" pitchFamily="2" charset="2"/>
              <a:buNone/>
            </a:pPr>
            <a:r>
              <a:rPr lang="en-US" sz="2800">
                <a:solidFill>
                  <a:schemeClr val="tx2"/>
                </a:solidFill>
                <a:cs typeface="Times New Roman" pitchFamily="18" charset="0"/>
              </a:rPr>
              <a:t>	</a:t>
            </a:r>
            <a:r>
              <a:rPr lang="en-US" sz="1600">
                <a:solidFill>
                  <a:schemeClr val="tx2"/>
                </a:solidFill>
                <a:cs typeface="Times New Roman" pitchFamily="18" charset="0"/>
              </a:rPr>
              <a:t>The </a:t>
            </a:r>
            <a:r>
              <a:rPr lang="en-US" sz="1600" u="sng">
                <a:solidFill>
                  <a:schemeClr val="tx2"/>
                </a:solidFill>
                <a:cs typeface="Times New Roman" pitchFamily="18" charset="0"/>
              </a:rPr>
              <a:t>case</a:t>
            </a:r>
            <a:r>
              <a:rPr lang="en-US" sz="1600">
                <a:solidFill>
                  <a:schemeClr val="tx2"/>
                </a:solidFill>
                <a:cs typeface="Times New Roman" pitchFamily="18" charset="0"/>
              </a:rPr>
              <a:t> statements are executed in sequential order, but the order of the cases (including the default case) does not matter. However, it is good programming style to follow the logical sequence of the cases and place the default case at the end.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4691">
                                            <p:txEl>
                                              <p:pRg st="0" end="0"/>
                                            </p:txEl>
                                          </p:spTgt>
                                        </p:tgtEl>
                                        <p:attrNameLst>
                                          <p:attrName>style.visibility</p:attrName>
                                        </p:attrNameLst>
                                      </p:cBhvr>
                                      <p:to>
                                        <p:strVal val="visible"/>
                                      </p:to>
                                    </p:set>
                                    <p:anim calcmode="lin" valueType="num">
                                      <p:cBhvr additive="base">
                                        <p:cTn id="7" dur="500" fill="hold"/>
                                        <p:tgtEl>
                                          <p:spTgt spid="1146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46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4695"/>
                                        </p:tgtEl>
                                        <p:attrNameLst>
                                          <p:attrName>style.visibility</p:attrName>
                                        </p:attrNameLst>
                                      </p:cBhvr>
                                      <p:to>
                                        <p:strVal val="visible"/>
                                      </p:to>
                                    </p:set>
                                    <p:anim calcmode="lin" valueType="num">
                                      <p:cBhvr additive="base">
                                        <p:cTn id="13" dur="500" fill="hold"/>
                                        <p:tgtEl>
                                          <p:spTgt spid="114695"/>
                                        </p:tgtEl>
                                        <p:attrNameLst>
                                          <p:attrName>ppt_x</p:attrName>
                                        </p:attrNameLst>
                                      </p:cBhvr>
                                      <p:tavLst>
                                        <p:tav tm="0">
                                          <p:val>
                                            <p:strVal val="0-#ppt_w/2"/>
                                          </p:val>
                                        </p:tav>
                                        <p:tav tm="100000">
                                          <p:val>
                                            <p:strVal val="#ppt_x"/>
                                          </p:val>
                                        </p:tav>
                                      </p:tavLst>
                                    </p:anim>
                                    <p:anim calcmode="lin" valueType="num">
                                      <p:cBhvr additive="base">
                                        <p:cTn id="14" dur="500" fill="hold"/>
                                        <p:tgtEl>
                                          <p:spTgt spid="11469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4701"/>
                                        </p:tgtEl>
                                        <p:attrNameLst>
                                          <p:attrName>style.visibility</p:attrName>
                                        </p:attrNameLst>
                                      </p:cBhvr>
                                      <p:to>
                                        <p:strVal val="visible"/>
                                      </p:to>
                                    </p:set>
                                    <p:anim calcmode="lin" valueType="num">
                                      <p:cBhvr additive="base">
                                        <p:cTn id="19" dur="500" fill="hold"/>
                                        <p:tgtEl>
                                          <p:spTgt spid="114701"/>
                                        </p:tgtEl>
                                        <p:attrNameLst>
                                          <p:attrName>ppt_x</p:attrName>
                                        </p:attrNameLst>
                                      </p:cBhvr>
                                      <p:tavLst>
                                        <p:tav tm="0">
                                          <p:val>
                                            <p:strVal val="0-#ppt_w/2"/>
                                          </p:val>
                                        </p:tav>
                                        <p:tav tm="100000">
                                          <p:val>
                                            <p:strVal val="#ppt_x"/>
                                          </p:val>
                                        </p:tav>
                                      </p:tavLst>
                                    </p:anim>
                                    <p:anim calcmode="lin" valueType="num">
                                      <p:cBhvr additive="base">
                                        <p:cTn id="20" dur="500" fill="hold"/>
                                        <p:tgtEl>
                                          <p:spTgt spid="11470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14702"/>
                                        </p:tgtEl>
                                        <p:attrNameLst>
                                          <p:attrName>style.visibility</p:attrName>
                                        </p:attrNameLst>
                                      </p:cBhvr>
                                      <p:to>
                                        <p:strVal val="visible"/>
                                      </p:to>
                                    </p:set>
                                    <p:anim calcmode="lin" valueType="num">
                                      <p:cBhvr additive="base">
                                        <p:cTn id="25" dur="500" fill="hold"/>
                                        <p:tgtEl>
                                          <p:spTgt spid="114702"/>
                                        </p:tgtEl>
                                        <p:attrNameLst>
                                          <p:attrName>ppt_x</p:attrName>
                                        </p:attrNameLst>
                                      </p:cBhvr>
                                      <p:tavLst>
                                        <p:tav tm="0">
                                          <p:val>
                                            <p:strVal val="0-#ppt_w/2"/>
                                          </p:val>
                                        </p:tav>
                                        <p:tav tm="100000">
                                          <p:val>
                                            <p:strVal val="#ppt_x"/>
                                          </p:val>
                                        </p:tav>
                                      </p:tavLst>
                                    </p:anim>
                                    <p:anim calcmode="lin" valueType="num">
                                      <p:cBhvr additive="base">
                                        <p:cTn id="26" dur="500" fill="hold"/>
                                        <p:tgtEl>
                                          <p:spTgt spid="114702"/>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14706"/>
                                        </p:tgtEl>
                                        <p:attrNameLst>
                                          <p:attrName>style.visibility</p:attrName>
                                        </p:attrNameLst>
                                      </p:cBhvr>
                                      <p:to>
                                        <p:strVal val="visible"/>
                                      </p:to>
                                    </p:set>
                                    <p:anim calcmode="lin" valueType="num">
                                      <p:cBhvr additive="base">
                                        <p:cTn id="31" dur="500" fill="hold"/>
                                        <p:tgtEl>
                                          <p:spTgt spid="114706"/>
                                        </p:tgtEl>
                                        <p:attrNameLst>
                                          <p:attrName>ppt_x</p:attrName>
                                        </p:attrNameLst>
                                      </p:cBhvr>
                                      <p:tavLst>
                                        <p:tav tm="0">
                                          <p:val>
                                            <p:strVal val="0-#ppt_w/2"/>
                                          </p:val>
                                        </p:tav>
                                        <p:tav tm="100000">
                                          <p:val>
                                            <p:strVal val="#ppt_x"/>
                                          </p:val>
                                        </p:tav>
                                      </p:tavLst>
                                    </p:anim>
                                    <p:anim calcmode="lin" valueType="num">
                                      <p:cBhvr additive="base">
                                        <p:cTn id="32" dur="500" fill="hold"/>
                                        <p:tgtEl>
                                          <p:spTgt spid="114706"/>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14705"/>
                                        </p:tgtEl>
                                        <p:attrNameLst>
                                          <p:attrName>style.visibility</p:attrName>
                                        </p:attrNameLst>
                                      </p:cBhvr>
                                      <p:to>
                                        <p:strVal val="visible"/>
                                      </p:to>
                                    </p:set>
                                    <p:anim calcmode="lin" valueType="num">
                                      <p:cBhvr additive="base">
                                        <p:cTn id="37" dur="500" fill="hold"/>
                                        <p:tgtEl>
                                          <p:spTgt spid="114705"/>
                                        </p:tgtEl>
                                        <p:attrNameLst>
                                          <p:attrName>ppt_x</p:attrName>
                                        </p:attrNameLst>
                                      </p:cBhvr>
                                      <p:tavLst>
                                        <p:tav tm="0">
                                          <p:val>
                                            <p:strVal val="0-#ppt_w/2"/>
                                          </p:val>
                                        </p:tav>
                                        <p:tav tm="100000">
                                          <p:val>
                                            <p:strVal val="#ppt_x"/>
                                          </p:val>
                                        </p:tav>
                                      </p:tavLst>
                                    </p:anim>
                                    <p:anim calcmode="lin" valueType="num">
                                      <p:cBhvr additive="base">
                                        <p:cTn id="38" dur="500" fill="hold"/>
                                        <p:tgtEl>
                                          <p:spTgt spid="11470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build="p" autoUpdateAnimBg="0"/>
      <p:bldP spid="114695" grpId="0" animBg="1"/>
      <p:bldP spid="114701" grpId="0" animBg="1"/>
      <p:bldP spid="114702" grpId="0" animBg="1"/>
      <p:bldP spid="114705"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fld id="{75FAF7B5-3666-448D-B6B6-420C00E7645D}" type="slidenum">
              <a:rPr lang="en-US"/>
              <a:pPr/>
              <a:t>26</a:t>
            </a:fld>
            <a:endParaRPr lang="en-US"/>
          </a:p>
        </p:txBody>
      </p:sp>
      <p:sp>
        <p:nvSpPr>
          <p:cNvPr id="189442" name="Rectangle 2"/>
          <p:cNvSpPr>
            <a:spLocks noGrp="1" noChangeArrowheads="1"/>
          </p:cNvSpPr>
          <p:nvPr>
            <p:ph type="title"/>
          </p:nvPr>
        </p:nvSpPr>
        <p:spPr>
          <a:xfrm>
            <a:off x="685800" y="317500"/>
            <a:ext cx="8001000" cy="500063"/>
          </a:xfrm>
        </p:spPr>
        <p:txBody>
          <a:bodyPr/>
          <a:lstStyle/>
          <a:p>
            <a:r>
              <a:rPr lang="en-US" sz="4000"/>
              <a:t>Trace switch statement</a:t>
            </a:r>
          </a:p>
        </p:txBody>
      </p:sp>
      <p:sp>
        <p:nvSpPr>
          <p:cNvPr id="189443" name="Rectangle 3"/>
          <p:cNvSpPr>
            <a:spLocks noChangeArrowheads="1"/>
          </p:cNvSpPr>
          <p:nvPr/>
        </p:nvSpPr>
        <p:spPr bwMode="auto">
          <a:xfrm>
            <a:off x="2705100" y="2619375"/>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189444" name="Text Box 4"/>
          <p:cNvSpPr txBox="1">
            <a:spLocks noChangeArrowheads="1"/>
          </p:cNvSpPr>
          <p:nvPr/>
        </p:nvSpPr>
        <p:spPr bwMode="auto">
          <a:xfrm>
            <a:off x="385763" y="2238375"/>
            <a:ext cx="6726237" cy="1938992"/>
          </a:xfrm>
          <a:prstGeom prst="rect">
            <a:avLst/>
          </a:prstGeom>
          <a:solidFill>
            <a:schemeClr val="tx1"/>
          </a:solidFill>
          <a:ln w="12700">
            <a:noFill/>
            <a:miter lim="800000"/>
            <a:headEnd type="none" w="sm" len="sm"/>
            <a:tailEnd type="none" w="sm" len="sm"/>
          </a:ln>
          <a:effectLst/>
        </p:spPr>
        <p:txBody>
          <a:bodyPr>
            <a:spAutoFit/>
          </a:bodyPr>
          <a:lstStyle/>
          <a:p>
            <a:r>
              <a:rPr lang="en-US" b="1" dirty="0">
                <a:solidFill>
                  <a:srgbClr val="000050"/>
                </a:solidFill>
                <a:latin typeface="Courier New" pitchFamily="49" charset="0"/>
                <a:ea typeface="Times New Roman" pitchFamily="18" charset="0"/>
                <a:cs typeface="Courier New" pitchFamily="49" charset="0"/>
              </a:rPr>
              <a:t>switch</a:t>
            </a:r>
            <a:r>
              <a:rPr lang="en-US" dirty="0">
                <a:solidFill>
                  <a:srgbClr val="000000"/>
                </a:solidFill>
                <a:latin typeface="Courier New" pitchFamily="49" charset="0"/>
                <a:ea typeface="Times New Roman" pitchFamily="18" charset="0"/>
                <a:cs typeface="Courier New" pitchFamily="49" charset="0"/>
              </a:rPr>
              <a:t> (</a:t>
            </a:r>
            <a:r>
              <a:rPr lang="en-US" dirty="0" err="1">
                <a:solidFill>
                  <a:srgbClr val="000000"/>
                </a:solidFill>
                <a:latin typeface="Courier New" pitchFamily="49" charset="0"/>
                <a:ea typeface="Times New Roman" pitchFamily="18" charset="0"/>
                <a:cs typeface="Courier New" pitchFamily="49" charset="0"/>
              </a:rPr>
              <a:t>ch</a:t>
            </a:r>
            <a:r>
              <a:rPr lang="en-US" dirty="0">
                <a:solidFill>
                  <a:srgbClr val="000000"/>
                </a:solidFill>
                <a:latin typeface="Courier New" pitchFamily="49" charset="0"/>
                <a:ea typeface="Times New Roman" pitchFamily="18" charset="0"/>
                <a:cs typeface="Courier New" pitchFamily="49" charset="0"/>
              </a:rPr>
              <a:t>) {</a:t>
            </a:r>
          </a:p>
          <a:p>
            <a:r>
              <a:rPr lang="en-US" dirty="0">
                <a:solidFill>
                  <a:srgbClr val="000000"/>
                </a:solidFill>
                <a:latin typeface="Courier New" pitchFamily="49" charset="0"/>
                <a:ea typeface="Times New Roman" pitchFamily="18" charset="0"/>
                <a:cs typeface="Courier New" pitchFamily="49" charset="0"/>
              </a:rPr>
              <a:t>  </a:t>
            </a:r>
            <a:r>
              <a:rPr lang="en-US" b="1" dirty="0">
                <a:solidFill>
                  <a:srgbClr val="000050"/>
                </a:solidFill>
                <a:latin typeface="Courier New" pitchFamily="49" charset="0"/>
                <a:ea typeface="Times New Roman" pitchFamily="18" charset="0"/>
                <a:cs typeface="Courier New" pitchFamily="49" charset="0"/>
              </a:rPr>
              <a:t>case</a:t>
            </a:r>
            <a:r>
              <a:rPr lang="en-US" dirty="0">
                <a:solidFill>
                  <a:srgbClr val="000000"/>
                </a:solidFill>
                <a:latin typeface="Courier New" pitchFamily="49" charset="0"/>
                <a:ea typeface="Times New Roman" pitchFamily="18" charset="0"/>
                <a:cs typeface="Courier New" pitchFamily="49" charset="0"/>
              </a:rPr>
              <a:t> </a:t>
            </a:r>
            <a:r>
              <a:rPr lang="en-US" dirty="0">
                <a:solidFill>
                  <a:srgbClr val="FF0000"/>
                </a:solidFill>
                <a:latin typeface="Courier New" pitchFamily="49" charset="0"/>
                <a:ea typeface="Times New Roman" pitchFamily="18" charset="0"/>
                <a:cs typeface="Courier New" pitchFamily="49" charset="0"/>
              </a:rPr>
              <a:t>'a'</a:t>
            </a:r>
            <a:r>
              <a:rPr lang="en-US" dirty="0">
                <a:solidFill>
                  <a:srgbClr val="000000"/>
                </a:solidFill>
                <a:latin typeface="Courier New" pitchFamily="49" charset="0"/>
                <a:ea typeface="Times New Roman" pitchFamily="18" charset="0"/>
                <a:cs typeface="Courier New" pitchFamily="49" charset="0"/>
              </a:rPr>
              <a:t>: </a:t>
            </a:r>
            <a:r>
              <a:rPr lang="en-US" dirty="0" err="1">
                <a:solidFill>
                  <a:srgbClr val="000000"/>
                </a:solidFill>
                <a:latin typeface="Courier New" pitchFamily="49" charset="0"/>
                <a:ea typeface="Times New Roman" pitchFamily="18" charset="0"/>
                <a:cs typeface="Courier New" pitchFamily="49" charset="0"/>
              </a:rPr>
              <a:t>System.out.println</a:t>
            </a:r>
            <a:r>
              <a:rPr lang="en-US" dirty="0">
                <a:solidFill>
                  <a:srgbClr val="000000"/>
                </a:solidFill>
                <a:latin typeface="Courier New" pitchFamily="49" charset="0"/>
                <a:ea typeface="Times New Roman" pitchFamily="18" charset="0"/>
                <a:cs typeface="Courier New" pitchFamily="49" charset="0"/>
              </a:rPr>
              <a:t>(</a:t>
            </a:r>
            <a:r>
              <a:rPr lang="en-US" dirty="0" err="1">
                <a:solidFill>
                  <a:srgbClr val="000000"/>
                </a:solidFill>
                <a:latin typeface="Courier New" pitchFamily="49" charset="0"/>
                <a:ea typeface="Times New Roman" pitchFamily="18" charset="0"/>
                <a:cs typeface="Courier New" pitchFamily="49" charset="0"/>
              </a:rPr>
              <a:t>ch</a:t>
            </a:r>
            <a:r>
              <a:rPr lang="en-US" dirty="0">
                <a:solidFill>
                  <a:srgbClr val="000000"/>
                </a:solidFill>
                <a:latin typeface="Courier New" pitchFamily="49" charset="0"/>
                <a:ea typeface="Times New Roman" pitchFamily="18" charset="0"/>
                <a:cs typeface="Courier New" pitchFamily="49" charset="0"/>
              </a:rPr>
              <a:t>);</a:t>
            </a:r>
          </a:p>
          <a:p>
            <a:r>
              <a:rPr lang="en-US" dirty="0">
                <a:solidFill>
                  <a:srgbClr val="000000"/>
                </a:solidFill>
                <a:latin typeface="Courier New" pitchFamily="49" charset="0"/>
                <a:ea typeface="Times New Roman" pitchFamily="18" charset="0"/>
                <a:cs typeface="Courier New" pitchFamily="49" charset="0"/>
              </a:rPr>
              <a:t>  </a:t>
            </a:r>
            <a:r>
              <a:rPr lang="en-US" b="1" dirty="0">
                <a:solidFill>
                  <a:srgbClr val="000050"/>
                </a:solidFill>
                <a:latin typeface="Courier New" pitchFamily="49" charset="0"/>
                <a:ea typeface="Times New Roman" pitchFamily="18" charset="0"/>
                <a:cs typeface="Courier New" pitchFamily="49" charset="0"/>
              </a:rPr>
              <a:t>case</a:t>
            </a:r>
            <a:r>
              <a:rPr lang="en-US" dirty="0">
                <a:solidFill>
                  <a:srgbClr val="000000"/>
                </a:solidFill>
                <a:latin typeface="Courier New" pitchFamily="49" charset="0"/>
                <a:ea typeface="Times New Roman" pitchFamily="18" charset="0"/>
                <a:cs typeface="Courier New" pitchFamily="49" charset="0"/>
              </a:rPr>
              <a:t> </a:t>
            </a:r>
            <a:r>
              <a:rPr lang="en-US" dirty="0">
                <a:solidFill>
                  <a:srgbClr val="3366FF"/>
                </a:solidFill>
                <a:latin typeface="Courier New" pitchFamily="49" charset="0"/>
                <a:ea typeface="Times New Roman" pitchFamily="18" charset="0"/>
                <a:cs typeface="Courier New" pitchFamily="49" charset="0"/>
              </a:rPr>
              <a:t>'b'</a:t>
            </a:r>
            <a:r>
              <a:rPr lang="en-US" dirty="0">
                <a:solidFill>
                  <a:srgbClr val="000000"/>
                </a:solidFill>
                <a:latin typeface="Courier New" pitchFamily="49" charset="0"/>
                <a:ea typeface="Times New Roman" pitchFamily="18" charset="0"/>
                <a:cs typeface="Courier New" pitchFamily="49" charset="0"/>
              </a:rPr>
              <a:t>: </a:t>
            </a:r>
            <a:r>
              <a:rPr lang="en-US" dirty="0" err="1">
                <a:solidFill>
                  <a:srgbClr val="000000"/>
                </a:solidFill>
                <a:latin typeface="Courier New" pitchFamily="49" charset="0"/>
                <a:ea typeface="Times New Roman" pitchFamily="18" charset="0"/>
                <a:cs typeface="Courier New" pitchFamily="49" charset="0"/>
              </a:rPr>
              <a:t>System.out.println</a:t>
            </a:r>
            <a:r>
              <a:rPr lang="en-US" dirty="0">
                <a:solidFill>
                  <a:srgbClr val="000000"/>
                </a:solidFill>
                <a:latin typeface="Courier New" pitchFamily="49" charset="0"/>
                <a:ea typeface="Times New Roman" pitchFamily="18" charset="0"/>
                <a:cs typeface="Courier New" pitchFamily="49" charset="0"/>
              </a:rPr>
              <a:t>(</a:t>
            </a:r>
            <a:r>
              <a:rPr lang="en-US" dirty="0" err="1">
                <a:solidFill>
                  <a:srgbClr val="000000"/>
                </a:solidFill>
                <a:latin typeface="Courier New" pitchFamily="49" charset="0"/>
                <a:ea typeface="Times New Roman" pitchFamily="18" charset="0"/>
                <a:cs typeface="Courier New" pitchFamily="49" charset="0"/>
              </a:rPr>
              <a:t>ch</a:t>
            </a:r>
            <a:r>
              <a:rPr lang="en-US" dirty="0">
                <a:solidFill>
                  <a:srgbClr val="000000"/>
                </a:solidFill>
                <a:latin typeface="Courier New" pitchFamily="49" charset="0"/>
                <a:ea typeface="Times New Roman" pitchFamily="18" charset="0"/>
                <a:cs typeface="Courier New" pitchFamily="49" charset="0"/>
              </a:rPr>
              <a:t>);</a:t>
            </a:r>
          </a:p>
          <a:p>
            <a:r>
              <a:rPr lang="en-US" dirty="0">
                <a:solidFill>
                  <a:srgbClr val="000000"/>
                </a:solidFill>
                <a:latin typeface="Courier New" pitchFamily="49" charset="0"/>
                <a:ea typeface="Times New Roman" pitchFamily="18" charset="0"/>
                <a:cs typeface="Courier New" pitchFamily="49" charset="0"/>
              </a:rPr>
              <a:t>  </a:t>
            </a:r>
            <a:r>
              <a:rPr lang="en-US" b="1" dirty="0">
                <a:solidFill>
                  <a:srgbClr val="000050"/>
                </a:solidFill>
                <a:latin typeface="Courier New" pitchFamily="49" charset="0"/>
                <a:ea typeface="Times New Roman" pitchFamily="18" charset="0"/>
                <a:cs typeface="Courier New" pitchFamily="49" charset="0"/>
              </a:rPr>
              <a:t>case</a:t>
            </a:r>
            <a:r>
              <a:rPr lang="en-US" dirty="0">
                <a:solidFill>
                  <a:srgbClr val="000000"/>
                </a:solidFill>
                <a:latin typeface="Courier New" pitchFamily="49" charset="0"/>
                <a:ea typeface="Times New Roman" pitchFamily="18" charset="0"/>
                <a:cs typeface="Courier New" pitchFamily="49" charset="0"/>
              </a:rPr>
              <a:t> </a:t>
            </a:r>
            <a:r>
              <a:rPr lang="en-US" dirty="0">
                <a:solidFill>
                  <a:srgbClr val="3366FF"/>
                </a:solidFill>
                <a:latin typeface="Courier New" pitchFamily="49" charset="0"/>
                <a:ea typeface="Times New Roman" pitchFamily="18" charset="0"/>
                <a:cs typeface="Courier New" pitchFamily="49" charset="0"/>
              </a:rPr>
              <a:t>'c'</a:t>
            </a:r>
            <a:r>
              <a:rPr lang="en-US" dirty="0">
                <a:solidFill>
                  <a:srgbClr val="000000"/>
                </a:solidFill>
                <a:latin typeface="Courier New" pitchFamily="49" charset="0"/>
                <a:ea typeface="Times New Roman" pitchFamily="18" charset="0"/>
                <a:cs typeface="Courier New" pitchFamily="49" charset="0"/>
              </a:rPr>
              <a:t>: </a:t>
            </a:r>
            <a:r>
              <a:rPr lang="en-US" dirty="0" err="1">
                <a:solidFill>
                  <a:srgbClr val="000000"/>
                </a:solidFill>
                <a:latin typeface="Courier New" pitchFamily="49" charset="0"/>
                <a:ea typeface="Times New Roman" pitchFamily="18" charset="0"/>
                <a:cs typeface="Courier New" pitchFamily="49" charset="0"/>
              </a:rPr>
              <a:t>System.out.println</a:t>
            </a:r>
            <a:r>
              <a:rPr lang="en-US" dirty="0">
                <a:solidFill>
                  <a:srgbClr val="000000"/>
                </a:solidFill>
                <a:latin typeface="Courier New" pitchFamily="49" charset="0"/>
                <a:ea typeface="Times New Roman" pitchFamily="18" charset="0"/>
                <a:cs typeface="Courier New" pitchFamily="49" charset="0"/>
              </a:rPr>
              <a:t>(</a:t>
            </a:r>
            <a:r>
              <a:rPr lang="en-US" dirty="0" err="1">
                <a:solidFill>
                  <a:srgbClr val="000000"/>
                </a:solidFill>
                <a:latin typeface="Courier New" pitchFamily="49" charset="0"/>
                <a:ea typeface="Times New Roman" pitchFamily="18" charset="0"/>
                <a:cs typeface="Courier New" pitchFamily="49" charset="0"/>
              </a:rPr>
              <a:t>ch</a:t>
            </a:r>
            <a:r>
              <a:rPr lang="en-US" dirty="0">
                <a:solidFill>
                  <a:srgbClr val="000000"/>
                </a:solidFill>
                <a:latin typeface="Courier New" pitchFamily="49" charset="0"/>
                <a:ea typeface="Times New Roman" pitchFamily="18" charset="0"/>
                <a:cs typeface="Courier New" pitchFamily="49" charset="0"/>
              </a:rPr>
              <a:t>);</a:t>
            </a:r>
          </a:p>
          <a:p>
            <a:r>
              <a:rPr lang="en-US" dirty="0">
                <a:solidFill>
                  <a:srgbClr val="000000"/>
                </a:solidFill>
                <a:latin typeface="Courier New" pitchFamily="49" charset="0"/>
                <a:ea typeface="Times New Roman" pitchFamily="18" charset="0"/>
                <a:cs typeface="Courier New" pitchFamily="49" charset="0"/>
              </a:rPr>
              <a:t>}</a:t>
            </a:r>
            <a:r>
              <a:rPr lang="en-US" dirty="0">
                <a:solidFill>
                  <a:schemeClr val="bg2"/>
                </a:solidFill>
                <a:ea typeface="Times New Roman" pitchFamily="18" charset="0"/>
                <a:cs typeface="Courier New" pitchFamily="49" charset="0"/>
              </a:rPr>
              <a:t> </a:t>
            </a:r>
          </a:p>
        </p:txBody>
      </p:sp>
      <p:sp>
        <p:nvSpPr>
          <p:cNvPr id="189446" name="Rectangle 6"/>
          <p:cNvSpPr>
            <a:spLocks noChangeArrowheads="1"/>
          </p:cNvSpPr>
          <p:nvPr/>
        </p:nvSpPr>
        <p:spPr bwMode="auto">
          <a:xfrm>
            <a:off x="1922463" y="2314575"/>
            <a:ext cx="422275" cy="346075"/>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
        <p:nvSpPr>
          <p:cNvPr id="189447" name="AutoShape 7"/>
          <p:cNvSpPr>
            <a:spLocks noChangeArrowheads="1"/>
          </p:cNvSpPr>
          <p:nvPr/>
        </p:nvSpPr>
        <p:spPr bwMode="auto">
          <a:xfrm>
            <a:off x="654050" y="1123950"/>
            <a:ext cx="2573338" cy="536575"/>
          </a:xfrm>
          <a:prstGeom prst="wedgeRoundRectCallout">
            <a:avLst>
              <a:gd name="adj1" fmla="val 8546"/>
              <a:gd name="adj2" fmla="val 183727"/>
              <a:gd name="adj3" fmla="val 16667"/>
            </a:avLst>
          </a:prstGeom>
          <a:solidFill>
            <a:schemeClr val="accent1"/>
          </a:solidFill>
          <a:ln w="12700">
            <a:solidFill>
              <a:schemeClr val="tx1"/>
            </a:solidFill>
            <a:miter lim="800000"/>
            <a:headEnd type="none" w="sm" len="sm"/>
            <a:tailEnd type="none" w="sm" len="sm"/>
          </a:ln>
          <a:effectLst/>
        </p:spPr>
        <p:txBody>
          <a:bodyPr/>
          <a:lstStyle/>
          <a:p>
            <a:pPr algn="ctr"/>
            <a:r>
              <a:rPr lang="en-US" sz="1800"/>
              <a:t>Suppose ch is 'a': </a:t>
            </a:r>
          </a:p>
        </p:txBody>
      </p:sp>
      <p:sp>
        <p:nvSpPr>
          <p:cNvPr id="189448" name="Rectangle 8"/>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p:spPr>
        <p:txBody>
          <a:bodyPr wrap="none" anchor="ctr"/>
          <a:lstStyle/>
          <a:p>
            <a:pPr algn="ctr"/>
            <a:r>
              <a:rPr lang="en-US" sz="1800">
                <a:solidFill>
                  <a:schemeClr val="bg2"/>
                </a:solidFill>
                <a:latin typeface="Forte" pitchFamily="66" charset="0"/>
              </a:rPr>
              <a:t>animation</a:t>
            </a:r>
          </a:p>
        </p:txBody>
      </p:sp>
      <p:sp>
        <p:nvSpPr>
          <p:cNvPr id="9" name="Rectangle 5"/>
          <p:cNvSpPr>
            <a:spLocks noChangeArrowheads="1"/>
          </p:cNvSpPr>
          <p:nvPr/>
        </p:nvSpPr>
        <p:spPr bwMode="auto">
          <a:xfrm>
            <a:off x="381000" y="4229100"/>
            <a:ext cx="2471737" cy="296862"/>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r>
              <a:rPr lang="en-US" dirty="0" smtClean="0"/>
              <a:t>Next Statement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89447"/>
                                        </p:tgtEl>
                                        <p:attrNameLst>
                                          <p:attrName>style.visibility</p:attrName>
                                        </p:attrNameLst>
                                      </p:cBhvr>
                                      <p:to>
                                        <p:strVal val="visible"/>
                                      </p:to>
                                    </p:set>
                                    <p:anim calcmode="lin" valueType="num">
                                      <p:cBhvr additive="base">
                                        <p:cTn id="7" dur="500" fill="hold"/>
                                        <p:tgtEl>
                                          <p:spTgt spid="189447"/>
                                        </p:tgtEl>
                                        <p:attrNameLst>
                                          <p:attrName>ppt_x</p:attrName>
                                        </p:attrNameLst>
                                      </p:cBhvr>
                                      <p:tavLst>
                                        <p:tav tm="0">
                                          <p:val>
                                            <p:strVal val="0-#ppt_w/2"/>
                                          </p:val>
                                        </p:tav>
                                        <p:tav tm="100000">
                                          <p:val>
                                            <p:strVal val="#ppt_x"/>
                                          </p:val>
                                        </p:tav>
                                      </p:tavLst>
                                    </p:anim>
                                    <p:anim calcmode="lin" valueType="num">
                                      <p:cBhvr additive="base">
                                        <p:cTn id="8" dur="500" fill="hold"/>
                                        <p:tgtEl>
                                          <p:spTgt spid="1894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fld id="{97080A81-4AB6-49E8-BE9F-A860E183D52F}" type="slidenum">
              <a:rPr lang="en-US"/>
              <a:pPr/>
              <a:t>27</a:t>
            </a:fld>
            <a:endParaRPr lang="en-US"/>
          </a:p>
        </p:txBody>
      </p:sp>
      <p:sp>
        <p:nvSpPr>
          <p:cNvPr id="194562" name="Rectangle 2"/>
          <p:cNvSpPr>
            <a:spLocks noGrp="1" noChangeArrowheads="1"/>
          </p:cNvSpPr>
          <p:nvPr>
            <p:ph type="title"/>
          </p:nvPr>
        </p:nvSpPr>
        <p:spPr>
          <a:xfrm>
            <a:off x="685800" y="317500"/>
            <a:ext cx="8001000" cy="500063"/>
          </a:xfrm>
        </p:spPr>
        <p:txBody>
          <a:bodyPr/>
          <a:lstStyle/>
          <a:p>
            <a:r>
              <a:rPr lang="en-US" sz="4000"/>
              <a:t>Trace switch statement</a:t>
            </a:r>
          </a:p>
        </p:txBody>
      </p:sp>
      <p:sp>
        <p:nvSpPr>
          <p:cNvPr id="194563" name="Rectangle 3"/>
          <p:cNvSpPr>
            <a:spLocks noChangeArrowheads="1"/>
          </p:cNvSpPr>
          <p:nvPr/>
        </p:nvSpPr>
        <p:spPr bwMode="auto">
          <a:xfrm>
            <a:off x="2705100" y="2619375"/>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194564" name="Text Box 4"/>
          <p:cNvSpPr txBox="1">
            <a:spLocks noChangeArrowheads="1"/>
          </p:cNvSpPr>
          <p:nvPr/>
        </p:nvSpPr>
        <p:spPr bwMode="auto">
          <a:xfrm>
            <a:off x="385763" y="2238374"/>
            <a:ext cx="6726237" cy="3416320"/>
          </a:xfrm>
          <a:prstGeom prst="rect">
            <a:avLst/>
          </a:prstGeom>
          <a:solidFill>
            <a:schemeClr val="tx1"/>
          </a:solidFill>
          <a:ln w="12700">
            <a:noFill/>
            <a:miter lim="800000"/>
            <a:headEnd type="none" w="sm" len="sm"/>
            <a:tailEnd type="none" w="sm" len="sm"/>
          </a:ln>
          <a:effectLst/>
        </p:spPr>
        <p:txBody>
          <a:bodyPr wrap="square">
            <a:spAutoFit/>
          </a:bodyPr>
          <a:lstStyle/>
          <a:p>
            <a:r>
              <a:rPr lang="en-US" b="1" dirty="0">
                <a:solidFill>
                  <a:srgbClr val="000050"/>
                </a:solidFill>
                <a:latin typeface="Courier New" pitchFamily="49" charset="0"/>
                <a:ea typeface="Times New Roman" pitchFamily="18" charset="0"/>
                <a:cs typeface="Courier New" pitchFamily="49" charset="0"/>
              </a:rPr>
              <a:t>switch</a:t>
            </a:r>
            <a:r>
              <a:rPr lang="en-US" dirty="0">
                <a:solidFill>
                  <a:srgbClr val="000000"/>
                </a:solidFill>
                <a:latin typeface="Courier New" pitchFamily="49" charset="0"/>
                <a:ea typeface="Times New Roman" pitchFamily="18" charset="0"/>
                <a:cs typeface="Courier New" pitchFamily="49" charset="0"/>
              </a:rPr>
              <a:t> (</a:t>
            </a:r>
            <a:r>
              <a:rPr lang="en-US" dirty="0" err="1">
                <a:solidFill>
                  <a:srgbClr val="000000"/>
                </a:solidFill>
                <a:latin typeface="Courier New" pitchFamily="49" charset="0"/>
                <a:ea typeface="Times New Roman" pitchFamily="18" charset="0"/>
                <a:cs typeface="Courier New" pitchFamily="49" charset="0"/>
              </a:rPr>
              <a:t>ch</a:t>
            </a:r>
            <a:r>
              <a:rPr lang="en-US" dirty="0">
                <a:solidFill>
                  <a:srgbClr val="000000"/>
                </a:solidFill>
                <a:latin typeface="Courier New" pitchFamily="49" charset="0"/>
                <a:ea typeface="Times New Roman" pitchFamily="18" charset="0"/>
                <a:cs typeface="Courier New" pitchFamily="49" charset="0"/>
              </a:rPr>
              <a:t>) {</a:t>
            </a:r>
          </a:p>
          <a:p>
            <a:r>
              <a:rPr lang="en-US" dirty="0">
                <a:solidFill>
                  <a:srgbClr val="000000"/>
                </a:solidFill>
                <a:latin typeface="Courier New" pitchFamily="49" charset="0"/>
                <a:ea typeface="Times New Roman" pitchFamily="18" charset="0"/>
                <a:cs typeface="Courier New" pitchFamily="49" charset="0"/>
              </a:rPr>
              <a:t>  </a:t>
            </a:r>
            <a:r>
              <a:rPr lang="en-US" b="1" dirty="0">
                <a:solidFill>
                  <a:srgbClr val="000050"/>
                </a:solidFill>
                <a:latin typeface="Courier New" pitchFamily="49" charset="0"/>
                <a:ea typeface="Times New Roman" pitchFamily="18" charset="0"/>
                <a:cs typeface="Courier New" pitchFamily="49" charset="0"/>
              </a:rPr>
              <a:t>case</a:t>
            </a:r>
            <a:r>
              <a:rPr lang="en-US" dirty="0">
                <a:solidFill>
                  <a:srgbClr val="000000"/>
                </a:solidFill>
                <a:latin typeface="Courier New" pitchFamily="49" charset="0"/>
                <a:ea typeface="Times New Roman" pitchFamily="18" charset="0"/>
                <a:cs typeface="Courier New" pitchFamily="49" charset="0"/>
              </a:rPr>
              <a:t> </a:t>
            </a:r>
            <a:r>
              <a:rPr lang="en-US" dirty="0">
                <a:solidFill>
                  <a:srgbClr val="3366FF"/>
                </a:solidFill>
                <a:latin typeface="Courier New" pitchFamily="49" charset="0"/>
                <a:ea typeface="Times New Roman" pitchFamily="18" charset="0"/>
                <a:cs typeface="Courier New" pitchFamily="49" charset="0"/>
              </a:rPr>
              <a:t>'a'</a:t>
            </a:r>
            <a:r>
              <a:rPr lang="en-US" dirty="0">
                <a:solidFill>
                  <a:srgbClr val="000000"/>
                </a:solidFill>
                <a:latin typeface="Courier New" pitchFamily="49" charset="0"/>
                <a:ea typeface="Times New Roman" pitchFamily="18" charset="0"/>
                <a:cs typeface="Courier New" pitchFamily="49" charset="0"/>
              </a:rPr>
              <a:t>: </a:t>
            </a:r>
            <a:r>
              <a:rPr lang="en-US" dirty="0" err="1">
                <a:solidFill>
                  <a:srgbClr val="000000"/>
                </a:solidFill>
                <a:latin typeface="Courier New" pitchFamily="49" charset="0"/>
                <a:ea typeface="Times New Roman" pitchFamily="18" charset="0"/>
                <a:cs typeface="Courier New" pitchFamily="49" charset="0"/>
              </a:rPr>
              <a:t>System.out.println</a:t>
            </a:r>
            <a:r>
              <a:rPr lang="en-US" dirty="0">
                <a:solidFill>
                  <a:srgbClr val="000000"/>
                </a:solidFill>
                <a:latin typeface="Courier New" pitchFamily="49" charset="0"/>
                <a:ea typeface="Times New Roman" pitchFamily="18" charset="0"/>
                <a:cs typeface="Courier New" pitchFamily="49" charset="0"/>
              </a:rPr>
              <a:t>(</a:t>
            </a:r>
            <a:r>
              <a:rPr lang="en-US" dirty="0" err="1">
                <a:solidFill>
                  <a:srgbClr val="000000"/>
                </a:solidFill>
                <a:latin typeface="Courier New" pitchFamily="49" charset="0"/>
                <a:ea typeface="Times New Roman" pitchFamily="18" charset="0"/>
                <a:cs typeface="Courier New" pitchFamily="49" charset="0"/>
              </a:rPr>
              <a:t>ch</a:t>
            </a:r>
            <a:r>
              <a:rPr lang="en-US" dirty="0">
                <a:solidFill>
                  <a:srgbClr val="000000"/>
                </a:solidFill>
                <a:latin typeface="Courier New" pitchFamily="49" charset="0"/>
                <a:ea typeface="Times New Roman" pitchFamily="18" charset="0"/>
                <a:cs typeface="Courier New" pitchFamily="49" charset="0"/>
              </a:rPr>
              <a:t>);</a:t>
            </a:r>
          </a:p>
          <a:p>
            <a:r>
              <a:rPr lang="en-US" dirty="0">
                <a:solidFill>
                  <a:srgbClr val="000000"/>
                </a:solidFill>
                <a:latin typeface="Courier New" pitchFamily="49" charset="0"/>
                <a:ea typeface="Times New Roman" pitchFamily="18" charset="0"/>
                <a:cs typeface="Courier New" pitchFamily="49" charset="0"/>
              </a:rPr>
              <a:t>            </a:t>
            </a:r>
            <a:r>
              <a:rPr lang="en-US" b="1" dirty="0">
                <a:solidFill>
                  <a:srgbClr val="000050"/>
                </a:solidFill>
                <a:latin typeface="Courier New" pitchFamily="49" charset="0"/>
                <a:ea typeface="Times New Roman" pitchFamily="18" charset="0"/>
                <a:cs typeface="Courier New" pitchFamily="49" charset="0"/>
              </a:rPr>
              <a:t>break</a:t>
            </a:r>
            <a:r>
              <a:rPr lang="en-US" dirty="0">
                <a:solidFill>
                  <a:srgbClr val="000000"/>
                </a:solidFill>
                <a:latin typeface="Courier New" pitchFamily="49" charset="0"/>
                <a:ea typeface="Times New Roman" pitchFamily="18" charset="0"/>
                <a:cs typeface="Courier New" pitchFamily="49" charset="0"/>
              </a:rPr>
              <a:t>;</a:t>
            </a:r>
          </a:p>
          <a:p>
            <a:r>
              <a:rPr lang="en-US" dirty="0">
                <a:solidFill>
                  <a:srgbClr val="000000"/>
                </a:solidFill>
                <a:latin typeface="Courier New" pitchFamily="49" charset="0"/>
                <a:ea typeface="Times New Roman" pitchFamily="18" charset="0"/>
                <a:cs typeface="Courier New" pitchFamily="49" charset="0"/>
              </a:rPr>
              <a:t>  </a:t>
            </a:r>
            <a:r>
              <a:rPr lang="en-US" b="1" dirty="0">
                <a:solidFill>
                  <a:srgbClr val="000050"/>
                </a:solidFill>
                <a:latin typeface="Courier New" pitchFamily="49" charset="0"/>
                <a:ea typeface="Times New Roman" pitchFamily="18" charset="0"/>
                <a:cs typeface="Courier New" pitchFamily="49" charset="0"/>
              </a:rPr>
              <a:t>case</a:t>
            </a:r>
            <a:r>
              <a:rPr lang="en-US" dirty="0">
                <a:solidFill>
                  <a:srgbClr val="000000"/>
                </a:solidFill>
                <a:latin typeface="Courier New" pitchFamily="49" charset="0"/>
                <a:ea typeface="Times New Roman" pitchFamily="18" charset="0"/>
                <a:cs typeface="Courier New" pitchFamily="49" charset="0"/>
              </a:rPr>
              <a:t> </a:t>
            </a:r>
            <a:r>
              <a:rPr lang="en-US" dirty="0">
                <a:solidFill>
                  <a:srgbClr val="3366FF"/>
                </a:solidFill>
                <a:latin typeface="Courier New" pitchFamily="49" charset="0"/>
                <a:ea typeface="Times New Roman" pitchFamily="18" charset="0"/>
                <a:cs typeface="Courier New" pitchFamily="49" charset="0"/>
              </a:rPr>
              <a:t>'b'</a:t>
            </a:r>
            <a:r>
              <a:rPr lang="en-US" dirty="0">
                <a:solidFill>
                  <a:srgbClr val="000000"/>
                </a:solidFill>
                <a:latin typeface="Courier New" pitchFamily="49" charset="0"/>
                <a:ea typeface="Times New Roman" pitchFamily="18" charset="0"/>
                <a:cs typeface="Courier New" pitchFamily="49" charset="0"/>
              </a:rPr>
              <a:t>: </a:t>
            </a:r>
            <a:r>
              <a:rPr lang="en-US" dirty="0" err="1">
                <a:solidFill>
                  <a:srgbClr val="000000"/>
                </a:solidFill>
                <a:latin typeface="Courier New" pitchFamily="49" charset="0"/>
                <a:ea typeface="Times New Roman" pitchFamily="18" charset="0"/>
                <a:cs typeface="Courier New" pitchFamily="49" charset="0"/>
              </a:rPr>
              <a:t>System.out.println</a:t>
            </a:r>
            <a:r>
              <a:rPr lang="en-US" dirty="0">
                <a:solidFill>
                  <a:srgbClr val="000000"/>
                </a:solidFill>
                <a:latin typeface="Courier New" pitchFamily="49" charset="0"/>
                <a:ea typeface="Times New Roman" pitchFamily="18" charset="0"/>
                <a:cs typeface="Courier New" pitchFamily="49" charset="0"/>
              </a:rPr>
              <a:t>(</a:t>
            </a:r>
            <a:r>
              <a:rPr lang="en-US" dirty="0" err="1">
                <a:solidFill>
                  <a:srgbClr val="000000"/>
                </a:solidFill>
                <a:latin typeface="Courier New" pitchFamily="49" charset="0"/>
                <a:ea typeface="Times New Roman" pitchFamily="18" charset="0"/>
                <a:cs typeface="Courier New" pitchFamily="49" charset="0"/>
              </a:rPr>
              <a:t>ch</a:t>
            </a:r>
            <a:r>
              <a:rPr lang="en-US" dirty="0">
                <a:solidFill>
                  <a:srgbClr val="000000"/>
                </a:solidFill>
                <a:latin typeface="Courier New" pitchFamily="49" charset="0"/>
                <a:ea typeface="Times New Roman" pitchFamily="18" charset="0"/>
                <a:cs typeface="Courier New" pitchFamily="49" charset="0"/>
              </a:rPr>
              <a:t>);</a:t>
            </a:r>
          </a:p>
          <a:p>
            <a:r>
              <a:rPr lang="en-US" b="1" dirty="0">
                <a:solidFill>
                  <a:srgbClr val="000050"/>
                </a:solidFill>
                <a:latin typeface="Courier New" pitchFamily="49" charset="0"/>
                <a:ea typeface="Times New Roman" pitchFamily="18" charset="0"/>
                <a:cs typeface="Courier New" pitchFamily="49" charset="0"/>
              </a:rPr>
              <a:t>            break</a:t>
            </a:r>
            <a:r>
              <a:rPr lang="en-US" dirty="0">
                <a:solidFill>
                  <a:srgbClr val="000000"/>
                </a:solidFill>
                <a:ea typeface="Times New Roman" pitchFamily="18" charset="0"/>
                <a:cs typeface="Courier New" pitchFamily="49" charset="0"/>
              </a:rPr>
              <a:t>;</a:t>
            </a:r>
          </a:p>
          <a:p>
            <a:r>
              <a:rPr lang="en-US" dirty="0">
                <a:solidFill>
                  <a:srgbClr val="000000"/>
                </a:solidFill>
                <a:latin typeface="Courier New" pitchFamily="49" charset="0"/>
                <a:ea typeface="Times New Roman" pitchFamily="18" charset="0"/>
                <a:cs typeface="Courier New" pitchFamily="49" charset="0"/>
              </a:rPr>
              <a:t>  </a:t>
            </a:r>
            <a:r>
              <a:rPr lang="en-US" b="1" dirty="0">
                <a:solidFill>
                  <a:srgbClr val="000050"/>
                </a:solidFill>
                <a:latin typeface="Courier New" pitchFamily="49" charset="0"/>
                <a:ea typeface="Times New Roman" pitchFamily="18" charset="0"/>
                <a:cs typeface="Courier New" pitchFamily="49" charset="0"/>
              </a:rPr>
              <a:t>case</a:t>
            </a:r>
            <a:r>
              <a:rPr lang="en-US" dirty="0">
                <a:solidFill>
                  <a:srgbClr val="000000"/>
                </a:solidFill>
                <a:latin typeface="Courier New" pitchFamily="49" charset="0"/>
                <a:ea typeface="Times New Roman" pitchFamily="18" charset="0"/>
                <a:cs typeface="Courier New" pitchFamily="49" charset="0"/>
              </a:rPr>
              <a:t> </a:t>
            </a:r>
            <a:r>
              <a:rPr lang="en-US" dirty="0">
                <a:solidFill>
                  <a:srgbClr val="3366FF"/>
                </a:solidFill>
                <a:latin typeface="Courier New" pitchFamily="49" charset="0"/>
                <a:ea typeface="Times New Roman" pitchFamily="18" charset="0"/>
                <a:cs typeface="Courier New" pitchFamily="49" charset="0"/>
              </a:rPr>
              <a:t>'c'</a:t>
            </a:r>
            <a:r>
              <a:rPr lang="en-US" dirty="0">
                <a:solidFill>
                  <a:srgbClr val="000000"/>
                </a:solidFill>
                <a:latin typeface="Courier New" pitchFamily="49" charset="0"/>
                <a:ea typeface="Times New Roman" pitchFamily="18" charset="0"/>
                <a:cs typeface="Courier New" pitchFamily="49" charset="0"/>
              </a:rPr>
              <a:t>: </a:t>
            </a:r>
            <a:r>
              <a:rPr lang="en-US" dirty="0" err="1">
                <a:solidFill>
                  <a:srgbClr val="000000"/>
                </a:solidFill>
                <a:latin typeface="Courier New" pitchFamily="49" charset="0"/>
                <a:ea typeface="Times New Roman" pitchFamily="18" charset="0"/>
                <a:cs typeface="Courier New" pitchFamily="49" charset="0"/>
              </a:rPr>
              <a:t>System.out.println</a:t>
            </a:r>
            <a:r>
              <a:rPr lang="en-US" dirty="0">
                <a:solidFill>
                  <a:srgbClr val="000000"/>
                </a:solidFill>
                <a:latin typeface="Courier New" pitchFamily="49" charset="0"/>
                <a:ea typeface="Times New Roman" pitchFamily="18" charset="0"/>
                <a:cs typeface="Courier New" pitchFamily="49" charset="0"/>
              </a:rPr>
              <a:t>(</a:t>
            </a:r>
            <a:r>
              <a:rPr lang="en-US" dirty="0" err="1">
                <a:solidFill>
                  <a:srgbClr val="000000"/>
                </a:solidFill>
                <a:latin typeface="Courier New" pitchFamily="49" charset="0"/>
                <a:ea typeface="Times New Roman" pitchFamily="18" charset="0"/>
                <a:cs typeface="Courier New" pitchFamily="49" charset="0"/>
              </a:rPr>
              <a:t>ch</a:t>
            </a:r>
            <a:r>
              <a:rPr lang="en-US" dirty="0">
                <a:solidFill>
                  <a:srgbClr val="000000"/>
                </a:solidFill>
                <a:latin typeface="Courier New" pitchFamily="49" charset="0"/>
                <a:ea typeface="Times New Roman" pitchFamily="18" charset="0"/>
                <a:cs typeface="Courier New" pitchFamily="49" charset="0"/>
              </a:rPr>
              <a:t>);</a:t>
            </a:r>
          </a:p>
          <a:p>
            <a:r>
              <a:rPr lang="en-US" dirty="0">
                <a:solidFill>
                  <a:srgbClr val="000000"/>
                </a:solidFill>
                <a:latin typeface="Courier New" pitchFamily="49" charset="0"/>
                <a:ea typeface="Times New Roman" pitchFamily="18" charset="0"/>
                <a:cs typeface="Courier New" pitchFamily="49" charset="0"/>
              </a:rPr>
              <a:t>}</a:t>
            </a:r>
            <a:r>
              <a:rPr lang="en-US" dirty="0">
                <a:solidFill>
                  <a:schemeClr val="bg2"/>
                </a:solidFill>
                <a:ea typeface="Times New Roman" pitchFamily="18" charset="0"/>
                <a:cs typeface="Courier New" pitchFamily="49" charset="0"/>
              </a:rPr>
              <a:t> </a:t>
            </a:r>
            <a:endParaRPr lang="en-US" dirty="0" smtClean="0">
              <a:solidFill>
                <a:schemeClr val="bg2"/>
              </a:solidFill>
              <a:ea typeface="Times New Roman" pitchFamily="18" charset="0"/>
              <a:cs typeface="Courier New" pitchFamily="49" charset="0"/>
            </a:endParaRPr>
          </a:p>
          <a:p>
            <a:endParaRPr lang="en-US" dirty="0" smtClean="0">
              <a:solidFill>
                <a:schemeClr val="bg2"/>
              </a:solidFill>
              <a:ea typeface="Times New Roman" pitchFamily="18" charset="0"/>
              <a:cs typeface="Courier New" pitchFamily="49" charset="0"/>
            </a:endParaRPr>
          </a:p>
          <a:p>
            <a:endParaRPr lang="en-US" dirty="0">
              <a:solidFill>
                <a:schemeClr val="bg2"/>
              </a:solidFill>
              <a:ea typeface="Times New Roman" pitchFamily="18" charset="0"/>
              <a:cs typeface="Courier New" pitchFamily="49" charset="0"/>
            </a:endParaRPr>
          </a:p>
        </p:txBody>
      </p:sp>
      <p:sp>
        <p:nvSpPr>
          <p:cNvPr id="194565" name="Rectangle 5"/>
          <p:cNvSpPr>
            <a:spLocks noChangeArrowheads="1"/>
          </p:cNvSpPr>
          <p:nvPr/>
        </p:nvSpPr>
        <p:spPr bwMode="auto">
          <a:xfrm>
            <a:off x="1922463" y="2314575"/>
            <a:ext cx="422275" cy="346075"/>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
        <p:nvSpPr>
          <p:cNvPr id="194566" name="AutoShape 6"/>
          <p:cNvSpPr>
            <a:spLocks noChangeArrowheads="1"/>
          </p:cNvSpPr>
          <p:nvPr/>
        </p:nvSpPr>
        <p:spPr bwMode="auto">
          <a:xfrm>
            <a:off x="654050" y="1123950"/>
            <a:ext cx="2573338" cy="536575"/>
          </a:xfrm>
          <a:prstGeom prst="wedgeRoundRectCallout">
            <a:avLst>
              <a:gd name="adj1" fmla="val 8546"/>
              <a:gd name="adj2" fmla="val 183727"/>
              <a:gd name="adj3" fmla="val 16667"/>
            </a:avLst>
          </a:prstGeom>
          <a:solidFill>
            <a:schemeClr val="accent1"/>
          </a:solidFill>
          <a:ln w="12700">
            <a:solidFill>
              <a:schemeClr val="tx1"/>
            </a:solidFill>
            <a:miter lim="800000"/>
            <a:headEnd type="none" w="sm" len="sm"/>
            <a:tailEnd type="none" w="sm" len="sm"/>
          </a:ln>
          <a:effectLst/>
        </p:spPr>
        <p:txBody>
          <a:bodyPr/>
          <a:lstStyle/>
          <a:p>
            <a:pPr algn="ctr"/>
            <a:r>
              <a:rPr lang="en-US" sz="1800"/>
              <a:t>Suppose ch is 'a': </a:t>
            </a:r>
          </a:p>
        </p:txBody>
      </p:sp>
      <p:sp>
        <p:nvSpPr>
          <p:cNvPr id="194567" name="Rectangle 7"/>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p:spPr>
        <p:txBody>
          <a:bodyPr wrap="none" anchor="ctr"/>
          <a:lstStyle/>
          <a:p>
            <a:pPr algn="ctr"/>
            <a:r>
              <a:rPr lang="en-US" sz="1800">
                <a:solidFill>
                  <a:schemeClr val="bg2"/>
                </a:solidFill>
                <a:latin typeface="Forte" pitchFamily="66" charset="0"/>
              </a:rPr>
              <a:t>animation</a:t>
            </a:r>
          </a:p>
        </p:txBody>
      </p:sp>
      <p:sp>
        <p:nvSpPr>
          <p:cNvPr id="9" name="Rectangle 5"/>
          <p:cNvSpPr>
            <a:spLocks noChangeArrowheads="1"/>
          </p:cNvSpPr>
          <p:nvPr/>
        </p:nvSpPr>
        <p:spPr bwMode="auto">
          <a:xfrm>
            <a:off x="495301" y="4876800"/>
            <a:ext cx="2667000" cy="346075"/>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r>
              <a:rPr lang="en-US" dirty="0" smtClean="0">
                <a:solidFill>
                  <a:schemeClr val="bg2"/>
                </a:solidFill>
              </a:rPr>
              <a:t>Next Statement;</a:t>
            </a:r>
            <a:endParaRPr lang="en-US" dirty="0">
              <a:solidFill>
                <a:schemeClr val="bg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4566"/>
                                        </p:tgtEl>
                                        <p:attrNameLst>
                                          <p:attrName>style.visibility</p:attrName>
                                        </p:attrNameLst>
                                      </p:cBhvr>
                                      <p:to>
                                        <p:strVal val="visible"/>
                                      </p:to>
                                    </p:set>
                                    <p:anim calcmode="lin" valueType="num">
                                      <p:cBhvr additive="base">
                                        <p:cTn id="7" dur="500" fill="hold"/>
                                        <p:tgtEl>
                                          <p:spTgt spid="194566"/>
                                        </p:tgtEl>
                                        <p:attrNameLst>
                                          <p:attrName>ppt_x</p:attrName>
                                        </p:attrNameLst>
                                      </p:cBhvr>
                                      <p:tavLst>
                                        <p:tav tm="0">
                                          <p:val>
                                            <p:strVal val="0-#ppt_w/2"/>
                                          </p:val>
                                        </p:tav>
                                        <p:tav tm="100000">
                                          <p:val>
                                            <p:strVal val="#ppt_x"/>
                                          </p:val>
                                        </p:tav>
                                      </p:tavLst>
                                    </p:anim>
                                    <p:anim calcmode="lin" valueType="num">
                                      <p:cBhvr additive="base">
                                        <p:cTn id="8" dur="500" fill="hold"/>
                                        <p:tgtEl>
                                          <p:spTgt spid="19456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024696E8-E669-4D6C-979B-28138B9D8F85}" type="slidenum">
              <a:rPr lang="en-US"/>
              <a:pPr/>
              <a:t>28</a:t>
            </a:fld>
            <a:endParaRPr lang="en-US"/>
          </a:p>
        </p:txBody>
      </p:sp>
      <p:sp>
        <p:nvSpPr>
          <p:cNvPr id="94210" name="Rectangle 2"/>
          <p:cNvSpPr>
            <a:spLocks noGrp="1" noChangeArrowheads="1"/>
          </p:cNvSpPr>
          <p:nvPr>
            <p:ph type="title"/>
          </p:nvPr>
        </p:nvSpPr>
        <p:spPr>
          <a:xfrm>
            <a:off x="685800" y="228600"/>
            <a:ext cx="7772400" cy="609600"/>
          </a:xfrm>
        </p:spPr>
        <p:txBody>
          <a:bodyPr/>
          <a:lstStyle/>
          <a:p>
            <a:r>
              <a:rPr lang="en-US" dirty="0"/>
              <a:t>Conditional </a:t>
            </a:r>
            <a:r>
              <a:rPr lang="en-US" dirty="0" smtClean="0"/>
              <a:t>Operator</a:t>
            </a:r>
            <a:endParaRPr lang="en-US" b="1" dirty="0">
              <a:latin typeface="Book Antiqua" pitchFamily="18" charset="0"/>
            </a:endParaRPr>
          </a:p>
        </p:txBody>
      </p:sp>
      <p:sp>
        <p:nvSpPr>
          <p:cNvPr id="94211" name="Rectangle 3"/>
          <p:cNvSpPr>
            <a:spLocks noGrp="1" noChangeArrowheads="1"/>
          </p:cNvSpPr>
          <p:nvPr>
            <p:ph type="body" idx="1"/>
          </p:nvPr>
        </p:nvSpPr>
        <p:spPr>
          <a:xfrm>
            <a:off x="304800" y="990600"/>
            <a:ext cx="8534400" cy="4457700"/>
          </a:xfrm>
        </p:spPr>
        <p:txBody>
          <a:bodyPr/>
          <a:lstStyle/>
          <a:p>
            <a:pPr>
              <a:lnSpc>
                <a:spcPct val="90000"/>
              </a:lnSpc>
              <a:buFont typeface="Monotype Sorts" pitchFamily="2" charset="2"/>
              <a:buNone/>
            </a:pPr>
            <a:r>
              <a:rPr lang="en-US" sz="3000" dirty="0"/>
              <a:t>if (x &gt; 0) </a:t>
            </a:r>
          </a:p>
          <a:p>
            <a:pPr>
              <a:lnSpc>
                <a:spcPct val="90000"/>
              </a:lnSpc>
              <a:buFont typeface="Monotype Sorts" pitchFamily="2" charset="2"/>
              <a:buNone/>
            </a:pPr>
            <a:r>
              <a:rPr lang="en-US" sz="3000" dirty="0"/>
              <a:t>  y = 1</a:t>
            </a:r>
          </a:p>
          <a:p>
            <a:pPr>
              <a:lnSpc>
                <a:spcPct val="90000"/>
              </a:lnSpc>
              <a:spcBef>
                <a:spcPct val="0"/>
              </a:spcBef>
              <a:buFont typeface="Monotype Sorts" pitchFamily="2" charset="2"/>
              <a:buNone/>
            </a:pPr>
            <a:r>
              <a:rPr lang="en-US" sz="3000" dirty="0"/>
              <a:t>else </a:t>
            </a:r>
          </a:p>
          <a:p>
            <a:pPr>
              <a:lnSpc>
                <a:spcPct val="90000"/>
              </a:lnSpc>
              <a:spcBef>
                <a:spcPct val="0"/>
              </a:spcBef>
              <a:buFont typeface="Monotype Sorts" pitchFamily="2" charset="2"/>
              <a:buNone/>
            </a:pPr>
            <a:r>
              <a:rPr lang="en-US" sz="3000" dirty="0"/>
              <a:t>  y = -1;</a:t>
            </a:r>
          </a:p>
          <a:p>
            <a:pPr>
              <a:lnSpc>
                <a:spcPct val="90000"/>
              </a:lnSpc>
              <a:spcBef>
                <a:spcPct val="0"/>
              </a:spcBef>
              <a:buFont typeface="Monotype Sorts" pitchFamily="2" charset="2"/>
              <a:buNone/>
            </a:pPr>
            <a:endParaRPr lang="en-US" sz="3000" dirty="0"/>
          </a:p>
          <a:p>
            <a:pPr>
              <a:lnSpc>
                <a:spcPct val="90000"/>
              </a:lnSpc>
              <a:spcBef>
                <a:spcPct val="0"/>
              </a:spcBef>
              <a:buFont typeface="Monotype Sorts" pitchFamily="2" charset="2"/>
              <a:buNone/>
            </a:pPr>
            <a:r>
              <a:rPr lang="en-US" sz="3000" dirty="0"/>
              <a:t>is equivalent to</a:t>
            </a:r>
          </a:p>
          <a:p>
            <a:pPr>
              <a:lnSpc>
                <a:spcPct val="90000"/>
              </a:lnSpc>
              <a:spcBef>
                <a:spcPct val="0"/>
              </a:spcBef>
              <a:buFont typeface="Monotype Sorts" pitchFamily="2" charset="2"/>
              <a:buNone/>
            </a:pPr>
            <a:endParaRPr lang="en-US" sz="3000" dirty="0"/>
          </a:p>
          <a:p>
            <a:pPr>
              <a:lnSpc>
                <a:spcPct val="90000"/>
              </a:lnSpc>
              <a:spcBef>
                <a:spcPct val="0"/>
              </a:spcBef>
              <a:buFont typeface="Monotype Sorts" pitchFamily="2" charset="2"/>
              <a:buNone/>
            </a:pPr>
            <a:r>
              <a:rPr lang="en-US" sz="3000" dirty="0"/>
              <a:t>y = (x &gt; 0) ? 1 : -1</a:t>
            </a:r>
            <a:r>
              <a:rPr lang="en-US" sz="3000" dirty="0" smtClean="0"/>
              <a:t>;</a:t>
            </a:r>
          </a:p>
          <a:p>
            <a:pPr>
              <a:lnSpc>
                <a:spcPct val="90000"/>
              </a:lnSpc>
              <a:spcBef>
                <a:spcPct val="0"/>
              </a:spcBef>
              <a:buFont typeface="Monotype Sorts" pitchFamily="2" charset="2"/>
              <a:buNone/>
            </a:pPr>
            <a:endParaRPr lang="en-US" sz="3000" dirty="0"/>
          </a:p>
          <a:p>
            <a:pPr>
              <a:lnSpc>
                <a:spcPct val="90000"/>
              </a:lnSpc>
              <a:spcBef>
                <a:spcPct val="0"/>
              </a:spcBef>
              <a:buFont typeface="Monotype Sorts" pitchFamily="2" charset="2"/>
              <a:buNone/>
            </a:pPr>
            <a:r>
              <a:rPr lang="en-US" sz="3000" dirty="0"/>
              <a:t>(</a:t>
            </a:r>
            <a:r>
              <a:rPr lang="en-US" sz="3000" dirty="0" err="1"/>
              <a:t>boolean</a:t>
            </a:r>
            <a:r>
              <a:rPr lang="en-US" sz="3000" dirty="0"/>
              <a:t>-expression) ? expression1 : expression2</a:t>
            </a:r>
          </a:p>
          <a:p>
            <a:pPr>
              <a:lnSpc>
                <a:spcPct val="90000"/>
              </a:lnSpc>
              <a:spcBef>
                <a:spcPct val="0"/>
              </a:spcBef>
              <a:buFont typeface="Monotype Sorts" pitchFamily="2" charset="2"/>
              <a:buNone/>
            </a:pPr>
            <a:endParaRPr lang="en-US" sz="3000" dirty="0"/>
          </a:p>
        </p:txBody>
      </p:sp>
      <p:sp>
        <p:nvSpPr>
          <p:cNvPr id="6" name="TextBox 5"/>
          <p:cNvSpPr txBox="1"/>
          <p:nvPr/>
        </p:nvSpPr>
        <p:spPr>
          <a:xfrm>
            <a:off x="4648200" y="1676400"/>
            <a:ext cx="3429000" cy="1089529"/>
          </a:xfrm>
          <a:prstGeom prst="rect">
            <a:avLst/>
          </a:prstGeom>
          <a:noFill/>
        </p:spPr>
        <p:txBody>
          <a:bodyPr wrap="square" rtlCol="0">
            <a:spAutoFit/>
          </a:bodyPr>
          <a:lstStyle/>
          <a:p>
            <a:pPr>
              <a:lnSpc>
                <a:spcPct val="90000"/>
              </a:lnSpc>
            </a:pPr>
            <a:r>
              <a:rPr lang="en-US" dirty="0" smtClean="0"/>
              <a:t>Ternary operator</a:t>
            </a:r>
          </a:p>
          <a:p>
            <a:pPr>
              <a:lnSpc>
                <a:spcPct val="90000"/>
              </a:lnSpc>
            </a:pPr>
            <a:r>
              <a:rPr lang="en-US" dirty="0" smtClean="0"/>
              <a:t>Binary operator</a:t>
            </a:r>
          </a:p>
          <a:p>
            <a:pPr>
              <a:lnSpc>
                <a:spcPct val="90000"/>
              </a:lnSpc>
            </a:pPr>
            <a:r>
              <a:rPr lang="en-US" dirty="0" smtClean="0"/>
              <a:t>Unary operator</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3060EF9F-7AE0-4A03-9035-540AB16CFA7F}" type="slidenum">
              <a:rPr lang="en-US"/>
              <a:pPr/>
              <a:t>29</a:t>
            </a:fld>
            <a:endParaRPr lang="en-US"/>
          </a:p>
        </p:txBody>
      </p:sp>
      <p:sp>
        <p:nvSpPr>
          <p:cNvPr id="186370" name="Rectangle 2"/>
          <p:cNvSpPr>
            <a:spLocks noGrp="1" noChangeArrowheads="1"/>
          </p:cNvSpPr>
          <p:nvPr>
            <p:ph type="title"/>
          </p:nvPr>
        </p:nvSpPr>
        <p:spPr>
          <a:xfrm>
            <a:off x="754063" y="296863"/>
            <a:ext cx="7219950" cy="417512"/>
          </a:xfrm>
        </p:spPr>
        <p:txBody>
          <a:bodyPr/>
          <a:lstStyle/>
          <a:p>
            <a:r>
              <a:rPr lang="en-US">
                <a:cs typeface="Courier New" pitchFamily="49" charset="0"/>
              </a:rPr>
              <a:t>Formatting Output</a:t>
            </a:r>
            <a:r>
              <a:rPr lang="en-US"/>
              <a:t> </a:t>
            </a:r>
          </a:p>
        </p:txBody>
      </p:sp>
      <p:sp>
        <p:nvSpPr>
          <p:cNvPr id="186371" name="Text Box 3"/>
          <p:cNvSpPr txBox="1">
            <a:spLocks noChangeArrowheads="1"/>
          </p:cNvSpPr>
          <p:nvPr/>
        </p:nvSpPr>
        <p:spPr bwMode="auto">
          <a:xfrm>
            <a:off x="914400" y="1524000"/>
            <a:ext cx="7543800" cy="457200"/>
          </a:xfrm>
          <a:prstGeom prst="rect">
            <a:avLst/>
          </a:prstGeom>
          <a:noFill/>
          <a:ln w="12700">
            <a:noFill/>
            <a:miter lim="800000"/>
            <a:headEnd type="none" w="sm" len="sm"/>
            <a:tailEnd type="none" w="sm" len="sm"/>
          </a:ln>
          <a:effectLst/>
        </p:spPr>
        <p:txBody>
          <a:bodyPr>
            <a:spAutoFit/>
          </a:bodyPr>
          <a:lstStyle/>
          <a:p>
            <a:pPr>
              <a:spcBef>
                <a:spcPct val="50000"/>
              </a:spcBef>
            </a:pPr>
            <a:endParaRPr lang="en-US"/>
          </a:p>
        </p:txBody>
      </p:sp>
      <p:sp>
        <p:nvSpPr>
          <p:cNvPr id="186372" name="Text Box 4"/>
          <p:cNvSpPr txBox="1">
            <a:spLocks noChangeArrowheads="1"/>
          </p:cNvSpPr>
          <p:nvPr/>
        </p:nvSpPr>
        <p:spPr bwMode="auto">
          <a:xfrm>
            <a:off x="228600" y="990600"/>
            <a:ext cx="8763000" cy="3509963"/>
          </a:xfrm>
          <a:prstGeom prst="rect">
            <a:avLst/>
          </a:prstGeom>
          <a:noFill/>
          <a:ln w="12700">
            <a:noFill/>
            <a:miter lim="800000"/>
            <a:headEnd type="none" w="sm" len="sm"/>
            <a:tailEnd type="none" w="sm" len="sm"/>
          </a:ln>
          <a:effectLst/>
        </p:spPr>
        <p:txBody>
          <a:bodyPr>
            <a:spAutoFit/>
          </a:bodyPr>
          <a:lstStyle/>
          <a:p>
            <a:pPr>
              <a:spcBef>
                <a:spcPct val="50000"/>
              </a:spcBef>
            </a:pPr>
            <a:r>
              <a:rPr lang="en-US" sz="2800">
                <a:cs typeface="Courier New" pitchFamily="49" charset="0"/>
              </a:rPr>
              <a:t>Use the printf statement.</a:t>
            </a:r>
          </a:p>
          <a:p>
            <a:pPr lvl="1">
              <a:spcBef>
                <a:spcPct val="50000"/>
              </a:spcBef>
            </a:pPr>
            <a:r>
              <a:rPr lang="en-US" sz="2800">
                <a:cs typeface="Courier New" pitchFamily="49" charset="0"/>
              </a:rPr>
              <a:t>System.out.printf(format, items);</a:t>
            </a:r>
          </a:p>
          <a:p>
            <a:pPr>
              <a:spcBef>
                <a:spcPct val="50000"/>
              </a:spcBef>
            </a:pPr>
            <a:r>
              <a:rPr lang="en-US" sz="2800">
                <a:cs typeface="Courier New" pitchFamily="49" charset="0"/>
              </a:rPr>
              <a:t>Where format is a string that may consist of substrings and format specifiers. A format specifier specifies how an item should be displayed. An item may be a numeric value, character, boolean value, or a string. Each specifier begins with a percent sign. </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9250A155-8FFE-405B-BD3F-C91A85537730}" type="slidenum">
              <a:rPr lang="en-US"/>
              <a:pPr/>
              <a:t>3</a:t>
            </a:fld>
            <a:endParaRPr lang="en-US"/>
          </a:p>
        </p:txBody>
      </p:sp>
      <p:sp>
        <p:nvSpPr>
          <p:cNvPr id="155650" name="Rectangle 2"/>
          <p:cNvSpPr>
            <a:spLocks noGrp="1" noChangeArrowheads="1"/>
          </p:cNvSpPr>
          <p:nvPr>
            <p:ph type="title"/>
          </p:nvPr>
        </p:nvSpPr>
        <p:spPr>
          <a:xfrm>
            <a:off x="533400" y="0"/>
            <a:ext cx="7772400" cy="1371600"/>
          </a:xfrm>
          <a:noFill/>
          <a:ln/>
        </p:spPr>
        <p:txBody>
          <a:bodyPr/>
          <a:lstStyle/>
          <a:p>
            <a:r>
              <a:rPr lang="en-US"/>
              <a:t>Comparison Operators</a:t>
            </a:r>
          </a:p>
        </p:txBody>
      </p:sp>
      <p:sp>
        <p:nvSpPr>
          <p:cNvPr id="155651" name="Text Box 3"/>
          <p:cNvSpPr txBox="1">
            <a:spLocks noChangeArrowheads="1"/>
          </p:cNvSpPr>
          <p:nvPr/>
        </p:nvSpPr>
        <p:spPr bwMode="auto">
          <a:xfrm>
            <a:off x="914400" y="1371600"/>
            <a:ext cx="7467600" cy="4664075"/>
          </a:xfrm>
          <a:prstGeom prst="rect">
            <a:avLst/>
          </a:prstGeom>
          <a:noFill/>
          <a:ln w="12700">
            <a:noFill/>
            <a:miter lim="800000"/>
            <a:headEnd type="none" w="sm" len="sm"/>
            <a:tailEnd type="none" w="sm" len="sm"/>
          </a:ln>
          <a:effectLst/>
        </p:spPr>
        <p:txBody>
          <a:bodyPr>
            <a:spAutoFit/>
          </a:bodyPr>
          <a:lstStyle/>
          <a:p>
            <a:pPr>
              <a:spcBef>
                <a:spcPct val="50000"/>
              </a:spcBef>
              <a:tabLst>
                <a:tab pos="1771650" algn="l"/>
                <a:tab pos="3657600" algn="l"/>
              </a:tabLst>
            </a:pPr>
            <a:r>
              <a:rPr lang="en-US" sz="3000" i="1"/>
              <a:t>Operator 	Name	</a:t>
            </a:r>
          </a:p>
          <a:p>
            <a:pPr>
              <a:spcBef>
                <a:spcPct val="50000"/>
              </a:spcBef>
              <a:tabLst>
                <a:tab pos="1771650" algn="l"/>
                <a:tab pos="3657600" algn="l"/>
              </a:tabLst>
            </a:pPr>
            <a:r>
              <a:rPr lang="en-US" sz="3000">
                <a:latin typeface="Courier New" pitchFamily="49" charset="0"/>
              </a:rPr>
              <a:t>&lt;</a:t>
            </a:r>
            <a:r>
              <a:rPr lang="en-US" sz="3000"/>
              <a:t>	less than	</a:t>
            </a:r>
          </a:p>
          <a:p>
            <a:pPr>
              <a:spcBef>
                <a:spcPct val="50000"/>
              </a:spcBef>
              <a:tabLst>
                <a:tab pos="1771650" algn="l"/>
                <a:tab pos="3657600" algn="l"/>
              </a:tabLst>
            </a:pPr>
            <a:r>
              <a:rPr lang="en-US" sz="3000">
                <a:latin typeface="Courier New" pitchFamily="49" charset="0"/>
              </a:rPr>
              <a:t>&lt;=</a:t>
            </a:r>
            <a:r>
              <a:rPr lang="en-US" sz="3000"/>
              <a:t>	less than or equal to</a:t>
            </a:r>
          </a:p>
          <a:p>
            <a:pPr>
              <a:spcBef>
                <a:spcPct val="50000"/>
              </a:spcBef>
              <a:tabLst>
                <a:tab pos="1771650" algn="l"/>
                <a:tab pos="3657600" algn="l"/>
              </a:tabLst>
            </a:pPr>
            <a:r>
              <a:rPr lang="en-US" sz="3000">
                <a:latin typeface="Courier New" pitchFamily="49" charset="0"/>
              </a:rPr>
              <a:t>&gt;</a:t>
            </a:r>
            <a:r>
              <a:rPr lang="en-US" sz="3000"/>
              <a:t>	greater than</a:t>
            </a:r>
          </a:p>
          <a:p>
            <a:pPr>
              <a:spcBef>
                <a:spcPct val="50000"/>
              </a:spcBef>
              <a:tabLst>
                <a:tab pos="1771650" algn="l"/>
                <a:tab pos="3657600" algn="l"/>
              </a:tabLst>
            </a:pPr>
            <a:r>
              <a:rPr lang="en-US" sz="3000">
                <a:latin typeface="Courier New" pitchFamily="49" charset="0"/>
              </a:rPr>
              <a:t>&gt;=</a:t>
            </a:r>
            <a:r>
              <a:rPr lang="en-US" sz="3000"/>
              <a:t>	greater than or equal to</a:t>
            </a:r>
          </a:p>
          <a:p>
            <a:pPr>
              <a:spcBef>
                <a:spcPct val="50000"/>
              </a:spcBef>
              <a:tabLst>
                <a:tab pos="1771650" algn="l"/>
                <a:tab pos="3657600" algn="l"/>
              </a:tabLst>
            </a:pPr>
            <a:r>
              <a:rPr lang="en-US" sz="3000">
                <a:latin typeface="Courier New" pitchFamily="49" charset="0"/>
              </a:rPr>
              <a:t>==</a:t>
            </a:r>
            <a:r>
              <a:rPr lang="en-US" sz="3000"/>
              <a:t>	equal to</a:t>
            </a:r>
          </a:p>
          <a:p>
            <a:pPr>
              <a:spcBef>
                <a:spcPct val="50000"/>
              </a:spcBef>
              <a:tabLst>
                <a:tab pos="1771650" algn="l"/>
                <a:tab pos="3657600" algn="l"/>
              </a:tabLst>
            </a:pPr>
            <a:r>
              <a:rPr lang="en-US" sz="3000">
                <a:latin typeface="Courier New" pitchFamily="49" charset="0"/>
              </a:rPr>
              <a:t>!=	</a:t>
            </a:r>
            <a:r>
              <a:rPr lang="en-US" sz="3000"/>
              <a:t>not equal to</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fld id="{EC0B565D-B34B-499D-B224-33C0D0572001}" type="slidenum">
              <a:rPr lang="en-US"/>
              <a:pPr/>
              <a:t>30</a:t>
            </a:fld>
            <a:endParaRPr lang="en-US"/>
          </a:p>
        </p:txBody>
      </p:sp>
      <p:sp>
        <p:nvSpPr>
          <p:cNvPr id="187394" name="Rectangle 2"/>
          <p:cNvSpPr>
            <a:spLocks noGrp="1" noChangeArrowheads="1"/>
          </p:cNvSpPr>
          <p:nvPr>
            <p:ph type="title"/>
          </p:nvPr>
        </p:nvSpPr>
        <p:spPr>
          <a:xfrm>
            <a:off x="754063" y="296863"/>
            <a:ext cx="7219950" cy="417512"/>
          </a:xfrm>
        </p:spPr>
        <p:txBody>
          <a:bodyPr/>
          <a:lstStyle/>
          <a:p>
            <a:r>
              <a:rPr lang="en-US">
                <a:cs typeface="Courier New" pitchFamily="49" charset="0"/>
              </a:rPr>
              <a:t>Frequently-Used Specifiers</a:t>
            </a:r>
            <a:r>
              <a:rPr lang="en-US"/>
              <a:t> </a:t>
            </a:r>
          </a:p>
        </p:txBody>
      </p:sp>
      <p:sp>
        <p:nvSpPr>
          <p:cNvPr id="187395" name="Text Box 3"/>
          <p:cNvSpPr txBox="1">
            <a:spLocks noChangeArrowheads="1"/>
          </p:cNvSpPr>
          <p:nvPr/>
        </p:nvSpPr>
        <p:spPr bwMode="auto">
          <a:xfrm>
            <a:off x="914400" y="1524000"/>
            <a:ext cx="7543800" cy="457200"/>
          </a:xfrm>
          <a:prstGeom prst="rect">
            <a:avLst/>
          </a:prstGeom>
          <a:noFill/>
          <a:ln w="12700">
            <a:noFill/>
            <a:miter lim="800000"/>
            <a:headEnd type="none" w="sm" len="sm"/>
            <a:tailEnd type="none" w="sm" len="sm"/>
          </a:ln>
          <a:effectLst/>
        </p:spPr>
        <p:txBody>
          <a:bodyPr>
            <a:spAutoFit/>
          </a:bodyPr>
          <a:lstStyle/>
          <a:p>
            <a:pPr>
              <a:spcBef>
                <a:spcPct val="50000"/>
              </a:spcBef>
            </a:pPr>
            <a:endParaRPr lang="en-US"/>
          </a:p>
        </p:txBody>
      </p:sp>
      <p:sp>
        <p:nvSpPr>
          <p:cNvPr id="187397" name="Text Box 5"/>
          <p:cNvSpPr txBox="1">
            <a:spLocks noChangeArrowheads="1"/>
          </p:cNvSpPr>
          <p:nvPr/>
        </p:nvSpPr>
        <p:spPr bwMode="auto">
          <a:xfrm>
            <a:off x="228600" y="1066800"/>
            <a:ext cx="8763000" cy="3140075"/>
          </a:xfrm>
          <a:prstGeom prst="rect">
            <a:avLst/>
          </a:prstGeom>
          <a:noFill/>
          <a:ln w="12700">
            <a:noFill/>
            <a:miter lim="800000"/>
            <a:headEnd type="none" w="sm" len="sm"/>
            <a:tailEnd type="none" w="sm" len="sm"/>
          </a:ln>
          <a:effectLst/>
        </p:spPr>
        <p:txBody>
          <a:bodyPr>
            <a:spAutoFit/>
          </a:bodyPr>
          <a:lstStyle/>
          <a:p>
            <a:pPr>
              <a:spcBef>
                <a:spcPct val="50000"/>
              </a:spcBef>
            </a:pPr>
            <a:r>
              <a:rPr lang="en-US" sz="2000" b="1">
                <a:cs typeface="Courier New" pitchFamily="49" charset="0"/>
              </a:rPr>
              <a:t>Specifier  Output					Example </a:t>
            </a:r>
          </a:p>
          <a:p>
            <a:pPr>
              <a:spcBef>
                <a:spcPct val="50000"/>
              </a:spcBef>
            </a:pPr>
            <a:r>
              <a:rPr lang="en-US" sz="2000" u="sng">
                <a:latin typeface="Courier New" pitchFamily="49" charset="0"/>
                <a:cs typeface="Courier New" pitchFamily="49" charset="0"/>
              </a:rPr>
              <a:t>%b</a:t>
            </a:r>
            <a:r>
              <a:rPr lang="en-US" sz="2000">
                <a:cs typeface="Courier New" pitchFamily="49" charset="0"/>
              </a:rPr>
              <a:t> 	  </a:t>
            </a:r>
            <a:r>
              <a:rPr lang="en-US" sz="2000">
                <a:latin typeface="Courier New" pitchFamily="49" charset="0"/>
                <a:cs typeface="Courier New" pitchFamily="49" charset="0"/>
              </a:rPr>
              <a:t>a boolean value</a:t>
            </a:r>
            <a:r>
              <a:rPr lang="en-US" sz="2000">
                <a:cs typeface="Courier New" pitchFamily="49" charset="0"/>
              </a:rPr>
              <a:t>  				</a:t>
            </a:r>
            <a:r>
              <a:rPr lang="en-US" sz="2000">
                <a:latin typeface="Courier New" pitchFamily="49" charset="0"/>
                <a:cs typeface="Courier New" pitchFamily="49" charset="0"/>
              </a:rPr>
              <a:t>true or false</a:t>
            </a:r>
            <a:r>
              <a:rPr lang="en-US" sz="2000">
                <a:cs typeface="Courier New" pitchFamily="49" charset="0"/>
              </a:rPr>
              <a:t> </a:t>
            </a:r>
          </a:p>
          <a:p>
            <a:pPr>
              <a:spcBef>
                <a:spcPct val="50000"/>
              </a:spcBef>
            </a:pPr>
            <a:r>
              <a:rPr lang="en-US" sz="2000" u="sng">
                <a:latin typeface="Courier New" pitchFamily="49" charset="0"/>
                <a:cs typeface="Courier New" pitchFamily="49" charset="0"/>
              </a:rPr>
              <a:t>%c</a:t>
            </a:r>
            <a:r>
              <a:rPr lang="en-US" sz="2000">
                <a:cs typeface="Courier New" pitchFamily="49" charset="0"/>
              </a:rPr>
              <a:t>            </a:t>
            </a:r>
            <a:r>
              <a:rPr lang="en-US" sz="2000">
                <a:latin typeface="Courier New" pitchFamily="49" charset="0"/>
                <a:cs typeface="Courier New" pitchFamily="49" charset="0"/>
              </a:rPr>
              <a:t>a character</a:t>
            </a:r>
            <a:r>
              <a:rPr lang="en-US" sz="2000">
                <a:cs typeface="Courier New" pitchFamily="49" charset="0"/>
              </a:rPr>
              <a:t>  				</a:t>
            </a:r>
            <a:r>
              <a:rPr lang="en-US" sz="2000">
                <a:latin typeface="Courier New" pitchFamily="49" charset="0"/>
                <a:cs typeface="Courier New" pitchFamily="49" charset="0"/>
              </a:rPr>
              <a:t>'a'</a:t>
            </a:r>
            <a:r>
              <a:rPr lang="en-US" sz="2000">
                <a:cs typeface="Courier New" pitchFamily="49" charset="0"/>
              </a:rPr>
              <a:t> </a:t>
            </a:r>
          </a:p>
          <a:p>
            <a:pPr>
              <a:spcBef>
                <a:spcPct val="50000"/>
              </a:spcBef>
            </a:pPr>
            <a:r>
              <a:rPr lang="en-US" sz="2000" u="sng">
                <a:latin typeface="Courier New" pitchFamily="49" charset="0"/>
                <a:cs typeface="Courier New" pitchFamily="49" charset="0"/>
              </a:rPr>
              <a:t>%d</a:t>
            </a:r>
            <a:r>
              <a:rPr lang="en-US" sz="2000">
                <a:cs typeface="Courier New" pitchFamily="49" charset="0"/>
              </a:rPr>
              <a:t>  	  </a:t>
            </a:r>
            <a:r>
              <a:rPr lang="en-US" sz="2000">
                <a:latin typeface="Courier New" pitchFamily="49" charset="0"/>
                <a:cs typeface="Courier New" pitchFamily="49" charset="0"/>
              </a:rPr>
              <a:t>a decimal integer 			</a:t>
            </a:r>
            <a:r>
              <a:rPr lang="en-US" sz="2000">
                <a:latin typeface="Courier New" pitchFamily="49" charset="0"/>
                <a:cs typeface="Times New Roman" pitchFamily="18" charset="0"/>
              </a:rPr>
              <a:t>200</a:t>
            </a:r>
            <a:r>
              <a:rPr lang="en-US" sz="2000">
                <a:latin typeface="Courier New" pitchFamily="49" charset="0"/>
                <a:cs typeface="Courier New" pitchFamily="49" charset="0"/>
              </a:rPr>
              <a:t> </a:t>
            </a:r>
            <a:endParaRPr lang="en-US" sz="2000">
              <a:cs typeface="Courier New" pitchFamily="49" charset="0"/>
            </a:endParaRPr>
          </a:p>
          <a:p>
            <a:pPr>
              <a:spcBef>
                <a:spcPct val="50000"/>
              </a:spcBef>
            </a:pPr>
            <a:r>
              <a:rPr lang="en-US" sz="2000" u="sng">
                <a:latin typeface="Courier New" pitchFamily="49" charset="0"/>
                <a:cs typeface="Courier New" pitchFamily="49" charset="0"/>
              </a:rPr>
              <a:t>%f</a:t>
            </a:r>
            <a:r>
              <a:rPr lang="en-US" sz="2000">
                <a:cs typeface="Courier New" pitchFamily="49" charset="0"/>
              </a:rPr>
              <a:t>           </a:t>
            </a:r>
            <a:r>
              <a:rPr lang="en-US" sz="2000">
                <a:latin typeface="Courier New" pitchFamily="49" charset="0"/>
                <a:cs typeface="Courier New" pitchFamily="49" charset="0"/>
              </a:rPr>
              <a:t>a floating-point number</a:t>
            </a:r>
            <a:r>
              <a:rPr lang="en-US" sz="2000">
                <a:cs typeface="Courier New" pitchFamily="49" charset="0"/>
              </a:rPr>
              <a:t> 		</a:t>
            </a:r>
            <a:r>
              <a:rPr lang="en-US" sz="2000">
                <a:latin typeface="Courier New" pitchFamily="49" charset="0"/>
                <a:cs typeface="Courier New" pitchFamily="49" charset="0"/>
              </a:rPr>
              <a:t>45.460000</a:t>
            </a:r>
            <a:r>
              <a:rPr lang="en-US" sz="2000">
                <a:cs typeface="Courier New" pitchFamily="49" charset="0"/>
              </a:rPr>
              <a:t> </a:t>
            </a:r>
          </a:p>
          <a:p>
            <a:pPr>
              <a:spcBef>
                <a:spcPct val="50000"/>
              </a:spcBef>
            </a:pPr>
            <a:r>
              <a:rPr lang="en-US" sz="2000" u="sng">
                <a:latin typeface="Courier New" pitchFamily="49" charset="0"/>
                <a:cs typeface="Courier New" pitchFamily="49" charset="0"/>
              </a:rPr>
              <a:t>%e</a:t>
            </a:r>
            <a:r>
              <a:rPr lang="en-US" sz="2000">
                <a:cs typeface="Courier New" pitchFamily="49" charset="0"/>
              </a:rPr>
              <a:t>           </a:t>
            </a:r>
            <a:r>
              <a:rPr lang="en-US" sz="1600">
                <a:latin typeface="Courier New" pitchFamily="49" charset="0"/>
                <a:cs typeface="Courier New" pitchFamily="49" charset="0"/>
              </a:rPr>
              <a:t>a number in standard scientific notation</a:t>
            </a:r>
            <a:r>
              <a:rPr lang="en-US" sz="2000">
                <a:cs typeface="Courier New" pitchFamily="49" charset="0"/>
              </a:rPr>
              <a:t>        </a:t>
            </a:r>
            <a:r>
              <a:rPr lang="en-US" sz="2000">
                <a:latin typeface="Courier New" pitchFamily="49" charset="0"/>
                <a:cs typeface="Courier New" pitchFamily="49" charset="0"/>
              </a:rPr>
              <a:t>4.556000e+01</a:t>
            </a:r>
          </a:p>
          <a:p>
            <a:pPr>
              <a:spcBef>
                <a:spcPct val="50000"/>
              </a:spcBef>
            </a:pPr>
            <a:r>
              <a:rPr lang="en-US" sz="2000" u="sng">
                <a:latin typeface="Courier New" pitchFamily="49" charset="0"/>
                <a:cs typeface="Times New Roman" pitchFamily="18" charset="0"/>
              </a:rPr>
              <a:t>%s</a:t>
            </a:r>
            <a:r>
              <a:rPr lang="en-US" sz="2000">
                <a:latin typeface="Courier New" pitchFamily="49" charset="0"/>
                <a:cs typeface="Courier New" pitchFamily="49" charset="0"/>
              </a:rPr>
              <a:t> </a:t>
            </a:r>
            <a:r>
              <a:rPr lang="en-US" sz="2000">
                <a:cs typeface="Courier New" pitchFamily="49" charset="0"/>
              </a:rPr>
              <a:t> 	  </a:t>
            </a:r>
            <a:r>
              <a:rPr lang="en-US" sz="2000">
                <a:latin typeface="Courier New" pitchFamily="49" charset="0"/>
                <a:cs typeface="Courier New" pitchFamily="49" charset="0"/>
              </a:rPr>
              <a:t>a string</a:t>
            </a:r>
            <a:r>
              <a:rPr lang="en-US" sz="2000">
                <a:cs typeface="Courier New" pitchFamily="49" charset="0"/>
              </a:rPr>
              <a:t>  					</a:t>
            </a:r>
            <a:r>
              <a:rPr lang="en-US" sz="2000">
                <a:latin typeface="Courier New" pitchFamily="49" charset="0"/>
                <a:cs typeface="Courier New" pitchFamily="49" charset="0"/>
              </a:rPr>
              <a:t>"Java is cool"</a:t>
            </a:r>
            <a:r>
              <a:rPr lang="en-US" sz="2000">
                <a:cs typeface="Courier New" pitchFamily="49" charset="0"/>
              </a:rPr>
              <a:t> </a:t>
            </a:r>
          </a:p>
        </p:txBody>
      </p:sp>
      <p:sp>
        <p:nvSpPr>
          <p:cNvPr id="187398" name="Rectangle 6"/>
          <p:cNvSpPr>
            <a:spLocks noChangeArrowheads="1"/>
          </p:cNvSpPr>
          <p:nvPr/>
        </p:nvSpPr>
        <p:spPr bwMode="auto">
          <a:xfrm>
            <a:off x="2452688" y="2976563"/>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187399" name="Rectangle 7"/>
          <p:cNvSpPr>
            <a:spLocks noChangeArrowheads="1"/>
          </p:cNvSpPr>
          <p:nvPr/>
        </p:nvSpPr>
        <p:spPr bwMode="auto">
          <a:xfrm>
            <a:off x="2452688" y="2838450"/>
            <a:ext cx="9144000" cy="0"/>
          </a:xfrm>
          <a:prstGeom prst="rect">
            <a:avLst/>
          </a:prstGeom>
          <a:noFill/>
          <a:ln w="12700">
            <a:noFill/>
            <a:miter lim="800000"/>
            <a:headEnd type="none" w="sm" len="sm"/>
            <a:tailEnd type="none" w="sm" len="sm"/>
          </a:ln>
          <a:effectLst/>
        </p:spPr>
        <p:txBody>
          <a:bodyPr>
            <a:spAutoFit/>
          </a:bodyPr>
          <a:lstStyle/>
          <a:p>
            <a:endParaRPr lang="en-US"/>
          </a:p>
        </p:txBody>
      </p:sp>
      <p:graphicFrame>
        <p:nvGraphicFramePr>
          <p:cNvPr id="187400" name="Object 8"/>
          <p:cNvGraphicFramePr>
            <a:graphicFrameLocks noChangeAspect="1"/>
          </p:cNvGraphicFramePr>
          <p:nvPr/>
        </p:nvGraphicFramePr>
        <p:xfrm>
          <a:off x="609600" y="4267200"/>
          <a:ext cx="8001000" cy="2228850"/>
        </p:xfrm>
        <a:graphic>
          <a:graphicData uri="http://schemas.openxmlformats.org/presentationml/2006/ole">
            <mc:AlternateContent xmlns:mc="http://schemas.openxmlformats.org/markup-compatibility/2006">
              <mc:Choice xmlns:v="urn:schemas-microsoft-com:vml" Requires="v">
                <p:oleObj spid="_x0000_s187402" r:id="rId4" imgW="4242816" imgH="1181100" progId="Word.Picture.8">
                  <p:embed/>
                </p:oleObj>
              </mc:Choice>
              <mc:Fallback>
                <p:oleObj r:id="rId4" imgW="4242816" imgH="1181100" progId="Word.Picture.8">
                  <p:embed/>
                  <p:pic>
                    <p:nvPicPr>
                      <p:cNvPr id="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4267200"/>
                        <a:ext cx="8001000" cy="2228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B5ACE195-B371-47E9-96AC-E93486DE8FD5}" type="slidenum">
              <a:rPr lang="en-US"/>
              <a:pPr/>
              <a:t>31</a:t>
            </a:fld>
            <a:endParaRPr lang="en-US"/>
          </a:p>
        </p:txBody>
      </p:sp>
      <p:sp>
        <p:nvSpPr>
          <p:cNvPr id="176130" name="Rectangle 2"/>
          <p:cNvSpPr>
            <a:spLocks noGrp="1" noChangeArrowheads="1"/>
          </p:cNvSpPr>
          <p:nvPr>
            <p:ph type="title"/>
          </p:nvPr>
        </p:nvSpPr>
        <p:spPr>
          <a:xfrm>
            <a:off x="228600" y="228600"/>
            <a:ext cx="8915400" cy="609600"/>
          </a:xfrm>
          <a:noFill/>
          <a:ln/>
        </p:spPr>
        <p:txBody>
          <a:bodyPr/>
          <a:lstStyle/>
          <a:p>
            <a:r>
              <a:rPr lang="en-US" sz="3200"/>
              <a:t>Operator Precedence and Associativity</a:t>
            </a:r>
          </a:p>
        </p:txBody>
      </p:sp>
      <p:sp>
        <p:nvSpPr>
          <p:cNvPr id="176131" name="Rectangle 3"/>
          <p:cNvSpPr>
            <a:spLocks noGrp="1" noChangeArrowheads="1"/>
          </p:cNvSpPr>
          <p:nvPr>
            <p:ph type="body" idx="1"/>
          </p:nvPr>
        </p:nvSpPr>
        <p:spPr>
          <a:xfrm>
            <a:off x="304800" y="1066800"/>
            <a:ext cx="8534400" cy="4572000"/>
          </a:xfrm>
          <a:noFill/>
          <a:ln/>
        </p:spPr>
        <p:txBody>
          <a:bodyPr/>
          <a:lstStyle/>
          <a:p>
            <a:pPr marL="0" indent="0">
              <a:lnSpc>
                <a:spcPct val="90000"/>
              </a:lnSpc>
              <a:buFont typeface="Monotype Sorts" pitchFamily="2" charset="2"/>
              <a:buNone/>
            </a:pPr>
            <a:r>
              <a:rPr lang="en-US" sz="2800">
                <a:cs typeface="Times New Roman" pitchFamily="18" charset="0"/>
              </a:rPr>
              <a:t>The expression in the parentheses is evaluated first. (Parentheses can be nested, in which case the expression in the inner parentheses is executed first.) When evaluating an expression without parentheses, the operators are applied according to the precedence rule and the associativity rule.</a:t>
            </a:r>
          </a:p>
          <a:p>
            <a:pPr marL="0" indent="0" algn="just">
              <a:lnSpc>
                <a:spcPct val="90000"/>
              </a:lnSpc>
              <a:buFont typeface="Monotype Sorts" pitchFamily="2" charset="2"/>
              <a:buNone/>
            </a:pPr>
            <a:endParaRPr lang="en-US" sz="2800">
              <a:cs typeface="Times New Roman" pitchFamily="18" charset="0"/>
            </a:endParaRPr>
          </a:p>
          <a:p>
            <a:pPr marL="0" indent="0">
              <a:lnSpc>
                <a:spcPct val="90000"/>
              </a:lnSpc>
              <a:buFont typeface="Monotype Sorts" pitchFamily="2" charset="2"/>
              <a:buNone/>
            </a:pPr>
            <a:r>
              <a:rPr lang="en-US" sz="2800">
                <a:cs typeface="Times New Roman" pitchFamily="18" charset="0"/>
              </a:rPr>
              <a:t>If operators with the same precedence are next to each other, their associativity determines the order of evaluation. All binary operators except assignment operators are left-associative.</a:t>
            </a:r>
            <a:r>
              <a:rPr lang="en-US" sz="2500">
                <a:latin typeface="Courier New" pitchFamily="49" charset="0"/>
                <a:cs typeface="Courier New" pitchFamily="49" charset="0"/>
              </a:rPr>
              <a:t>  </a:t>
            </a:r>
          </a:p>
        </p:txBody>
      </p:sp>
      <p:sp>
        <p:nvSpPr>
          <p:cNvPr id="176132" name="Rectangle 4"/>
          <p:cNvSpPr>
            <a:spLocks noChangeArrowheads="1"/>
          </p:cNvSpPr>
          <p:nvPr/>
        </p:nvSpPr>
        <p:spPr bwMode="auto">
          <a:xfrm>
            <a:off x="2166938" y="2743200"/>
            <a:ext cx="9144000" cy="0"/>
          </a:xfrm>
          <a:prstGeom prst="rect">
            <a:avLst/>
          </a:prstGeom>
          <a:noFill/>
          <a:ln w="12700">
            <a:noFill/>
            <a:miter lim="800000"/>
            <a:headEnd type="none" w="sm" len="sm"/>
            <a:tailEnd type="none" w="sm" len="sm"/>
          </a:ln>
          <a:effectLst/>
        </p:spPr>
        <p:txBody>
          <a:bodyPr>
            <a:spAutoFit/>
          </a:bodyPr>
          <a:lstStyle/>
          <a:p>
            <a:endParaRPr lang="en-US"/>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9DC82469-3EB6-42F0-96FD-BBA0EDB7FEA6}" type="slidenum">
              <a:rPr lang="en-US"/>
              <a:pPr/>
              <a:t>32</a:t>
            </a:fld>
            <a:endParaRPr lang="en-US"/>
          </a:p>
        </p:txBody>
      </p:sp>
      <p:sp>
        <p:nvSpPr>
          <p:cNvPr id="177154" name="Rectangle 2"/>
          <p:cNvSpPr>
            <a:spLocks noGrp="1" noChangeArrowheads="1"/>
          </p:cNvSpPr>
          <p:nvPr>
            <p:ph type="title"/>
          </p:nvPr>
        </p:nvSpPr>
        <p:spPr>
          <a:xfrm>
            <a:off x="685800" y="0"/>
            <a:ext cx="7772400" cy="1143000"/>
          </a:xfrm>
          <a:noFill/>
          <a:ln/>
        </p:spPr>
        <p:txBody>
          <a:bodyPr/>
          <a:lstStyle/>
          <a:p>
            <a:r>
              <a:rPr lang="en-US" dirty="0"/>
              <a:t>Operator </a:t>
            </a:r>
            <a:r>
              <a:rPr lang="en-US" dirty="0" err="1"/>
              <a:t>Associativity</a:t>
            </a:r>
            <a:endParaRPr lang="en-US" dirty="0"/>
          </a:p>
        </p:txBody>
      </p:sp>
      <p:sp>
        <p:nvSpPr>
          <p:cNvPr id="177155" name="Rectangle 3"/>
          <p:cNvSpPr>
            <a:spLocks noGrp="1" noChangeArrowheads="1"/>
          </p:cNvSpPr>
          <p:nvPr>
            <p:ph type="body" idx="1"/>
          </p:nvPr>
        </p:nvSpPr>
        <p:spPr>
          <a:xfrm>
            <a:off x="152400" y="1219200"/>
            <a:ext cx="8763000" cy="4800600"/>
          </a:xfrm>
          <a:noFill/>
          <a:ln/>
        </p:spPr>
        <p:txBody>
          <a:bodyPr/>
          <a:lstStyle/>
          <a:p>
            <a:pPr algn="just">
              <a:lnSpc>
                <a:spcPct val="90000"/>
              </a:lnSpc>
              <a:buFont typeface="Monotype Sorts" pitchFamily="2" charset="2"/>
              <a:buNone/>
            </a:pPr>
            <a:r>
              <a:rPr lang="en-US" sz="2800">
                <a:cs typeface="Times New Roman" pitchFamily="18" charset="0"/>
              </a:rPr>
              <a:t>    </a:t>
            </a:r>
            <a:r>
              <a:rPr lang="en-US" sz="3300">
                <a:cs typeface="Times New Roman" pitchFamily="18" charset="0"/>
              </a:rPr>
              <a:t>When two operators with the same precedence are evaluated, the </a:t>
            </a:r>
            <a:r>
              <a:rPr lang="en-US" sz="3300" i="1">
                <a:cs typeface="Times New Roman" pitchFamily="18" charset="0"/>
              </a:rPr>
              <a:t>associativity</a:t>
            </a:r>
            <a:r>
              <a:rPr lang="en-US" sz="3300">
                <a:cs typeface="Times New Roman" pitchFamily="18" charset="0"/>
              </a:rPr>
              <a:t> of the operators determines the order of evaluation. All binary operators except assignment operators are </a:t>
            </a:r>
            <a:r>
              <a:rPr lang="en-US" sz="3300" i="1">
                <a:cs typeface="Times New Roman" pitchFamily="18" charset="0"/>
              </a:rPr>
              <a:t>left-associative</a:t>
            </a:r>
            <a:r>
              <a:rPr lang="en-US" sz="3300">
                <a:cs typeface="Times New Roman" pitchFamily="18" charset="0"/>
              </a:rPr>
              <a:t>.</a:t>
            </a:r>
          </a:p>
          <a:p>
            <a:pPr algn="just">
              <a:lnSpc>
                <a:spcPct val="90000"/>
              </a:lnSpc>
              <a:buFont typeface="Monotype Sorts" pitchFamily="2" charset="2"/>
              <a:buNone/>
            </a:pPr>
            <a:r>
              <a:rPr lang="en-US" sz="3300">
                <a:cs typeface="Times New Roman" pitchFamily="18" charset="0"/>
              </a:rPr>
              <a:t>    a – b + c – d is equivalent to  ((a – b) + c) – d </a:t>
            </a:r>
          </a:p>
          <a:p>
            <a:pPr algn="just">
              <a:lnSpc>
                <a:spcPct val="90000"/>
              </a:lnSpc>
              <a:buFont typeface="Monotype Sorts" pitchFamily="2" charset="2"/>
              <a:buNone/>
            </a:pPr>
            <a:r>
              <a:rPr lang="en-US" sz="3300">
                <a:cs typeface="Times New Roman" pitchFamily="18" charset="0"/>
              </a:rPr>
              <a:t>    Assignment operators are </a:t>
            </a:r>
            <a:r>
              <a:rPr lang="en-US" sz="3300" i="1">
                <a:cs typeface="Times New Roman" pitchFamily="18" charset="0"/>
              </a:rPr>
              <a:t>right-associative</a:t>
            </a:r>
            <a:r>
              <a:rPr lang="en-US" sz="3300">
                <a:cs typeface="Times New Roman" pitchFamily="18" charset="0"/>
              </a:rPr>
              <a:t>. Therefore, the expression</a:t>
            </a:r>
          </a:p>
          <a:p>
            <a:pPr algn="just">
              <a:lnSpc>
                <a:spcPct val="90000"/>
              </a:lnSpc>
              <a:buFont typeface="Monotype Sorts" pitchFamily="2" charset="2"/>
              <a:buNone/>
            </a:pPr>
            <a:r>
              <a:rPr lang="en-US" sz="3300">
                <a:cs typeface="Times New Roman" pitchFamily="18" charset="0"/>
              </a:rPr>
              <a:t>    a = b += c = 5 is equivalent to a = (b += (c = 5))</a:t>
            </a:r>
          </a:p>
          <a:p>
            <a:pPr algn="just">
              <a:lnSpc>
                <a:spcPct val="90000"/>
              </a:lnSpc>
              <a:buFont typeface="Monotype Sorts" pitchFamily="2" charset="2"/>
              <a:buNone/>
            </a:pPr>
            <a:endParaRPr lang="en-US" sz="3300">
              <a:cs typeface="Times New Roman" pitchFamily="18" charset="0"/>
            </a:endParaRP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85750"/>
            <a:ext cx="8686800" cy="895350"/>
          </a:xfrm>
        </p:spPr>
        <p:txBody>
          <a:bodyPr/>
          <a:lstStyle/>
          <a:p>
            <a:r>
              <a:rPr lang="en-US" dirty="0" smtClean="0"/>
              <a:t>Precedence and </a:t>
            </a:r>
            <a:r>
              <a:rPr lang="en-US" dirty="0" err="1" smtClean="0"/>
              <a:t>Associativity</a:t>
            </a:r>
            <a:r>
              <a:rPr lang="en-US" dirty="0" smtClean="0"/>
              <a:t> Table</a:t>
            </a:r>
            <a:endParaRPr lang="en-US" dirty="0"/>
          </a:p>
        </p:txBody>
      </p:sp>
      <p:sp>
        <p:nvSpPr>
          <p:cNvPr id="3" name="Slide Number Placeholder 2"/>
          <p:cNvSpPr>
            <a:spLocks noGrp="1"/>
          </p:cNvSpPr>
          <p:nvPr>
            <p:ph type="sldNum" sz="quarter" idx="11"/>
          </p:nvPr>
        </p:nvSpPr>
        <p:spPr/>
        <p:txBody>
          <a:bodyPr/>
          <a:lstStyle/>
          <a:p>
            <a:fld id="{7B154D26-3D8A-468D-A265-2B712A2E9149}" type="slidenum">
              <a:rPr lang="en-US" smtClean="0"/>
              <a:pPr/>
              <a:t>33</a:t>
            </a:fld>
            <a:endParaRPr lang="en-US"/>
          </a:p>
        </p:txBody>
      </p:sp>
      <p:pic>
        <p:nvPicPr>
          <p:cNvPr id="334850" name="Picture 2"/>
          <p:cNvPicPr>
            <a:picLocks noChangeAspect="1" noChangeArrowheads="1"/>
          </p:cNvPicPr>
          <p:nvPr/>
        </p:nvPicPr>
        <p:blipFill>
          <a:blip r:embed="rId2"/>
          <a:srcRect/>
          <a:stretch>
            <a:fillRect/>
          </a:stretch>
        </p:blipFill>
        <p:spPr bwMode="auto">
          <a:xfrm>
            <a:off x="1409700" y="1371600"/>
            <a:ext cx="6362700" cy="4768401"/>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DB17C0CA-73D1-4F1A-91E8-C5AC4F565961}" type="slidenum">
              <a:rPr lang="en-US"/>
              <a:pPr/>
              <a:t>34</a:t>
            </a:fld>
            <a:endParaRPr lang="en-US"/>
          </a:p>
        </p:txBody>
      </p:sp>
      <p:sp>
        <p:nvSpPr>
          <p:cNvPr id="178178" name="Rectangle 2"/>
          <p:cNvSpPr>
            <a:spLocks noGrp="1" noChangeArrowheads="1"/>
          </p:cNvSpPr>
          <p:nvPr>
            <p:ph type="title"/>
          </p:nvPr>
        </p:nvSpPr>
        <p:spPr>
          <a:xfrm>
            <a:off x="685800" y="0"/>
            <a:ext cx="7772400" cy="1143000"/>
          </a:xfrm>
          <a:noFill/>
          <a:ln/>
        </p:spPr>
        <p:txBody>
          <a:bodyPr/>
          <a:lstStyle/>
          <a:p>
            <a:r>
              <a:rPr lang="en-US"/>
              <a:t>Example</a:t>
            </a:r>
          </a:p>
        </p:txBody>
      </p:sp>
      <p:sp>
        <p:nvSpPr>
          <p:cNvPr id="178179" name="Rectangle 3"/>
          <p:cNvSpPr>
            <a:spLocks noGrp="1" noChangeArrowheads="1"/>
          </p:cNvSpPr>
          <p:nvPr>
            <p:ph type="body" idx="1"/>
          </p:nvPr>
        </p:nvSpPr>
        <p:spPr>
          <a:xfrm>
            <a:off x="304800" y="1066800"/>
            <a:ext cx="8534400" cy="1219200"/>
          </a:xfrm>
          <a:ln/>
        </p:spPr>
        <p:txBody>
          <a:bodyPr/>
          <a:lstStyle/>
          <a:p>
            <a:pPr marL="0" indent="0">
              <a:lnSpc>
                <a:spcPct val="80000"/>
              </a:lnSpc>
              <a:spcBef>
                <a:spcPct val="0"/>
              </a:spcBef>
              <a:buFont typeface="Monotype Sorts" pitchFamily="2" charset="2"/>
              <a:buNone/>
            </a:pPr>
            <a:r>
              <a:rPr lang="en-US" sz="2900">
                <a:cs typeface="Times New Roman" pitchFamily="18" charset="0"/>
              </a:rPr>
              <a:t>Applying the operator precedence and associativity rule, the expression 3 + 4 * 4 &gt; 5 * (4 + 3) - 1 is evaluated as follows:</a:t>
            </a:r>
          </a:p>
        </p:txBody>
      </p:sp>
      <p:sp>
        <p:nvSpPr>
          <p:cNvPr id="178180" name="Rectangle 4"/>
          <p:cNvSpPr>
            <a:spLocks noChangeArrowheads="1"/>
          </p:cNvSpPr>
          <p:nvPr/>
        </p:nvSpPr>
        <p:spPr bwMode="auto">
          <a:xfrm>
            <a:off x="2414588" y="2409825"/>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178181" name="Rectangle 5"/>
          <p:cNvSpPr>
            <a:spLocks noChangeArrowheads="1"/>
          </p:cNvSpPr>
          <p:nvPr/>
        </p:nvSpPr>
        <p:spPr bwMode="auto">
          <a:xfrm>
            <a:off x="2414588" y="2409825"/>
            <a:ext cx="9144000" cy="0"/>
          </a:xfrm>
          <a:prstGeom prst="rect">
            <a:avLst/>
          </a:prstGeom>
          <a:noFill/>
          <a:ln w="12700">
            <a:noFill/>
            <a:miter lim="800000"/>
            <a:headEnd type="none" w="sm" len="sm"/>
            <a:tailEnd type="none" w="sm" len="sm"/>
          </a:ln>
          <a:effectLst/>
        </p:spPr>
        <p:txBody>
          <a:bodyPr>
            <a:spAutoFit/>
          </a:bodyPr>
          <a:lstStyle/>
          <a:p>
            <a:endParaRPr lang="en-US"/>
          </a:p>
        </p:txBody>
      </p:sp>
      <p:graphicFrame>
        <p:nvGraphicFramePr>
          <p:cNvPr id="178182" name="Object 6"/>
          <p:cNvGraphicFramePr>
            <a:graphicFrameLocks noChangeAspect="1"/>
          </p:cNvGraphicFramePr>
          <p:nvPr/>
        </p:nvGraphicFramePr>
        <p:xfrm>
          <a:off x="457200" y="2438400"/>
          <a:ext cx="8382000" cy="3959225"/>
        </p:xfrm>
        <a:graphic>
          <a:graphicData uri="http://schemas.openxmlformats.org/presentationml/2006/ole">
            <mc:AlternateContent xmlns:mc="http://schemas.openxmlformats.org/markup-compatibility/2006">
              <mc:Choice xmlns:v="urn:schemas-microsoft-com:vml" Requires="v">
                <p:oleObj spid="_x0000_s178184" r:id="rId4" imgW="4314444" imgH="2034540" progId="Word.Picture.8">
                  <p:embed/>
                </p:oleObj>
              </mc:Choice>
              <mc:Fallback>
                <p:oleObj r:id="rId4" imgW="4314444" imgH="2034540" progId="Word.Picture.8">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2438400"/>
                        <a:ext cx="8382000" cy="3959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fld id="{3A3C3A56-68CD-46C8-8788-1C360234C97D}" type="slidenum">
              <a:rPr lang="en-US"/>
              <a:pPr/>
              <a:t>4</a:t>
            </a:fld>
            <a:endParaRPr lang="en-US"/>
          </a:p>
        </p:txBody>
      </p:sp>
      <p:sp>
        <p:nvSpPr>
          <p:cNvPr id="115714" name="Rectangle 2"/>
          <p:cNvSpPr>
            <a:spLocks noGrp="1" noChangeArrowheads="1"/>
          </p:cNvSpPr>
          <p:nvPr>
            <p:ph type="title"/>
          </p:nvPr>
        </p:nvSpPr>
        <p:spPr>
          <a:xfrm>
            <a:off x="685800" y="152400"/>
            <a:ext cx="7772400" cy="533400"/>
          </a:xfrm>
        </p:spPr>
        <p:txBody>
          <a:bodyPr/>
          <a:lstStyle/>
          <a:p>
            <a:r>
              <a:rPr lang="en-US"/>
              <a:t>One-way </a:t>
            </a:r>
            <a:r>
              <a:rPr lang="en-US" sz="4200">
                <a:latin typeface="Courier New" pitchFamily="49" charset="0"/>
              </a:rPr>
              <a:t>if</a:t>
            </a:r>
            <a:r>
              <a:rPr lang="en-US"/>
              <a:t> Statements</a:t>
            </a:r>
            <a:endParaRPr lang="en-US" sz="5400"/>
          </a:p>
        </p:txBody>
      </p:sp>
      <p:sp>
        <p:nvSpPr>
          <p:cNvPr id="115718" name="Rectangle 6"/>
          <p:cNvSpPr>
            <a:spLocks noChangeArrowheads="1"/>
          </p:cNvSpPr>
          <p:nvPr/>
        </p:nvSpPr>
        <p:spPr bwMode="auto">
          <a:xfrm>
            <a:off x="1995488" y="2071688"/>
            <a:ext cx="9144000" cy="0"/>
          </a:xfrm>
          <a:prstGeom prst="rect">
            <a:avLst/>
          </a:prstGeom>
          <a:noFill/>
          <a:ln w="12700">
            <a:noFill/>
            <a:miter lim="800000"/>
            <a:headEnd type="none" w="sm" len="sm"/>
            <a:tailEnd type="none" w="sm" len="sm"/>
          </a:ln>
          <a:effectLst/>
        </p:spPr>
        <p:txBody>
          <a:bodyPr>
            <a:spAutoFit/>
          </a:bodyPr>
          <a:lstStyle/>
          <a:p>
            <a:endParaRPr lang="en-US"/>
          </a:p>
        </p:txBody>
      </p:sp>
      <p:graphicFrame>
        <p:nvGraphicFramePr>
          <p:cNvPr id="115717" name="Object 5"/>
          <p:cNvGraphicFramePr>
            <a:graphicFrameLocks noChangeAspect="1"/>
          </p:cNvGraphicFramePr>
          <p:nvPr/>
        </p:nvGraphicFramePr>
        <p:xfrm>
          <a:off x="1905000" y="3505200"/>
          <a:ext cx="5762625" cy="3035300"/>
        </p:xfrm>
        <a:graphic>
          <a:graphicData uri="http://schemas.openxmlformats.org/presentationml/2006/ole">
            <mc:AlternateContent xmlns:mc="http://schemas.openxmlformats.org/markup-compatibility/2006">
              <mc:Choice xmlns:v="urn:schemas-microsoft-com:vml" Requires="v">
                <p:oleObj spid="_x0000_s115719" name="Picture" r:id="rId4" imgW="5149596" imgH="2709672" progId="Word.Picture.8">
                  <p:embed/>
                </p:oleObj>
              </mc:Choice>
              <mc:Fallback>
                <p:oleObj name="Picture" r:id="rId4" imgW="5149596" imgH="2709672" progId="Word.Picture.8">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3505200"/>
                        <a:ext cx="5762625" cy="3035300"/>
                      </a:xfrm>
                      <a:prstGeom prst="rect">
                        <a:avLst/>
                      </a:prstGeom>
                      <a:solidFill>
                        <a:srgbClr val="FFFFFF"/>
                      </a:solidFill>
                    </p:spPr>
                  </p:pic>
                </p:oleObj>
              </mc:Fallback>
            </mc:AlternateContent>
          </a:graphicData>
        </a:graphic>
      </p:graphicFrame>
      <p:sp>
        <p:nvSpPr>
          <p:cNvPr id="115719" name="Rectangle 7"/>
          <p:cNvSpPr>
            <a:spLocks noGrp="1" noChangeArrowheads="1"/>
          </p:cNvSpPr>
          <p:nvPr>
            <p:ph type="body" idx="1"/>
          </p:nvPr>
        </p:nvSpPr>
        <p:spPr>
          <a:xfrm>
            <a:off x="304800" y="1752600"/>
            <a:ext cx="3886200" cy="914400"/>
          </a:xfrm>
          <a:noFill/>
          <a:ln/>
        </p:spPr>
        <p:txBody>
          <a:bodyPr/>
          <a:lstStyle/>
          <a:p>
            <a:pPr>
              <a:lnSpc>
                <a:spcPct val="90000"/>
              </a:lnSpc>
              <a:buFont typeface="Monotype Sorts" pitchFamily="2" charset="2"/>
              <a:buNone/>
            </a:pPr>
            <a:r>
              <a:rPr lang="en-US" sz="2400"/>
              <a:t>if (boolean-expression) { </a:t>
            </a:r>
          </a:p>
          <a:p>
            <a:pPr>
              <a:lnSpc>
                <a:spcPct val="90000"/>
              </a:lnSpc>
              <a:spcBef>
                <a:spcPct val="0"/>
              </a:spcBef>
              <a:buFont typeface="Monotype Sorts" pitchFamily="2" charset="2"/>
              <a:buNone/>
            </a:pPr>
            <a:r>
              <a:rPr lang="en-US" sz="2400"/>
              <a:t>  statement(s);</a:t>
            </a:r>
          </a:p>
          <a:p>
            <a:pPr>
              <a:lnSpc>
                <a:spcPct val="90000"/>
              </a:lnSpc>
              <a:spcBef>
                <a:spcPct val="0"/>
              </a:spcBef>
              <a:buFont typeface="Monotype Sorts" pitchFamily="2" charset="2"/>
              <a:buNone/>
            </a:pPr>
            <a:r>
              <a:rPr lang="en-US" sz="2400"/>
              <a:t>}</a:t>
            </a:r>
          </a:p>
        </p:txBody>
      </p:sp>
      <p:sp>
        <p:nvSpPr>
          <p:cNvPr id="115721" name="Rectangle 9"/>
          <p:cNvSpPr>
            <a:spLocks noChangeArrowheads="1"/>
          </p:cNvSpPr>
          <p:nvPr/>
        </p:nvSpPr>
        <p:spPr bwMode="auto">
          <a:xfrm>
            <a:off x="4800600" y="838200"/>
            <a:ext cx="4191000" cy="2514600"/>
          </a:xfrm>
          <a:prstGeom prst="rect">
            <a:avLst/>
          </a:prstGeom>
          <a:noFill/>
          <a:ln w="9525">
            <a:noFill/>
            <a:miter lim="800000"/>
            <a:headEnd/>
            <a:tailEnd/>
          </a:ln>
          <a:effectLst/>
        </p:spPr>
        <p:txBody>
          <a:bodyPr lIns="92075" tIns="46038" rIns="92075" bIns="46038"/>
          <a:lstStyle/>
          <a:p>
            <a:pPr marL="342900" indent="-342900">
              <a:spcBef>
                <a:spcPct val="20000"/>
              </a:spcBef>
              <a:buClr>
                <a:schemeClr val="tx2"/>
              </a:buClr>
              <a:buSzPct val="75000"/>
              <a:buFont typeface="Monotype Sorts" pitchFamily="2" charset="2"/>
              <a:buNone/>
            </a:pPr>
            <a:r>
              <a:rPr lang="en-US">
                <a:cs typeface="Times New Roman" pitchFamily="18" charset="0"/>
              </a:rPr>
              <a:t>if (radius &gt;= 0) {</a:t>
            </a:r>
          </a:p>
          <a:p>
            <a:pPr marL="342900" indent="-342900">
              <a:spcBef>
                <a:spcPct val="20000"/>
              </a:spcBef>
              <a:buClr>
                <a:schemeClr val="tx2"/>
              </a:buClr>
              <a:buSzPct val="75000"/>
              <a:buFont typeface="Monotype Sorts" pitchFamily="2" charset="2"/>
              <a:buNone/>
            </a:pPr>
            <a:r>
              <a:rPr lang="en-US">
                <a:cs typeface="Times New Roman" pitchFamily="18" charset="0"/>
              </a:rPr>
              <a:t>  area = radius * radius * PI;</a:t>
            </a:r>
          </a:p>
          <a:p>
            <a:pPr marL="342900" indent="-342900">
              <a:spcBef>
                <a:spcPct val="20000"/>
              </a:spcBef>
              <a:buClr>
                <a:schemeClr val="tx2"/>
              </a:buClr>
              <a:buSzPct val="75000"/>
              <a:buFont typeface="Monotype Sorts" pitchFamily="2" charset="2"/>
              <a:buNone/>
            </a:pPr>
            <a:r>
              <a:rPr lang="en-US">
                <a:cs typeface="Times New Roman" pitchFamily="18" charset="0"/>
              </a:rPr>
              <a:t>  System.out.println("The area"     </a:t>
            </a:r>
          </a:p>
          <a:p>
            <a:pPr marL="342900" indent="-342900">
              <a:spcBef>
                <a:spcPct val="20000"/>
              </a:spcBef>
              <a:buClr>
                <a:schemeClr val="tx2"/>
              </a:buClr>
              <a:buSzPct val="75000"/>
              <a:buFont typeface="Monotype Sorts" pitchFamily="2" charset="2"/>
              <a:buNone/>
            </a:pPr>
            <a:r>
              <a:rPr lang="en-US">
                <a:cs typeface="Times New Roman" pitchFamily="18" charset="0"/>
              </a:rPr>
              <a:t>    + " for the circle of radius " </a:t>
            </a:r>
          </a:p>
          <a:p>
            <a:pPr marL="342900" indent="-342900">
              <a:spcBef>
                <a:spcPct val="20000"/>
              </a:spcBef>
              <a:buClr>
                <a:schemeClr val="tx2"/>
              </a:buClr>
              <a:buSzPct val="75000"/>
              <a:buFont typeface="Monotype Sorts" pitchFamily="2" charset="2"/>
              <a:buNone/>
            </a:pPr>
            <a:r>
              <a:rPr lang="en-US">
                <a:cs typeface="Times New Roman" pitchFamily="18" charset="0"/>
              </a:rPr>
              <a:t>    + radius + " is " + area);</a:t>
            </a:r>
          </a:p>
          <a:p>
            <a:pPr marL="342900" indent="-342900">
              <a:spcBef>
                <a:spcPct val="20000"/>
              </a:spcBef>
              <a:buClr>
                <a:schemeClr val="tx2"/>
              </a:buClr>
              <a:buSzPct val="75000"/>
              <a:buFont typeface="Monotype Sorts" pitchFamily="2" charset="2"/>
              <a:buNone/>
            </a:pPr>
            <a:r>
              <a:rPr lang="en-US">
                <a:cs typeface="Times New Roman" pitchFamily="18" charset="0"/>
              </a:rPr>
              <a:t>}</a:t>
            </a:r>
          </a:p>
        </p:txBody>
      </p:sp>
      <p:sp>
        <p:nvSpPr>
          <p:cNvPr id="115722" name="Line 10"/>
          <p:cNvSpPr>
            <a:spLocks noChangeShapeType="1"/>
          </p:cNvSpPr>
          <p:nvPr/>
        </p:nvSpPr>
        <p:spPr bwMode="auto">
          <a:xfrm>
            <a:off x="1295400" y="2590800"/>
            <a:ext cx="1219200" cy="1066800"/>
          </a:xfrm>
          <a:prstGeom prst="line">
            <a:avLst/>
          </a:prstGeom>
          <a:noFill/>
          <a:ln w="12700">
            <a:solidFill>
              <a:srgbClr val="FF0000"/>
            </a:solidFill>
            <a:round/>
            <a:headEnd type="none" w="sm" len="sm"/>
            <a:tailEnd type="stealth" w="sm" len="sm"/>
          </a:ln>
          <a:effectLst/>
        </p:spPr>
        <p:txBody>
          <a:bodyPr/>
          <a:lstStyle/>
          <a:p>
            <a:endParaRPr lang="en-US"/>
          </a:p>
        </p:txBody>
      </p:sp>
      <p:sp>
        <p:nvSpPr>
          <p:cNvPr id="115723" name="Line 11"/>
          <p:cNvSpPr>
            <a:spLocks noChangeShapeType="1"/>
          </p:cNvSpPr>
          <p:nvPr/>
        </p:nvSpPr>
        <p:spPr bwMode="auto">
          <a:xfrm>
            <a:off x="5257800" y="3429000"/>
            <a:ext cx="533400" cy="304800"/>
          </a:xfrm>
          <a:prstGeom prst="line">
            <a:avLst/>
          </a:prstGeom>
          <a:noFill/>
          <a:ln w="12700">
            <a:solidFill>
              <a:srgbClr val="FF0000"/>
            </a:solidFill>
            <a:round/>
            <a:headEnd type="none" w="sm" len="sm"/>
            <a:tailEnd type="stealth" w="sm" len="sm"/>
          </a:ln>
          <a:effectLst/>
        </p:spPr>
        <p:txBody>
          <a:bodyPr/>
          <a:lstStyle/>
          <a:p>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fld id="{23D43D8F-09B5-4784-9B5B-6E725ECBDB35}" type="slidenum">
              <a:rPr lang="en-US"/>
              <a:pPr/>
              <a:t>5</a:t>
            </a:fld>
            <a:endParaRPr lang="en-US"/>
          </a:p>
        </p:txBody>
      </p:sp>
      <p:sp>
        <p:nvSpPr>
          <p:cNvPr id="116738" name="Rectangle 2"/>
          <p:cNvSpPr>
            <a:spLocks noGrp="1" noChangeArrowheads="1"/>
          </p:cNvSpPr>
          <p:nvPr>
            <p:ph type="title"/>
          </p:nvPr>
        </p:nvSpPr>
        <p:spPr>
          <a:xfrm>
            <a:off x="685800" y="304800"/>
            <a:ext cx="7772400" cy="533400"/>
          </a:xfrm>
        </p:spPr>
        <p:txBody>
          <a:bodyPr/>
          <a:lstStyle/>
          <a:p>
            <a:r>
              <a:rPr lang="en-US"/>
              <a:t>Note</a:t>
            </a:r>
            <a:endParaRPr lang="en-US" sz="5400"/>
          </a:p>
        </p:txBody>
      </p:sp>
      <p:sp>
        <p:nvSpPr>
          <p:cNvPr id="116739" name="Rectangle 3"/>
          <p:cNvSpPr>
            <a:spLocks noChangeArrowheads="1"/>
          </p:cNvSpPr>
          <p:nvPr/>
        </p:nvSpPr>
        <p:spPr bwMode="auto">
          <a:xfrm>
            <a:off x="1995488" y="2071688"/>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116746" name="Rectangle 10"/>
          <p:cNvSpPr>
            <a:spLocks noChangeArrowheads="1"/>
          </p:cNvSpPr>
          <p:nvPr/>
        </p:nvSpPr>
        <p:spPr bwMode="auto">
          <a:xfrm>
            <a:off x="2138363" y="287655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116749" name="Rectangle 13"/>
          <p:cNvSpPr>
            <a:spLocks noChangeArrowheads="1"/>
          </p:cNvSpPr>
          <p:nvPr/>
        </p:nvSpPr>
        <p:spPr bwMode="auto">
          <a:xfrm>
            <a:off x="0" y="3113088"/>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graphicFrame>
        <p:nvGraphicFramePr>
          <p:cNvPr id="116748" name="Object 12"/>
          <p:cNvGraphicFramePr>
            <a:graphicFrameLocks noChangeAspect="1"/>
          </p:cNvGraphicFramePr>
          <p:nvPr/>
        </p:nvGraphicFramePr>
        <p:xfrm>
          <a:off x="269875" y="1393825"/>
          <a:ext cx="8604250" cy="1108075"/>
        </p:xfrm>
        <a:graphic>
          <a:graphicData uri="http://schemas.openxmlformats.org/presentationml/2006/ole">
            <mc:AlternateContent xmlns:mc="http://schemas.openxmlformats.org/markup-compatibility/2006">
              <mc:Choice xmlns:v="urn:schemas-microsoft-com:vml" Requires="v">
                <p:oleObj spid="_x0000_s116753" name="Picture" r:id="rId4" imgW="5191828" imgH="558459" progId="Word.Picture.8">
                  <p:embed/>
                </p:oleObj>
              </mc:Choice>
              <mc:Fallback>
                <p:oleObj name="Picture" r:id="rId4" imgW="5191828" imgH="558459" progId="Word.Picture.8">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9875" y="1393825"/>
                        <a:ext cx="8604250" cy="1108075"/>
                      </a:xfrm>
                      <a:prstGeom prst="rect">
                        <a:avLst/>
                      </a:prstGeom>
                      <a:solidFill>
                        <a:schemeClr val="tx1"/>
                      </a:solidFill>
                    </p:spPr>
                  </p:pic>
                </p:oleObj>
              </mc:Fallback>
            </mc:AlternateContent>
          </a:graphicData>
        </a:graphic>
      </p:graphicFrame>
      <p:sp>
        <p:nvSpPr>
          <p:cNvPr id="116751" name="Rectangle 15"/>
          <p:cNvSpPr>
            <a:spLocks noChangeArrowheads="1"/>
          </p:cNvSpPr>
          <p:nvPr/>
        </p:nvSpPr>
        <p:spPr bwMode="auto">
          <a:xfrm>
            <a:off x="0" y="3097213"/>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graphicFrame>
        <p:nvGraphicFramePr>
          <p:cNvPr id="116750" name="Object 14"/>
          <p:cNvGraphicFramePr>
            <a:graphicFrameLocks noChangeAspect="1"/>
          </p:cNvGraphicFramePr>
          <p:nvPr/>
        </p:nvGraphicFramePr>
        <p:xfrm>
          <a:off x="269875" y="3198813"/>
          <a:ext cx="8680450" cy="1054100"/>
        </p:xfrm>
        <a:graphic>
          <a:graphicData uri="http://schemas.openxmlformats.org/presentationml/2006/ole">
            <mc:AlternateContent xmlns:mc="http://schemas.openxmlformats.org/markup-compatibility/2006">
              <mc:Choice xmlns:v="urn:schemas-microsoft-com:vml" Requires="v">
                <p:oleObj spid="_x0000_s116754" name="Picture" r:id="rId6" imgW="5748528" imgH="579120" progId="Word.Picture.8">
                  <p:embed/>
                </p:oleObj>
              </mc:Choice>
              <mc:Fallback>
                <p:oleObj name="Picture" r:id="rId6" imgW="5748528" imgH="579120" progId="Word.Picture.8">
                  <p:embed/>
                  <p:pic>
                    <p:nvPicPr>
                      <p:cNvPr id="0" name="Picture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9875" y="3198813"/>
                        <a:ext cx="8680450" cy="1054100"/>
                      </a:xfrm>
                      <a:prstGeom prst="rect">
                        <a:avLst/>
                      </a:prstGeom>
                      <a:solidFill>
                        <a:schemeClr val="tx1"/>
                      </a:solidFill>
                    </p:spPr>
                  </p:pic>
                </p:oleObj>
              </mc:Fallback>
            </mc:AlternateContent>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D6B4CD88-4A1B-4AA7-8E4D-09D553671F0B}" type="slidenum">
              <a:rPr lang="en-US"/>
              <a:pPr/>
              <a:t>6</a:t>
            </a:fld>
            <a:endParaRPr lang="en-US"/>
          </a:p>
        </p:txBody>
      </p:sp>
      <p:sp>
        <p:nvSpPr>
          <p:cNvPr id="76802" name="Rectangle 2"/>
          <p:cNvSpPr>
            <a:spLocks noGrp="1" noChangeArrowheads="1"/>
          </p:cNvSpPr>
          <p:nvPr>
            <p:ph type="title"/>
          </p:nvPr>
        </p:nvSpPr>
        <p:spPr>
          <a:xfrm>
            <a:off x="685800" y="0"/>
            <a:ext cx="7772400" cy="1428750"/>
          </a:xfrm>
        </p:spPr>
        <p:txBody>
          <a:bodyPr/>
          <a:lstStyle/>
          <a:p>
            <a:r>
              <a:rPr lang="en-US"/>
              <a:t>Simple if Demo</a:t>
            </a:r>
          </a:p>
        </p:txBody>
      </p:sp>
      <p:sp>
        <p:nvSpPr>
          <p:cNvPr id="76811" name="Text Box 11"/>
          <p:cNvSpPr txBox="1">
            <a:spLocks noChangeArrowheads="1"/>
          </p:cNvSpPr>
          <p:nvPr/>
        </p:nvSpPr>
        <p:spPr bwMode="auto">
          <a:xfrm>
            <a:off x="577850" y="1816100"/>
            <a:ext cx="8256588" cy="2677656"/>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t>Write a program that prompts the user to enter an integer. If the number is a multiple of </a:t>
            </a:r>
            <a:r>
              <a:rPr lang="en-US" u="sng" dirty="0"/>
              <a:t>5</a:t>
            </a:r>
            <a:r>
              <a:rPr lang="en-US" dirty="0"/>
              <a:t>, print </a:t>
            </a:r>
            <a:r>
              <a:rPr lang="en-US" u="sng" dirty="0" err="1"/>
              <a:t>HiFive</a:t>
            </a:r>
            <a:r>
              <a:rPr lang="en-US" dirty="0"/>
              <a:t>. If the number is divisible by </a:t>
            </a:r>
            <a:r>
              <a:rPr lang="en-US" u="sng" dirty="0"/>
              <a:t>2</a:t>
            </a:r>
            <a:r>
              <a:rPr lang="en-US" dirty="0"/>
              <a:t>, print </a:t>
            </a:r>
            <a:r>
              <a:rPr lang="en-US" u="sng" dirty="0" err="1"/>
              <a:t>HiEven</a:t>
            </a:r>
            <a:r>
              <a:rPr lang="en-US" dirty="0" smtClean="0"/>
              <a:t>.</a:t>
            </a:r>
          </a:p>
          <a:p>
            <a:pPr>
              <a:spcBef>
                <a:spcPct val="50000"/>
              </a:spcBef>
            </a:pPr>
            <a:endParaRPr lang="en-US" dirty="0" smtClean="0"/>
          </a:p>
          <a:p>
            <a:pPr>
              <a:spcBef>
                <a:spcPct val="50000"/>
              </a:spcBef>
            </a:pPr>
            <a:r>
              <a:rPr lang="en-US" dirty="0" smtClean="0"/>
              <a:t>Write a Java program that prompts the user to enter an integer. If the input number is even, print Even or print Odd.</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0092F206-98B1-43A4-BFBC-B40158E6A49F}" type="slidenum">
              <a:rPr lang="en-US"/>
              <a:pPr/>
              <a:t>7</a:t>
            </a:fld>
            <a:endParaRPr lang="en-US"/>
          </a:p>
        </p:txBody>
      </p:sp>
      <p:sp>
        <p:nvSpPr>
          <p:cNvPr id="47106" name="Rectangle 2"/>
          <p:cNvSpPr>
            <a:spLocks noGrp="1" noChangeArrowheads="1"/>
          </p:cNvSpPr>
          <p:nvPr>
            <p:ph type="title"/>
          </p:nvPr>
        </p:nvSpPr>
        <p:spPr>
          <a:xfrm>
            <a:off x="685800" y="0"/>
            <a:ext cx="7772400" cy="1428750"/>
          </a:xfrm>
        </p:spPr>
        <p:txBody>
          <a:bodyPr/>
          <a:lstStyle/>
          <a:p>
            <a:r>
              <a:rPr lang="en-US"/>
              <a:t>The Two-way </a:t>
            </a:r>
            <a:r>
              <a:rPr lang="en-US" sz="4200">
                <a:latin typeface="Courier New" pitchFamily="49" charset="0"/>
              </a:rPr>
              <a:t>if</a:t>
            </a:r>
            <a:r>
              <a:rPr lang="en-US"/>
              <a:t> Statement</a:t>
            </a:r>
            <a:endParaRPr lang="en-US">
              <a:solidFill>
                <a:schemeClr val="tx1"/>
              </a:solidFill>
            </a:endParaRPr>
          </a:p>
        </p:txBody>
      </p:sp>
      <p:sp>
        <p:nvSpPr>
          <p:cNvPr id="47107" name="Rectangle 3"/>
          <p:cNvSpPr>
            <a:spLocks noGrp="1" noChangeArrowheads="1"/>
          </p:cNvSpPr>
          <p:nvPr>
            <p:ph type="body" idx="1"/>
          </p:nvPr>
        </p:nvSpPr>
        <p:spPr>
          <a:xfrm>
            <a:off x="533400" y="1295400"/>
            <a:ext cx="8001000" cy="2057400"/>
          </a:xfrm>
        </p:spPr>
        <p:txBody>
          <a:bodyPr/>
          <a:lstStyle/>
          <a:p>
            <a:pPr>
              <a:lnSpc>
                <a:spcPct val="90000"/>
              </a:lnSpc>
              <a:buFont typeface="Monotype Sorts" pitchFamily="2" charset="2"/>
              <a:buNone/>
            </a:pPr>
            <a:r>
              <a:rPr lang="en-US" sz="2000">
                <a:latin typeface="Courier New" pitchFamily="49" charset="0"/>
              </a:rPr>
              <a:t>if (boolean-expression) { </a:t>
            </a:r>
          </a:p>
          <a:p>
            <a:pPr>
              <a:lnSpc>
                <a:spcPct val="90000"/>
              </a:lnSpc>
              <a:buFont typeface="Monotype Sorts" pitchFamily="2" charset="2"/>
              <a:buNone/>
            </a:pPr>
            <a:r>
              <a:rPr lang="en-US" sz="2000">
                <a:latin typeface="Courier New" pitchFamily="49" charset="0"/>
              </a:rPr>
              <a:t>  statement(s)-for-the-true-case;</a:t>
            </a:r>
          </a:p>
          <a:p>
            <a:pPr>
              <a:lnSpc>
                <a:spcPct val="90000"/>
              </a:lnSpc>
              <a:buFont typeface="Monotype Sorts" pitchFamily="2" charset="2"/>
              <a:buNone/>
            </a:pPr>
            <a:r>
              <a:rPr lang="en-US" sz="2000">
                <a:latin typeface="Courier New" pitchFamily="49" charset="0"/>
              </a:rPr>
              <a:t>}</a:t>
            </a:r>
          </a:p>
          <a:p>
            <a:pPr>
              <a:lnSpc>
                <a:spcPct val="90000"/>
              </a:lnSpc>
              <a:buFont typeface="Monotype Sorts" pitchFamily="2" charset="2"/>
              <a:buNone/>
            </a:pPr>
            <a:r>
              <a:rPr lang="en-US" sz="2000">
                <a:latin typeface="Courier New" pitchFamily="49" charset="0"/>
              </a:rPr>
              <a:t>else {</a:t>
            </a:r>
          </a:p>
          <a:p>
            <a:pPr>
              <a:lnSpc>
                <a:spcPct val="90000"/>
              </a:lnSpc>
              <a:buFont typeface="Monotype Sorts" pitchFamily="2" charset="2"/>
              <a:buNone/>
            </a:pPr>
            <a:r>
              <a:rPr lang="en-US" sz="2000">
                <a:latin typeface="Courier New" pitchFamily="49" charset="0"/>
              </a:rPr>
              <a:t>  statement(s)-for-the-false-case;</a:t>
            </a:r>
          </a:p>
          <a:p>
            <a:pPr>
              <a:lnSpc>
                <a:spcPct val="90000"/>
              </a:lnSpc>
              <a:buFont typeface="Monotype Sorts" pitchFamily="2" charset="2"/>
              <a:buNone/>
            </a:pPr>
            <a:r>
              <a:rPr lang="en-US" sz="2000">
                <a:latin typeface="Courier New" pitchFamily="49" charset="0"/>
              </a:rPr>
              <a:t>}</a:t>
            </a:r>
            <a:endParaRPr lang="en-US" sz="2800"/>
          </a:p>
        </p:txBody>
      </p:sp>
      <p:sp>
        <p:nvSpPr>
          <p:cNvPr id="47110" name="Rectangle 6"/>
          <p:cNvSpPr>
            <a:spLocks noChangeArrowheads="1"/>
          </p:cNvSpPr>
          <p:nvPr/>
        </p:nvSpPr>
        <p:spPr bwMode="auto">
          <a:xfrm>
            <a:off x="2162175" y="2428875"/>
            <a:ext cx="9144000" cy="0"/>
          </a:xfrm>
          <a:prstGeom prst="rect">
            <a:avLst/>
          </a:prstGeom>
          <a:noFill/>
          <a:ln w="12700">
            <a:noFill/>
            <a:miter lim="800000"/>
            <a:headEnd type="none" w="sm" len="sm"/>
            <a:tailEnd type="none" w="sm" len="sm"/>
          </a:ln>
          <a:effectLst/>
        </p:spPr>
        <p:txBody>
          <a:bodyPr>
            <a:spAutoFit/>
          </a:bodyPr>
          <a:lstStyle/>
          <a:p>
            <a:endParaRPr lang="en-US"/>
          </a:p>
        </p:txBody>
      </p:sp>
      <p:graphicFrame>
        <p:nvGraphicFramePr>
          <p:cNvPr id="47109" name="Object 5"/>
          <p:cNvGraphicFramePr>
            <a:graphicFrameLocks noChangeAspect="1"/>
          </p:cNvGraphicFramePr>
          <p:nvPr/>
        </p:nvGraphicFramePr>
        <p:xfrm>
          <a:off x="989013" y="3352800"/>
          <a:ext cx="7470775" cy="3098800"/>
        </p:xfrm>
        <a:graphic>
          <a:graphicData uri="http://schemas.openxmlformats.org/presentationml/2006/ole">
            <mc:AlternateContent xmlns:mc="http://schemas.openxmlformats.org/markup-compatibility/2006">
              <mc:Choice xmlns:v="urn:schemas-microsoft-com:vml" Requires="v">
                <p:oleObj spid="_x0000_s47111" name="Picture" r:id="rId4" imgW="4820760" imgH="1999080" progId="Word.Picture.8">
                  <p:embed/>
                </p:oleObj>
              </mc:Choice>
              <mc:Fallback>
                <p:oleObj name="Picture" r:id="rId4" imgW="4820760" imgH="1999080" progId="Word.Picture.8">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9013" y="3352800"/>
                        <a:ext cx="7470775" cy="3098800"/>
                      </a:xfrm>
                      <a:prstGeom prst="rect">
                        <a:avLst/>
                      </a:prstGeom>
                      <a:solidFill>
                        <a:schemeClr val="tx1"/>
                      </a:solidFill>
                    </p:spPr>
                  </p:pic>
                </p:oleObj>
              </mc:Fallback>
            </mc:AlternateContent>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F572B1D5-83D5-4FED-B23F-A5F376905EF9}" type="slidenum">
              <a:rPr lang="en-US"/>
              <a:pPr/>
              <a:t>8</a:t>
            </a:fld>
            <a:endParaRPr lang="en-US"/>
          </a:p>
        </p:txBody>
      </p:sp>
      <p:sp>
        <p:nvSpPr>
          <p:cNvPr id="48130" name="Rectangle 2"/>
          <p:cNvSpPr>
            <a:spLocks noGrp="1" noChangeArrowheads="1"/>
          </p:cNvSpPr>
          <p:nvPr>
            <p:ph type="title"/>
          </p:nvPr>
        </p:nvSpPr>
        <p:spPr>
          <a:xfrm>
            <a:off x="685800" y="0"/>
            <a:ext cx="7772400" cy="1428750"/>
          </a:xfrm>
        </p:spPr>
        <p:txBody>
          <a:bodyPr/>
          <a:lstStyle/>
          <a:p>
            <a:r>
              <a:rPr lang="en-US" sz="4200">
                <a:latin typeface="Courier New" pitchFamily="49" charset="0"/>
              </a:rPr>
              <a:t>if...else</a:t>
            </a:r>
            <a:r>
              <a:rPr lang="en-US"/>
              <a:t> Example</a:t>
            </a:r>
          </a:p>
        </p:txBody>
      </p:sp>
      <p:sp>
        <p:nvSpPr>
          <p:cNvPr id="48131" name="Rectangle 3"/>
          <p:cNvSpPr>
            <a:spLocks noGrp="1" noChangeArrowheads="1"/>
          </p:cNvSpPr>
          <p:nvPr>
            <p:ph type="body" idx="1"/>
          </p:nvPr>
        </p:nvSpPr>
        <p:spPr>
          <a:xfrm>
            <a:off x="914400" y="1371600"/>
            <a:ext cx="7772400" cy="4724400"/>
          </a:xfrm>
        </p:spPr>
        <p:txBody>
          <a:bodyPr/>
          <a:lstStyle/>
          <a:p>
            <a:pPr>
              <a:buFont typeface="Monotype Sorts" pitchFamily="2" charset="2"/>
              <a:buNone/>
            </a:pPr>
            <a:r>
              <a:rPr lang="en-US" sz="2400">
                <a:latin typeface="Courier New" pitchFamily="49" charset="0"/>
              </a:rPr>
              <a:t>if (radius &gt;= 0) {   </a:t>
            </a:r>
          </a:p>
          <a:p>
            <a:pPr>
              <a:spcBef>
                <a:spcPct val="0"/>
              </a:spcBef>
              <a:buFont typeface="Monotype Sorts" pitchFamily="2" charset="2"/>
              <a:buNone/>
            </a:pPr>
            <a:r>
              <a:rPr lang="en-US" sz="2400">
                <a:latin typeface="Courier New" pitchFamily="49" charset="0"/>
              </a:rPr>
              <a:t>  area = radius * radius * 3.14159;</a:t>
            </a:r>
          </a:p>
          <a:p>
            <a:pPr>
              <a:spcBef>
                <a:spcPct val="0"/>
              </a:spcBef>
              <a:buFont typeface="Monotype Sorts" pitchFamily="2" charset="2"/>
              <a:buNone/>
            </a:pPr>
            <a:endParaRPr lang="en-US" sz="2400">
              <a:latin typeface="Courier New" pitchFamily="49" charset="0"/>
            </a:endParaRPr>
          </a:p>
          <a:p>
            <a:pPr>
              <a:spcBef>
                <a:spcPct val="0"/>
              </a:spcBef>
              <a:buFont typeface="Monotype Sorts" pitchFamily="2" charset="2"/>
              <a:buNone/>
            </a:pPr>
            <a:r>
              <a:rPr lang="en-US" sz="2400">
                <a:latin typeface="Courier New" pitchFamily="49" charset="0"/>
              </a:rPr>
              <a:t> 	System.out.println("The area for the “  </a:t>
            </a:r>
          </a:p>
          <a:p>
            <a:pPr>
              <a:spcBef>
                <a:spcPct val="0"/>
              </a:spcBef>
              <a:buFont typeface="Monotype Sorts" pitchFamily="2" charset="2"/>
              <a:buNone/>
            </a:pPr>
            <a:r>
              <a:rPr lang="en-US" sz="2400">
                <a:latin typeface="Courier New" pitchFamily="49" charset="0"/>
              </a:rPr>
              <a:t>    + “circle of radius " + radius + </a:t>
            </a:r>
          </a:p>
          <a:p>
            <a:pPr>
              <a:spcBef>
                <a:spcPct val="0"/>
              </a:spcBef>
              <a:buFont typeface="Monotype Sorts" pitchFamily="2" charset="2"/>
              <a:buNone/>
            </a:pPr>
            <a:r>
              <a:rPr lang="en-US" sz="2400">
                <a:latin typeface="Courier New" pitchFamily="49" charset="0"/>
              </a:rPr>
              <a:t>    " is " + area);</a:t>
            </a:r>
          </a:p>
          <a:p>
            <a:pPr>
              <a:spcBef>
                <a:spcPct val="0"/>
              </a:spcBef>
              <a:buFont typeface="Monotype Sorts" pitchFamily="2" charset="2"/>
              <a:buNone/>
            </a:pPr>
            <a:r>
              <a:rPr lang="en-US" sz="2400">
                <a:latin typeface="Courier New" pitchFamily="49" charset="0"/>
              </a:rPr>
              <a:t>}</a:t>
            </a:r>
          </a:p>
          <a:p>
            <a:pPr>
              <a:spcBef>
                <a:spcPct val="0"/>
              </a:spcBef>
              <a:buFont typeface="Monotype Sorts" pitchFamily="2" charset="2"/>
              <a:buNone/>
            </a:pPr>
            <a:r>
              <a:rPr lang="en-US" sz="2400">
                <a:latin typeface="Courier New" pitchFamily="49" charset="0"/>
              </a:rPr>
              <a:t>else {</a:t>
            </a:r>
          </a:p>
          <a:p>
            <a:pPr>
              <a:spcBef>
                <a:spcPct val="0"/>
              </a:spcBef>
              <a:buFont typeface="Monotype Sorts" pitchFamily="2" charset="2"/>
              <a:buNone/>
            </a:pPr>
            <a:r>
              <a:rPr lang="en-US" sz="2400">
                <a:latin typeface="Courier New" pitchFamily="49" charset="0"/>
              </a:rPr>
              <a:t>  System.out.println("Negative input");</a:t>
            </a:r>
          </a:p>
          <a:p>
            <a:pPr>
              <a:spcBef>
                <a:spcPct val="0"/>
              </a:spcBef>
              <a:buFont typeface="Monotype Sorts" pitchFamily="2" charset="2"/>
              <a:buNone/>
            </a:pPr>
            <a:r>
              <a:rPr lang="en-US" sz="2400">
                <a:latin typeface="Courier New" pitchFamily="49" charset="0"/>
              </a:rPr>
              <a: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D90027D0-E631-4E0A-B4B3-2F110E2B5293}" type="slidenum">
              <a:rPr lang="en-US"/>
              <a:pPr/>
              <a:t>9</a:t>
            </a:fld>
            <a:endParaRPr lang="en-US"/>
          </a:p>
        </p:txBody>
      </p:sp>
      <p:sp>
        <p:nvSpPr>
          <p:cNvPr id="117762" name="Rectangle 2"/>
          <p:cNvSpPr>
            <a:spLocks noGrp="1" noChangeArrowheads="1"/>
          </p:cNvSpPr>
          <p:nvPr>
            <p:ph type="title"/>
          </p:nvPr>
        </p:nvSpPr>
        <p:spPr>
          <a:xfrm>
            <a:off x="685800" y="0"/>
            <a:ext cx="8001000" cy="914400"/>
          </a:xfrm>
        </p:spPr>
        <p:txBody>
          <a:bodyPr/>
          <a:lstStyle/>
          <a:p>
            <a:r>
              <a:rPr lang="en-US"/>
              <a:t>Multiple Alternative if Statements</a:t>
            </a:r>
          </a:p>
        </p:txBody>
      </p:sp>
      <p:sp>
        <p:nvSpPr>
          <p:cNvPr id="117767" name="Rectangle 7"/>
          <p:cNvSpPr>
            <a:spLocks noChangeArrowheads="1"/>
          </p:cNvSpPr>
          <p:nvPr/>
        </p:nvSpPr>
        <p:spPr bwMode="auto">
          <a:xfrm>
            <a:off x="2705100" y="2619375"/>
            <a:ext cx="9144000" cy="0"/>
          </a:xfrm>
          <a:prstGeom prst="rect">
            <a:avLst/>
          </a:prstGeom>
          <a:noFill/>
          <a:ln w="12700">
            <a:noFill/>
            <a:miter lim="800000"/>
            <a:headEnd type="none" w="sm" len="sm"/>
            <a:tailEnd type="none" w="sm" len="sm"/>
          </a:ln>
          <a:effectLst/>
        </p:spPr>
        <p:txBody>
          <a:bodyPr>
            <a:spAutoFit/>
          </a:bodyPr>
          <a:lstStyle/>
          <a:p>
            <a:endParaRPr lang="en-US"/>
          </a:p>
        </p:txBody>
      </p:sp>
      <p:graphicFrame>
        <p:nvGraphicFramePr>
          <p:cNvPr id="117766" name="Object 6"/>
          <p:cNvGraphicFramePr>
            <a:graphicFrameLocks noChangeAspect="1"/>
          </p:cNvGraphicFramePr>
          <p:nvPr/>
        </p:nvGraphicFramePr>
        <p:xfrm>
          <a:off x="-1588" y="1676400"/>
          <a:ext cx="9147176" cy="3965575"/>
        </p:xfrm>
        <a:graphic>
          <a:graphicData uri="http://schemas.openxmlformats.org/presentationml/2006/ole">
            <mc:AlternateContent xmlns:mc="http://schemas.openxmlformats.org/markup-compatibility/2006">
              <mc:Choice xmlns:v="urn:schemas-microsoft-com:vml" Requires="v">
                <p:oleObj spid="_x0000_s117768" name="Picture" r:id="rId4" imgW="3869640" imgH="1679040" progId="Word.Picture.8">
                  <p:embed/>
                </p:oleObj>
              </mc:Choice>
              <mc:Fallback>
                <p:oleObj name="Picture" r:id="rId4" imgW="3869640" imgH="1679040" progId="Word.Picture.8">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676400"/>
                        <a:ext cx="9147176" cy="3965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International">
  <a:themeElements>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C:\MSOffice\Templates\Presentation Designs\International.pot</Template>
  <TotalTime>7595</TotalTime>
  <Words>1623</Words>
  <Application>Microsoft Office PowerPoint</Application>
  <PresentationFormat>On-screen Show (4:3)</PresentationFormat>
  <Paragraphs>278</Paragraphs>
  <Slides>34</Slides>
  <Notes>33</Notes>
  <HiddenSlides>0</HiddenSlides>
  <MMClips>0</MMClips>
  <ScaleCrop>false</ScaleCrop>
  <HeadingPairs>
    <vt:vector size="8" baseType="variant">
      <vt:variant>
        <vt:lpstr>Theme</vt:lpstr>
      </vt:variant>
      <vt:variant>
        <vt:i4>1</vt:i4>
      </vt:variant>
      <vt:variant>
        <vt:lpstr>Embedded OLE Servers</vt:lpstr>
      </vt:variant>
      <vt:variant>
        <vt:i4>2</vt:i4>
      </vt:variant>
      <vt:variant>
        <vt:lpstr>Slide Titles</vt:lpstr>
      </vt:variant>
      <vt:variant>
        <vt:i4>34</vt:i4>
      </vt:variant>
      <vt:variant>
        <vt:lpstr>Custom Shows</vt:lpstr>
      </vt:variant>
      <vt:variant>
        <vt:i4>1</vt:i4>
      </vt:variant>
    </vt:vector>
  </HeadingPairs>
  <TitlesOfParts>
    <vt:vector size="38" baseType="lpstr">
      <vt:lpstr>International</vt:lpstr>
      <vt:lpstr>Picture</vt:lpstr>
      <vt:lpstr>Microsoft Word Picture</vt:lpstr>
      <vt:lpstr>Chapter 3 Selections</vt:lpstr>
      <vt:lpstr>The boolean Type and Operators</vt:lpstr>
      <vt:lpstr>Comparison Operators</vt:lpstr>
      <vt:lpstr>One-way if Statements</vt:lpstr>
      <vt:lpstr>Note</vt:lpstr>
      <vt:lpstr>Simple if Demo</vt:lpstr>
      <vt:lpstr>The Two-way if Statement</vt:lpstr>
      <vt:lpstr>if...else Example</vt:lpstr>
      <vt:lpstr>Multiple Alternative if Statements</vt:lpstr>
      <vt:lpstr>Note</vt:lpstr>
      <vt:lpstr>Note, cont.</vt:lpstr>
      <vt:lpstr>Common Errors</vt:lpstr>
      <vt:lpstr>Problem: Body Mass Index </vt:lpstr>
      <vt:lpstr>Problem: Computing Taxes</vt:lpstr>
      <vt:lpstr>Problem: Computing Taxes, cont.</vt:lpstr>
      <vt:lpstr>Logical Operators</vt:lpstr>
      <vt:lpstr>Truth Table for Operator !</vt:lpstr>
      <vt:lpstr>Truth Table for Operator ||</vt:lpstr>
      <vt:lpstr>Truth Table for Operator &amp;&amp;</vt:lpstr>
      <vt:lpstr>Truth Table for Operator ||</vt:lpstr>
      <vt:lpstr>Problem: Determining Leap Year?</vt:lpstr>
      <vt:lpstr>switch Statements</vt:lpstr>
      <vt:lpstr>switch Statement Flow Chart</vt:lpstr>
      <vt:lpstr>switch Statement Rules</vt:lpstr>
      <vt:lpstr>switch Statement Rules</vt:lpstr>
      <vt:lpstr>Trace switch statement</vt:lpstr>
      <vt:lpstr>Trace switch statement</vt:lpstr>
      <vt:lpstr>Conditional Operator</vt:lpstr>
      <vt:lpstr>Formatting Output </vt:lpstr>
      <vt:lpstr>Frequently-Used Specifiers </vt:lpstr>
      <vt:lpstr>Operator Precedence and Associativity</vt:lpstr>
      <vt:lpstr>Operator Associativity</vt:lpstr>
      <vt:lpstr>Precedence and Associativity Table</vt:lpstr>
      <vt:lpstr>Example</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 Control Methods</dc:title>
  <dc:creator>Y. Daniel Liang</dc:creator>
  <cp:lastModifiedBy>Rajesh Palit</cp:lastModifiedBy>
  <cp:revision>238</cp:revision>
  <cp:lastPrinted>1998-02-04T21:16:15Z</cp:lastPrinted>
  <dcterms:created xsi:type="dcterms:W3CDTF">1995-06-10T17:31:50Z</dcterms:created>
  <dcterms:modified xsi:type="dcterms:W3CDTF">2014-06-03T13:14:42Z</dcterms:modified>
</cp:coreProperties>
</file>