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7"/>
  </p:notesMasterIdLst>
  <p:sldIdLst>
    <p:sldId id="314" r:id="rId2"/>
    <p:sldId id="430" r:id="rId3"/>
    <p:sldId id="431" r:id="rId4"/>
    <p:sldId id="432" r:id="rId5"/>
    <p:sldId id="362" r:id="rId6"/>
    <p:sldId id="415" r:id="rId7"/>
    <p:sldId id="416" r:id="rId8"/>
    <p:sldId id="417" r:id="rId9"/>
    <p:sldId id="418" r:id="rId10"/>
    <p:sldId id="335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18" r:id="rId22"/>
    <p:sldId id="378" r:id="rId23"/>
    <p:sldId id="411" r:id="rId24"/>
    <p:sldId id="412" r:id="rId25"/>
    <p:sldId id="433" r:id="rId26"/>
    <p:sldId id="434" r:id="rId27"/>
    <p:sldId id="435" r:id="rId28"/>
    <p:sldId id="436" r:id="rId29"/>
    <p:sldId id="437" r:id="rId30"/>
    <p:sldId id="320" r:id="rId31"/>
    <p:sldId id="334" r:id="rId32"/>
    <p:sldId id="347" r:id="rId33"/>
    <p:sldId id="428" r:id="rId34"/>
    <p:sldId id="438" r:id="rId35"/>
    <p:sldId id="342" r:id="rId36"/>
    <p:sldId id="350" r:id="rId37"/>
    <p:sldId id="360" r:id="rId38"/>
    <p:sldId id="353" r:id="rId39"/>
    <p:sldId id="351" r:id="rId40"/>
    <p:sldId id="352" r:id="rId41"/>
    <p:sldId id="322" r:id="rId42"/>
    <p:sldId id="346" r:id="rId43"/>
    <p:sldId id="327" r:id="rId44"/>
    <p:sldId id="328" r:id="rId45"/>
    <p:sldId id="329" r:id="rId46"/>
    <p:sldId id="333" r:id="rId47"/>
    <p:sldId id="379" r:id="rId48"/>
    <p:sldId id="330" r:id="rId49"/>
    <p:sldId id="380" r:id="rId50"/>
    <p:sldId id="345" r:id="rId51"/>
    <p:sldId id="381" r:id="rId52"/>
    <p:sldId id="382" r:id="rId53"/>
    <p:sldId id="383" r:id="rId54"/>
    <p:sldId id="384" r:id="rId55"/>
    <p:sldId id="385" r:id="rId56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95" autoAdjust="0"/>
    <p:restoredTop sz="90929"/>
  </p:normalViewPr>
  <p:slideViewPr>
    <p:cSldViewPr>
      <p:cViewPr varScale="1">
        <p:scale>
          <a:sx n="76" d="100"/>
          <a:sy n="76" d="100"/>
        </p:scale>
        <p:origin x="1014" y="10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966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5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6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7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4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1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3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1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0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0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96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5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9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7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3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7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43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5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0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2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8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75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"/>
          <p:cNvGrpSpPr/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" name="Group 30"/>
            <p:cNvGrpSpPr/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075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81" name="Group 9"/>
              <p:cNvGrpSpPr/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3076" name="Freeform 4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Freeform 8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2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1" name="Group 29"/>
              <p:cNvGrpSpPr/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Freeform 11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" name="Freeform 12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" name="Freeform 13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" name="Freeform 14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7" name="Freeform 15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" name="Freeform 16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9" name="Freeform 17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0" name="Freeform 18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1" name="Freeform 19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" name="Freeform 20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3" name="Freeform 21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4" name="Freeform 22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Freeform 23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Freeform 24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Freeform 25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Freeform 26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Freeform 27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Freeform 28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r>
              <a:rPr 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2F232A1-C8A5-4C57-9357-F7F1C9A6FB8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71B42A-A8B3-43E0-ACE9-19DC23D196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2D9AA5-23C1-4BD1-90EC-39EB32FA198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98EF3-C311-4C57-B918-85EB842E65C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6CE5B-4E1F-4EE7-895A-CD9BD076F55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BF94D-EA77-45C1-83CC-950C3BCD032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25DC6E-2B12-4FBC-A83A-53AD91B83E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131C99-36FE-4540-8A33-CE405638D61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D94A7E-9D30-42E7-9303-041DA4CF28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D9EB20-FB1B-4651-B21C-7ADFF60D4CF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3D565F-D41A-49D9-A914-4AD422124F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29"/>
          <p:cNvGrpSpPr/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2" name="Group 28"/>
            <p:cNvGrpSpPr/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27" name="Freeform 3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" name="Freeform 7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1" name="Group 27"/>
              <p:cNvGrpSpPr/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Freeform 9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Freeform 10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Freeform 11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Freeform 12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Freeform 13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Freeform 14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Freeform 15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Freeform 16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Freeform 17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8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9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20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21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22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23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24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25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26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fld id="{E55C467C-3EBC-4938-98E7-6D8AC96709E6}" type="slidenum">
              <a:rPr lang="en-US"/>
              <a:t>‹#›</a:t>
            </a:fld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panose="020B0604020202020204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ppt/slides/html/TestRandomCharacter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ppt/slides/html/RandomCharacter.html" TargetMode="External"/><Relationship Id="rId5" Type="http://schemas.openxmlformats.org/officeDocument/2006/relationships/image" Target="../media/image10.wmf"/><Relationship Id="rId4" Type="http://schemas.openxmlformats.org/officeDocument/2006/relationships/hyperlink" Target="ppt/slides/html/TestRandomCharacter.b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42F69F-34A3-43AA-A77E-0B8AA6988A44}" type="slidenum">
              <a:rPr lang="en-US"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/>
              <a:t>Chapter 5 Methods</a:t>
            </a:r>
            <a:endParaRPr 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7350" y="2400300"/>
            <a:ext cx="8337550" cy="9461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Find the sum of integers from </a:t>
            </a:r>
            <a:r>
              <a:rPr lang="en-US" sz="2800" u="sng" dirty="0"/>
              <a:t>1</a:t>
            </a:r>
            <a:r>
              <a:rPr lang="en-US" sz="2800" dirty="0"/>
              <a:t> to </a:t>
            </a:r>
            <a:r>
              <a:rPr lang="en-US" sz="2800" u="sng" dirty="0"/>
              <a:t>10</a:t>
            </a:r>
            <a:r>
              <a:rPr lang="en-US" sz="2800" dirty="0"/>
              <a:t>, from </a:t>
            </a:r>
            <a:r>
              <a:rPr lang="en-US" sz="2800" u="sng" dirty="0"/>
              <a:t>20</a:t>
            </a:r>
            <a:r>
              <a:rPr lang="en-US" sz="2800" dirty="0"/>
              <a:t> to </a:t>
            </a:r>
            <a:r>
              <a:rPr lang="en-US" sz="2800" u="sng" dirty="0"/>
              <a:t>30</a:t>
            </a:r>
            <a:r>
              <a:rPr lang="en-US" sz="2800" dirty="0"/>
              <a:t>, and from </a:t>
            </a:r>
            <a:r>
              <a:rPr lang="en-US" sz="2800" u="sng" dirty="0"/>
              <a:t>35</a:t>
            </a:r>
            <a:r>
              <a:rPr lang="en-US" sz="2800" dirty="0"/>
              <a:t> to </a:t>
            </a:r>
            <a:r>
              <a:rPr lang="en-US" sz="2800" u="sng" dirty="0"/>
              <a:t>45</a:t>
            </a:r>
            <a:r>
              <a:rPr lang="en-US" sz="2800" dirty="0"/>
              <a:t>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59D08C-9D96-4619-BAF8-CD175655F506}" type="slidenum">
              <a:rPr lang="en-US"/>
              <a:t>10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6" name="Picture" r:id="rId4" imgW="4232275" imgH="1598930" progId="Word.Picture.8">
                  <p:embed/>
                </p:oleObj>
              </mc:Choice>
              <mc:Fallback>
                <p:oleObj name="Picture" r:id="rId4" imgW="4232275" imgH="1598930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FC440E-CD00-4983-A799-FF303872217A}" type="slidenum">
              <a:rPr lang="en-US"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1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 is now 5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C5AB1-2936-4BA1-AD0B-190E49E0EBE7}" type="slidenum">
              <a:rPr lang="en-US"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j is now 2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AED93-D2A7-4EBC-99E1-4112CAFA98DA}" type="slidenum">
              <a:rPr lang="en-US"/>
              <a:t>13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7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invoke max(i, j)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72E1ED-1770-44B9-AC68-FF9D1EF61870}" type="slidenum">
              <a:rPr lang="en-US"/>
              <a:t>14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5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invoke max(i, j)</a:t>
            </a:r>
          </a:p>
          <a:p>
            <a:pPr algn="ctr"/>
            <a:r>
              <a:rPr lang="en-US" sz="1800"/>
              <a:t>Pass the value of i to num1</a:t>
            </a:r>
          </a:p>
          <a:p>
            <a:pPr algn="ctr"/>
            <a:r>
              <a:rPr lang="en-US" sz="1800"/>
              <a:t>Pass the value of j to num2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32660-8D28-4CE4-8326-1A8FD8A0F93A}" type="slidenum">
              <a:rPr lang="en-US"/>
              <a:t>15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3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7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declare variable result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9E45A-4A5A-4297-A255-29F0F463C860}" type="slidenum">
              <a:rPr lang="en-US"/>
              <a:t>16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1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(num1 &gt; num2) is true since num1 is 5 and num2 is 2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E05CFC-D861-446D-9D3A-D550D42B774B}" type="slidenum">
              <a:rPr lang="en-US"/>
              <a:t>17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9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result is now 5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51776-B8ED-4A18-AD36-6F16B5AFBA9C}" type="slidenum">
              <a:rPr lang="en-US"/>
              <a:t>18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7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311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 result, which is 5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495DC-F078-41D8-8055-0E64DA784E07}" type="slidenum">
              <a:rPr lang="en-US"/>
              <a:t>19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5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359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 max(i, j) and assign the return value to k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243BF-4492-4E4D-873A-EE68C9BD0534}" type="slidenum">
              <a:rPr lang="en-US"/>
              <a:t>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sz="4000"/>
              <a:t>Problem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70950" cy="478155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int 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1; i &lt;= 10;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1 to 10 is " + sum);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20; i &lt;= 30;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20 to 30 is " + sum);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35; i &lt;= 45;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DC323-FB83-461B-9AA7-C984FF509F87}" type="slidenum">
              <a:rPr lang="en-US"/>
              <a:t>20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sz="4000"/>
              <a:t>Trace Method Invocation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3" name="Picture" r:id="rId4" imgW="4232275" imgH="1085215" progId="Word.Picture.8">
                  <p:embed/>
                </p:oleObj>
              </mc:Choice>
              <mc:Fallback>
                <p:oleObj name="Picture" r:id="rId4" imgW="4232275" imgH="108521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7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 the print statement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C58402-2370-471C-89CC-BE49A054083D}" type="slidenum">
              <a:rPr lang="en-US"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/>
              <a:t>CAUTION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A </a:t>
            </a:r>
            <a:r>
              <a:rPr lang="en-US" sz="2400" u="sng"/>
              <a:t>return</a:t>
            </a:r>
            <a:r>
              <a:rPr lang="en-US" sz="240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/>
              <a:t>To fix this problem, delete </a:t>
            </a:r>
            <a:r>
              <a:rPr lang="en-US" i="1" u="sng"/>
              <a:t>if (n &lt; 0)</a:t>
            </a:r>
            <a:r>
              <a:rPr lang="en-US"/>
              <a:t> in (a), so that the compiler will see a </a:t>
            </a:r>
            <a:r>
              <a:rPr lang="en-US" u="sng"/>
              <a:t>return</a:t>
            </a:r>
            <a:r>
              <a:rPr lang="en-US"/>
              <a:t> statement to be reached regardless of how the </a:t>
            </a:r>
            <a:r>
              <a:rPr lang="en-US" u="sng"/>
              <a:t>if</a:t>
            </a:r>
            <a:r>
              <a:rPr lang="en-US"/>
              <a:t> statement is evaluated.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66A75-AC5A-4F51-9FD2-0B0CD361406E}" type="slidenum">
              <a:rPr lang="en-US"/>
              <a:t>22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/>
              <a:t>Reuse Methods from Other Classes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600">
                <a:cs typeface="Courier New" panose="02070309020205020404" pitchFamily="49" charset="0"/>
              </a:rPr>
              <a:t>NOTE: One of the benefits of methods is for reuse. The </a:t>
            </a:r>
            <a:r>
              <a:rPr lang="en-US" sz="2600" u="sng">
                <a:cs typeface="Courier New" panose="02070309020205020404" pitchFamily="49" charset="0"/>
              </a:rPr>
              <a:t>max</a:t>
            </a:r>
            <a:r>
              <a:rPr lang="en-US" sz="2600">
                <a:cs typeface="Courier New" panose="02070309020205020404" pitchFamily="49" charset="0"/>
              </a:rPr>
              <a:t> method can be invoked from any class besides </a:t>
            </a:r>
            <a:r>
              <a:rPr lang="en-US" sz="2600" u="sng">
                <a:cs typeface="Courier New" panose="02070309020205020404" pitchFamily="49" charset="0"/>
              </a:rPr>
              <a:t>TestMax</a:t>
            </a:r>
            <a:r>
              <a:rPr lang="en-US" sz="2600">
                <a:cs typeface="Courier New" panose="02070309020205020404" pitchFamily="49" charset="0"/>
              </a:rPr>
              <a:t>. If you create a new class </a:t>
            </a:r>
            <a:r>
              <a:rPr lang="en-US" sz="2600" u="sng">
                <a:cs typeface="Courier New" panose="02070309020205020404" pitchFamily="49" charset="0"/>
              </a:rPr>
              <a:t>Test</a:t>
            </a:r>
            <a:r>
              <a:rPr lang="en-US" sz="2600">
                <a:cs typeface="Courier New" panose="02070309020205020404" pitchFamily="49" charset="0"/>
              </a:rPr>
              <a:t>, you can invoke the </a:t>
            </a:r>
            <a:r>
              <a:rPr lang="en-US" sz="2600" u="sng">
                <a:cs typeface="Courier New" panose="02070309020205020404" pitchFamily="49" charset="0"/>
              </a:rPr>
              <a:t>max</a:t>
            </a:r>
            <a:r>
              <a:rPr lang="en-US" sz="2600">
                <a:cs typeface="Courier New" panose="02070309020205020404" pitchFamily="49" charset="0"/>
              </a:rPr>
              <a:t> method using </a:t>
            </a:r>
            <a:r>
              <a:rPr lang="en-US" sz="2600" u="sng">
                <a:cs typeface="Courier New" panose="02070309020205020404" pitchFamily="49" charset="0"/>
              </a:rPr>
              <a:t>ClassName.methodName</a:t>
            </a:r>
            <a:r>
              <a:rPr lang="en-US" sz="2600">
                <a:cs typeface="Courier New" panose="02070309020205020404" pitchFamily="49" charset="0"/>
              </a:rPr>
              <a:t> (e.g., </a:t>
            </a:r>
            <a:r>
              <a:rPr lang="en-US" sz="2600" u="sng">
                <a:cs typeface="Courier New" panose="02070309020205020404" pitchFamily="49" charset="0"/>
              </a:rPr>
              <a:t>TestMax.max</a:t>
            </a:r>
            <a:r>
              <a:rPr lang="en-US" sz="2600">
                <a:cs typeface="Courier New" panose="02070309020205020404" pitchFamily="49" charset="0"/>
              </a:rPr>
              <a:t>).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C3F37-A5A8-41FA-82D7-551BAB89BF40}" type="slidenum">
              <a:rPr lang="en-US"/>
              <a:t>23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Passing Parameters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9144000" cy="1600200"/>
          </a:xfrm>
          <a:solidFill>
            <a:schemeClr val="tx1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public static void nPrintln(String message, int n)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System.out.println(message);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81000" y="2667000"/>
            <a:ext cx="8458200" cy="3276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Suppose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dirty="0" err="1"/>
              <a:t>nPrintln</a:t>
            </a:r>
            <a:r>
              <a:rPr lang="en-US" dirty="0"/>
              <a:t>(“Welcome to Java”, 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What is the output?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Suppose you invoke the method using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dirty="0" err="1"/>
              <a:t>nPrintln</a:t>
            </a:r>
            <a:r>
              <a:rPr lang="en-US" dirty="0"/>
              <a:t>(“Computer Science”, 15);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/>
              <a:t>What is the output</a:t>
            </a:r>
            <a:r>
              <a:rPr lang="en-US" sz="2800" dirty="0" smtClean="0"/>
              <a:t>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0A9C6-9287-4F9F-9773-10899267339C}" type="slidenum">
              <a:rPr lang="en-US"/>
              <a:t>24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sz="4000"/>
              <a:t>Modularizing Code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Methods can be used to reduce redundant coding and enable code reuse. Methods can also be used to modularize code and improve the quality of the program</a:t>
            </a:r>
            <a:r>
              <a:rPr lang="en-US" dirty="0" smtClean="0"/>
              <a:t>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Problem: Greatest Common Divisor, Prime Number 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78F8E-A4FC-4AA2-86C1-ACEE271CCD25}" type="slidenum">
              <a:rPr lang="en-US"/>
              <a:t>25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/>
              <a:t>Passing Arrays to Methods</a:t>
            </a:r>
            <a:endParaRPr 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400800" cy="1676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printArray(int[] array) {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array.length; i++) {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System.out.print(array[i] + " ");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/>
              <a:t> 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371600" y="3124200"/>
            <a:ext cx="69342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Invoke the method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int[] list = {3, 1, 2, 6, 4, 2};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printArray(list);</a:t>
            </a:r>
          </a:p>
        </p:txBody>
      </p:sp>
      <p:sp>
        <p:nvSpPr>
          <p:cNvPr id="257031" name="Line 7"/>
          <p:cNvSpPr>
            <a:spLocks noChangeShapeType="1"/>
          </p:cNvSpPr>
          <p:nvPr/>
        </p:nvSpPr>
        <p:spPr bwMode="auto">
          <a:xfrm flipV="1">
            <a:off x="3276600" y="1447800"/>
            <a:ext cx="228600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2438400" y="4724400"/>
            <a:ext cx="69342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Invoke the method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printArray(new int[]{3, 1, 2, 6, 4, 2});</a:t>
            </a:r>
          </a:p>
        </p:txBody>
      </p:sp>
      <p:sp>
        <p:nvSpPr>
          <p:cNvPr id="257036" name="Line 12"/>
          <p:cNvSpPr>
            <a:spLocks noChangeShapeType="1"/>
          </p:cNvSpPr>
          <p:nvPr/>
        </p:nvSpPr>
        <p:spPr bwMode="auto">
          <a:xfrm flipH="1" flipV="1">
            <a:off x="5715000" y="1447800"/>
            <a:ext cx="609600" cy="3505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38" name="Line 14"/>
          <p:cNvSpPr>
            <a:spLocks noChangeShapeType="1"/>
          </p:cNvSpPr>
          <p:nvPr/>
        </p:nvSpPr>
        <p:spPr bwMode="auto">
          <a:xfrm flipH="1" flipV="1">
            <a:off x="5943600" y="54102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39" name="Line 15"/>
          <p:cNvSpPr>
            <a:spLocks noChangeShapeType="1"/>
          </p:cNvSpPr>
          <p:nvPr/>
        </p:nvSpPr>
        <p:spPr bwMode="auto">
          <a:xfrm>
            <a:off x="4038600" y="5410200"/>
            <a:ext cx="3581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40" name="Rectangle 16"/>
          <p:cNvSpPr>
            <a:spLocks noChangeArrowheads="1"/>
          </p:cNvSpPr>
          <p:nvPr/>
        </p:nvSpPr>
        <p:spPr bwMode="auto">
          <a:xfrm>
            <a:off x="4800600" y="5715000"/>
            <a:ext cx="2362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Anonymous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2A9CE8-FCC2-40DC-98EF-AA8621E49E1B}" type="slidenum">
              <a:rPr lang="en-US"/>
              <a:t>26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  <a:noFill/>
        </p:spPr>
        <p:txBody>
          <a:bodyPr/>
          <a:lstStyle/>
          <a:p>
            <a:r>
              <a:rPr lang="en-US" sz="4800">
                <a:cs typeface="Times New Roman" panose="02020603050405020304" pitchFamily="18" charset="0"/>
              </a:rPr>
              <a:t>Anonymous Array</a:t>
            </a:r>
            <a:endParaRPr lang="en-US" sz="400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  <a:noFill/>
        </p:spPr>
        <p:txBody>
          <a:bodyPr/>
          <a:lstStyle/>
          <a:p>
            <a:pPr marL="114300" lvl="1" indent="0">
              <a:spcBef>
                <a:spcPct val="50000"/>
              </a:spcBef>
              <a:buFontTx/>
              <a:buNone/>
            </a:pPr>
            <a:r>
              <a:rPr lang="en-US" sz="3200"/>
              <a:t>The statement </a:t>
            </a:r>
          </a:p>
          <a:p>
            <a:pPr lvl="2"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/>
              <a:t>printArray(new int[]{3, 1, 2, 6, 4, 2}); </a:t>
            </a:r>
          </a:p>
          <a:p>
            <a:pPr marL="114300" lvl="1" indent="0">
              <a:spcBef>
                <a:spcPct val="50000"/>
              </a:spcBef>
              <a:buFontTx/>
              <a:buNone/>
            </a:pPr>
            <a:r>
              <a:rPr lang="en-US" sz="3200"/>
              <a:t>creates an array using the following syntax: </a:t>
            </a:r>
          </a:p>
          <a:p>
            <a:pPr lvl="2"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/>
              <a:t>new dataType[]{literal0, literal1, ..., literalk};</a:t>
            </a:r>
          </a:p>
          <a:p>
            <a:pPr marL="114300" lvl="1" indent="0">
              <a:spcBef>
                <a:spcPct val="50000"/>
              </a:spcBef>
              <a:buFontTx/>
              <a:buNone/>
            </a:pPr>
            <a:r>
              <a:rPr lang="en-US" sz="3200"/>
              <a:t>There is no explicit reference variable for the array. Such array is called an </a:t>
            </a:r>
            <a:r>
              <a:rPr lang="en-US" sz="3200" i="1"/>
              <a:t>anonymous array</a:t>
            </a:r>
            <a:r>
              <a:rPr lang="en-US" sz="32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78079-6423-4411-BB23-43B915C05F3E}" type="slidenum">
              <a:rPr lang="en-US"/>
              <a:t>27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/>
              <a:t>Pass By Value</a:t>
            </a:r>
            <a:endParaRPr 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cs typeface="Times New Roman" panose="02020603050405020304" pitchFamily="18" charset="0"/>
              </a:rPr>
              <a:t>Java uses </a:t>
            </a:r>
            <a:r>
              <a:rPr lang="en-US" sz="2600" i="1">
                <a:cs typeface="Times New Roman" panose="02020603050405020304" pitchFamily="18" charset="0"/>
              </a:rPr>
              <a:t>pass by value</a:t>
            </a:r>
            <a:r>
              <a:rPr lang="en-US" sz="2600">
                <a:cs typeface="Times New Roman" panose="02020603050405020304" pitchFamily="18" charset="0"/>
              </a:rPr>
              <a:t> to pass arguments to a method. There are important differences between passing a value of variables of primitive data types and passing arrays.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6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2600">
                <a:cs typeface="Times New Roman" panose="02020603050405020304" pitchFamily="18" charset="0"/>
              </a:rPr>
              <a:t> For a parameter of a primitive type value, the actual value is passed. Changing the value of the local parameter inside the method does not affect the value of the variable outside the method.</a:t>
            </a:r>
          </a:p>
          <a:p>
            <a:pPr marL="0" indent="0">
              <a:lnSpc>
                <a:spcPct val="90000"/>
              </a:lnSpc>
            </a:pPr>
            <a:endParaRPr lang="en-US" sz="260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2600">
                <a:cs typeface="Times New Roman" panose="02020603050405020304" pitchFamily="18" charset="0"/>
              </a:rPr>
              <a:t> For a parameter of an array type, the value of the parameter contains a reference to an array; this reference is passed to the method. Any changes to the array that occur inside the method body will affect the original array that was passed as the argument. 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A7FD5E-6C8E-4F95-8FD2-7A8DC20D00AC}" type="slidenum">
              <a:rPr lang="en-US"/>
              <a:t>28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sz="4000"/>
              <a:t>Returning an Array from a Method</a:t>
            </a:r>
            <a:endParaRPr 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304800" y="990600"/>
            <a:ext cx="8534400" cy="167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sz="2100">
              <a:latin typeface="Courier" charset="0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9800" y="4724400"/>
            <a:ext cx="6705600" cy="68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sz="1800"/>
          </a:p>
        </p:txBody>
      </p:sp>
      <p:sp>
        <p:nvSpPr>
          <p:cNvPr id="278538" name="Line 10"/>
          <p:cNvSpPr>
            <a:spLocks noChangeShapeType="1"/>
          </p:cNvSpPr>
          <p:nvPr/>
        </p:nvSpPr>
        <p:spPr bwMode="auto">
          <a:xfrm flipV="1">
            <a:off x="5638800" y="1295400"/>
            <a:ext cx="457200" cy="3810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3124200" y="1295400"/>
            <a:ext cx="381000" cy="3429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4876800" y="2971800"/>
            <a:ext cx="3733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4876800" y="3886200"/>
            <a:ext cx="3733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543" name="Line 15"/>
          <p:cNvSpPr>
            <a:spLocks noChangeShapeType="1"/>
          </p:cNvSpPr>
          <p:nvPr/>
        </p:nvSpPr>
        <p:spPr bwMode="auto">
          <a:xfrm>
            <a:off x="525780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4" name="Line 16"/>
          <p:cNvSpPr>
            <a:spLocks noChangeShapeType="1"/>
          </p:cNvSpPr>
          <p:nvPr/>
        </p:nvSpPr>
        <p:spPr bwMode="auto">
          <a:xfrm>
            <a:off x="5257800" y="3886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5" name="Line 17"/>
          <p:cNvSpPr>
            <a:spLocks noChangeShapeType="1"/>
          </p:cNvSpPr>
          <p:nvPr/>
        </p:nvSpPr>
        <p:spPr bwMode="auto">
          <a:xfrm>
            <a:off x="8153400" y="3886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6" name="Line 18"/>
          <p:cNvSpPr>
            <a:spLocks noChangeShapeType="1"/>
          </p:cNvSpPr>
          <p:nvPr/>
        </p:nvSpPr>
        <p:spPr bwMode="auto">
          <a:xfrm>
            <a:off x="8153400" y="2971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3810000" y="30480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sp>
        <p:nvSpPr>
          <p:cNvPr id="278548" name="Text Box 20"/>
          <p:cNvSpPr txBox="1">
            <a:spLocks noChangeArrowheads="1"/>
          </p:cNvSpPr>
          <p:nvPr/>
        </p:nvSpPr>
        <p:spPr bwMode="auto">
          <a:xfrm>
            <a:off x="3581400" y="3886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result</a:t>
            </a:r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5105400" y="3276600"/>
            <a:ext cx="3276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551" name="Line 23"/>
          <p:cNvSpPr>
            <a:spLocks noChangeShapeType="1"/>
          </p:cNvSpPr>
          <p:nvPr/>
        </p:nvSpPr>
        <p:spPr bwMode="auto">
          <a:xfrm>
            <a:off x="5486400" y="3276600"/>
            <a:ext cx="2514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2C3276-22AF-4B50-8166-7BFAFADCFF7C}" type="slidenum">
              <a:rPr lang="en-US"/>
              <a:t>29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81000"/>
            <a:ext cx="8756650" cy="1371600"/>
          </a:xfrm>
        </p:spPr>
        <p:txBody>
          <a:bodyPr/>
          <a:lstStyle/>
          <a:p>
            <a:r>
              <a:rPr lang="en-US"/>
              <a:t>Passing Tow-Dimensional Arrays to Methods</a:t>
            </a:r>
            <a:endParaRPr 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324100"/>
            <a:ext cx="73741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m) {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total;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sum(m);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7802A-51A6-4A24-9E12-020D765DD850}" type="slidenum">
              <a:rPr lang="en-US"/>
              <a:t>3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sz="4000"/>
              <a:t>Problem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70950" cy="478155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int 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1; i &lt;= 10;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1 to 10 is " + sum); 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20; i &lt;= 30;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20 to 30 is " + sum);</a:t>
            </a:r>
          </a:p>
          <a:p>
            <a:endParaRPr lang="en-US" sz="22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sum = 0;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for (int i = 35; i &lt;= 45; i++)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  sum += i;</a:t>
            </a:r>
          </a:p>
          <a:p>
            <a:r>
              <a:rPr lang="en-US" sz="2200">
                <a:solidFill>
                  <a:schemeClr val="bg2"/>
                </a:solidFill>
                <a:latin typeface="Courier New" panose="02070309020205020404" pitchFamily="49" charset="0"/>
              </a:rPr>
              <a:t>System.out.println("Sum from 35 to 45 is " + sum);</a:t>
            </a: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231775" y="2776538"/>
            <a:ext cx="5646738" cy="1036637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231775" y="4427538"/>
            <a:ext cx="5607050" cy="1036637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7768F-5134-4B85-A23C-214C9BCC8989}" type="slidenum">
              <a:rPr lang="en-US"/>
              <a:t>30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Overloading Methods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Overloading the </a:t>
            </a:r>
            <a:r>
              <a:rPr lang="en-US">
                <a:latin typeface="Courier New" panose="02070309020205020404" pitchFamily="49" charset="0"/>
              </a:rPr>
              <a:t>max</a:t>
            </a:r>
            <a:r>
              <a:rPr lang="en-US"/>
              <a:t>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latin typeface="Courier New" panose="02070309020205020404" pitchFamily="49" charset="0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anose="02070309020205020404" pitchFamily="49" charset="0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anose="02070309020205020404" pitchFamily="49" charset="0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anose="02070309020205020404" pitchFamily="49" charset="0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57F457-33E8-4FB8-98D2-0AF4DE63DD20}" type="slidenum">
              <a:rPr lang="en-US"/>
              <a:t>31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Ambiguous Invocation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810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3600">
                <a:cs typeface="Times New Roman" panose="02020603050405020304" pitchFamily="18" charset="0"/>
              </a:rPr>
              <a:t>Sometimes there may be two or more possible matches for an invocation of a method, but the compiler cannot determine the most specific match. This is referred to as </a:t>
            </a:r>
            <a:r>
              <a:rPr lang="en-US" sz="3600" i="1">
                <a:cs typeface="Times New Roman" panose="02020603050405020304" pitchFamily="18" charset="0"/>
              </a:rPr>
              <a:t>ambiguous invocation</a:t>
            </a:r>
            <a:r>
              <a:rPr lang="en-US" sz="3600">
                <a:cs typeface="Times New Roman" panose="02020603050405020304" pitchFamily="18" charset="0"/>
              </a:rPr>
              <a:t>. Ambiguous invocation is a compilation error.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1556B-B328-4F8C-A4A6-CA1DF15098B2}" type="slidenum">
              <a:rPr lang="en-US"/>
              <a:t>32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/>
              <a:t>Ambiguous Invocation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AmbiguousOverloading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System.out.println(max(1, 2));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double max(int num1, double num2) {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double max(double num1, int num2)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return num2; 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CC7790-7D42-4D72-BF37-E1F16F787930}" type="slidenum">
              <a:rPr lang="en-US"/>
              <a:t>33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sz="4000"/>
              <a:t>Problem: Converting Decimals to Hexadecimals 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61963" y="1676400"/>
            <a:ext cx="8258175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 method that converts a decimal integer to a hexadecimal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dec2hex(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a method that return an amount of currency in words. Assume the amount &lt;10000.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amountInWords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n) {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Handwritten, On the top page: Assignment 1, CSE 215.1 (Sum 2017), Name &amp; ID, Date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CC7790-7D42-4D72-BF37-E1F16F787930}" type="slidenum">
              <a:rPr lang="en-US"/>
              <a:t>34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sz="4000"/>
              <a:t>Problem: Converting Decimals to Hexadecimals 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61963" y="1676400"/>
            <a:ext cx="8258175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 method that converts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hexadecimal integer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hex2dec(String s)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a method that return an amount of currency in words. Assume the amount &lt;10000.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amountInWords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n) {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Handwritten, On the top page: Assignment 1, CSE 215.1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2017), Name &amp; ID, Date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82A19-C8D1-4367-A9FE-8C9A3790F2C1}" type="slidenum">
              <a:rPr lang="en-US"/>
              <a:t>35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Scope of Local Variables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/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/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600"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30EB38-A22A-4D7B-8DF6-3B586B9D444D}" type="slidenum">
              <a:rPr lang="en-US"/>
              <a:t>36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3600">
                <a:cs typeface="Times New Roman" panose="02020603050405020304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CB38A-CD2A-4BF5-BC0E-BE94B4AAF73D}" type="slidenum">
              <a:rPr lang="en-US"/>
              <a:t>37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190023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800">
                <a:cs typeface="Times New Roman" panose="02020603050405020304" pitchFamily="18" charset="0"/>
              </a:rPr>
              <a:t>A variable declared in the initial action part of a </a:t>
            </a:r>
            <a:r>
              <a:rPr lang="en-US" sz="2800" u="sng">
                <a:cs typeface="Times New Roman" panose="02020603050405020304" pitchFamily="18" charset="0"/>
              </a:rPr>
              <a:t>for</a:t>
            </a:r>
            <a:r>
              <a:rPr lang="en-US" sz="2800">
                <a:cs typeface="Times New Roman" panose="02020603050405020304" pitchFamily="18" charset="0"/>
              </a:rPr>
              <a:t> loop header has its scope in the entire loop. But a variable declared inside a </a:t>
            </a:r>
            <a:r>
              <a:rPr lang="en-US" sz="2800" u="sng">
                <a:cs typeface="Times New Roman" panose="02020603050405020304" pitchFamily="18" charset="0"/>
              </a:rPr>
              <a:t>for</a:t>
            </a:r>
            <a:r>
              <a:rPr lang="en-US" sz="2800">
                <a:cs typeface="Times New Roman" panose="02020603050405020304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0" r:id="rId4" imgW="3543300" imgH="1714500" progId="Word.Picture.8">
                  <p:embed/>
                </p:oleObj>
              </mc:Choice>
              <mc:Fallback>
                <p:oleObj r:id="rId4" imgW="3543300" imgH="1714500" progId="Word.Pictur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67B15-66E2-4F54-B5E2-5C9D759A5985}" type="slidenum">
              <a:rPr lang="en-US"/>
              <a:t>38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28600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7" name="Picture" r:id="rId4" imgW="4747260" imgH="1941830" progId="Word.Picture.8">
                  <p:embed/>
                </p:oleObj>
              </mc:Choice>
              <mc:Fallback>
                <p:oleObj name="Picture" r:id="rId4" imgW="4747260" imgH="1941830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8915400" cy="3649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014C3-3ABC-4D54-9849-C81257A82D8E}" type="slidenum">
              <a:rPr lang="en-US"/>
              <a:t>39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  <a:solidFill>
            <a:schemeClr val="tx1"/>
          </a:solidFill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correctMethod()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 i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// i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y += i;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76A5EA-57B2-4922-AD79-A8B5659299BA}" type="slidenum">
              <a:rPr lang="en-US"/>
              <a:t>4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sz="4000"/>
              <a:t>Solution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155575" y="855663"/>
            <a:ext cx="8832850" cy="521652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2"/>
                </a:solidFill>
              </a:rPr>
              <a:t>public static int </a:t>
            </a:r>
            <a:r>
              <a:rPr lang="en-US" sz="2800">
                <a:solidFill>
                  <a:schemeClr val="bg2"/>
                </a:solidFill>
              </a:rPr>
              <a:t>sum(</a:t>
            </a:r>
            <a:r>
              <a:rPr lang="en-US" sz="2800" b="1">
                <a:solidFill>
                  <a:schemeClr val="bg2"/>
                </a:solidFill>
              </a:rPr>
              <a:t>int</a:t>
            </a:r>
            <a:r>
              <a:rPr lang="en-US" sz="2800">
                <a:solidFill>
                  <a:schemeClr val="bg2"/>
                </a:solidFill>
              </a:rPr>
              <a:t> i1, </a:t>
            </a:r>
            <a:r>
              <a:rPr lang="en-US" sz="2800" b="1">
                <a:solidFill>
                  <a:schemeClr val="bg2"/>
                </a:solidFill>
              </a:rPr>
              <a:t>int</a:t>
            </a:r>
            <a:r>
              <a:rPr lang="en-US" sz="2800">
                <a:solidFill>
                  <a:schemeClr val="bg2"/>
                </a:solidFill>
              </a:rPr>
              <a:t> i2) {</a:t>
            </a:r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  int </a:t>
            </a:r>
            <a:r>
              <a:rPr lang="en-US" sz="2800">
                <a:solidFill>
                  <a:schemeClr val="bg2"/>
                </a:solidFill>
              </a:rPr>
              <a:t>sum = 0;</a:t>
            </a:r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  for (int</a:t>
            </a:r>
            <a:r>
              <a:rPr lang="en-US" sz="2800">
                <a:solidFill>
                  <a:schemeClr val="bg2"/>
                </a:solidFill>
              </a:rPr>
              <a:t> i = i1; i &lt;= i2; i++)</a:t>
            </a:r>
          </a:p>
          <a:p>
            <a:r>
              <a:rPr lang="en-US" sz="2800">
                <a:solidFill>
                  <a:schemeClr val="bg2"/>
                </a:solidFill>
              </a:rPr>
              <a:t>    sum += i;</a:t>
            </a:r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  return </a:t>
            </a:r>
            <a:r>
              <a:rPr lang="en-US" sz="2800">
                <a:solidFill>
                  <a:schemeClr val="bg2"/>
                </a:solidFill>
              </a:rPr>
              <a:t>sum;</a:t>
            </a:r>
          </a:p>
          <a:p>
            <a:r>
              <a:rPr lang="en-US" sz="2800">
                <a:solidFill>
                  <a:schemeClr val="bg2"/>
                </a:solidFill>
              </a:rPr>
              <a:t>}</a:t>
            </a:r>
          </a:p>
          <a:p>
            <a:endParaRPr lang="en-US" sz="2800" b="1">
              <a:solidFill>
                <a:schemeClr val="bg2"/>
              </a:solidFill>
            </a:endParaRPr>
          </a:p>
          <a:p>
            <a:r>
              <a:rPr lang="en-US" sz="2800" b="1">
                <a:solidFill>
                  <a:schemeClr val="bg2"/>
                </a:solidFill>
              </a:rPr>
              <a:t>public static void </a:t>
            </a:r>
            <a:r>
              <a:rPr lang="en-US" sz="2800">
                <a:solidFill>
                  <a:schemeClr val="bg2"/>
                </a:solidFill>
              </a:rPr>
              <a:t>main(String[] args) {</a:t>
            </a:r>
          </a:p>
          <a:p>
            <a:r>
              <a:rPr lang="en-US" sz="2800">
                <a:solidFill>
                  <a:schemeClr val="bg2"/>
                </a:solidFill>
              </a:rPr>
              <a:t>  System.out.println("Sum from 1 to 10 is " + sum(1, 10));</a:t>
            </a:r>
          </a:p>
          <a:p>
            <a:r>
              <a:rPr lang="en-US" sz="2800">
                <a:solidFill>
                  <a:schemeClr val="bg2"/>
                </a:solidFill>
              </a:rPr>
              <a:t>  System.out.println("Sum from 20 to 30 is " + sum(20, 30));</a:t>
            </a:r>
          </a:p>
          <a:p>
            <a:r>
              <a:rPr lang="en-US" sz="2800">
                <a:solidFill>
                  <a:schemeClr val="bg2"/>
                </a:solidFill>
              </a:rPr>
              <a:t>  System.out.println("Sum from 35 to 45 is " + sum(35, 45));</a:t>
            </a:r>
          </a:p>
          <a:p>
            <a:r>
              <a:rPr lang="en-US" sz="2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231775" y="893763"/>
            <a:ext cx="5492750" cy="2573337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6723063" y="4351338"/>
            <a:ext cx="1574800" cy="384175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6915150" y="4811713"/>
            <a:ext cx="1727200" cy="384175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6877050" y="5272088"/>
            <a:ext cx="1727200" cy="384175"/>
          </a:xfrm>
          <a:prstGeom prst="rect">
            <a:avLst/>
          </a:prstGeom>
          <a:solidFill>
            <a:srgbClr val="FF6600">
              <a:alpha val="36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7EAF58-9B0F-4D8A-8778-AE8A071EBFF1}" type="slidenum">
              <a:rPr lang="en-US"/>
              <a:t>40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/>
              <a:t>Scope of Local Variables, cont.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With errors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incorrectMethod()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x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int y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for (int i = 1; i &lt; 10; i++)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int x = 0; // error ...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x +=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600">
                <a:solidFill>
                  <a:schemeClr val="bg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1111BB-2582-404D-8DDA-676C37ECC837}" type="slidenum">
              <a:rPr lang="en-US"/>
              <a:t>41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Method Abstraction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1600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You can think of the method body as a black box that contains the detailed implementation for the method.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Picture" r:id="rId4" imgW="3487420" imgH="1425575" progId="Word.Picture.8">
                  <p:embed/>
                </p:oleObj>
              </mc:Choice>
              <mc:Fallback>
                <p:oleObj name="Picture" r:id="rId4" imgW="3487420" imgH="1425575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CB009-9DDA-424D-972B-9C63F0651DD5}" type="slidenum">
              <a:rPr lang="en-US"/>
              <a:t>42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Benefits of Methods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/>
              <a:t>Write a method once and reuse it anywhere.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/>
              <a:t>Information hiding. Hide the implementation from the user.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3200"/>
              <a:t>Reduce complexity.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900" y="4686300"/>
            <a:ext cx="278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Finish!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F24263-3114-4FDB-AC23-945B7432E682}" type="slidenum">
              <a:rPr lang="en-US"/>
              <a:t>43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/>
              <a:t>The </a:t>
            </a:r>
            <a:r>
              <a:rPr lang="en-US" sz="4200">
                <a:latin typeface="Courier New" panose="02070309020205020404" pitchFamily="49" charset="0"/>
              </a:rPr>
              <a:t>Math</a:t>
            </a:r>
            <a:r>
              <a:rPr lang="en-US"/>
              <a:t> Class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105400"/>
          </a:xfrm>
          <a:noFill/>
        </p:spPr>
        <p:txBody>
          <a:bodyPr/>
          <a:lstStyle/>
          <a:p>
            <a:r>
              <a:rPr lang="en-US"/>
              <a:t>Class constants:</a:t>
            </a:r>
          </a:p>
          <a:p>
            <a:pPr marL="736600" lvl="1" indent="-279400"/>
            <a:r>
              <a:rPr lang="en-US">
                <a:latin typeface="Courier New" panose="02070309020205020404" pitchFamily="49" charset="0"/>
              </a:rPr>
              <a:t>PI</a:t>
            </a:r>
            <a:endParaRPr lang="en-US"/>
          </a:p>
          <a:p>
            <a:pPr marL="736600" lvl="1" indent="-279400"/>
            <a:r>
              <a:rPr lang="en-US">
                <a:latin typeface="Courier New" panose="02070309020205020404" pitchFamily="49" charset="0"/>
              </a:rPr>
              <a:t>E</a:t>
            </a:r>
            <a:endParaRPr lang="en-US"/>
          </a:p>
          <a:p>
            <a:r>
              <a:rPr lang="en-US"/>
              <a:t>Class methods: </a:t>
            </a:r>
          </a:p>
          <a:p>
            <a:pPr marL="736600" lvl="1" indent="-279400"/>
            <a:r>
              <a:rPr lang="en-US"/>
              <a:t>Trigonometric Methods </a:t>
            </a:r>
          </a:p>
          <a:p>
            <a:pPr marL="736600" lvl="1" indent="-279400"/>
            <a:r>
              <a:rPr lang="en-US"/>
              <a:t>Exponent Methods</a:t>
            </a:r>
          </a:p>
          <a:p>
            <a:pPr marL="736600" lvl="1" indent="-279400"/>
            <a:r>
              <a:rPr lang="en-US"/>
              <a:t>Rounding Methods</a:t>
            </a:r>
          </a:p>
          <a:p>
            <a:pPr marL="736600" lvl="1" indent="-279400"/>
            <a:r>
              <a:rPr lang="en-US"/>
              <a:t>min, max, abs, and random Methods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A8912-709E-4B48-91F8-EECBB9B3F134}" type="slidenum">
              <a:rPr lang="en-US"/>
              <a:t>44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/>
              <a:t>Trigonometric Methods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505200" cy="4114800"/>
          </a:xfrm>
          <a:noFill/>
        </p:spPr>
        <p:txBody>
          <a:bodyPr/>
          <a:lstStyle/>
          <a:p>
            <a:r>
              <a:rPr lang="en-US" sz="2600">
                <a:latin typeface="Courier New" panose="02070309020205020404" pitchFamily="49" charset="0"/>
              </a:rPr>
              <a:t>sin(double a)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ourier New" panose="02070309020205020404" pitchFamily="49" charset="0"/>
              </a:rPr>
              <a:t>cos(double a)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ourier New" panose="02070309020205020404" pitchFamily="49" charset="0"/>
              </a:rPr>
              <a:t>tan(double a)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ourier New" panose="02070309020205020404" pitchFamily="49" charset="0"/>
              </a:rPr>
              <a:t>acos(double a)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ourier New" panose="02070309020205020404" pitchFamily="49" charset="0"/>
              </a:rPr>
              <a:t>asin(double a)</a:t>
            </a:r>
          </a:p>
          <a:p>
            <a:pPr>
              <a:spcBef>
                <a:spcPct val="50000"/>
              </a:spcBef>
            </a:pPr>
            <a:r>
              <a:rPr lang="en-US" sz="2600">
                <a:latin typeface="Courier New" panose="02070309020205020404" pitchFamily="49" charset="0"/>
              </a:rPr>
              <a:t>atan(double a)</a:t>
            </a:r>
            <a:endParaRPr lang="en-US" sz="280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600200" y="5486400"/>
            <a:ext cx="1981200" cy="1004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Radians</a:t>
            </a:r>
          </a:p>
          <a:p>
            <a:pPr>
              <a:spcBef>
                <a:spcPct val="50000"/>
              </a:spcBef>
            </a:pPr>
            <a:r>
              <a:rPr lang="en-US"/>
              <a:t>toRadians(90)</a:t>
            </a: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 flipV="1">
            <a:off x="3124200" y="4800600"/>
            <a:ext cx="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Math.sin(0) returns 0.0 </a:t>
            </a:r>
            <a:endParaRPr lang="en-US" sz="22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Math.sin(Math.PI / 6) returns 0.5 </a:t>
            </a:r>
            <a:endParaRPr lang="en-US" sz="22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Math.sin(Math.PI / 2) returns 1.0</a:t>
            </a:r>
            <a:endParaRPr lang="en-US" sz="22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Math.cos(0) returns 1.0</a:t>
            </a:r>
            <a:endParaRPr lang="en-US" sz="22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Math.cos(Math.PI / 6) returns 0.866 </a:t>
            </a:r>
            <a:endParaRPr lang="en-US" sz="22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Math.cos(Math.PI / 2) returns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277EDC-8767-4441-83A2-4BF91995F4F0}" type="slidenum">
              <a:rPr lang="en-US"/>
              <a:t>45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/>
              <a:t>Exponent Methods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4572000"/>
          </a:xfrm>
          <a:noFill/>
        </p:spPr>
        <p:txBody>
          <a:bodyPr/>
          <a:lstStyle/>
          <a:p>
            <a:pPr marL="341630" indent="-341630"/>
            <a:r>
              <a:rPr lang="en-US" sz="2000">
                <a:latin typeface="Courier New" panose="02070309020205020404" pitchFamily="49" charset="0"/>
              </a:rPr>
              <a:t>exp(double a)</a:t>
            </a:r>
            <a:endParaRPr lang="en-US" sz="2400"/>
          </a:p>
          <a:p>
            <a:pPr marL="520700" lvl="1" indent="-142875">
              <a:buFontTx/>
              <a:buNone/>
            </a:pPr>
            <a:r>
              <a:rPr lang="en-US" sz="2000"/>
              <a:t>Returns </a:t>
            </a:r>
            <a:r>
              <a:rPr lang="en-US" sz="2000">
                <a:latin typeface="Courier New" panose="02070309020205020404" pitchFamily="49" charset="0"/>
              </a:rPr>
              <a:t>e</a:t>
            </a:r>
            <a:r>
              <a:rPr lang="en-US" sz="2000"/>
              <a:t> raised to the power of </a:t>
            </a:r>
            <a:r>
              <a:rPr lang="en-US" sz="2000">
                <a:latin typeface="Courier New" panose="02070309020205020404" pitchFamily="49" charset="0"/>
              </a:rPr>
              <a:t>a</a:t>
            </a:r>
            <a:r>
              <a:rPr lang="en-US" sz="2000"/>
              <a:t>.</a:t>
            </a:r>
          </a:p>
          <a:p>
            <a:pPr marL="341630" indent="-341630"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log(double a)</a:t>
            </a:r>
            <a:endParaRPr lang="en-US" sz="2400"/>
          </a:p>
          <a:p>
            <a:pPr marL="520700" lvl="1" indent="-142875">
              <a:buFontTx/>
              <a:buNone/>
            </a:pPr>
            <a:r>
              <a:rPr lang="en-US" sz="2000"/>
              <a:t>Returns the natural logarithm of </a:t>
            </a:r>
            <a:r>
              <a:rPr lang="en-US" sz="2000">
                <a:latin typeface="Courier New" panose="02070309020205020404" pitchFamily="49" charset="0"/>
              </a:rPr>
              <a:t>a</a:t>
            </a:r>
            <a:r>
              <a:rPr lang="en-US" sz="2000"/>
              <a:t>.</a:t>
            </a:r>
          </a:p>
          <a:p>
            <a:pPr marL="341630" indent="-341630"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log10(double a)</a:t>
            </a:r>
            <a:endParaRPr lang="en-US" sz="2400"/>
          </a:p>
          <a:p>
            <a:pPr marL="520700" lvl="1" indent="-142875">
              <a:buFontTx/>
              <a:buNone/>
            </a:pPr>
            <a:r>
              <a:rPr lang="en-US" sz="2000"/>
              <a:t>Returns the 10-based logarithm of </a:t>
            </a:r>
            <a:r>
              <a:rPr lang="en-US" sz="2000">
                <a:latin typeface="Courier New" panose="02070309020205020404" pitchFamily="49" charset="0"/>
              </a:rPr>
              <a:t>a</a:t>
            </a:r>
            <a:r>
              <a:rPr lang="en-US" sz="2000"/>
              <a:t>.</a:t>
            </a:r>
          </a:p>
          <a:p>
            <a:pPr marL="341630" indent="-341630"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pow(double a, double b)</a:t>
            </a:r>
            <a:endParaRPr lang="en-US" sz="2400"/>
          </a:p>
          <a:p>
            <a:pPr marL="520700" lvl="1" indent="-142875">
              <a:buFontTx/>
              <a:buNone/>
            </a:pPr>
            <a:r>
              <a:rPr lang="en-US" sz="2000"/>
              <a:t>Returns </a:t>
            </a:r>
            <a:r>
              <a:rPr lang="en-US" sz="2000">
                <a:latin typeface="Courier New" panose="02070309020205020404" pitchFamily="49" charset="0"/>
              </a:rPr>
              <a:t>a</a:t>
            </a:r>
            <a:r>
              <a:rPr lang="en-US" sz="2000"/>
              <a:t> raised to the power of </a:t>
            </a:r>
            <a:r>
              <a:rPr lang="en-US" sz="2000">
                <a:latin typeface="Courier New" panose="02070309020205020404" pitchFamily="49" charset="0"/>
              </a:rPr>
              <a:t>b</a:t>
            </a:r>
            <a:r>
              <a:rPr lang="en-US" sz="2000"/>
              <a:t>.</a:t>
            </a:r>
          </a:p>
          <a:p>
            <a:pPr marL="341630" indent="-341630" algn="just"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sqrt(double a)</a:t>
            </a:r>
            <a:endParaRPr lang="en-US" sz="2400"/>
          </a:p>
          <a:p>
            <a:pPr marL="520700" lvl="1" indent="-142875">
              <a:buFontTx/>
              <a:buNone/>
            </a:pPr>
            <a:r>
              <a:rPr lang="en-US" sz="2000"/>
              <a:t>Returns the square root of </a:t>
            </a:r>
            <a:r>
              <a:rPr lang="en-US" sz="2000">
                <a:latin typeface="Courier New" panose="02070309020205020404" pitchFamily="49" charset="0"/>
              </a:rPr>
              <a:t>a</a:t>
            </a:r>
            <a:r>
              <a:rPr lang="en-US" sz="2000"/>
              <a:t>.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724400" y="1295400"/>
            <a:ext cx="4038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200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Math.exp(1) returns 2.71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Math.log(2.71) returns 1.0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Math.pow(2, 3) returns 8.0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Math.pow(3, 2) returns 9.0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Math.pow(3.5, 2.5) returns 22.91765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Math.sqrt(4)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Math.sqrt(10.5) returns 3.24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FC5B84-1A2F-459F-A52D-4A294EFECABD}" type="slidenum">
              <a:rPr lang="en-US"/>
              <a:t>46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/>
              <a:t>Rounding Methods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  <a:noFill/>
        </p:spPr>
        <p:txBody>
          <a:bodyPr/>
          <a:lstStyle/>
          <a:p>
            <a:pPr marL="341630" indent="-341630">
              <a:lnSpc>
                <a:spcPct val="90000"/>
              </a:lnSpc>
            </a:pPr>
            <a:r>
              <a:rPr lang="en-US" sz="2000">
                <a:latin typeface="Courier New" panose="02070309020205020404" pitchFamily="49" charset="0"/>
              </a:rPr>
              <a:t>double ceil(double x)</a:t>
            </a:r>
            <a:endParaRPr 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x rounded up to its nearest integer. This integer is  returned as a double value.</a:t>
            </a:r>
          </a:p>
          <a:p>
            <a:pPr marL="341630" indent="-34163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double floor(double x)</a:t>
            </a:r>
            <a:endParaRPr 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sz="2000"/>
          </a:p>
          <a:p>
            <a:pPr marL="341630" indent="-34163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double rint(double x)</a:t>
            </a:r>
            <a:endParaRPr 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sz="2000"/>
          </a:p>
          <a:p>
            <a:pPr marL="341630" indent="-341630" algn="just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int round(float x)</a:t>
            </a:r>
            <a:endParaRPr 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Return (int)Math.floor(x+0.5).</a:t>
            </a:r>
          </a:p>
          <a:p>
            <a:pPr marL="341630" indent="-341630" algn="just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Courier New" panose="02070309020205020404" pitchFamily="49" charset="0"/>
              </a:rPr>
              <a:t>long round(double x)</a:t>
            </a:r>
            <a:endParaRPr lang="en-US" sz="240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anose="02020603050405020304" pitchFamily="18" charset="0"/>
              </a:rPr>
              <a:t>Return (long)Math.floor(x+0.5).</a:t>
            </a:r>
            <a:r>
              <a:rPr lang="en-US" sz="2000">
                <a:latin typeface="Courier" charset="0"/>
                <a:cs typeface="Times New Roman" panose="02020603050405020304" pitchFamily="18" charset="0"/>
              </a:rPr>
              <a:t> </a:t>
            </a:r>
          </a:p>
          <a:p>
            <a:pPr marL="520700" lvl="1" indent="-142875"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1F823-A2A7-4A61-ACD1-D6796C5EB5DA}" type="slidenum">
              <a:rPr lang="en-US"/>
              <a:t>47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42950"/>
          </a:xfrm>
          <a:noFill/>
        </p:spPr>
        <p:txBody>
          <a:bodyPr/>
          <a:lstStyle/>
          <a:p>
            <a:r>
              <a:rPr lang="en-US"/>
              <a:t>Rounding Methods Examples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486400"/>
          </a:xfrm>
          <a:noFill/>
        </p:spPr>
        <p:txBody>
          <a:bodyPr/>
          <a:lstStyle/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Math.ceil(2.1) returns 3.0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Math.ceil(2.0)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Math.ceil(-2.0) returns –2.0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Math.ceil(-2.1) returns -2.0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Math.floor(2.1)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Math.floor(2.0)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Math.floor(-2.0) returns –2.0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Math.floor(-2.1) returns -3.0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Math.rint(2.1)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Math.rint(2.0)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Math.rint(-2.0) returns –2.0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Math.rint(-2.1) returns -2.0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Math.rint(2.5) returns 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Math.rint(-2.5) returns -2.0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Math.round(2.6f) returns 3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Math.round(2.0) returns 2  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Math.round(-2.0f) returns -2   </a:t>
            </a:r>
            <a:endParaRPr lang="en-US" sz="1800">
              <a:latin typeface="Courier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Math.round(-2.6) returns -3</a:t>
            </a:r>
            <a:r>
              <a:rPr lang="en-US" sz="2400" u="sng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B7CF8-F43E-4D22-940B-401FDD0E80DC}" type="slidenum">
              <a:rPr lang="en-US"/>
              <a:t>48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/>
              <a:t>min, max, and abs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038600" cy="44958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200">
                <a:latin typeface="Courier New" panose="02070309020205020404" pitchFamily="49" charset="0"/>
              </a:rPr>
              <a:t>max(a, b)</a:t>
            </a:r>
            <a:r>
              <a:rPr lang="en-US" sz="2200"/>
              <a:t>and </a:t>
            </a:r>
            <a:r>
              <a:rPr lang="en-US" sz="2200">
                <a:latin typeface="Courier New" panose="02070309020205020404" pitchFamily="49" charset="0"/>
              </a:rPr>
              <a:t>min(a, b)</a:t>
            </a:r>
            <a:endParaRPr lang="en-US" sz="2400"/>
          </a:p>
          <a:p>
            <a:pPr marL="377825" lvl="1" indent="0">
              <a:buFontTx/>
              <a:buNone/>
            </a:pPr>
            <a:r>
              <a:rPr lang="en-US" sz="2000"/>
              <a:t>Returns the maximum or minimum of two parameters.</a:t>
            </a:r>
          </a:p>
          <a:p>
            <a:pPr algn="just">
              <a:spcBef>
                <a:spcPct val="50000"/>
              </a:spcBef>
            </a:pPr>
            <a:r>
              <a:rPr lang="en-US" sz="2200">
                <a:latin typeface="Courier New" panose="02070309020205020404" pitchFamily="49" charset="0"/>
              </a:rPr>
              <a:t>abs(a)</a:t>
            </a:r>
            <a:endParaRPr lang="en-US" sz="2400"/>
          </a:p>
          <a:p>
            <a:pPr marL="377825" lvl="1" indent="0">
              <a:buFontTx/>
              <a:buNone/>
            </a:pPr>
            <a:r>
              <a:rPr lang="en-US" sz="2000"/>
              <a:t>Returns the absolute value of the parameter.</a:t>
            </a:r>
          </a:p>
          <a:p>
            <a:pPr>
              <a:spcBef>
                <a:spcPct val="50000"/>
              </a:spcBef>
            </a:pPr>
            <a:r>
              <a:rPr lang="en-US" sz="2200">
                <a:latin typeface="Courier New" panose="02070309020205020404" pitchFamily="49" charset="0"/>
              </a:rPr>
              <a:t>random()</a:t>
            </a:r>
            <a:endParaRPr lang="en-US" sz="2400"/>
          </a:p>
          <a:p>
            <a:pPr marL="377825" lvl="1" indent="0">
              <a:buFontTx/>
              <a:buNone/>
            </a:pPr>
            <a:r>
              <a:rPr lang="en-US" sz="2000"/>
              <a:t>Returns a random </a:t>
            </a:r>
            <a:r>
              <a:rPr lang="en-US" sz="2000">
                <a:latin typeface="Courier New" panose="02070309020205020404" pitchFamily="49" charset="0"/>
              </a:rPr>
              <a:t>double</a:t>
            </a:r>
            <a:r>
              <a:rPr lang="en-US" sz="2000"/>
              <a:t> value</a:t>
            </a:r>
            <a:br>
              <a:rPr lang="en-US" sz="2000"/>
            </a:br>
            <a:r>
              <a:rPr lang="en-US" sz="2000"/>
              <a:t>in the range [0.0, 1.0).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4419600" y="1371600"/>
            <a:ext cx="4419600" cy="464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Math.max(2, 3) returns 3 </a:t>
            </a:r>
            <a:endParaRPr lang="en-US" sz="220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Math.max(2.5, 3) returns 3.0 </a:t>
            </a:r>
            <a:endParaRPr 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Math.min(2.5, 3.6) returns 2.5 </a:t>
            </a:r>
            <a:endParaRPr 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Math.abs(-2) returns 2</a:t>
            </a:r>
            <a:endParaRPr lang="en-US" sz="22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>
                <a:latin typeface="Courier New" panose="02070309020205020404" pitchFamily="49" charset="0"/>
                <a:cs typeface="Times New Roman" panose="02020603050405020304" pitchFamily="18" charset="0"/>
              </a:rPr>
              <a:t>Math.abs(-2.1) returns 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8A02D-24A8-4D72-A72D-96D70D2DED31}" type="slidenum">
              <a:rPr lang="en-US"/>
              <a:t>49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>
                <a:cs typeface="Courier New" panose="02070309020205020404" pitchFamily="49" charset="0"/>
              </a:rPr>
              <a:t>The </a:t>
            </a:r>
            <a:r>
              <a:rPr lang="en-US" u="sng">
                <a:cs typeface="Courier New" panose="02070309020205020404" pitchFamily="49" charset="0"/>
              </a:rPr>
              <a:t>random</a:t>
            </a:r>
            <a:r>
              <a:rPr lang="en-US">
                <a:cs typeface="Courier New" panose="02070309020205020404" pitchFamily="49" charset="0"/>
              </a:rPr>
              <a:t> Method</a:t>
            </a: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8382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>
                <a:cs typeface="Courier New" panose="02070309020205020404" pitchFamily="49" charset="0"/>
              </a:rPr>
              <a:t>Generates a random </a:t>
            </a:r>
            <a:r>
              <a:rPr lang="en-US" sz="2400" u="sng">
                <a:cs typeface="Courier New" panose="02070309020205020404" pitchFamily="49" charset="0"/>
              </a:rPr>
              <a:t>double</a:t>
            </a:r>
            <a:r>
              <a:rPr lang="en-US" sz="2400">
                <a:cs typeface="Courier New" panose="02070309020205020404" pitchFamily="49" charset="0"/>
              </a:rPr>
              <a:t> value greater than or equal to 0.0 and less than 1.0 (</a:t>
            </a:r>
            <a:r>
              <a:rPr lang="en-US" sz="2400" u="sng">
                <a:cs typeface="Courier New" panose="02070309020205020404" pitchFamily="49" charset="0"/>
              </a:rPr>
              <a:t>0 &lt;= Math.random() &lt; 1.0</a:t>
            </a:r>
            <a:r>
              <a:rPr lang="en-US" sz="2400">
                <a:cs typeface="Courier New" panose="02070309020205020404" pitchFamily="49" charset="0"/>
              </a:rPr>
              <a:t>).</a:t>
            </a:r>
            <a:r>
              <a:rPr lang="en-US" sz="2400"/>
              <a:t> 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Examples:</a:t>
            </a:r>
            <a:endParaRPr lang="en-US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533400" y="2895600"/>
          <a:ext cx="8001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2" r:id="rId3" imgW="5353685" imgH="958850" progId="Word.Picture.8">
                  <p:embed/>
                </p:oleObj>
              </mc:Choice>
              <mc:Fallback>
                <p:oleObj r:id="rId3" imgW="5353685" imgH="958850" progId="Word.Pictur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001000" cy="1438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228600" y="4572000"/>
            <a:ext cx="868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In general,</a:t>
            </a:r>
            <a:endParaRPr 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457200" y="5181600"/>
          <a:ext cx="8534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3" r:id="rId5" imgW="5353685" imgH="399415" progId="Word.Picture.8">
                  <p:embed/>
                </p:oleObj>
              </mc:Choice>
              <mc:Fallback>
                <p:oleObj r:id="rId5" imgW="5353685" imgH="399415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8534400" cy="638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518C-4CD3-4B66-91A7-60928EA9A2C3}" type="slidenum">
              <a:rPr lang="en-US"/>
              <a:t>5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/>
              <a:t>Defining Methods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method is a collection of statements that are grouped together to perform an operation.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8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7" name="Picture" r:id="rId4" imgW="4972050" imgH="1976120" progId="Word.Picture.8">
                  <p:embed/>
                </p:oleObj>
              </mc:Choice>
              <mc:Fallback>
                <p:oleObj name="Picture" r:id="rId4" imgW="4972050" imgH="1976120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A024E-835B-4502-A1CF-662C676C7AE3}" type="slidenum">
              <a:rPr lang="en-US"/>
              <a:t>50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/>
              <a:t>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cs typeface="Courier New" panose="02070309020205020404" pitchFamily="49" charset="0"/>
              </a:rPr>
              <a:t>Computer programs process numerical data and characters. You have seen many examples that involve numerical data. It is also important to understand characters and how to process them.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cs typeface="Courier New" panose="02070309020205020404" pitchFamily="49" charset="0"/>
              </a:rPr>
              <a:t>As introduced in Section 2.9, each character has a unique Unicode between 0 and FFFF in hexadecimal (65535 in decimal). To generate a random character is to generate a random integer between 0 and 65535 using the following expression: (note that since </a:t>
            </a:r>
            <a:r>
              <a:rPr lang="en-US" sz="2800" u="sng">
                <a:cs typeface="Courier New" panose="02070309020205020404" pitchFamily="49" charset="0"/>
              </a:rPr>
              <a:t>0 &lt;= Math.random() &lt; 1.0</a:t>
            </a:r>
            <a:r>
              <a:rPr lang="en-US" sz="2800">
                <a:cs typeface="Courier New" panose="02070309020205020404" pitchFamily="49" charset="0"/>
              </a:rPr>
              <a:t>, you have to add 1 to 65535.)</a:t>
            </a:r>
            <a:endParaRPr lang="en-US" sz="28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cs typeface="Courier New" panose="02070309020205020404" pitchFamily="49" charset="0"/>
              </a:rPr>
              <a:t>(int)(Math.random() * (65535 + 1))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721C2-0266-485B-8169-23E6E3C276F8}" type="slidenum">
              <a:rPr lang="en-US"/>
              <a:t>51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/>
              <a:t>, cont.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27F09E-C1B2-4B64-9F22-B9B928615E26}" type="slidenum">
              <a:rPr lang="en-US"/>
              <a:t>52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/>
              <a:t>, cont.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F80E6-47E0-4C1E-BC71-FD0C5D576A27}" type="slidenum">
              <a:rPr lang="en-US"/>
              <a:t>53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/>
              <a:t>, cont.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As discussed in Chapter 2., all numeric operators can be applied to the char operands. The char operand is cast into a number if the other operand is a number or a character. So, the preceding expression can be simplified as follows: </a:t>
            </a:r>
            <a:endParaRPr lang="en-US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cs typeface="Courier New" panose="02070309020205020404" pitchFamily="49" charset="0"/>
              </a:rPr>
              <a:t>'a' + Math.random() * ('z' - 'a' + 1)</a:t>
            </a:r>
            <a:endParaRPr lang="en-US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 </a:t>
            </a:r>
            <a:endParaRPr lang="en-US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>
                <a:cs typeface="Courier New" panose="02070309020205020404" pitchFamily="49" charset="0"/>
              </a:rPr>
              <a:t>So a random lowercase letter is</a:t>
            </a:r>
            <a:endParaRPr lang="en-US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>
                <a:cs typeface="Courier New" panose="02070309020205020404" pitchFamily="49" charset="0"/>
              </a:rPr>
              <a:t>(char)('a' + Math.random() * ('z' - 'a' + 1))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DDC6A-035F-4F42-9748-2AB51FB569D0}" type="slidenum">
              <a:rPr lang="en-US"/>
              <a:t>54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/>
              <a:t>, cont.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724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>
                <a:cs typeface="Courier New" panose="02070309020205020404" pitchFamily="49" charset="0"/>
              </a:rPr>
              <a:t>To generalize the foregoing discussion, a random character between any two characters ch1 and ch2 with ch1 &lt; ch2 can be generated as follows:</a:t>
            </a:r>
          </a:p>
          <a:p>
            <a:pPr marL="0" indent="0">
              <a:buFont typeface="Monotype Sorts" pitchFamily="2" charset="2"/>
              <a:buNone/>
            </a:pPr>
            <a:endParaRPr lang="en-US" sz="280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sz="2400">
                <a:cs typeface="Courier New" panose="02070309020205020404" pitchFamily="49" charset="0"/>
              </a:rPr>
              <a:t>(char)(ch1 + Math.random() * (ch2 – ch1 + 1))</a:t>
            </a:r>
            <a:endParaRPr lang="en-US" sz="2400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800"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870C0-0D6F-45E9-8097-21C2EA9D73FC}" type="slidenum">
              <a:rPr lang="en-US"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609600"/>
          </a:xfrm>
        </p:spPr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The RandomCharacter Class</a:t>
            </a:r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842000" cy="563880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RandomCharacter.java: Generate random characters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RandomCharacter {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between ch1 and ch2 */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getRandomCharacter(char ch1, char ch2) {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(char)(ch1 + Math.random() * (ch2 - ch1 + 1));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Times New Roman" panose="02020603050405020304"/>
                <a:cs typeface="Courier New" panose="02070309020205020404" pitchFamily="49" charset="0"/>
              </a:rPr>
              <a:t> 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lowercase letter */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getRandomLowerCaseLetter() {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getRandomCharacter('a', 'z');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Times New Roman" panose="02020603050405020304"/>
                <a:cs typeface="Courier New" panose="02070309020205020404" pitchFamily="49" charset="0"/>
              </a:rPr>
              <a:t> 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uppercase letter */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getRandomUpperCaseLetter() {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getRandomCharacter('A', 'Z');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Times New Roman" panose="02020603050405020304"/>
                <a:cs typeface="Courier New" panose="02070309020205020404" pitchFamily="49" charset="0"/>
              </a:rPr>
              <a:t> 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digit character */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getRandomDigitCharacter() {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getRandomCharacter('0', '9');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Times New Roman" panose="02020603050405020304"/>
                <a:cs typeface="Courier New" panose="02070309020205020404" pitchFamily="49" charset="0"/>
              </a:rPr>
              <a:t> 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Generate a random character */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char getRandomCharacter() {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getRandomCharacter('\u0000', '\uFFFF');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2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solidFill>
                <a:schemeClr val="bg2"/>
              </a:solidFill>
              <a:cs typeface="Courier New" panose="02070309020205020404" pitchFamily="49" charset="0"/>
            </a:endParaRPr>
          </a:p>
        </p:txBody>
      </p:sp>
      <p:sp>
        <p:nvSpPr>
          <p:cNvPr id="20378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70538" y="4197350"/>
            <a:ext cx="3303587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TestRandomCharacter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03781" name="Picture 5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788" y="5157788"/>
            <a:ext cx="2514600" cy="569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0378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92813" y="3044825"/>
            <a:ext cx="2957512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anose="02040602050305030304" pitchFamily="18" charset="0"/>
                <a:hlinkClick r:id="rId6" action="ppaction://program"/>
              </a:rPr>
              <a:t>RandomCharacter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8A792-D175-4686-9BB0-ACACD3BF7D77}" type="slidenum">
              <a:rPr lang="en-US"/>
              <a:t>6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/>
              <a:t>Method Signature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Method signature</a:t>
            </a:r>
            <a:r>
              <a:rPr lang="en-US"/>
              <a:t> is the combination of the method name and the parameter list.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6252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0" name="Picture" r:id="rId4" imgW="4972050" imgH="1976120" progId="Word.Picture.8">
                  <p:embed/>
                </p:oleObj>
              </mc:Choice>
              <mc:Fallback>
                <p:oleObj name="Picture" r:id="rId4" imgW="4972050" imgH="1976120" progId="Word.Picture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8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CEB91-A274-461B-87A3-DB9DBCDFD9D2}" type="slidenum">
              <a:rPr lang="en-US"/>
              <a:t>7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/>
              <a:t>Formal Parameters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The variables defined in the method header are known as </a:t>
            </a:r>
            <a:r>
              <a:rPr lang="en-US" sz="2800" i="1"/>
              <a:t>formal parameters</a:t>
            </a:r>
            <a:r>
              <a:rPr lang="en-US" sz="2800"/>
              <a:t>. 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8" name="Picture" r:id="rId4" imgW="4972050" imgH="1976120" progId="Word.Picture.8">
                  <p:embed/>
                </p:oleObj>
              </mc:Choice>
              <mc:Fallback>
                <p:oleObj name="Picture" r:id="rId4" imgW="4972050" imgH="1976120" progId="Word.Picture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E0647-86B5-4A57-BAEF-30C003F3B390}" type="slidenum">
              <a:rPr lang="en-US"/>
              <a:t>8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/>
              <a:t>Actual Parameters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a method is invoked, you pass a value to the parameter. This value is referred to as </a:t>
            </a:r>
            <a:r>
              <a:rPr lang="en-US" i="1"/>
              <a:t>actual parameter or argument</a:t>
            </a:r>
            <a:r>
              <a:rPr lang="en-US"/>
              <a:t>.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6" name="Picture" r:id="rId4" imgW="4972050" imgH="1976120" progId="Word.Picture.8">
                  <p:embed/>
                </p:oleObj>
              </mc:Choice>
              <mc:Fallback>
                <p:oleObj name="Picture" r:id="rId4" imgW="4972050" imgH="1976120" progId="Word.Picture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9A4A3-22D5-4591-AEF9-BF7F1505A0D4}" type="slidenum">
              <a:rPr lang="en-US"/>
              <a:t>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/>
              <a:t>Return Value Type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method may return a value. The </a:t>
            </a:r>
            <a:r>
              <a:rPr lang="en-US" u="sng"/>
              <a:t>returnValueType</a:t>
            </a:r>
            <a:r>
              <a:rPr lang="en-US"/>
              <a:t> is the data type of the value the method returns. If the method does not return a value, the </a:t>
            </a:r>
            <a:r>
              <a:rPr lang="en-US" u="sng"/>
              <a:t>returnValueType</a:t>
            </a:r>
            <a:r>
              <a:rPr lang="en-US"/>
              <a:t> is the keyword </a:t>
            </a:r>
            <a:r>
              <a:rPr lang="en-US" u="sng"/>
              <a:t>void</a:t>
            </a:r>
            <a:r>
              <a:rPr lang="en-US"/>
              <a:t>. For example, the </a:t>
            </a:r>
            <a:r>
              <a:rPr lang="en-US" u="sng"/>
              <a:t>returnValueType</a:t>
            </a:r>
            <a:r>
              <a:rPr lang="en-US"/>
              <a:t> in the </a:t>
            </a:r>
            <a:r>
              <a:rPr lang="en-US" u="sng"/>
              <a:t>main</a:t>
            </a:r>
            <a:r>
              <a:rPr lang="en-US"/>
              <a:t> method is </a:t>
            </a:r>
            <a:r>
              <a:rPr lang="en-US" u="sng"/>
              <a:t>void</a:t>
            </a:r>
            <a:r>
              <a:rPr lang="en-US"/>
              <a:t>.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4" name="Picture" r:id="rId4" imgW="4972050" imgH="1976120" progId="Word.Picture.8">
                  <p:embed/>
                </p:oleObj>
              </mc:Choice>
              <mc:Fallback>
                <p:oleObj name="Picture" r:id="rId4" imgW="4972050" imgH="1976120" progId="Word.Picture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126</TotalTime>
  <Words>2773</Words>
  <Application>Microsoft Office PowerPoint</Application>
  <PresentationFormat>On-screen Show (4:3)</PresentationFormat>
  <Paragraphs>446</Paragraphs>
  <Slides>55</Slides>
  <Notes>43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Arial</vt:lpstr>
      <vt:lpstr>Book Antiqua</vt:lpstr>
      <vt:lpstr>Courier</vt:lpstr>
      <vt:lpstr>Courier New</vt:lpstr>
      <vt:lpstr>Forte</vt:lpstr>
      <vt:lpstr>Monotype Sorts</vt:lpstr>
      <vt:lpstr>Times New Roman</vt:lpstr>
      <vt:lpstr>International</vt:lpstr>
      <vt:lpstr>Picture</vt:lpstr>
      <vt:lpstr>Microsoft Word Picture</vt:lpstr>
      <vt:lpstr>Chapter 5 Methods</vt:lpstr>
      <vt:lpstr>Problem</vt:lpstr>
      <vt:lpstr>Problem</vt:lpstr>
      <vt:lpstr>Solution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Reuse Methods from Other Classes</vt:lpstr>
      <vt:lpstr>Passing Parameters</vt:lpstr>
      <vt:lpstr>Modularizing Code</vt:lpstr>
      <vt:lpstr>Passing Arrays to Methods</vt:lpstr>
      <vt:lpstr>Anonymous Array</vt:lpstr>
      <vt:lpstr>Pass By Value</vt:lpstr>
      <vt:lpstr>Returning an Array from a Method</vt:lpstr>
      <vt:lpstr>Passing Tow-Dimensional Arrays to Methods</vt:lpstr>
      <vt:lpstr>Overloading Methods</vt:lpstr>
      <vt:lpstr>Ambiguous Invocation</vt:lpstr>
      <vt:lpstr>Ambiguous Invocation</vt:lpstr>
      <vt:lpstr>Problem: Converting Decimals to Hexadecimals </vt:lpstr>
      <vt:lpstr>Problem: Converting Decimals to Hexadecimals 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Method Abstraction</vt:lpstr>
      <vt:lpstr>Benefits of Methods</vt:lpstr>
      <vt:lpstr>The Math Class</vt:lpstr>
      <vt:lpstr>Trigonometric Methods</vt:lpstr>
      <vt:lpstr>Exponent Methods</vt:lpstr>
      <vt:lpstr>Rounding Methods</vt:lpstr>
      <vt:lpstr>Rounding Methods Examples</vt:lpstr>
      <vt:lpstr>min, max, and abs</vt:lpstr>
      <vt:lpstr>The random Method</vt:lpstr>
      <vt:lpstr>Case Study: Generating Random Characters </vt:lpstr>
      <vt:lpstr>Case Study: Generating Random Characters, cont.</vt:lpstr>
      <vt:lpstr>Case Study: Generating Random Characters, cont.</vt:lpstr>
      <vt:lpstr>Case Study: Generating Random Characters, cont.</vt:lpstr>
      <vt:lpstr>Case Study: Generating Random Characters, cont.</vt:lpstr>
      <vt:lpstr>The RandomCharacter Class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Rajesh Palit</cp:lastModifiedBy>
  <cp:revision>176</cp:revision>
  <dcterms:created xsi:type="dcterms:W3CDTF">1995-06-10T17:31:00Z</dcterms:created>
  <dcterms:modified xsi:type="dcterms:W3CDTF">2017-10-18T04:39:09Z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