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97" r:id="rId3"/>
    <p:sldId id="547" r:id="rId4"/>
    <p:sldId id="548" r:id="rId5"/>
    <p:sldId id="558" r:id="rId6"/>
    <p:sldId id="484" r:id="rId7"/>
    <p:sldId id="496" r:id="rId8"/>
    <p:sldId id="503" r:id="rId9"/>
    <p:sldId id="487" r:id="rId10"/>
    <p:sldId id="495" r:id="rId11"/>
    <p:sldId id="560" r:id="rId12"/>
    <p:sldId id="485" r:id="rId13"/>
    <p:sldId id="499" r:id="rId14"/>
    <p:sldId id="510" r:id="rId15"/>
    <p:sldId id="500" r:id="rId16"/>
    <p:sldId id="527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9" autoAdjust="0"/>
    <p:restoredTop sz="94614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528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555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BC963A25-4B4F-424E-88C1-A05F23CA4E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390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3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2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075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081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3076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2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01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3083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5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6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7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8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9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0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1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2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3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4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5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0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F0EBFDA-C4B4-4E84-8A3B-E1474076ED4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09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4F7CDA-527C-4374-94B3-E25EB5ED9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32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D2289B-B0AC-4BBF-939D-111781C61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09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3BCF8-6AB6-46DD-8ECB-F26D639ED4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2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BAB0D8-596B-4E62-9A46-67215426C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503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50C631D-A62A-4500-B863-AE58963A8F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81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E95558-E574-4B84-AA09-F25A45CE3D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60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19922B-DE4E-433A-A02A-77596793C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48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1DF71A-D9E9-4708-B511-40BD86A85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3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CAE30-F88A-401F-9A77-8E4214A619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98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4C16CB-DFAA-4295-B9E1-2ABBE53E7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5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2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27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1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51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33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9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00A160-BCF9-4EDD-9366-D2BB8722A1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59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DF678F-60B8-459F-A279-137BF3CE289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781050"/>
          </a:xfrm>
        </p:spPr>
        <p:txBody>
          <a:bodyPr/>
          <a:lstStyle/>
          <a:p>
            <a:r>
              <a:rPr lang="en-US" altLang="en-US" dirty="0"/>
              <a:t>Chapter 9 </a:t>
            </a:r>
            <a:r>
              <a:rPr lang="en-US" altLang="en-US" dirty="0" smtClean="0"/>
              <a:t>Strings</a:t>
            </a:r>
            <a:endParaRPr lang="en-US" altLang="en-US" sz="4800" dirty="0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148BB0-2E97-4B1C-B11E-13B28B83AA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String Concatenation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41148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3000">
                <a:latin typeface="Courier New" pitchFamily="49" charset="0"/>
              </a:rPr>
              <a:t>String s3 = s1.concat(s2);</a:t>
            </a:r>
            <a:endParaRPr lang="en-US" altLang="en-US"/>
          </a:p>
          <a:p>
            <a:pPr marL="0" indent="0">
              <a:buFont typeface="Monotype Sorts" pitchFamily="2" charset="2"/>
              <a:buNone/>
            </a:pPr>
            <a:endParaRPr lang="en-US" altLang="en-US"/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String s3 = s1 + s2;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/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s1 + s2 + s3 + s4 + s5 same as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(((s1.concat(s2)).concat(s3)).concat(s4)).concat(s5);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8E189B-1033-4141-889F-79C032C6877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Extracting Substrings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7383" name="Object 7"/>
          <p:cNvGraphicFramePr>
            <a:graphicFrameLocks noChangeAspect="1"/>
          </p:cNvGraphicFramePr>
          <p:nvPr/>
        </p:nvGraphicFramePr>
        <p:xfrm>
          <a:off x="152400" y="1447800"/>
          <a:ext cx="8839200" cy="236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93" name="Picture" r:id="rId3" imgW="4273296" imgH="1143000" progId="Word.Picture.8">
                  <p:embed/>
                </p:oleObj>
              </mc:Choice>
              <mc:Fallback>
                <p:oleObj name="Picture" r:id="rId3" imgW="4273296" imgH="11430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47800"/>
                        <a:ext cx="8839200" cy="23669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4562D-93ED-4F46-89A7-F6AD32C9ECE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Extracting Substrings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27432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You can extract a single character from a string using the </a:t>
            </a:r>
            <a:r>
              <a:rPr lang="en-US" altLang="en-US" sz="2800" u="sng"/>
              <a:t>charAt</a:t>
            </a:r>
            <a:r>
              <a:rPr lang="en-US" altLang="en-US" sz="2800"/>
              <a:t> method. You can also extract a substring from a string using the </a:t>
            </a:r>
            <a:r>
              <a:rPr lang="en-US" altLang="en-US" sz="2800" u="sng"/>
              <a:t>substring</a:t>
            </a:r>
            <a:r>
              <a:rPr lang="en-US" altLang="en-US" sz="2800"/>
              <a:t> method in the </a:t>
            </a:r>
            <a:r>
              <a:rPr lang="en-US" altLang="en-US" sz="2800" u="sng"/>
              <a:t>String</a:t>
            </a:r>
            <a:r>
              <a:rPr lang="en-US" altLang="en-US" sz="2800"/>
              <a:t> class.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100">
                <a:latin typeface="Courier New" pitchFamily="49" charset="0"/>
              </a:rPr>
              <a:t>String s1 = "Welcome to Java";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100">
                <a:latin typeface="Courier New" pitchFamily="49" charset="0"/>
              </a:rPr>
              <a:t>String s2 = s1.substring(0, 11) + "HTML";</a:t>
            </a:r>
            <a:endParaRPr lang="en-US" altLang="en-US" sz="280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altLang="en-US" sz="2800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32410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152400" y="4191000"/>
          <a:ext cx="89154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6" name="Picture" r:id="rId3" imgW="4495800" imgH="1143000" progId="Word.Picture.8">
                  <p:embed/>
                </p:oleObj>
              </mc:Choice>
              <mc:Fallback>
                <p:oleObj name="Picture" r:id="rId3" imgW="4495800" imgH="1143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8915400" cy="22669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27553F-4BD7-47B9-8490-078B0B5FDA7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  <a:noFill/>
          <a:ln/>
        </p:spPr>
        <p:txBody>
          <a:bodyPr/>
          <a:lstStyle/>
          <a:p>
            <a:r>
              <a:rPr lang="en-US" altLang="en-US"/>
              <a:t>Convert Character and Numbers to Strings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724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The String class provides several static valueOf methods for converting a character, an array of characters, and numeric values to strings. These methods have the same name valueOf with different argument types char, char[], double, long, int, and float. For example, to convert a double value to a string, use String.valueOf(5.44). The return value is string consists of characters ‘5’, ‘.’, ‘4’, and ‘4’.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D15C16-AFBA-4023-915F-6C994E3C05E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90600"/>
          </a:xfrm>
        </p:spPr>
        <p:txBody>
          <a:bodyPr/>
          <a:lstStyle/>
          <a:p>
            <a:r>
              <a:rPr lang="en-US" altLang="en-US" sz="4000">
                <a:latin typeface="Courier New" pitchFamily="49" charset="0"/>
              </a:rPr>
              <a:t>StringBuilder</a:t>
            </a:r>
            <a:r>
              <a:rPr lang="en-US" altLang="en-US" sz="4000"/>
              <a:t> and </a:t>
            </a:r>
            <a:r>
              <a:rPr lang="en-US" altLang="en-US" sz="4000">
                <a:latin typeface="Courier New" pitchFamily="49" charset="0"/>
              </a:rPr>
              <a:t>StringBuffer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48006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The </a:t>
            </a:r>
            <a:r>
              <a:rPr lang="en-US" altLang="en-US" sz="3000">
                <a:latin typeface="Courier New" pitchFamily="49" charset="0"/>
              </a:rPr>
              <a:t>StringBuilder</a:t>
            </a:r>
            <a:r>
              <a:rPr lang="en-US" altLang="en-US"/>
              <a:t>/</a:t>
            </a:r>
            <a:r>
              <a:rPr lang="en-US" altLang="en-US" sz="3000">
                <a:latin typeface="Courier New" pitchFamily="49" charset="0"/>
              </a:rPr>
              <a:t>StringBuffer</a:t>
            </a:r>
            <a:r>
              <a:rPr lang="en-US" altLang="en-US"/>
              <a:t> class is an alternative to the </a:t>
            </a:r>
            <a:r>
              <a:rPr lang="en-US" altLang="en-US" sz="3000">
                <a:latin typeface="Courier New" pitchFamily="49" charset="0"/>
              </a:rPr>
              <a:t>String</a:t>
            </a:r>
            <a:r>
              <a:rPr lang="en-US" altLang="en-US"/>
              <a:t> class. In general, a </a:t>
            </a:r>
            <a:r>
              <a:rPr lang="en-US" altLang="en-US" u="sng"/>
              <a:t>StringBuilder</a:t>
            </a:r>
            <a:r>
              <a:rPr lang="en-US" altLang="en-US"/>
              <a:t>/</a:t>
            </a:r>
            <a:r>
              <a:rPr lang="en-US" altLang="en-US" u="sng"/>
              <a:t>StringBuffer</a:t>
            </a:r>
            <a:r>
              <a:rPr lang="en-US" altLang="en-US"/>
              <a:t> can be used wherever a string is used. </a:t>
            </a:r>
            <a:r>
              <a:rPr lang="en-US" altLang="en-US" u="sng"/>
              <a:t>StringBuilder/StringBuffer</a:t>
            </a:r>
            <a:r>
              <a:rPr lang="en-US" altLang="en-US"/>
              <a:t> is more flexible than </a:t>
            </a:r>
            <a:r>
              <a:rPr lang="en-US" altLang="en-US" u="sng"/>
              <a:t>String</a:t>
            </a:r>
            <a:r>
              <a:rPr lang="en-US" altLang="en-US"/>
              <a:t>. You can add, insert, or append new contents into a string buffer, whereas the value of a </a:t>
            </a:r>
            <a:r>
              <a:rPr lang="en-US" altLang="en-US" u="sng"/>
              <a:t>String</a:t>
            </a:r>
            <a:r>
              <a:rPr lang="en-US" altLang="en-US"/>
              <a:t> object is fixed once the string is created.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387EF2-55F5-41AB-8AC7-54886A0D73A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  <a:noFill/>
          <a:ln/>
        </p:spPr>
        <p:txBody>
          <a:bodyPr/>
          <a:lstStyle/>
          <a:p>
            <a:r>
              <a:rPr lang="en-US" altLang="en-US" sz="4000"/>
              <a:t>Main Method Is Just a Regular Method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9797" name="Object 5"/>
          <p:cNvGraphicFramePr>
            <a:graphicFrameLocks noChangeAspect="1"/>
          </p:cNvGraphicFramePr>
          <p:nvPr/>
        </p:nvGraphicFramePr>
        <p:xfrm>
          <a:off x="228600" y="4191000"/>
          <a:ext cx="8915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9" name="Picture" r:id="rId3" imgW="6024372" imgH="1021080" progId="Word.Picture.8">
                  <p:embed/>
                </p:oleObj>
              </mc:Choice>
              <mc:Fallback>
                <p:oleObj name="Picture" r:id="rId3" imgW="6024372" imgH="102108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91000"/>
                        <a:ext cx="8915400" cy="150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22098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You can call a regular method by passing actual parameters. Can you pass arguments to </a:t>
            </a:r>
            <a:r>
              <a:rPr lang="en-US" altLang="en-US" u="sng"/>
              <a:t>main</a:t>
            </a:r>
            <a:r>
              <a:rPr lang="en-US" altLang="en-US"/>
              <a:t>? Of course, yes. For example, the main method in class </a:t>
            </a:r>
            <a:r>
              <a:rPr lang="en-US" altLang="en-US" u="sng"/>
              <a:t>B</a:t>
            </a:r>
            <a:r>
              <a:rPr lang="en-US" altLang="en-US"/>
              <a:t> is invoked by a method in </a:t>
            </a:r>
            <a:r>
              <a:rPr lang="en-US" altLang="en-US" u="sng"/>
              <a:t>A</a:t>
            </a:r>
            <a:r>
              <a:rPr lang="en-US" altLang="en-US"/>
              <a:t>, as shown below: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3AA8B-D3C5-4477-9CBF-FC5A042062F3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Command-Line Parameters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57350"/>
            <a:ext cx="89916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class </a:t>
            </a:r>
            <a:r>
              <a:rPr lang="en-US" altLang="en-US" sz="2400" dirty="0" err="1">
                <a:latin typeface="Courier New" pitchFamily="49" charset="0"/>
              </a:rPr>
              <a:t>TestMain</a:t>
            </a:r>
            <a:r>
              <a:rPr lang="en-US" altLang="en-US" sz="2400" dirty="0">
                <a:latin typeface="Courier New" pitchFamily="49" charset="0"/>
              </a:rPr>
              <a:t> {	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  public static void main(String[] </a:t>
            </a:r>
            <a:r>
              <a:rPr lang="en-US" altLang="en-US" sz="2400" dirty="0" err="1">
                <a:latin typeface="Courier New" pitchFamily="49" charset="0"/>
              </a:rPr>
              <a:t>args</a:t>
            </a:r>
            <a:r>
              <a:rPr lang="en-US" altLang="en-US" sz="2400" dirty="0">
                <a:latin typeface="Courier New" pitchFamily="49" charset="0"/>
              </a:rPr>
              <a:t>) {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  ...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  }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itchFamily="49" charset="0"/>
              </a:rPr>
              <a:t>java </a:t>
            </a:r>
            <a:r>
              <a:rPr lang="en-US" altLang="en-US" sz="2400" dirty="0" err="1">
                <a:latin typeface="Courier New" pitchFamily="49" charset="0"/>
              </a:rPr>
              <a:t>TestMain</a:t>
            </a:r>
            <a:r>
              <a:rPr lang="en-US" altLang="en-US" sz="2400" dirty="0">
                <a:latin typeface="Courier New" pitchFamily="49" charset="0"/>
              </a:rPr>
              <a:t> arg0 arg1 arg2 ... </a:t>
            </a:r>
            <a:r>
              <a:rPr lang="en-US" altLang="en-US" sz="2400" dirty="0" err="1">
                <a:latin typeface="Courier New" pitchFamily="49" charset="0"/>
              </a:rPr>
              <a:t>argn</a:t>
            </a:r>
            <a:endParaRPr lang="en-US" altLang="en-US" sz="2400" dirty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/>
              <a:t>In the main method, get the arguments from </a:t>
            </a:r>
            <a:r>
              <a:rPr lang="en-US" altLang="en-US" sz="2000" dirty="0" err="1">
                <a:latin typeface="Courier New" pitchFamily="49" charset="0"/>
              </a:rPr>
              <a:t>args</a:t>
            </a:r>
            <a:r>
              <a:rPr lang="en-US" altLang="en-US" sz="2000" dirty="0">
                <a:latin typeface="Courier New" pitchFamily="49" charset="0"/>
              </a:rPr>
              <a:t>[0], </a:t>
            </a:r>
            <a:r>
              <a:rPr lang="en-US" altLang="en-US" sz="2000" dirty="0" err="1">
                <a:latin typeface="Courier New" pitchFamily="49" charset="0"/>
              </a:rPr>
              <a:t>args</a:t>
            </a:r>
            <a:r>
              <a:rPr lang="en-US" altLang="en-US" sz="2000" dirty="0">
                <a:latin typeface="Courier New" pitchFamily="49" charset="0"/>
              </a:rPr>
              <a:t>[1], ..., </a:t>
            </a:r>
            <a:r>
              <a:rPr lang="en-US" altLang="en-US" sz="2000" dirty="0" err="1">
                <a:latin typeface="Courier New" pitchFamily="49" charset="0"/>
              </a:rPr>
              <a:t>args</a:t>
            </a:r>
            <a:r>
              <a:rPr lang="en-US" altLang="en-US" sz="2000" dirty="0">
                <a:latin typeface="Courier New" pitchFamily="49" charset="0"/>
              </a:rPr>
              <a:t>[n]</a:t>
            </a:r>
            <a:r>
              <a:rPr lang="en-US" altLang="en-US" sz="2400" dirty="0"/>
              <a:t>, which corresponds to </a:t>
            </a:r>
            <a:r>
              <a:rPr lang="en-US" altLang="en-US" sz="2000" dirty="0">
                <a:latin typeface="Courier New" pitchFamily="49" charset="0"/>
              </a:rPr>
              <a:t>arg0, arg1, ..., </a:t>
            </a:r>
            <a:r>
              <a:rPr lang="en-US" altLang="en-US" sz="2000" dirty="0" err="1">
                <a:latin typeface="Courier New" pitchFamily="49" charset="0"/>
              </a:rPr>
              <a:t>argn</a:t>
            </a:r>
            <a:r>
              <a:rPr lang="en-US" altLang="en-US" sz="2400" dirty="0"/>
              <a:t> in the command line.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CFD03E-759C-4041-ADE0-9AB192B6CAE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noFill/>
          <a:ln/>
        </p:spPr>
        <p:txBody>
          <a:bodyPr/>
          <a:lstStyle/>
          <a:p>
            <a:r>
              <a:rPr lang="en-US" altLang="en-US"/>
              <a:t>Constructing Strings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44196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Times New Roman" pitchFamily="18" charset="0"/>
              </a:rPr>
              <a:t>String </a:t>
            </a:r>
            <a:r>
              <a:rPr lang="en-US" altLang="en-US" sz="2400" dirty="0" err="1">
                <a:cs typeface="Times New Roman" pitchFamily="18" charset="0"/>
              </a:rPr>
              <a:t>newString</a:t>
            </a:r>
            <a:r>
              <a:rPr lang="en-US" altLang="en-US" sz="2400" dirty="0">
                <a:cs typeface="Times New Roman" pitchFamily="18" charset="0"/>
              </a:rPr>
              <a:t> = new String(</a:t>
            </a:r>
            <a:r>
              <a:rPr lang="en-US" altLang="en-US" sz="2400" dirty="0" err="1">
                <a:cs typeface="Times New Roman" pitchFamily="18" charset="0"/>
              </a:rPr>
              <a:t>stringLiteral</a:t>
            </a:r>
            <a:r>
              <a:rPr lang="en-US" altLang="en-US" sz="2400" dirty="0" smtClean="0">
                <a:cs typeface="Times New Roman" pitchFamily="18" charset="0"/>
              </a:rPr>
              <a:t>);</a:t>
            </a:r>
            <a:r>
              <a:rPr lang="en-US" altLang="en-US" sz="2400" dirty="0">
                <a:cs typeface="Courier New" pitchFamily="49" charset="0"/>
              </a:rPr>
              <a:t>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Times New Roman" pitchFamily="18" charset="0"/>
              </a:rPr>
              <a:t>String message = new String("Welcome to Java</a:t>
            </a:r>
            <a:r>
              <a:rPr lang="en-US" altLang="en-US" sz="2400" dirty="0" smtClean="0">
                <a:cs typeface="Times New Roman" pitchFamily="18" charset="0"/>
              </a:rPr>
              <a:t>");</a:t>
            </a:r>
            <a:endParaRPr lang="en-US" altLang="en-US" sz="2400" dirty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Courier New" pitchFamily="49" charset="0"/>
              </a:rPr>
              <a:t>Since strings are used frequently, Java provides a shorthand initializer for creating a string</a:t>
            </a:r>
            <a:r>
              <a:rPr lang="en-US" altLang="en-US" sz="2400" dirty="0" smtClean="0">
                <a:cs typeface="Courier New" pitchFamily="49" charset="0"/>
              </a:rPr>
              <a:t>:</a:t>
            </a:r>
            <a:endParaRPr lang="en-US" altLang="en-US" sz="2400" dirty="0">
              <a:cs typeface="Courier New" pitchFamily="49" charset="0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en-US" sz="2400" dirty="0">
                <a:cs typeface="Times New Roman" pitchFamily="18" charset="0"/>
              </a:rPr>
              <a:t>String message = "Welcome to Java</a:t>
            </a:r>
            <a:r>
              <a:rPr lang="en-US" altLang="en-US" sz="2400" dirty="0" smtClean="0">
                <a:cs typeface="Times New Roman" pitchFamily="18" charset="0"/>
              </a:rPr>
              <a:t>";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en-US" sz="2400" dirty="0">
                <a:cs typeface="Courier New" pitchFamily="49" charset="0"/>
              </a:rPr>
              <a:t>A String object is immutable; its contents cannot be changed. Does the following code change the contents of the string? 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itchFamily="18" charset="0"/>
              </a:rPr>
              <a:t>       String s = "Java";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itchFamily="18" charset="0"/>
              </a:rPr>
              <a:t>       s = "HTML";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 sz="2400" dirty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2400" dirty="0" smtClean="0">
              <a:cs typeface="Times New Roman" pitchFamily="18" charset="0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91F6EB-B780-444C-A812-8FC2996CB7A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  <a:ln/>
        </p:spPr>
        <p:txBody>
          <a:bodyPr/>
          <a:lstStyle/>
          <a:p>
            <a:r>
              <a:rPr lang="en-US" altLang="en-US"/>
              <a:t>Trace Code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419600" cy="1447800"/>
          </a:xfrm>
          <a:solidFill>
            <a:schemeClr val="tx1"/>
          </a:solidFill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       </a:t>
            </a:r>
            <a:r>
              <a:rPr lang="en-US" altLang="en-US">
                <a:solidFill>
                  <a:schemeClr val="bg2"/>
                </a:solidFill>
                <a:cs typeface="Times New Roman" pitchFamily="18" charset="0"/>
              </a:rPr>
              <a:t>String s = "Java";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cs typeface="Times New Roman" pitchFamily="18" charset="0"/>
              </a:rPr>
              <a:t>       s = "HTML";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7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8" name="Rectangle 8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3049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3051" name="Object 11"/>
          <p:cNvGraphicFramePr>
            <a:graphicFrameLocks noChangeAspect="1"/>
          </p:cNvGraphicFramePr>
          <p:nvPr/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3" name="Picture" r:id="rId3" imgW="5190744" imgH="1371600" progId="Word.Picture.8">
                  <p:embed/>
                </p:oleObj>
              </mc:Choice>
              <mc:Fallback>
                <p:oleObj name="Picture" r:id="rId3" imgW="5190744" imgH="13716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2" name="Rectangle 12"/>
          <p:cNvSpPr>
            <a:spLocks noChangeArrowheads="1"/>
          </p:cNvSpPr>
          <p:nvPr/>
        </p:nvSpPr>
        <p:spPr bwMode="auto">
          <a:xfrm>
            <a:off x="1066800" y="1447800"/>
            <a:ext cx="3124200" cy="4572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auto">
          <a:xfrm>
            <a:off x="4114800" y="3429000"/>
            <a:ext cx="4876800" cy="2590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72B914-6821-4B73-AD13-38A7206DC2C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  <a:ln/>
        </p:spPr>
        <p:txBody>
          <a:bodyPr/>
          <a:lstStyle/>
          <a:p>
            <a:r>
              <a:rPr lang="en-US" altLang="en-US"/>
              <a:t>Trace Code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4419600" cy="1447800"/>
          </a:xfrm>
          <a:solidFill>
            <a:schemeClr val="tx1"/>
          </a:solidFill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>
                <a:cs typeface="Times New Roman" pitchFamily="18" charset="0"/>
              </a:rPr>
              <a:t>       </a:t>
            </a:r>
            <a:r>
              <a:rPr lang="en-US" altLang="en-US">
                <a:solidFill>
                  <a:schemeClr val="bg2"/>
                </a:solidFill>
                <a:cs typeface="Times New Roman" pitchFamily="18" charset="0"/>
              </a:rPr>
              <a:t>String s = "Java";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>
                <a:solidFill>
                  <a:schemeClr val="bg2"/>
                </a:solidFill>
                <a:cs typeface="Times New Roman" pitchFamily="18" charset="0"/>
              </a:rPr>
              <a:t>       s = "HTML";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71" name="Rectangle 7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72" name="Rectangle 8"/>
          <p:cNvSpPr>
            <a:spLocks noChangeArrowheads="1"/>
          </p:cNvSpPr>
          <p:nvPr/>
        </p:nvSpPr>
        <p:spPr bwMode="auto">
          <a:xfrm>
            <a:off x="2028825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4073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4074" name="Rectangle 10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4075" name="Object 11"/>
          <p:cNvGraphicFramePr>
            <a:graphicFrameLocks noChangeAspect="1"/>
          </p:cNvGraphicFramePr>
          <p:nvPr/>
        </p:nvGraphicFramePr>
        <p:xfrm>
          <a:off x="152400" y="3505200"/>
          <a:ext cx="88392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7" name="Picture" r:id="rId3" imgW="5190744" imgH="1371600" progId="Word.Picture.8">
                  <p:embed/>
                </p:oleObj>
              </mc:Choice>
              <mc:Fallback>
                <p:oleObj name="Picture" r:id="rId3" imgW="5190744" imgH="13716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505200"/>
                        <a:ext cx="8839200" cy="2339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6" name="Rectangle 12"/>
          <p:cNvSpPr>
            <a:spLocks noChangeArrowheads="1"/>
          </p:cNvSpPr>
          <p:nvPr/>
        </p:nvSpPr>
        <p:spPr bwMode="auto">
          <a:xfrm>
            <a:off x="1371600" y="2209800"/>
            <a:ext cx="3124200" cy="381000"/>
          </a:xfrm>
          <a:prstGeom prst="rect">
            <a:avLst/>
          </a:prstGeom>
          <a:solidFill>
            <a:schemeClr val="accent1">
              <a:alpha val="4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152400" y="3352800"/>
            <a:ext cx="3962400" cy="2590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8" name="Rectangle 14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4D915-C30E-412E-AA08-5E4025436BD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String Comparisons</a:t>
            </a:r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152400" y="1295400"/>
          <a:ext cx="876300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3" name="Picture" r:id="rId3" imgW="4273296" imgH="2362200" progId="Word.Picture.8">
                  <p:embed/>
                </p:oleObj>
              </mc:Choice>
              <mc:Fallback>
                <p:oleObj name="Picture" r:id="rId3" imgW="4273296" imgH="23622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8763000" cy="4851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BEB496-D7BA-416C-B8E6-8A7ACB91355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8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String Comparisons</a:t>
            </a:r>
          </a:p>
        </p:txBody>
      </p:sp>
      <p:sp>
        <p:nvSpPr>
          <p:cNvPr id="268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latin typeface="Courier New" pitchFamily="49" charset="0"/>
              </a:rPr>
              <a:t>equals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6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String s1 = new String("Welcome“);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if (s1.equals(s2)){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>
                <a:latin typeface="Courier New" pitchFamily="49" charset="0"/>
              </a:rPr>
              <a:t>    // s1 and s2 have the same contents</a:t>
            </a:r>
            <a:r>
              <a:rPr lang="en-US" altLang="en-US" sz="2400">
                <a:latin typeface="Courier New" pitchFamily="49" charset="0"/>
              </a:rPr>
              <a:t>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if (s1 == s2) </a:t>
            </a:r>
            <a:r>
              <a:rPr lang="en-US" altLang="en-US" sz="260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>
                <a:latin typeface="Courier New" pitchFamily="49" charset="0"/>
              </a:rPr>
              <a:t>    // s1 and s2 have the same reference</a:t>
            </a:r>
            <a:r>
              <a:rPr lang="en-US" altLang="en-US" sz="260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>
                <a:latin typeface="Courier New" pitchFamily="49" charset="0"/>
              </a:rPr>
              <a:t>  }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60D581-2690-4B18-B4AA-BD35621A366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  <a:ln/>
        </p:spPr>
        <p:txBody>
          <a:bodyPr/>
          <a:lstStyle/>
          <a:p>
            <a:r>
              <a:rPr lang="en-US" altLang="en-US"/>
              <a:t>String Comparisons, cont.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51816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latin typeface="Courier New" pitchFamily="49" charset="0"/>
              </a:rPr>
              <a:t>compareTo(Object object)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String s1 = new String("Welcome“);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String s2 = "welcome";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if (s1.compareTo(s2) &gt; 0) {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  // s1 is greater than s2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else if (s1.compareTo(s2) == 0) {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  // s1 and s2 have the same contents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>
                <a:latin typeface="Courier New" pitchFamily="49" charset="0"/>
              </a:rPr>
              <a:t>     // s1 is less than s2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D52EEA-8A05-4D90-B059-11F2ABE4AB7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428750"/>
          </a:xfrm>
          <a:noFill/>
          <a:ln/>
        </p:spPr>
        <p:txBody>
          <a:bodyPr/>
          <a:lstStyle/>
          <a:p>
            <a:r>
              <a:rPr lang="en-US" altLang="en-US" sz="4000"/>
              <a:t>String Length, Characters, and Combining Strings </a:t>
            </a: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3893" name="Object 5"/>
          <p:cNvGraphicFramePr>
            <a:graphicFrameLocks noChangeAspect="1"/>
          </p:cNvGraphicFramePr>
          <p:nvPr/>
        </p:nvGraphicFramePr>
        <p:xfrm>
          <a:off x="381000" y="2286000"/>
          <a:ext cx="86106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03" name="Picture" r:id="rId3" imgW="4041648" imgH="838200" progId="Word.Picture.8">
                  <p:embed/>
                </p:oleObj>
              </mc:Choice>
              <mc:Fallback>
                <p:oleObj name="Picture" r:id="rId3" imgW="4041648" imgH="8382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610600" cy="1787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B86E11-A370-403F-9285-14A76C3E300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  <a:noFill/>
          <a:ln/>
        </p:spPr>
        <p:txBody>
          <a:bodyPr/>
          <a:lstStyle/>
          <a:p>
            <a:r>
              <a:rPr lang="en-US" altLang="en-US"/>
              <a:t>Retrieving Individual Characters in a String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1981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Do not use </a:t>
            </a:r>
            <a:r>
              <a:rPr lang="en-US" altLang="en-US" sz="3000">
                <a:latin typeface="Courier New" pitchFamily="49" charset="0"/>
              </a:rPr>
              <a:t>message[0]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Use </a:t>
            </a:r>
            <a:r>
              <a:rPr lang="en-US" altLang="en-US" sz="3000">
                <a:latin typeface="Courier New" pitchFamily="49" charset="0"/>
              </a:rPr>
              <a:t>message.charAt(index)</a:t>
            </a: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Index starts from </a:t>
            </a:r>
            <a:r>
              <a:rPr lang="en-US" altLang="en-US" sz="3000">
                <a:latin typeface="Courier New" pitchFamily="49" charset="0"/>
              </a:rPr>
              <a:t>0</a:t>
            </a:r>
            <a:endParaRPr lang="en-US" altLang="en-US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36220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152400" y="4191000"/>
          <a:ext cx="89916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4" r:id="rId3" imgW="4419600" imgH="990600" progId="Word.Picture.8">
                  <p:embed/>
                </p:oleObj>
              </mc:Choice>
              <mc:Fallback>
                <p:oleObj r:id="rId3" imgW="4419600" imgH="9906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8991600" cy="20161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18725</TotalTime>
  <Words>396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International</vt:lpstr>
      <vt:lpstr>Picture</vt:lpstr>
      <vt:lpstr>Microsoft Word Picture</vt:lpstr>
      <vt:lpstr>Chapter 9 Strings</vt:lpstr>
      <vt:lpstr>Constructing Strings</vt:lpstr>
      <vt:lpstr>Trace Code</vt:lpstr>
      <vt:lpstr>Trace Code</vt:lpstr>
      <vt:lpstr>String Comparisons</vt:lpstr>
      <vt:lpstr>String Comparisons</vt:lpstr>
      <vt:lpstr>String Comparisons, cont.</vt:lpstr>
      <vt:lpstr>String Length, Characters, and Combining Strings </vt:lpstr>
      <vt:lpstr>Retrieving Individual Characters in a String</vt:lpstr>
      <vt:lpstr>String Concatenation</vt:lpstr>
      <vt:lpstr>Extracting Substrings</vt:lpstr>
      <vt:lpstr>Extracting Substrings</vt:lpstr>
      <vt:lpstr>Convert Character and Numbers to Strings</vt:lpstr>
      <vt:lpstr>StringBuilder and StringBuffer</vt:lpstr>
      <vt:lpstr>Main Method Is Just a Regular Method</vt:lpstr>
      <vt:lpstr>Command-Line Parameters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Objects and Classes</dc:title>
  <dc:creator>Y. Daniel Liang</dc:creator>
  <cp:lastModifiedBy>Rajesh Palit</cp:lastModifiedBy>
  <cp:revision>218</cp:revision>
  <dcterms:created xsi:type="dcterms:W3CDTF">1995-06-10T17:31:50Z</dcterms:created>
  <dcterms:modified xsi:type="dcterms:W3CDTF">2014-03-12T04:49:35Z</dcterms:modified>
</cp:coreProperties>
</file>