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p:sldMasterIdLst>
    <p:sldMasterId id="2147483648" r:id="rId1"/>
  </p:sldMasterIdLst>
  <p:notesMasterIdLst>
    <p:notesMasterId r:id="rId4"/>
  </p:notesMasterIdLst>
  <p:sldIdLst>
    <p:sldId id="443" r:id="rId3"/>
    <p:sldId id="446" r:id="rId5"/>
    <p:sldId id="447" r:id="rId6"/>
    <p:sldId id="448" r:id="rId7"/>
    <p:sldId id="449" r:id="rId8"/>
    <p:sldId id="450" r:id="rId9"/>
    <p:sldId id="451" r:id="rId10"/>
    <p:sldId id="452" r:id="rId11"/>
    <p:sldId id="458" r:id="rId12"/>
    <p:sldId id="459" r:id="rId13"/>
    <p:sldId id="460" r:id="rId14"/>
    <p:sldId id="461" r:id="rId15"/>
    <p:sldId id="463" r:id="rId16"/>
    <p:sldId id="464" r:id="rId17"/>
    <p:sldId id="467" r:id="rId18"/>
    <p:sldId id="473" r:id="rId19"/>
    <p:sldId id="474" r:id="rId20"/>
    <p:sldId id="477" r:id="rId21"/>
    <p:sldId id="478" r:id="rId22"/>
    <p:sldId id="480" r:id="rId23"/>
    <p:sldId id="476" r:id="rId24"/>
    <p:sldId id="481" r:id="rId25"/>
    <p:sldId id="482" r:id="rId26"/>
    <p:sldId id="483" r:id="rId27"/>
    <p:sldId id="484" r:id="rId28"/>
    <p:sldId id="485" r:id="rId29"/>
    <p:sldId id="486" r:id="rId30"/>
    <p:sldId id="487" r:id="rId31"/>
    <p:sldId id="488" r:id="rId32"/>
    <p:sldId id="489" r:id="rId33"/>
    <p:sldId id="490" r:id="rId34"/>
    <p:sldId id="495" r:id="rId35"/>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3" autoAdjust="0"/>
    <p:restoredTop sz="94665" autoAdjust="0"/>
  </p:normalViewPr>
  <p:slideViewPr>
    <p:cSldViewPr>
      <p:cViewPr varScale="1">
        <p:scale>
          <a:sx n="72" d="100"/>
          <a:sy n="72" d="100"/>
        </p:scale>
        <p:origin x="456" y="54"/>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0" d="100"/>
          <a:sy n="40" d="100"/>
        </p:scale>
        <p:origin x="-14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ln>
        </p:spPr>
      </p:sp>
      <p:sp>
        <p:nvSpPr>
          <p:cNvPr id="542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6623149-A0E8-4A32-920D-E24E776C1D8F}" type="slidenum">
              <a:rPr lang="en-US" altLang="en-US" sz="1000" i="1"/>
            </a:fld>
            <a:endParaRPr lang="en-US" altLang="en-US" sz="1000" i="1"/>
          </a:p>
        </p:txBody>
      </p:sp>
      <p:sp>
        <p:nvSpPr>
          <p:cNvPr id="55299"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ln>
        </p:spPr>
      </p:sp>
      <p:sp>
        <p:nvSpPr>
          <p:cNvPr id="55300"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lIns="92075" tIns="46038" rIns="92075" bIns="46038"/>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262269CC-3104-4B82-A55B-23BE9CEE6F19}" type="slidenum">
              <a:rPr lang="en-US" altLang="en-US" sz="1000" i="1"/>
            </a:fld>
            <a:endParaRPr lang="en-US" altLang="en-US" sz="1000" i="1"/>
          </a:p>
        </p:txBody>
      </p:sp>
      <p:sp>
        <p:nvSpPr>
          <p:cNvPr id="56323"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ln>
        </p:spPr>
      </p:sp>
      <p:sp>
        <p:nvSpPr>
          <p:cNvPr id="56324"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lIns="92075" tIns="46038" rIns="92075" bIns="46038"/>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8F3886E6-A15B-42B1-9911-6FD00607EB6C}" type="slidenum">
              <a:rPr lang="en-US" altLang="en-US" sz="1000" i="1"/>
            </a:fld>
            <a:endParaRPr lang="en-US" altLang="en-US" sz="1000" i="1"/>
          </a:p>
        </p:txBody>
      </p:sp>
      <p:sp>
        <p:nvSpPr>
          <p:cNvPr id="58371"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ln>
        </p:spPr>
      </p:sp>
      <p:sp>
        <p:nvSpPr>
          <p:cNvPr id="58372"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lIns="92075" tIns="46038" rIns="92075" bIns="46038"/>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4" name="Group 31"/>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6" name="Group 30"/>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8" name="Group 9"/>
              <p:cNvGrpSpPr/>
              <p:nvPr/>
            </p:nvGrpSpPr>
            <p:grpSpPr bwMode="auto">
              <a:xfrm>
                <a:off x="2289" y="72"/>
                <a:ext cx="1440" cy="1984"/>
                <a:chOff x="2289" y="72"/>
                <a:chExt cx="1440" cy="1984"/>
              </a:xfrm>
            </p:grpSpPr>
            <p:sp>
              <p:nvSpPr>
                <p:cNvPr id="29" name="Freeform 4"/>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0" name="Group 29"/>
              <p:cNvGrpSpPr/>
              <p:nvPr/>
            </p:nvGrpSpPr>
            <p:grpSpPr bwMode="auto">
              <a:xfrm>
                <a:off x="2071" y="406"/>
                <a:ext cx="1392" cy="1109"/>
                <a:chOff x="2071" y="406"/>
                <a:chExt cx="1392" cy="1109"/>
              </a:xfrm>
            </p:grpSpPr>
            <p:sp>
              <p:nvSpPr>
                <p:cNvPr id="11" name="Freeform 11"/>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altLang="en-US" noProof="0" smtClean="0"/>
              <a:t>Click to edit Master title style</a:t>
            </a:r>
            <a:endParaRPr lang="en-US" altLang="en-US" noProof="0" smtClean="0"/>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altLang="en-US" noProof="0" smtClean="0"/>
              <a:t>Click to edit Master subtitle style</a:t>
            </a:r>
            <a:endParaRPr lang="en-US" altLang="en-US" noProof="0" smtClean="0"/>
          </a:p>
        </p:txBody>
      </p:sp>
      <p:sp>
        <p:nvSpPr>
          <p:cNvPr id="34" name="Rectangle 34"/>
          <p:cNvSpPr>
            <a:spLocks noGrp="1" noChangeArrowheads="1"/>
          </p:cNvSpPr>
          <p:nvPr>
            <p:ph type="dt" sz="quarter" idx="10"/>
          </p:nvPr>
        </p:nvSpPr>
        <p:spPr/>
        <p:txBody>
          <a:bodyPr/>
          <a:lstStyle>
            <a:lvl1pPr>
              <a:defRPr smtClean="0"/>
            </a:lvl1pPr>
          </a:lstStyle>
          <a:p>
            <a:pPr>
              <a:defRPr/>
            </a:pPr>
            <a:fld id="{D27CD0C3-679D-42B7-93B6-633E6F05F322}" type="datetime1">
              <a:rPr lang="en-US" altLang="en-US"/>
            </a:fld>
            <a:endParaRPr lang="en-US" altLang="en-US"/>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ctr">
              <a:defRPr sz="1400" smtClean="0"/>
            </a:lvl1pPr>
          </a:lstStyle>
          <a:p>
            <a:pPr>
              <a:defRPr/>
            </a:pPr>
            <a:r>
              <a:rPr lang="en-US" altLang="en-US"/>
              <a:t>Liang, Introduction to Java Programming, Eighth Edition, (c) 2011 Pearson Education, Inc. All rights reserved. 0132130807</a:t>
            </a:r>
            <a:endParaRPr lang="en-US" altLang="en-US"/>
          </a:p>
        </p:txBody>
      </p:sp>
      <p:sp>
        <p:nvSpPr>
          <p:cNvPr id="36" name="Rectangle 36"/>
          <p:cNvSpPr>
            <a:spLocks noGrp="1" noChangeArrowheads="1"/>
          </p:cNvSpPr>
          <p:nvPr>
            <p:ph type="sldNum" sz="quarter" idx="12"/>
          </p:nvPr>
        </p:nvSpPr>
        <p:spPr>
          <a:xfrm>
            <a:off x="6553200" y="6400800"/>
            <a:ext cx="1905000" cy="457200"/>
          </a:xfrm>
        </p:spPr>
        <p:txBody>
          <a:bodyPr/>
          <a:lstStyle>
            <a:lvl1pPr>
              <a:defRPr smtClean="0"/>
            </a:lvl1pPr>
          </a:lstStyle>
          <a:p>
            <a:pPr>
              <a:defRPr/>
            </a:pPr>
            <a:fld id="{91198766-DE32-4790-8538-0B9CFDCC77CC}" type="slidenum">
              <a:rPr lang="en-US" altLang="en-US"/>
            </a:fld>
            <a:endParaRPr lang="en-US"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fld id="{B7793DF3-EF91-47AE-AFB1-ED6512FBEFF0}" type="datetime1">
              <a:rPr lang="en-US" altLang="en-US"/>
            </a:fld>
            <a:endParaRPr lang="en-US" altLang="en-US"/>
          </a:p>
        </p:txBody>
      </p:sp>
      <p:sp>
        <p:nvSpPr>
          <p:cNvPr id="5" name="Rectangle 34"/>
          <p:cNvSpPr>
            <a:spLocks noGrp="1" noChangeArrowheads="1"/>
          </p:cNvSpPr>
          <p:nvPr>
            <p:ph type="sldNum" sz="quarter" idx="11"/>
          </p:nvPr>
        </p:nvSpPr>
        <p:spPr/>
        <p:txBody>
          <a:bodyPr/>
          <a:lstStyle>
            <a:lvl1pPr>
              <a:defRPr/>
            </a:lvl1pPr>
          </a:lstStyle>
          <a:p>
            <a:pPr>
              <a:defRPr/>
            </a:pPr>
            <a:fld id="{D4C467E5-20B9-4B4C-B605-2AFA5323AF2E}" type="slidenum">
              <a:rPr lang="en-US" altLang="en-US"/>
            </a:fld>
            <a:endParaRPr lang="en-US"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fld id="{143CF90C-098D-4ADF-8710-8AC4B3FF57B4}" type="datetime1">
              <a:rPr lang="en-US" altLang="en-US"/>
            </a:fld>
            <a:endParaRPr lang="en-US" altLang="en-US"/>
          </a:p>
        </p:txBody>
      </p:sp>
      <p:sp>
        <p:nvSpPr>
          <p:cNvPr id="5" name="Rectangle 34"/>
          <p:cNvSpPr>
            <a:spLocks noGrp="1" noChangeArrowheads="1"/>
          </p:cNvSpPr>
          <p:nvPr>
            <p:ph type="sldNum" sz="quarter" idx="11"/>
          </p:nvPr>
        </p:nvSpPr>
        <p:spPr/>
        <p:txBody>
          <a:bodyPr/>
          <a:lstStyle>
            <a:lvl1pPr>
              <a:defRPr/>
            </a:lvl1pPr>
          </a:lstStyle>
          <a:p>
            <a:pPr>
              <a:defRPr/>
            </a:pPr>
            <a:fld id="{9A1E16C1-8A41-4AEC-B285-F12397C90B82}" type="slidenum">
              <a:rPr lang="en-US" altLang="en-US"/>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fld id="{8B19303C-4D4A-4BB3-B01D-977BD4C94649}" type="datetime1">
              <a:rPr lang="en-US" altLang="en-US"/>
            </a:fld>
            <a:endParaRPr lang="en-US" altLang="en-US"/>
          </a:p>
        </p:txBody>
      </p:sp>
      <p:sp>
        <p:nvSpPr>
          <p:cNvPr id="5" name="Rectangle 34"/>
          <p:cNvSpPr>
            <a:spLocks noGrp="1" noChangeArrowheads="1"/>
          </p:cNvSpPr>
          <p:nvPr>
            <p:ph type="sldNum" sz="quarter" idx="11"/>
          </p:nvPr>
        </p:nvSpPr>
        <p:spPr/>
        <p:txBody>
          <a:bodyPr/>
          <a:lstStyle>
            <a:lvl1pPr>
              <a:defRPr/>
            </a:lvl1pPr>
          </a:lstStyle>
          <a:p>
            <a:pPr>
              <a:defRPr/>
            </a:pPr>
            <a:fld id="{EFC4B6A9-A89F-497F-88BD-CEC36848D63F}" type="slidenum">
              <a:rPr lang="en-US" altLang="en-US"/>
            </a:fld>
            <a:endParaRPr lang="en-US"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Rectangle 32"/>
          <p:cNvSpPr>
            <a:spLocks noGrp="1" noChangeArrowheads="1"/>
          </p:cNvSpPr>
          <p:nvPr>
            <p:ph type="dt" sz="half" idx="10"/>
          </p:nvPr>
        </p:nvSpPr>
        <p:spPr/>
        <p:txBody>
          <a:bodyPr/>
          <a:lstStyle>
            <a:lvl1pPr>
              <a:defRPr/>
            </a:lvl1pPr>
          </a:lstStyle>
          <a:p>
            <a:pPr>
              <a:defRPr/>
            </a:pPr>
            <a:fld id="{C49CEAB4-B484-44F9-A89F-CCCF58BD537C}" type="datetime1">
              <a:rPr lang="en-US" altLang="en-US"/>
            </a:fld>
            <a:endParaRPr lang="en-US" altLang="en-US"/>
          </a:p>
        </p:txBody>
      </p:sp>
      <p:sp>
        <p:nvSpPr>
          <p:cNvPr id="5" name="Rectangle 34"/>
          <p:cNvSpPr>
            <a:spLocks noGrp="1" noChangeArrowheads="1"/>
          </p:cNvSpPr>
          <p:nvPr>
            <p:ph type="sldNum" sz="quarter" idx="11"/>
          </p:nvPr>
        </p:nvSpPr>
        <p:spPr/>
        <p:txBody>
          <a:bodyPr/>
          <a:lstStyle>
            <a:lvl1pPr>
              <a:defRPr/>
            </a:lvl1pPr>
          </a:lstStyle>
          <a:p>
            <a:pPr>
              <a:defRPr/>
            </a:pPr>
            <a:fld id="{221DC8CB-48E4-45E5-A917-6953D37B6118}" type="slidenum">
              <a:rPr lang="en-US" altLang="en-US"/>
            </a:fld>
            <a:endParaRPr lang="en-US"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32"/>
          <p:cNvSpPr>
            <a:spLocks noGrp="1" noChangeArrowheads="1"/>
          </p:cNvSpPr>
          <p:nvPr>
            <p:ph type="dt" sz="half" idx="10"/>
          </p:nvPr>
        </p:nvSpPr>
        <p:spPr/>
        <p:txBody>
          <a:bodyPr/>
          <a:lstStyle>
            <a:lvl1pPr>
              <a:defRPr/>
            </a:lvl1pPr>
          </a:lstStyle>
          <a:p>
            <a:pPr>
              <a:defRPr/>
            </a:pPr>
            <a:fld id="{FF8BFAE2-3315-4FB0-B550-41836B760492}" type="datetime1">
              <a:rPr lang="en-US" altLang="en-US"/>
            </a:fld>
            <a:endParaRPr lang="en-US" altLang="en-US"/>
          </a:p>
        </p:txBody>
      </p:sp>
      <p:sp>
        <p:nvSpPr>
          <p:cNvPr id="6" name="Rectangle 34"/>
          <p:cNvSpPr>
            <a:spLocks noGrp="1" noChangeArrowheads="1"/>
          </p:cNvSpPr>
          <p:nvPr>
            <p:ph type="sldNum" sz="quarter" idx="11"/>
          </p:nvPr>
        </p:nvSpPr>
        <p:spPr/>
        <p:txBody>
          <a:bodyPr/>
          <a:lstStyle>
            <a:lvl1pPr>
              <a:defRPr/>
            </a:lvl1pPr>
          </a:lstStyle>
          <a:p>
            <a:pPr>
              <a:defRPr/>
            </a:pPr>
            <a:fld id="{D88DC340-DA69-4F2C-A51E-24B493CE9D4A}" type="slidenum">
              <a:rPr lang="en-US" altLang="en-US"/>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Rectangle 32"/>
          <p:cNvSpPr>
            <a:spLocks noGrp="1" noChangeArrowheads="1"/>
          </p:cNvSpPr>
          <p:nvPr>
            <p:ph type="dt" sz="half" idx="10"/>
          </p:nvPr>
        </p:nvSpPr>
        <p:spPr/>
        <p:txBody>
          <a:bodyPr/>
          <a:lstStyle>
            <a:lvl1pPr>
              <a:defRPr/>
            </a:lvl1pPr>
          </a:lstStyle>
          <a:p>
            <a:pPr>
              <a:defRPr/>
            </a:pPr>
            <a:fld id="{7436BC30-9E2B-4075-B827-CF2D56978283}" type="datetime1">
              <a:rPr lang="en-US" altLang="en-US"/>
            </a:fld>
            <a:endParaRPr lang="en-US" altLang="en-US"/>
          </a:p>
        </p:txBody>
      </p:sp>
      <p:sp>
        <p:nvSpPr>
          <p:cNvPr id="8" name="Rectangle 34"/>
          <p:cNvSpPr>
            <a:spLocks noGrp="1" noChangeArrowheads="1"/>
          </p:cNvSpPr>
          <p:nvPr>
            <p:ph type="sldNum" sz="quarter" idx="11"/>
          </p:nvPr>
        </p:nvSpPr>
        <p:spPr/>
        <p:txBody>
          <a:bodyPr/>
          <a:lstStyle>
            <a:lvl1pPr>
              <a:defRPr/>
            </a:lvl1pPr>
          </a:lstStyle>
          <a:p>
            <a:pPr>
              <a:defRPr/>
            </a:pPr>
            <a:fld id="{81DD580C-A294-4215-8124-F1D3D26EEFB4}" type="slidenum">
              <a:rPr lang="en-US" altLang="en-US"/>
            </a:fld>
            <a:endParaRPr lang="en-US"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p:txBody>
          <a:bodyPr/>
          <a:lstStyle>
            <a:lvl1pPr>
              <a:defRPr/>
            </a:lvl1pPr>
          </a:lstStyle>
          <a:p>
            <a:pPr>
              <a:defRPr/>
            </a:pPr>
            <a:fld id="{F0DCF44A-4328-4BF2-A327-87B27EF2EF86}" type="datetime1">
              <a:rPr lang="en-US" altLang="en-US"/>
            </a:fld>
            <a:endParaRPr lang="en-US" altLang="en-US"/>
          </a:p>
        </p:txBody>
      </p:sp>
      <p:sp>
        <p:nvSpPr>
          <p:cNvPr id="4" name="Rectangle 34"/>
          <p:cNvSpPr>
            <a:spLocks noGrp="1" noChangeArrowheads="1"/>
          </p:cNvSpPr>
          <p:nvPr>
            <p:ph type="sldNum" sz="quarter" idx="11"/>
          </p:nvPr>
        </p:nvSpPr>
        <p:spPr/>
        <p:txBody>
          <a:bodyPr/>
          <a:lstStyle>
            <a:lvl1pPr>
              <a:defRPr/>
            </a:lvl1pPr>
          </a:lstStyle>
          <a:p>
            <a:pPr>
              <a:defRPr/>
            </a:pPr>
            <a:fld id="{2C4C043D-A194-425A-AE03-69AAF4225226}" type="slidenum">
              <a:rPr lang="en-US" altLang="en-US"/>
            </a:fld>
            <a:endParaRPr lang="en-US"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p:txBody>
          <a:bodyPr/>
          <a:lstStyle>
            <a:lvl1pPr>
              <a:defRPr/>
            </a:lvl1pPr>
          </a:lstStyle>
          <a:p>
            <a:pPr>
              <a:defRPr/>
            </a:pPr>
            <a:fld id="{8556830C-EC6E-4099-BD44-741BD6E5453A}" type="datetime1">
              <a:rPr lang="en-US" altLang="en-US"/>
            </a:fld>
            <a:endParaRPr lang="en-US" altLang="en-US"/>
          </a:p>
        </p:txBody>
      </p:sp>
      <p:sp>
        <p:nvSpPr>
          <p:cNvPr id="3" name="Rectangle 34"/>
          <p:cNvSpPr>
            <a:spLocks noGrp="1" noChangeArrowheads="1"/>
          </p:cNvSpPr>
          <p:nvPr>
            <p:ph type="sldNum" sz="quarter" idx="11"/>
          </p:nvPr>
        </p:nvSpPr>
        <p:spPr/>
        <p:txBody>
          <a:bodyPr/>
          <a:lstStyle>
            <a:lvl1pPr>
              <a:defRPr/>
            </a:lvl1pPr>
          </a:lstStyle>
          <a:p>
            <a:pPr>
              <a:defRPr/>
            </a:pPr>
            <a:fld id="{A114B4C2-19B2-4121-AD77-E2352FC8AFCC}" type="slidenum">
              <a:rPr lang="en-US" altLang="en-US"/>
            </a:fld>
            <a:endParaRPr lang="en-US"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32"/>
          <p:cNvSpPr>
            <a:spLocks noGrp="1" noChangeArrowheads="1"/>
          </p:cNvSpPr>
          <p:nvPr>
            <p:ph type="dt" sz="half" idx="10"/>
          </p:nvPr>
        </p:nvSpPr>
        <p:spPr/>
        <p:txBody>
          <a:bodyPr/>
          <a:lstStyle>
            <a:lvl1pPr>
              <a:defRPr/>
            </a:lvl1pPr>
          </a:lstStyle>
          <a:p>
            <a:pPr>
              <a:defRPr/>
            </a:pPr>
            <a:fld id="{ED4A285C-C1D9-45CF-BE94-1A54F66C11BC}" type="datetime1">
              <a:rPr lang="en-US" altLang="en-US"/>
            </a:fld>
            <a:endParaRPr lang="en-US" altLang="en-US"/>
          </a:p>
        </p:txBody>
      </p:sp>
      <p:sp>
        <p:nvSpPr>
          <p:cNvPr id="6" name="Rectangle 34"/>
          <p:cNvSpPr>
            <a:spLocks noGrp="1" noChangeArrowheads="1"/>
          </p:cNvSpPr>
          <p:nvPr>
            <p:ph type="sldNum" sz="quarter" idx="11"/>
          </p:nvPr>
        </p:nvSpPr>
        <p:spPr/>
        <p:txBody>
          <a:bodyPr/>
          <a:lstStyle>
            <a:lvl1pPr>
              <a:defRPr/>
            </a:lvl1pPr>
          </a:lstStyle>
          <a:p>
            <a:pPr>
              <a:defRPr/>
            </a:pPr>
            <a:fld id="{36DD3783-7583-45F4-977C-FD68DF6C804C}" type="slidenum">
              <a:rPr lang="en-US" altLang="en-US"/>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32"/>
          <p:cNvSpPr>
            <a:spLocks noGrp="1" noChangeArrowheads="1"/>
          </p:cNvSpPr>
          <p:nvPr>
            <p:ph type="dt" sz="half" idx="10"/>
          </p:nvPr>
        </p:nvSpPr>
        <p:spPr/>
        <p:txBody>
          <a:bodyPr/>
          <a:lstStyle>
            <a:lvl1pPr>
              <a:defRPr/>
            </a:lvl1pPr>
          </a:lstStyle>
          <a:p>
            <a:pPr>
              <a:defRPr/>
            </a:pPr>
            <a:fld id="{07E41F6A-F8A5-4C7C-9CF9-19CC318B5976}" type="datetime1">
              <a:rPr lang="en-US" altLang="en-US"/>
            </a:fld>
            <a:endParaRPr lang="en-US" altLang="en-US"/>
          </a:p>
        </p:txBody>
      </p:sp>
      <p:sp>
        <p:nvSpPr>
          <p:cNvPr id="6" name="Rectangle 34"/>
          <p:cNvSpPr>
            <a:spLocks noGrp="1" noChangeArrowheads="1"/>
          </p:cNvSpPr>
          <p:nvPr>
            <p:ph type="sldNum" sz="quarter" idx="11"/>
          </p:nvPr>
        </p:nvSpPr>
        <p:spPr/>
        <p:txBody>
          <a:bodyPr/>
          <a:lstStyle>
            <a:lvl1pPr>
              <a:defRPr/>
            </a:lvl1pPr>
          </a:lstStyle>
          <a:p>
            <a:pPr>
              <a:defRPr/>
            </a:pPr>
            <a:fld id="{08CDA2BC-39EF-4AE3-AC31-A69769872ED3}" type="slidenum">
              <a:rPr lang="en-US" altLang="en-US"/>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26" name="Group 29"/>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033" name="Group 28"/>
            <p:cNvGrpSpPr/>
            <p:nvPr/>
          </p:nvGrpSpPr>
          <p:grpSpPr bwMode="auto">
            <a:xfrm>
              <a:off x="4458" y="2751"/>
              <a:ext cx="1190" cy="1426"/>
              <a:chOff x="4458" y="2751"/>
              <a:chExt cx="1190" cy="1426"/>
            </a:xfrm>
          </p:grpSpPr>
          <p:sp>
            <p:nvSpPr>
              <p:cNvPr id="1034" name="Freeform 3"/>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040" name="Group 27"/>
              <p:cNvGrpSpPr/>
              <p:nvPr/>
            </p:nvGrpSpPr>
            <p:grpSpPr bwMode="auto">
              <a:xfrm>
                <a:off x="4458" y="2991"/>
                <a:ext cx="999" cy="797"/>
                <a:chOff x="4458" y="2991"/>
                <a:chExt cx="999" cy="797"/>
              </a:xfrm>
            </p:grpSpPr>
            <p:sp>
              <p:nvSpPr>
                <p:cNvPr id="1041" name="Freeform 9"/>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lstStyle/>
          <a:p>
            <a:pPr lvl="0"/>
            <a:r>
              <a:rPr lang="en-US" altLang="en-US" smtClean="0"/>
              <a:t>Click to edit Master title style</a:t>
            </a:r>
            <a:endParaRPr lang="en-US" altLang="en-US" smtClean="0"/>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p>
            <a:pPr lvl="0"/>
            <a:r>
              <a:rPr lang="en-US" altLang="en-US" smtClean="0"/>
              <a:t>Click to 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endParaRPr lang="en-US" altLang="en-US" smtClean="0"/>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defRPr sz="1400" smtClean="0"/>
            </a:lvl1pPr>
          </a:lstStyle>
          <a:p>
            <a:pPr>
              <a:defRPr/>
            </a:pPr>
            <a:fld id="{216487A8-FCA4-4B6C-9EFF-5B07B6CB1850}" type="datetime1">
              <a:rPr lang="en-US" altLang="en-US"/>
            </a:fld>
            <a:endParaRPr lang="en-US" alt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r">
              <a:defRPr sz="1400" smtClean="0"/>
            </a:lvl1pPr>
          </a:lstStyle>
          <a:p>
            <a:pPr>
              <a:defRPr/>
            </a:pPr>
            <a:fld id="{B6923039-B417-4D4E-BDF3-1FB5A47EBD8A}" type="slidenum">
              <a:rPr lang="en-US" altLang="en-US"/>
            </a:fld>
            <a:endParaRPr lang="en-US" altLang="en-US"/>
          </a:p>
        </p:txBody>
      </p:sp>
      <p:sp>
        <p:nvSpPr>
          <p:cNvPr id="1031" name="Rectangle 35"/>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000">
                <a:latin typeface="Arial" panose="020B0604020202020204" pitchFamily="34" charset="0"/>
              </a:rPr>
              <a:t>Liang, Introduction to Java Programming, Eighth Edition, (c) 2011 Pearson Education, Inc. All rights reserved. 0132130807</a:t>
            </a:r>
            <a:endParaRPr lang="en-US" altLang="en-US" sz="1000">
              <a:latin typeface="Arial" panose="020B0604020202020204" pitchFamily="34" charset="0"/>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hyperlink" Target="ppt/slides/html/CompareRectangle.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5.wmf"/><Relationship Id="rId1"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6.wmf"/><Relationship Id="rId1"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7.wmf"/><Relationship Id="rId1"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8.wmf"/><Relationship Id="rId1"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68AEC79-6CD2-4F5F-8F12-0B06D6297AA5}" type="slidenum">
              <a:rPr lang="en-US" altLang="en-US" sz="1400"/>
            </a:fld>
            <a:endParaRPr lang="en-US" altLang="en-US" sz="1400"/>
          </a:p>
        </p:txBody>
      </p:sp>
      <p:sp>
        <p:nvSpPr>
          <p:cNvPr id="3075" name="Slide Number Placeholder 4"/>
          <p:cNvSpPr txBox="1">
            <a:spLocks noGrp="1"/>
          </p:cNvSpPr>
          <p:nvPr/>
        </p:nvSpPr>
        <p:spPr bwMode="auto">
          <a:xfrm>
            <a:off x="65532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9C9546A7-2AC4-4086-B6BD-618D9A4E89BE}" type="slidenum">
              <a:rPr lang="en-US" altLang="en-US" sz="1400"/>
            </a:fld>
            <a:endParaRPr lang="en-US" altLang="en-US" sz="1400"/>
          </a:p>
        </p:txBody>
      </p:sp>
      <p:sp>
        <p:nvSpPr>
          <p:cNvPr id="3076" name="Rectangle 2"/>
          <p:cNvSpPr>
            <a:spLocks noGrp="1" noChangeArrowheads="1"/>
          </p:cNvSpPr>
          <p:nvPr>
            <p:ph type="title" idx="4294967295"/>
          </p:nvPr>
        </p:nvSpPr>
        <p:spPr>
          <a:xfrm>
            <a:off x="609600" y="1295400"/>
            <a:ext cx="8153400" cy="1238250"/>
          </a:xfrm>
          <a:noFill/>
        </p:spPr>
        <p:txBody>
          <a:bodyPr/>
          <a:lstStyle/>
          <a:p>
            <a:r>
              <a:rPr lang="en-US" altLang="en-US" sz="3600" smtClean="0"/>
              <a:t>Chapter 14 Abstract Classes and Interfaces</a:t>
            </a:r>
            <a:endParaRPr lang="en-US" altLang="en-US" sz="360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F6928C7-868B-41DD-BB98-E5F316E9A34F}" type="slidenum">
              <a:rPr lang="en-US" altLang="en-US" sz="1400"/>
            </a:fld>
            <a:endParaRPr lang="en-US" altLang="en-US" sz="1400"/>
          </a:p>
        </p:txBody>
      </p:sp>
      <p:sp>
        <p:nvSpPr>
          <p:cNvPr id="13315"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85FCEDA5-94EF-47A8-BD57-3B6E8AC681AB}" type="slidenum">
              <a:rPr lang="en-US" altLang="en-US" sz="1400"/>
            </a:fld>
            <a:endParaRPr lang="en-US" altLang="en-US" sz="1400"/>
          </a:p>
        </p:txBody>
      </p:sp>
      <p:sp>
        <p:nvSpPr>
          <p:cNvPr id="13316" name="Rectangle 2"/>
          <p:cNvSpPr>
            <a:spLocks noGrp="1" noChangeArrowheads="1"/>
          </p:cNvSpPr>
          <p:nvPr>
            <p:ph type="title" idx="4294967295"/>
          </p:nvPr>
        </p:nvSpPr>
        <p:spPr>
          <a:xfrm>
            <a:off x="381000" y="228600"/>
            <a:ext cx="8305800" cy="1295400"/>
          </a:xfrm>
          <a:noFill/>
        </p:spPr>
        <p:txBody>
          <a:bodyPr/>
          <a:lstStyle/>
          <a:p>
            <a:r>
              <a:rPr lang="en-US" altLang="en-US" smtClean="0">
                <a:cs typeface="Courier New" panose="02070309020205020404" pitchFamily="49" charset="0"/>
              </a:rPr>
              <a:t>What is an interface?</a:t>
            </a:r>
            <a:br>
              <a:rPr lang="en-US" altLang="en-US" smtClean="0">
                <a:cs typeface="Courier New" panose="02070309020205020404" pitchFamily="49" charset="0"/>
              </a:rPr>
            </a:br>
            <a:r>
              <a:rPr lang="en-US" altLang="en-US" smtClean="0">
                <a:cs typeface="Courier New" panose="02070309020205020404" pitchFamily="49" charset="0"/>
              </a:rPr>
              <a:t> Why is an interface useful?</a:t>
            </a:r>
            <a:endParaRPr lang="en-US" altLang="en-US" smtClean="0">
              <a:cs typeface="Courier New" panose="02070309020205020404" pitchFamily="49" charset="0"/>
            </a:endParaRPr>
          </a:p>
        </p:txBody>
      </p:sp>
      <p:sp>
        <p:nvSpPr>
          <p:cNvPr id="13317" name="Rectangle 3"/>
          <p:cNvSpPr>
            <a:spLocks noGrp="1" noChangeArrowheads="1"/>
          </p:cNvSpPr>
          <p:nvPr>
            <p:ph type="body" idx="4294967295"/>
          </p:nvPr>
        </p:nvSpPr>
        <p:spPr>
          <a:xfrm>
            <a:off x="304800" y="1828800"/>
            <a:ext cx="8610600" cy="3886200"/>
          </a:xfrm>
          <a:noFill/>
        </p:spPr>
        <p:txBody>
          <a:bodyPr/>
          <a:lstStyle/>
          <a:p>
            <a:pPr marL="0" indent="0">
              <a:buFont typeface="Monotype Sorts" pitchFamily="2" charset="2"/>
              <a:buNone/>
            </a:pPr>
            <a:r>
              <a:rPr lang="en-US" altLang="en-US" smtClean="0"/>
              <a:t>An interface is a classlike construct that contains only constants and abstract methods. In many ways, an interface is similar to an abstract class, but the intent of an interface is to specify behavior for objects. For example, you can specify that the objects are comparable, edible, cloneable using appropriate interfaces. </a:t>
            </a:r>
            <a:endParaRPr lang="en-US" altLang="en-US" sz="2800" smtClean="0">
              <a:ea typeface="PMingLiU" pitchFamily="18" charset="-12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2"/>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4F793A7-498D-4599-8034-DC3E1BFEE042}" type="slidenum">
              <a:rPr lang="en-US" altLang="en-US" sz="1400"/>
            </a:fld>
            <a:endParaRPr lang="en-US" altLang="en-US" sz="1400"/>
          </a:p>
        </p:txBody>
      </p:sp>
      <p:sp>
        <p:nvSpPr>
          <p:cNvPr id="1433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E0880D0D-CC8B-47F9-92D1-91B4653A1A99}" type="slidenum">
              <a:rPr lang="en-US" altLang="en-US" sz="1400"/>
            </a:fld>
            <a:endParaRPr lang="en-US" altLang="en-US" sz="1400"/>
          </a:p>
        </p:txBody>
      </p:sp>
      <p:sp>
        <p:nvSpPr>
          <p:cNvPr id="14340" name="Rectangle 2"/>
          <p:cNvSpPr>
            <a:spLocks noGrp="1" noChangeArrowheads="1"/>
          </p:cNvSpPr>
          <p:nvPr>
            <p:ph type="title" idx="4294967295"/>
          </p:nvPr>
        </p:nvSpPr>
        <p:spPr>
          <a:xfrm>
            <a:off x="685800" y="228600"/>
            <a:ext cx="7772400" cy="685800"/>
          </a:xfrm>
          <a:noFill/>
        </p:spPr>
        <p:txBody>
          <a:bodyPr/>
          <a:lstStyle/>
          <a:p>
            <a:r>
              <a:rPr lang="en-US" altLang="en-US" smtClean="0">
                <a:cs typeface="Courier New" panose="02070309020205020404" pitchFamily="49" charset="0"/>
              </a:rPr>
              <a:t>Define an Interface</a:t>
            </a:r>
            <a:endParaRPr lang="en-US" altLang="en-US" smtClean="0">
              <a:cs typeface="Courier New" panose="02070309020205020404" pitchFamily="49" charset="0"/>
            </a:endParaRPr>
          </a:p>
        </p:txBody>
      </p:sp>
      <p:sp>
        <p:nvSpPr>
          <p:cNvPr id="14341" name="Rectangle 3"/>
          <p:cNvSpPr>
            <a:spLocks noGrp="1" noChangeArrowheads="1"/>
          </p:cNvSpPr>
          <p:nvPr>
            <p:ph type="body" idx="4294967295"/>
          </p:nvPr>
        </p:nvSpPr>
        <p:spPr>
          <a:xfrm>
            <a:off x="152400" y="914400"/>
            <a:ext cx="8763000" cy="990600"/>
          </a:xfrm>
          <a:noFill/>
        </p:spPr>
        <p:txBody>
          <a:bodyPr/>
          <a:lstStyle/>
          <a:p>
            <a:pPr marL="0" indent="0">
              <a:buFont typeface="Monotype Sorts" pitchFamily="2" charset="2"/>
              <a:buNone/>
            </a:pPr>
            <a:r>
              <a:rPr lang="en-US" altLang="en-US" sz="2800" smtClean="0">
                <a:cs typeface="Courier New" panose="02070309020205020404" pitchFamily="49" charset="0"/>
              </a:rPr>
              <a:t>To distinguish an interface from a class, Java uses the following syntax to define an interface:</a:t>
            </a:r>
            <a:endParaRPr lang="en-US" altLang="en-US" sz="2800" smtClean="0">
              <a:cs typeface="Courier New" panose="02070309020205020404" pitchFamily="49" charset="0"/>
            </a:endParaRPr>
          </a:p>
        </p:txBody>
      </p:sp>
      <p:sp>
        <p:nvSpPr>
          <p:cNvPr id="14342" name="Rectangle 4"/>
          <p:cNvSpPr>
            <a:spLocks noChangeArrowheads="1"/>
          </p:cNvSpPr>
          <p:nvPr/>
        </p:nvSpPr>
        <p:spPr bwMode="auto">
          <a:xfrm>
            <a:off x="228600" y="1981200"/>
            <a:ext cx="8610600" cy="167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800">
                <a:solidFill>
                  <a:schemeClr val="bg2"/>
                </a:solidFill>
                <a:latin typeface="Courier New" panose="02070309020205020404" pitchFamily="49" charset="0"/>
              </a:rPr>
              <a:t>public interface InterfaceName { </a:t>
            </a:r>
            <a:endParaRPr lang="en-US" altLang="en-US" sz="2800">
              <a:solidFill>
                <a:schemeClr val="bg2"/>
              </a:solidFill>
              <a:latin typeface="Courier New" panose="02070309020205020404" pitchFamily="49" charset="0"/>
            </a:endParaRPr>
          </a:p>
          <a:p>
            <a:pPr>
              <a:lnSpc>
                <a:spcPct val="90000"/>
              </a:lnSpc>
              <a:spcBef>
                <a:spcPct val="0"/>
              </a:spcBef>
              <a:buFont typeface="Monotype Sorts" pitchFamily="2" charset="2"/>
              <a:buNone/>
            </a:pPr>
            <a:r>
              <a:rPr lang="en-US" altLang="en-US" sz="2800">
                <a:solidFill>
                  <a:schemeClr val="bg2"/>
                </a:solidFill>
                <a:latin typeface="Courier New" panose="02070309020205020404" pitchFamily="49" charset="0"/>
              </a:rPr>
              <a:t>  constant declarations;</a:t>
            </a:r>
            <a:endParaRPr lang="en-US" altLang="en-US" sz="2800">
              <a:solidFill>
                <a:schemeClr val="bg2"/>
              </a:solidFill>
              <a:latin typeface="Courier New" panose="02070309020205020404" pitchFamily="49" charset="0"/>
            </a:endParaRPr>
          </a:p>
          <a:p>
            <a:pPr>
              <a:lnSpc>
                <a:spcPct val="90000"/>
              </a:lnSpc>
              <a:spcBef>
                <a:spcPct val="0"/>
              </a:spcBef>
              <a:buFont typeface="Monotype Sorts" pitchFamily="2" charset="2"/>
              <a:buNone/>
            </a:pPr>
            <a:r>
              <a:rPr lang="en-US" altLang="en-US" sz="2800">
                <a:solidFill>
                  <a:schemeClr val="bg2"/>
                </a:solidFill>
                <a:latin typeface="Courier New" panose="02070309020205020404" pitchFamily="49" charset="0"/>
              </a:rPr>
              <a:t>  method signatures;</a:t>
            </a:r>
            <a:endParaRPr lang="en-US" altLang="en-US" sz="2800">
              <a:solidFill>
                <a:schemeClr val="bg2"/>
              </a:solidFill>
              <a:latin typeface="Courier New" panose="02070309020205020404" pitchFamily="49" charset="0"/>
            </a:endParaRPr>
          </a:p>
          <a:p>
            <a:pPr>
              <a:lnSpc>
                <a:spcPct val="90000"/>
              </a:lnSpc>
              <a:spcBef>
                <a:spcPct val="0"/>
              </a:spcBef>
              <a:buFont typeface="Monotype Sorts" pitchFamily="2" charset="2"/>
              <a:buNone/>
            </a:pPr>
            <a:r>
              <a:rPr lang="en-US" altLang="en-US" sz="2800">
                <a:solidFill>
                  <a:schemeClr val="bg2"/>
                </a:solidFill>
                <a:latin typeface="Courier New" panose="02070309020205020404" pitchFamily="49" charset="0"/>
              </a:rPr>
              <a:t>}</a:t>
            </a:r>
            <a:endParaRPr lang="en-US" altLang="en-US">
              <a:solidFill>
                <a:schemeClr val="bg2"/>
              </a:solidFill>
            </a:endParaRPr>
          </a:p>
        </p:txBody>
      </p:sp>
      <p:sp>
        <p:nvSpPr>
          <p:cNvPr id="14343" name="Rectangle 5"/>
          <p:cNvSpPr>
            <a:spLocks noChangeArrowheads="1"/>
          </p:cNvSpPr>
          <p:nvPr/>
        </p:nvSpPr>
        <p:spPr bwMode="auto">
          <a:xfrm>
            <a:off x="304800" y="3810000"/>
            <a:ext cx="8610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t>Example</a:t>
            </a:r>
            <a:r>
              <a:rPr lang="en-US" altLang="en-US" sz="2800">
                <a:cs typeface="Courier New" panose="02070309020205020404" pitchFamily="49" charset="0"/>
              </a:rPr>
              <a:t>:</a:t>
            </a:r>
            <a:endParaRPr lang="en-US" altLang="en-US" sz="2800">
              <a:cs typeface="Courier New" panose="02070309020205020404" pitchFamily="49" charset="0"/>
            </a:endParaRPr>
          </a:p>
        </p:txBody>
      </p:sp>
      <p:sp>
        <p:nvSpPr>
          <p:cNvPr id="14344" name="Rectangle 6"/>
          <p:cNvSpPr>
            <a:spLocks noChangeArrowheads="1"/>
          </p:cNvSpPr>
          <p:nvPr/>
        </p:nvSpPr>
        <p:spPr bwMode="auto">
          <a:xfrm>
            <a:off x="228600" y="4419600"/>
            <a:ext cx="8610600" cy="1752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solidFill>
                  <a:schemeClr val="bg2"/>
                </a:solidFill>
                <a:latin typeface="Courier New" panose="02070309020205020404" pitchFamily="49" charset="0"/>
              </a:rPr>
              <a:t>public interface Edible {</a:t>
            </a:r>
            <a:endParaRPr lang="en-US" altLang="en-US" sz="2400">
              <a:solidFill>
                <a:schemeClr val="bg2"/>
              </a:solidFill>
              <a:latin typeface="Courier New" panose="02070309020205020404" pitchFamily="49" charset="0"/>
            </a:endParaRPr>
          </a:p>
          <a:p>
            <a:pPr>
              <a:buFont typeface="Monotype Sorts" pitchFamily="2" charset="2"/>
              <a:buNone/>
            </a:pPr>
            <a:r>
              <a:rPr lang="en-US" altLang="en-US" sz="2400">
                <a:solidFill>
                  <a:schemeClr val="bg2"/>
                </a:solidFill>
                <a:latin typeface="Courier New" panose="02070309020205020404" pitchFamily="49" charset="0"/>
              </a:rPr>
              <a:t>  /** Describe how to eat */</a:t>
            </a:r>
            <a:endParaRPr lang="en-US" altLang="en-US" sz="2400">
              <a:solidFill>
                <a:schemeClr val="bg2"/>
              </a:solidFill>
              <a:latin typeface="Courier New" panose="02070309020205020404" pitchFamily="49" charset="0"/>
            </a:endParaRPr>
          </a:p>
          <a:p>
            <a:pPr>
              <a:buFont typeface="Monotype Sorts" pitchFamily="2" charset="2"/>
              <a:buNone/>
            </a:pPr>
            <a:r>
              <a:rPr lang="en-US" altLang="en-US" sz="2400">
                <a:solidFill>
                  <a:schemeClr val="bg2"/>
                </a:solidFill>
                <a:latin typeface="Courier New" panose="02070309020205020404" pitchFamily="49" charset="0"/>
              </a:rPr>
              <a:t>  public abstract String howToEat();</a:t>
            </a:r>
            <a:endParaRPr lang="en-US" altLang="en-US" sz="2400">
              <a:solidFill>
                <a:schemeClr val="bg2"/>
              </a:solidFill>
              <a:latin typeface="Courier New" panose="02070309020205020404" pitchFamily="49" charset="0"/>
            </a:endParaRPr>
          </a:p>
          <a:p>
            <a:pPr>
              <a:buFont typeface="Monotype Sorts" pitchFamily="2" charset="2"/>
              <a:buNone/>
            </a:pPr>
            <a:r>
              <a:rPr lang="en-US" altLang="en-US" sz="2400">
                <a:solidFill>
                  <a:schemeClr val="bg2"/>
                </a:solidFill>
                <a:latin typeface="Courier New" panose="02070309020205020404" pitchFamily="49" charset="0"/>
              </a:rPr>
              <a:t>}</a:t>
            </a:r>
            <a:endParaRPr lang="en-US" altLang="en-US" sz="2400">
              <a:solidFill>
                <a:schemeClr val="bg2"/>
              </a:solidFill>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2"/>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430CFF6-626F-495E-AC43-AB79219B4F42}" type="slidenum">
              <a:rPr lang="en-US" altLang="en-US" sz="1400"/>
            </a:fld>
            <a:endParaRPr lang="en-US" altLang="en-US" sz="1400"/>
          </a:p>
        </p:txBody>
      </p:sp>
      <p:sp>
        <p:nvSpPr>
          <p:cNvPr id="15363"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20FD1E69-4AFD-4B86-9D8E-B56FB62F70AD}" type="slidenum">
              <a:rPr lang="en-US" altLang="en-US" sz="1400"/>
            </a:fld>
            <a:endParaRPr lang="en-US" altLang="en-US" sz="1400"/>
          </a:p>
        </p:txBody>
      </p:sp>
      <p:sp>
        <p:nvSpPr>
          <p:cNvPr id="15364" name="Rectangle 2"/>
          <p:cNvSpPr>
            <a:spLocks noGrp="1" noChangeArrowheads="1"/>
          </p:cNvSpPr>
          <p:nvPr>
            <p:ph type="title" idx="4294967295"/>
          </p:nvPr>
        </p:nvSpPr>
        <p:spPr>
          <a:xfrm>
            <a:off x="685800" y="228600"/>
            <a:ext cx="7772400" cy="685800"/>
          </a:xfrm>
          <a:noFill/>
        </p:spPr>
        <p:txBody>
          <a:bodyPr/>
          <a:lstStyle/>
          <a:p>
            <a:r>
              <a:rPr lang="en-US" altLang="en-US" smtClean="0"/>
              <a:t>Interface is a Special Class</a:t>
            </a:r>
            <a:endParaRPr lang="en-US" altLang="en-US" smtClean="0"/>
          </a:p>
        </p:txBody>
      </p:sp>
      <p:sp>
        <p:nvSpPr>
          <p:cNvPr id="15365" name="Rectangle 3"/>
          <p:cNvSpPr>
            <a:spLocks noGrp="1" noChangeArrowheads="1"/>
          </p:cNvSpPr>
          <p:nvPr>
            <p:ph type="body" idx="4294967295"/>
          </p:nvPr>
        </p:nvSpPr>
        <p:spPr>
          <a:xfrm>
            <a:off x="304800" y="1143000"/>
            <a:ext cx="8610600" cy="5257800"/>
          </a:xfrm>
          <a:noFill/>
        </p:spPr>
        <p:txBody>
          <a:bodyPr/>
          <a:lstStyle/>
          <a:p>
            <a:pPr marL="0" indent="0">
              <a:buFont typeface="Monotype Sorts" pitchFamily="2" charset="2"/>
              <a:buNone/>
            </a:pPr>
            <a:r>
              <a:rPr lang="en-US" altLang="en-US" smtClean="0">
                <a:cs typeface="Courier New" panose="02070309020205020404" pitchFamily="49" charset="0"/>
              </a:rPr>
              <a:t>An interface is treated like a special class in Java. Each interface is compiled into a separate bytecode file, just like a regular class. Like an abstract class, you cannot create an instance from an interface using the </a:t>
            </a:r>
            <a:r>
              <a:rPr lang="en-US" altLang="en-US" u="sng" smtClean="0">
                <a:cs typeface="Courier New" panose="02070309020205020404" pitchFamily="49" charset="0"/>
              </a:rPr>
              <a:t>new</a:t>
            </a:r>
            <a:r>
              <a:rPr lang="en-US" altLang="en-US" smtClean="0">
                <a:cs typeface="Courier New" panose="02070309020205020404" pitchFamily="49" charset="0"/>
              </a:rPr>
              <a:t> operator, but in most cases you can use an interface more or less the same way you use an abstract class. For example, you can use an interface as a data type for a variable, as the result of casting, and so on.</a:t>
            </a:r>
            <a:endParaRPr lang="en-US" altLang="en-US" smtClean="0">
              <a:ea typeface="PMingLiU" pitchFamily="18" charset="-12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2D17D03-9BA7-4031-8C2E-FEBFAE74DD64}" type="slidenum">
              <a:rPr lang="en-US" altLang="en-US" sz="1400"/>
            </a:fld>
            <a:endParaRPr lang="en-US" altLang="en-US" sz="1400"/>
          </a:p>
        </p:txBody>
      </p:sp>
      <p:sp>
        <p:nvSpPr>
          <p:cNvPr id="1741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AD55D8EC-95E1-446E-99DA-1C54FD91B28A}" type="slidenum">
              <a:rPr lang="en-US" altLang="en-US" sz="1400"/>
            </a:fld>
            <a:endParaRPr lang="en-US" altLang="en-US" sz="1400"/>
          </a:p>
        </p:txBody>
      </p:sp>
      <p:sp>
        <p:nvSpPr>
          <p:cNvPr id="17412" name="Rectangle 2"/>
          <p:cNvSpPr>
            <a:spLocks noGrp="1" noChangeArrowheads="1"/>
          </p:cNvSpPr>
          <p:nvPr>
            <p:ph type="title" idx="4294967295"/>
          </p:nvPr>
        </p:nvSpPr>
        <p:spPr>
          <a:xfrm>
            <a:off x="152400" y="304800"/>
            <a:ext cx="8839200" cy="609600"/>
          </a:xfrm>
        </p:spPr>
        <p:txBody>
          <a:bodyPr/>
          <a:lstStyle/>
          <a:p>
            <a:r>
              <a:rPr lang="en-US" altLang="en-US" smtClean="0"/>
              <a:t>Omitting Modifiers in Interfaces</a:t>
            </a:r>
            <a:endParaRPr lang="en-US" altLang="en-US" b="1" smtClean="0">
              <a:latin typeface="Courier" charset="0"/>
            </a:endParaRPr>
          </a:p>
        </p:txBody>
      </p:sp>
      <p:sp>
        <p:nvSpPr>
          <p:cNvPr id="17413" name="Rectangle 3"/>
          <p:cNvSpPr>
            <a:spLocks noGrp="1" noChangeArrowheads="1"/>
          </p:cNvSpPr>
          <p:nvPr>
            <p:ph type="body" idx="4294967295"/>
          </p:nvPr>
        </p:nvSpPr>
        <p:spPr>
          <a:xfrm>
            <a:off x="152400" y="1143000"/>
            <a:ext cx="8839200" cy="1447800"/>
          </a:xfrm>
        </p:spPr>
        <p:txBody>
          <a:bodyPr/>
          <a:lstStyle/>
          <a:p>
            <a:pPr marL="114300" lvl="1" indent="0">
              <a:spcAft>
                <a:spcPts val="1200"/>
              </a:spcAft>
              <a:buFontTx/>
              <a:buNone/>
            </a:pPr>
            <a:r>
              <a:rPr lang="en-US" altLang="en-US" sz="2600" smtClean="0">
                <a:cs typeface="Times New Roman" panose="02020603050405020304" pitchFamily="18" charset="0"/>
              </a:rPr>
              <a:t>All data fields are </a:t>
            </a:r>
            <a:r>
              <a:rPr lang="en-US" altLang="en-US" sz="2600" i="1" u="sng" smtClean="0">
                <a:cs typeface="Times New Roman" panose="02020603050405020304" pitchFamily="18" charset="0"/>
              </a:rPr>
              <a:t>public</a:t>
            </a:r>
            <a:r>
              <a:rPr lang="en-US" altLang="en-US" sz="2600" i="1" smtClean="0">
                <a:cs typeface="Times New Roman" panose="02020603050405020304" pitchFamily="18" charset="0"/>
              </a:rPr>
              <a:t> </a:t>
            </a:r>
            <a:r>
              <a:rPr lang="en-US" altLang="en-US" sz="2600" i="1" u="sng" smtClean="0">
                <a:cs typeface="Times New Roman" panose="02020603050405020304" pitchFamily="18" charset="0"/>
              </a:rPr>
              <a:t>final</a:t>
            </a:r>
            <a:r>
              <a:rPr lang="en-US" altLang="en-US" sz="2600" i="1" smtClean="0">
                <a:cs typeface="Times New Roman" panose="02020603050405020304" pitchFamily="18" charset="0"/>
              </a:rPr>
              <a:t> </a:t>
            </a:r>
            <a:r>
              <a:rPr lang="en-US" altLang="en-US" sz="2600" i="1" u="sng" smtClean="0">
                <a:cs typeface="Times New Roman" panose="02020603050405020304" pitchFamily="18" charset="0"/>
              </a:rPr>
              <a:t>static</a:t>
            </a:r>
            <a:r>
              <a:rPr lang="en-US" altLang="en-US" sz="2600" smtClean="0">
                <a:cs typeface="Times New Roman" panose="02020603050405020304" pitchFamily="18" charset="0"/>
              </a:rPr>
              <a:t> and all methods are </a:t>
            </a:r>
            <a:r>
              <a:rPr lang="en-US" altLang="en-US" sz="2600" i="1" u="sng" smtClean="0">
                <a:cs typeface="Times New Roman" panose="02020603050405020304" pitchFamily="18" charset="0"/>
              </a:rPr>
              <a:t>public</a:t>
            </a:r>
            <a:r>
              <a:rPr lang="en-US" altLang="en-US" sz="2600" i="1" smtClean="0">
                <a:cs typeface="Times New Roman" panose="02020603050405020304" pitchFamily="18" charset="0"/>
              </a:rPr>
              <a:t> </a:t>
            </a:r>
            <a:r>
              <a:rPr lang="en-US" altLang="en-US" sz="2600" i="1" u="sng" smtClean="0">
                <a:cs typeface="Times New Roman" panose="02020603050405020304" pitchFamily="18" charset="0"/>
              </a:rPr>
              <a:t>abstract</a:t>
            </a:r>
            <a:r>
              <a:rPr lang="en-US" altLang="en-US" sz="2600" i="1" smtClean="0">
                <a:cs typeface="Times New Roman" panose="02020603050405020304" pitchFamily="18" charset="0"/>
              </a:rPr>
              <a:t> </a:t>
            </a:r>
            <a:r>
              <a:rPr lang="en-US" altLang="en-US" sz="2600" smtClean="0">
                <a:cs typeface="Times New Roman" panose="02020603050405020304" pitchFamily="18" charset="0"/>
              </a:rPr>
              <a:t>in an interface. For this reason, these modifiers can be omitted, as shown below:</a:t>
            </a:r>
            <a:endParaRPr lang="en-US" altLang="en-US" sz="2600" smtClean="0">
              <a:cs typeface="Times New Roman" panose="02020603050405020304" pitchFamily="18" charset="0"/>
            </a:endParaRPr>
          </a:p>
        </p:txBody>
      </p:sp>
      <p:sp>
        <p:nvSpPr>
          <p:cNvPr id="17414" name="Rectangle 5"/>
          <p:cNvSpPr>
            <a:spLocks noChangeArrowheads="1"/>
          </p:cNvSpPr>
          <p:nvPr/>
        </p:nvSpPr>
        <p:spPr bwMode="auto">
          <a:xfrm>
            <a:off x="2528888"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7415" name="Object 4"/>
          <p:cNvGraphicFramePr>
            <a:graphicFrameLocks noChangeAspect="1"/>
          </p:cNvGraphicFramePr>
          <p:nvPr/>
        </p:nvGraphicFramePr>
        <p:xfrm>
          <a:off x="914400" y="2971800"/>
          <a:ext cx="7394575" cy="1327150"/>
        </p:xfrm>
        <a:graphic>
          <a:graphicData uri="http://schemas.openxmlformats.org/presentationml/2006/ole">
            <mc:AlternateContent xmlns:mc="http://schemas.openxmlformats.org/markup-compatibility/2006">
              <mc:Choice xmlns:v="urn:schemas-microsoft-com:vml" Requires="v">
                <p:oleObj spid="_x0000_s17426" name="Picture" r:id="rId1" imgW="4224655" imgH="754380" progId="Word.Picture.8">
                  <p:embed/>
                </p:oleObj>
              </mc:Choice>
              <mc:Fallback>
                <p:oleObj name="Picture" r:id="rId1" imgW="4224655" imgH="754380"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71800"/>
                        <a:ext cx="7394575" cy="13271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6" name="Rectangle 6"/>
          <p:cNvSpPr>
            <a:spLocks noChangeArrowheads="1"/>
          </p:cNvSpPr>
          <p:nvPr/>
        </p:nvSpPr>
        <p:spPr bwMode="auto">
          <a:xfrm>
            <a:off x="304800" y="4572000"/>
            <a:ext cx="883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11430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lvl="1">
              <a:spcAft>
                <a:spcPts val="1200"/>
              </a:spcAft>
              <a:buFontTx/>
              <a:buNone/>
            </a:pPr>
            <a:r>
              <a:rPr lang="en-US" altLang="en-US" sz="2600">
                <a:cs typeface="Times New Roman" panose="02020603050405020304" pitchFamily="18" charset="0"/>
              </a:rPr>
              <a:t>A constant defined in an interface can be accessed using syntax </a:t>
            </a:r>
            <a:r>
              <a:rPr lang="en-US" altLang="en-US" sz="2600" u="sng">
                <a:cs typeface="Times New Roman" panose="02020603050405020304" pitchFamily="18" charset="0"/>
              </a:rPr>
              <a:t>InterfaceName.CONSTANT_NAME</a:t>
            </a:r>
            <a:r>
              <a:rPr lang="en-US" altLang="en-US" sz="2600">
                <a:cs typeface="Times New Roman" panose="02020603050405020304" pitchFamily="18" charset="0"/>
              </a:rPr>
              <a:t> (e.g., </a:t>
            </a:r>
            <a:r>
              <a:rPr lang="en-US" altLang="en-US" sz="2600" u="sng">
                <a:cs typeface="Times New Roman" panose="02020603050405020304" pitchFamily="18" charset="0"/>
              </a:rPr>
              <a:t>T1.K</a:t>
            </a:r>
            <a:r>
              <a:rPr lang="en-US" altLang="en-US" sz="2600">
                <a:cs typeface="Times New Roman" panose="02020603050405020304" pitchFamily="18" charset="0"/>
              </a:rPr>
              <a:t>). </a:t>
            </a:r>
            <a:endParaRPr lang="en-US" altLang="en-US" sz="260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2"/>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6C35256-2D29-480F-9AA2-A2FE0802B8B3}" type="slidenum">
              <a:rPr lang="en-US" altLang="en-US" sz="1400"/>
            </a:fld>
            <a:endParaRPr lang="en-US" altLang="en-US" sz="1400"/>
          </a:p>
        </p:txBody>
      </p:sp>
      <p:sp>
        <p:nvSpPr>
          <p:cNvPr id="18435"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440B4075-58C9-412B-9989-0D7DE4C2A30D}" type="slidenum">
              <a:rPr lang="en-US" altLang="en-US" sz="1400"/>
            </a:fld>
            <a:endParaRPr lang="en-US" altLang="en-US" sz="1400"/>
          </a:p>
        </p:txBody>
      </p:sp>
      <p:sp>
        <p:nvSpPr>
          <p:cNvPr id="18436" name="Rectangle 2"/>
          <p:cNvSpPr>
            <a:spLocks noGrp="1" noChangeArrowheads="1"/>
          </p:cNvSpPr>
          <p:nvPr>
            <p:ph type="title" idx="4294967295"/>
          </p:nvPr>
        </p:nvSpPr>
        <p:spPr>
          <a:xfrm>
            <a:off x="685800" y="0"/>
            <a:ext cx="7772400" cy="1428750"/>
          </a:xfrm>
        </p:spPr>
        <p:txBody>
          <a:bodyPr/>
          <a:lstStyle/>
          <a:p>
            <a:r>
              <a:rPr lang="en-US" altLang="en-US" sz="4000" smtClean="0"/>
              <a:t>Example: The </a:t>
            </a:r>
            <a:r>
              <a:rPr lang="en-US" altLang="en-US" sz="4000" u="sng" smtClean="0"/>
              <a:t>Comparable</a:t>
            </a:r>
            <a:r>
              <a:rPr lang="en-US" altLang="en-US" sz="4000" smtClean="0"/>
              <a:t> Interface</a:t>
            </a:r>
            <a:endParaRPr lang="en-US" altLang="en-US" sz="4000" smtClean="0"/>
          </a:p>
        </p:txBody>
      </p:sp>
      <p:sp>
        <p:nvSpPr>
          <p:cNvPr id="18437" name="Rectangle 3"/>
          <p:cNvSpPr>
            <a:spLocks noGrp="1" noChangeArrowheads="1"/>
          </p:cNvSpPr>
          <p:nvPr>
            <p:ph type="body" idx="4294967295"/>
          </p:nvPr>
        </p:nvSpPr>
        <p:spPr>
          <a:xfrm>
            <a:off x="381000" y="1905000"/>
            <a:ext cx="8458200" cy="3810000"/>
          </a:xfrm>
          <a:solidFill>
            <a:schemeClr val="tx1"/>
          </a:solidFill>
        </p:spPr>
        <p:txBody>
          <a:bodyPr/>
          <a:lstStyle/>
          <a:p>
            <a:pPr>
              <a:lnSpc>
                <a:spcPct val="90000"/>
              </a:lnSpc>
              <a:buFont typeface="Monotype Sorts" pitchFamily="2" charset="2"/>
              <a:buNone/>
            </a:pPr>
            <a:r>
              <a:rPr lang="en-US" altLang="en-US" sz="2800" smtClean="0">
                <a:solidFill>
                  <a:schemeClr val="bg2"/>
                </a:solidFill>
                <a:latin typeface="Courier New" panose="02070309020205020404" pitchFamily="49" charset="0"/>
              </a:rPr>
              <a:t>// This interface is defined in </a:t>
            </a:r>
            <a:endParaRPr lang="en-US" altLang="en-US" sz="2800" smtClean="0">
              <a:solidFill>
                <a:schemeClr val="bg2"/>
              </a:solidFill>
              <a:latin typeface="Courier New" panose="02070309020205020404" pitchFamily="49" charset="0"/>
            </a:endParaRPr>
          </a:p>
          <a:p>
            <a:pPr>
              <a:lnSpc>
                <a:spcPct val="90000"/>
              </a:lnSpc>
              <a:buFont typeface="Monotype Sorts" pitchFamily="2" charset="2"/>
              <a:buNone/>
            </a:pPr>
            <a:r>
              <a:rPr lang="en-US" altLang="en-US" sz="2800" smtClean="0">
                <a:solidFill>
                  <a:schemeClr val="bg2"/>
                </a:solidFill>
                <a:latin typeface="Courier New" panose="02070309020205020404" pitchFamily="49" charset="0"/>
              </a:rPr>
              <a:t>// java.</a:t>
            </a:r>
            <a:r>
              <a:rPr lang="en-US" altLang="en-US" smtClean="0">
                <a:solidFill>
                  <a:schemeClr val="bg2"/>
                </a:solidFill>
                <a:latin typeface="Courier New" panose="02070309020205020404" pitchFamily="49" charset="0"/>
              </a:rPr>
              <a:t>lang package</a:t>
            </a:r>
            <a:endParaRPr lang="en-US" altLang="en-US" smtClean="0">
              <a:solidFill>
                <a:schemeClr val="bg2"/>
              </a:solidFill>
              <a:latin typeface="Courier New" panose="02070309020205020404" pitchFamily="49" charset="0"/>
            </a:endParaRPr>
          </a:p>
          <a:p>
            <a:pPr>
              <a:lnSpc>
                <a:spcPct val="90000"/>
              </a:lnSpc>
              <a:buFont typeface="Monotype Sorts" pitchFamily="2" charset="2"/>
              <a:buNone/>
            </a:pPr>
            <a:r>
              <a:rPr lang="en-US" altLang="en-US" smtClean="0">
                <a:solidFill>
                  <a:schemeClr val="bg2"/>
                </a:solidFill>
                <a:latin typeface="Courier New" panose="02070309020205020404" pitchFamily="49" charset="0"/>
              </a:rPr>
              <a:t>package java.lang;</a:t>
            </a:r>
            <a:endParaRPr lang="en-US" altLang="en-US" smtClean="0">
              <a:solidFill>
                <a:schemeClr val="bg2"/>
              </a:solidFill>
              <a:latin typeface="Courier New" panose="02070309020205020404" pitchFamily="49" charset="0"/>
            </a:endParaRPr>
          </a:p>
          <a:p>
            <a:pPr>
              <a:lnSpc>
                <a:spcPct val="90000"/>
              </a:lnSpc>
              <a:buFont typeface="Monotype Sorts" pitchFamily="2" charset="2"/>
              <a:buNone/>
            </a:pPr>
            <a:endParaRPr lang="en-US" altLang="en-US" smtClean="0">
              <a:solidFill>
                <a:schemeClr val="bg2"/>
              </a:solidFill>
              <a:latin typeface="Courier New" panose="02070309020205020404" pitchFamily="49" charset="0"/>
            </a:endParaRPr>
          </a:p>
          <a:p>
            <a:pPr>
              <a:lnSpc>
                <a:spcPct val="90000"/>
              </a:lnSpc>
              <a:buFont typeface="Monotype Sorts" pitchFamily="2" charset="2"/>
              <a:buNone/>
            </a:pPr>
            <a:r>
              <a:rPr lang="en-US" altLang="en-US" smtClean="0">
                <a:solidFill>
                  <a:schemeClr val="bg2"/>
                </a:solidFill>
                <a:latin typeface="Courier New" panose="02070309020205020404" pitchFamily="49" charset="0"/>
              </a:rPr>
              <a:t>public interface Comparable {</a:t>
            </a:r>
            <a:endParaRPr lang="en-US" altLang="en-US" smtClean="0">
              <a:solidFill>
                <a:schemeClr val="bg2"/>
              </a:solidFill>
              <a:latin typeface="Courier New" panose="02070309020205020404" pitchFamily="49" charset="0"/>
            </a:endParaRPr>
          </a:p>
          <a:p>
            <a:pPr>
              <a:lnSpc>
                <a:spcPct val="90000"/>
              </a:lnSpc>
              <a:buFont typeface="Monotype Sorts" pitchFamily="2" charset="2"/>
              <a:buNone/>
            </a:pPr>
            <a:r>
              <a:rPr lang="en-US" altLang="en-US" smtClean="0">
                <a:solidFill>
                  <a:schemeClr val="bg2"/>
                </a:solidFill>
                <a:latin typeface="Courier New" panose="02070309020205020404" pitchFamily="49" charset="0"/>
              </a:rPr>
              <a:t>  public int compareTo(Object o);</a:t>
            </a:r>
            <a:endParaRPr lang="en-US" altLang="en-US" smtClean="0">
              <a:solidFill>
                <a:schemeClr val="bg2"/>
              </a:solidFill>
              <a:latin typeface="Courier New" panose="02070309020205020404" pitchFamily="49" charset="0"/>
            </a:endParaRPr>
          </a:p>
          <a:p>
            <a:pPr>
              <a:lnSpc>
                <a:spcPct val="90000"/>
              </a:lnSpc>
              <a:spcAft>
                <a:spcPts val="1200"/>
              </a:spcAft>
              <a:buFont typeface="Monotype Sorts" pitchFamily="2" charset="2"/>
              <a:buNone/>
            </a:pPr>
            <a:r>
              <a:rPr lang="en-US" altLang="en-US" smtClean="0">
                <a:solidFill>
                  <a:schemeClr val="bg2"/>
                </a:solidFill>
                <a:latin typeface="Courier New" panose="02070309020205020404" pitchFamily="49" charset="0"/>
              </a:rPr>
              <a:t>}</a:t>
            </a:r>
            <a:endParaRPr lang="en-US" altLang="en-US" u="sng" smtClean="0">
              <a:solidFill>
                <a:schemeClr val="bg2"/>
              </a:solidFill>
              <a:latin typeface="Courier"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9641D70-C20E-4E4C-8FDA-28CFC3122C30}" type="slidenum">
              <a:rPr lang="en-US" altLang="en-US" sz="1400"/>
            </a:fld>
            <a:endParaRPr lang="en-US" altLang="en-US" sz="1400"/>
          </a:p>
        </p:txBody>
      </p:sp>
      <p:sp>
        <p:nvSpPr>
          <p:cNvPr id="2150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5C297349-E032-4F4C-AD72-C6CD7EA876CC}" type="slidenum">
              <a:rPr lang="en-US" altLang="en-US" sz="1400"/>
            </a:fld>
            <a:endParaRPr lang="en-US" altLang="en-US" sz="1400"/>
          </a:p>
        </p:txBody>
      </p:sp>
      <p:sp>
        <p:nvSpPr>
          <p:cNvPr id="21508" name="Rectangle 2"/>
          <p:cNvSpPr>
            <a:spLocks noGrp="1" noChangeArrowheads="1"/>
          </p:cNvSpPr>
          <p:nvPr>
            <p:ph type="title" idx="4294967295"/>
          </p:nvPr>
        </p:nvSpPr>
        <p:spPr>
          <a:xfrm>
            <a:off x="0" y="304800"/>
            <a:ext cx="9144000" cy="533400"/>
          </a:xfrm>
        </p:spPr>
        <p:txBody>
          <a:bodyPr/>
          <a:lstStyle/>
          <a:p>
            <a:r>
              <a:rPr lang="en-US" altLang="en-US" sz="3900" smtClean="0">
                <a:ea typeface="PMingLiU" pitchFamily="18" charset="-120"/>
              </a:rPr>
              <a:t>Defining Classes to Implement Comparable</a:t>
            </a:r>
            <a:endParaRPr lang="en-US" altLang="en-US" sz="3900" smtClean="0">
              <a:cs typeface="Times New Roman" panose="02020603050405020304" pitchFamily="18" charset="0"/>
            </a:endParaRPr>
          </a:p>
        </p:txBody>
      </p:sp>
      <p:sp>
        <p:nvSpPr>
          <p:cNvPr id="21509" name="Rectangle 3"/>
          <p:cNvSpPr>
            <a:spLocks noGrp="1" noChangeArrowheads="1"/>
          </p:cNvSpPr>
          <p:nvPr>
            <p:ph type="body" idx="4294967295"/>
          </p:nvPr>
        </p:nvSpPr>
        <p:spPr>
          <a:xfrm>
            <a:off x="304800" y="3886200"/>
            <a:ext cx="8534400" cy="1371600"/>
          </a:xfrm>
        </p:spPr>
        <p:txBody>
          <a:bodyPr/>
          <a:lstStyle/>
          <a:p>
            <a:pPr marL="0" indent="0">
              <a:buFont typeface="Monotype Sorts" pitchFamily="2" charset="2"/>
              <a:buNone/>
            </a:pPr>
            <a:r>
              <a:rPr lang="en-US" altLang="en-US" sz="2000" smtClean="0">
                <a:cs typeface="Courier New" panose="02070309020205020404" pitchFamily="49" charset="0"/>
              </a:rPr>
              <a:t>You cannot use the </a:t>
            </a:r>
            <a:r>
              <a:rPr lang="en-US" altLang="en-US" sz="2000" u="sng" smtClean="0">
                <a:cs typeface="Courier New" panose="02070309020205020404" pitchFamily="49" charset="0"/>
              </a:rPr>
              <a:t>max</a:t>
            </a:r>
            <a:r>
              <a:rPr lang="en-US" altLang="en-US" sz="2000" smtClean="0">
                <a:cs typeface="Courier New" panose="02070309020205020404" pitchFamily="49" charset="0"/>
              </a:rPr>
              <a:t> method to find the larger of two instances of </a:t>
            </a:r>
            <a:r>
              <a:rPr lang="en-US" altLang="en-US" sz="2000" u="sng" smtClean="0">
                <a:cs typeface="Courier New" panose="02070309020205020404" pitchFamily="49" charset="0"/>
              </a:rPr>
              <a:t>Rectangle</a:t>
            </a:r>
            <a:r>
              <a:rPr lang="en-US" altLang="en-US" sz="2000" smtClean="0">
                <a:cs typeface="Courier New" panose="02070309020205020404" pitchFamily="49" charset="0"/>
              </a:rPr>
              <a:t>, because </a:t>
            </a:r>
            <a:r>
              <a:rPr lang="en-US" altLang="en-US" sz="2000" u="sng" smtClean="0">
                <a:cs typeface="Courier New" panose="02070309020205020404" pitchFamily="49" charset="0"/>
              </a:rPr>
              <a:t>Rectangle</a:t>
            </a:r>
            <a:r>
              <a:rPr lang="en-US" altLang="en-US" sz="2000" smtClean="0">
                <a:cs typeface="Courier New" panose="02070309020205020404" pitchFamily="49" charset="0"/>
              </a:rPr>
              <a:t> does not implement </a:t>
            </a:r>
            <a:r>
              <a:rPr lang="en-US" altLang="en-US" sz="2000" u="sng" smtClean="0">
                <a:cs typeface="Courier New" panose="02070309020205020404" pitchFamily="49" charset="0"/>
              </a:rPr>
              <a:t>Comparable</a:t>
            </a:r>
            <a:r>
              <a:rPr lang="en-US" altLang="en-US" sz="2000" smtClean="0">
                <a:cs typeface="Courier New" panose="02070309020205020404" pitchFamily="49" charset="0"/>
              </a:rPr>
              <a:t>. However, you can define a new rectangle class that implements </a:t>
            </a:r>
            <a:r>
              <a:rPr lang="en-US" altLang="en-US" sz="2000" u="sng" smtClean="0">
                <a:cs typeface="Courier New" panose="02070309020205020404" pitchFamily="49" charset="0"/>
              </a:rPr>
              <a:t>Comparable</a:t>
            </a:r>
            <a:r>
              <a:rPr lang="en-US" altLang="en-US" sz="2000" smtClean="0">
                <a:cs typeface="Courier New" panose="02070309020205020404" pitchFamily="49" charset="0"/>
              </a:rPr>
              <a:t>. The instances of this new class are comparable. Let this new class be named </a:t>
            </a:r>
            <a:r>
              <a:rPr lang="en-US" altLang="en-US" sz="2000" u="sng" smtClean="0">
                <a:cs typeface="Courier New" panose="02070309020205020404" pitchFamily="49" charset="0"/>
              </a:rPr>
              <a:t>ComparableRectangle</a:t>
            </a:r>
            <a:r>
              <a:rPr lang="en-US" altLang="en-US" sz="2000" smtClean="0">
                <a:cs typeface="Courier New" panose="02070309020205020404" pitchFamily="49" charset="0"/>
              </a:rPr>
              <a:t>.</a:t>
            </a:r>
            <a:r>
              <a:rPr lang="en-US" altLang="en-US" sz="2400" smtClean="0"/>
              <a:t> </a:t>
            </a:r>
            <a:endParaRPr lang="en-US" altLang="en-US" sz="2400" smtClean="0"/>
          </a:p>
        </p:txBody>
      </p:sp>
      <p:sp>
        <p:nvSpPr>
          <p:cNvPr id="21510" name="Rectangle 5"/>
          <p:cNvSpPr>
            <a:spLocks noChangeArrowheads="1"/>
          </p:cNvSpPr>
          <p:nvPr/>
        </p:nvSpPr>
        <p:spPr bwMode="auto">
          <a:xfrm>
            <a:off x="2000250" y="2800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1175" name="AutoShape 7">
            <a:hlinkClick r:id="" action="ppaction://noaction" highlightClick="1"/>
          </p:cNvPr>
          <p:cNvSpPr>
            <a:spLocks noChangeArrowheads="1"/>
          </p:cNvSpPr>
          <p:nvPr/>
        </p:nvSpPr>
        <p:spPr bwMode="auto">
          <a:xfrm>
            <a:off x="6400800" y="3429000"/>
            <a:ext cx="2590800" cy="4572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sz="2000">
                <a:solidFill>
                  <a:schemeClr val="accent1"/>
                </a:solidFill>
                <a:latin typeface="Book Antiqua" panose="02040602050305030304" pitchFamily="18" charset="0"/>
                <a:hlinkClick r:id="rId1" action="ppaction://program"/>
              </a:rPr>
              <a:t>ComparableRectangle</a:t>
            </a:r>
            <a:endParaRPr lang="en-US" sz="2000">
              <a:solidFill>
                <a:schemeClr val="accent1"/>
              </a:solidFill>
            </a:endParaRPr>
          </a:p>
        </p:txBody>
      </p:sp>
      <p:sp>
        <p:nvSpPr>
          <p:cNvPr id="21512" name="Rectangle 8"/>
          <p:cNvSpPr>
            <a:spLocks noChangeArrowheads="1"/>
          </p:cNvSpPr>
          <p:nvPr/>
        </p:nvSpPr>
        <p:spPr bwMode="auto">
          <a:xfrm>
            <a:off x="152400" y="5410200"/>
            <a:ext cx="8534400" cy="914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lvl="1">
              <a:buFontTx/>
              <a:buNone/>
            </a:pPr>
            <a:r>
              <a:rPr lang="en-US" altLang="en-US" sz="1600" dirty="0" err="1">
                <a:solidFill>
                  <a:schemeClr val="bg2"/>
                </a:solidFill>
              </a:rPr>
              <a:t>ComparableRectangle</a:t>
            </a:r>
            <a:r>
              <a:rPr lang="en-US" altLang="en-US" sz="1600" dirty="0">
                <a:solidFill>
                  <a:schemeClr val="bg2"/>
                </a:solidFill>
              </a:rPr>
              <a:t> rectangle1 = new </a:t>
            </a:r>
            <a:r>
              <a:rPr lang="en-US" altLang="en-US" sz="1600" dirty="0" err="1">
                <a:solidFill>
                  <a:schemeClr val="bg2"/>
                </a:solidFill>
              </a:rPr>
              <a:t>ComparableRectangle</a:t>
            </a:r>
            <a:r>
              <a:rPr lang="en-US" altLang="en-US" sz="1600" dirty="0">
                <a:solidFill>
                  <a:schemeClr val="bg2"/>
                </a:solidFill>
              </a:rPr>
              <a:t>(4, 5);</a:t>
            </a:r>
            <a:endParaRPr lang="en-US" altLang="en-US" sz="1600" dirty="0">
              <a:solidFill>
                <a:schemeClr val="bg2"/>
              </a:solidFill>
            </a:endParaRPr>
          </a:p>
          <a:p>
            <a:pPr lvl="1">
              <a:buFontTx/>
              <a:buNone/>
            </a:pPr>
            <a:r>
              <a:rPr lang="en-US" altLang="en-US" sz="1600" dirty="0" err="1">
                <a:solidFill>
                  <a:schemeClr val="bg2"/>
                </a:solidFill>
              </a:rPr>
              <a:t>ComparableRectangle</a:t>
            </a:r>
            <a:r>
              <a:rPr lang="en-US" altLang="en-US" sz="1600" dirty="0">
                <a:solidFill>
                  <a:schemeClr val="bg2"/>
                </a:solidFill>
              </a:rPr>
              <a:t> rectangle2 = new </a:t>
            </a:r>
            <a:r>
              <a:rPr lang="en-US" altLang="en-US" sz="1600" dirty="0" err="1">
                <a:solidFill>
                  <a:schemeClr val="bg2"/>
                </a:solidFill>
              </a:rPr>
              <a:t>ComparableRectangle</a:t>
            </a:r>
            <a:r>
              <a:rPr lang="en-US" altLang="en-US" sz="1600" dirty="0">
                <a:solidFill>
                  <a:schemeClr val="bg2"/>
                </a:solidFill>
              </a:rPr>
              <a:t>(3, 6);</a:t>
            </a:r>
            <a:endParaRPr lang="en-US" altLang="en-US" sz="1600" dirty="0">
              <a:solidFill>
                <a:schemeClr val="bg2"/>
              </a:solidFill>
            </a:endParaRPr>
          </a:p>
          <a:p>
            <a:pPr lvl="1">
              <a:buFontTx/>
              <a:buNone/>
            </a:pPr>
            <a:r>
              <a:rPr lang="en-US" altLang="en-US" sz="1600" dirty="0" err="1" smtClean="0">
                <a:solidFill>
                  <a:schemeClr val="bg2"/>
                </a:solidFill>
              </a:rPr>
              <a:t>System.out.println</a:t>
            </a:r>
            <a:r>
              <a:rPr lang="en-US" altLang="en-US" sz="1600" dirty="0" smtClean="0">
                <a:solidFill>
                  <a:schemeClr val="bg2"/>
                </a:solidFill>
              </a:rPr>
              <a:t>(rectangle1.compareTo(rectangle2</a:t>
            </a:r>
            <a:r>
              <a:rPr lang="en-US" altLang="en-US" sz="1600" dirty="0">
                <a:solidFill>
                  <a:schemeClr val="bg2"/>
                </a:solidFill>
              </a:rPr>
              <a:t>));</a:t>
            </a:r>
            <a:endParaRPr lang="en-US" altLang="en-US" sz="1600" dirty="0">
              <a:solidFill>
                <a:schemeClr val="bg2"/>
              </a:solidFill>
            </a:endParaRPr>
          </a:p>
        </p:txBody>
      </p:sp>
      <p:sp>
        <p:nvSpPr>
          <p:cNvPr id="21513" name="Rectangle 11"/>
          <p:cNvSpPr>
            <a:spLocks noChangeArrowheads="1"/>
          </p:cNvSpPr>
          <p:nvPr/>
        </p:nvSpPr>
        <p:spPr bwMode="auto">
          <a:xfrm>
            <a:off x="0" y="2670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1514" name="Object 10"/>
          <p:cNvGraphicFramePr>
            <a:graphicFrameLocks noChangeAspect="1"/>
          </p:cNvGraphicFramePr>
          <p:nvPr/>
        </p:nvGraphicFramePr>
        <p:xfrm>
          <a:off x="304800" y="1143000"/>
          <a:ext cx="8458200" cy="2066925"/>
        </p:xfrm>
        <a:graphic>
          <a:graphicData uri="http://schemas.openxmlformats.org/presentationml/2006/ole">
            <mc:AlternateContent xmlns:mc="http://schemas.openxmlformats.org/markup-compatibility/2006">
              <mc:Choice xmlns:v="urn:schemas-microsoft-com:vml" Requires="v">
                <p:oleObj spid="_x0000_s21528" name="Picture" r:id="rId2" imgW="5146675" imgH="1257300" progId="Word.Picture.8">
                  <p:embed/>
                </p:oleObj>
              </mc:Choice>
              <mc:Fallback>
                <p:oleObj name="Picture" r:id="rId2" imgW="5146675" imgH="1257300" progId="Word.Picture.8">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43000"/>
                        <a:ext cx="8458200" cy="20669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5" name="Rectangle 12"/>
          <p:cNvSpPr>
            <a:spLocks noChangeArrowheads="1"/>
          </p:cNvSpPr>
          <p:nvPr/>
        </p:nvSpPr>
        <p:spPr bwMode="auto">
          <a:xfrm>
            <a:off x="0" y="3927475"/>
            <a:ext cx="1133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ea typeface="PMingLiU" pitchFamily="18" charset="-120"/>
              </a:rPr>
              <a:t>	</a:t>
            </a:r>
            <a:r>
              <a:rPr lang="en-US" altLang="en-US" sz="1100"/>
              <a:t> </a:t>
            </a:r>
            <a:endParaRPr lang="en-US" altLang="en-US" sz="2400"/>
          </a:p>
        </p:txBody>
      </p:sp>
      <p:sp>
        <p:nvSpPr>
          <p:cNvPr id="21516" name="Line 6"/>
          <p:cNvSpPr>
            <a:spLocks noChangeShapeType="1"/>
          </p:cNvSpPr>
          <p:nvPr/>
        </p:nvSpPr>
        <p:spPr bwMode="auto">
          <a:xfrm flipV="1">
            <a:off x="2590800" y="2438400"/>
            <a:ext cx="609600" cy="15240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21517" name="Line 9"/>
          <p:cNvSpPr>
            <a:spLocks noChangeShapeType="1"/>
          </p:cNvSpPr>
          <p:nvPr/>
        </p:nvSpPr>
        <p:spPr bwMode="auto">
          <a:xfrm flipH="1" flipV="1">
            <a:off x="4572000" y="3200400"/>
            <a:ext cx="1295400" cy="18288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2"/>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5B76C10-8162-4E8D-B5ED-1CCE9DB0E571}" type="slidenum">
              <a:rPr lang="en-US" altLang="en-US" sz="1400"/>
            </a:fld>
            <a:endParaRPr lang="en-US" altLang="en-US" sz="1400"/>
          </a:p>
        </p:txBody>
      </p:sp>
      <p:sp>
        <p:nvSpPr>
          <p:cNvPr id="2765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F48A217B-102F-4DC9-9CE5-D3BAF3F51ECE}" type="slidenum">
              <a:rPr lang="en-US" altLang="en-US" sz="1400"/>
            </a:fld>
            <a:endParaRPr lang="en-US" altLang="en-US" sz="1400"/>
          </a:p>
        </p:txBody>
      </p:sp>
      <p:sp>
        <p:nvSpPr>
          <p:cNvPr id="27652" name="Rectangle 2"/>
          <p:cNvSpPr>
            <a:spLocks noGrp="1" noChangeArrowheads="1"/>
          </p:cNvSpPr>
          <p:nvPr>
            <p:ph type="title" idx="4294967295"/>
          </p:nvPr>
        </p:nvSpPr>
        <p:spPr>
          <a:xfrm>
            <a:off x="685800" y="228600"/>
            <a:ext cx="7772400" cy="685800"/>
          </a:xfrm>
        </p:spPr>
        <p:txBody>
          <a:bodyPr/>
          <a:lstStyle/>
          <a:p>
            <a:r>
              <a:rPr lang="en-US" altLang="en-US" smtClean="0"/>
              <a:t>The </a:t>
            </a:r>
            <a:r>
              <a:rPr lang="en-US" altLang="en-US" smtClean="0">
                <a:latin typeface="Courier New" panose="02070309020205020404" pitchFamily="49" charset="0"/>
              </a:rPr>
              <a:t>Cloneable</a:t>
            </a:r>
            <a:r>
              <a:rPr lang="en-US" altLang="en-US" smtClean="0"/>
              <a:t> Interfaces</a:t>
            </a:r>
            <a:endParaRPr lang="en-US" altLang="en-US" b="1" smtClean="0">
              <a:latin typeface="Courier" charset="0"/>
            </a:endParaRPr>
          </a:p>
        </p:txBody>
      </p:sp>
      <p:sp>
        <p:nvSpPr>
          <p:cNvPr id="27653" name="Rectangle 3"/>
          <p:cNvSpPr>
            <a:spLocks noGrp="1" noChangeArrowheads="1"/>
          </p:cNvSpPr>
          <p:nvPr>
            <p:ph type="body" idx="4294967295"/>
          </p:nvPr>
        </p:nvSpPr>
        <p:spPr>
          <a:xfrm>
            <a:off x="533400" y="4800600"/>
            <a:ext cx="7696200" cy="1371600"/>
          </a:xfrm>
        </p:spPr>
        <p:txBody>
          <a:bodyPr/>
          <a:lstStyle/>
          <a:p>
            <a:pPr marL="114300" lvl="1" indent="0">
              <a:buFontTx/>
              <a:buNone/>
            </a:pPr>
            <a:r>
              <a:rPr lang="en-US" altLang="en-US" sz="2400" dirty="0" smtClean="0">
                <a:latin typeface="Courier New" panose="02070309020205020404" pitchFamily="49" charset="0"/>
              </a:rPr>
              <a:t>package </a:t>
            </a:r>
            <a:r>
              <a:rPr lang="en-US" altLang="en-US" sz="2400" dirty="0" err="1" smtClean="0">
                <a:latin typeface="Courier New" panose="02070309020205020404" pitchFamily="49" charset="0"/>
              </a:rPr>
              <a:t>java.lang</a:t>
            </a:r>
            <a:r>
              <a:rPr lang="en-US" altLang="en-US" sz="2400" dirty="0" smtClean="0">
                <a:latin typeface="Courier New" panose="02070309020205020404" pitchFamily="49" charset="0"/>
              </a:rPr>
              <a:t>;</a:t>
            </a:r>
            <a:endParaRPr lang="en-US" altLang="en-US" sz="2400" dirty="0" smtClean="0">
              <a:latin typeface="Courier New" panose="02070309020205020404" pitchFamily="49" charset="0"/>
            </a:endParaRPr>
          </a:p>
          <a:p>
            <a:pPr marL="114300" lvl="1" indent="0">
              <a:buFontTx/>
              <a:buNone/>
            </a:pPr>
            <a:r>
              <a:rPr lang="en-US" altLang="en-US" sz="2400" dirty="0" smtClean="0">
                <a:latin typeface="Courier New" panose="02070309020205020404" pitchFamily="49" charset="0"/>
              </a:rPr>
              <a:t>public interface </a:t>
            </a:r>
            <a:r>
              <a:rPr lang="en-US" altLang="en-US" sz="2400" dirty="0" err="1" smtClean="0">
                <a:latin typeface="Courier New" panose="02070309020205020404" pitchFamily="49" charset="0"/>
              </a:rPr>
              <a:t>Cloneable</a:t>
            </a:r>
            <a:r>
              <a:rPr lang="en-US" altLang="en-US" sz="2400" dirty="0" smtClean="0">
                <a:latin typeface="Courier New" panose="02070309020205020404" pitchFamily="49" charset="0"/>
              </a:rPr>
              <a:t> { </a:t>
            </a:r>
            <a:endParaRPr lang="en-US" altLang="en-US" sz="2400" dirty="0" smtClean="0">
              <a:latin typeface="Courier New" panose="02070309020205020404" pitchFamily="49" charset="0"/>
            </a:endParaRPr>
          </a:p>
          <a:p>
            <a:pPr marL="114300" lvl="1" indent="0">
              <a:buFontTx/>
              <a:buNone/>
            </a:pPr>
            <a:r>
              <a:rPr lang="en-US" altLang="en-US" sz="2400" dirty="0" smtClean="0">
                <a:latin typeface="Courier New" panose="02070309020205020404" pitchFamily="49" charset="0"/>
              </a:rPr>
              <a:t>}</a:t>
            </a:r>
            <a:endParaRPr lang="en-US" altLang="en-US" sz="2400" dirty="0" smtClean="0">
              <a:latin typeface="Courier New" panose="02070309020205020404" pitchFamily="49" charset="0"/>
            </a:endParaRPr>
          </a:p>
        </p:txBody>
      </p:sp>
      <p:sp>
        <p:nvSpPr>
          <p:cNvPr id="27654" name="Rectangle 4"/>
          <p:cNvSpPr>
            <a:spLocks noChangeArrowheads="1"/>
          </p:cNvSpPr>
          <p:nvPr/>
        </p:nvSpPr>
        <p:spPr bwMode="auto">
          <a:xfrm>
            <a:off x="228600" y="1143000"/>
            <a:ext cx="86106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11430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lvl="1">
              <a:spcAft>
                <a:spcPts val="1200"/>
              </a:spcAft>
              <a:buFontTx/>
              <a:buNone/>
            </a:pPr>
            <a:r>
              <a:rPr lang="en-US" altLang="en-US" dirty="0"/>
              <a:t>Marker Interface: An empty interface.</a:t>
            </a:r>
            <a:endParaRPr lang="en-US" altLang="en-US" dirty="0"/>
          </a:p>
          <a:p>
            <a:pPr lvl="1">
              <a:spcAft>
                <a:spcPts val="1200"/>
              </a:spcAft>
              <a:buFontTx/>
              <a:buNone/>
            </a:pPr>
            <a:r>
              <a:rPr lang="en-US" altLang="en-US" dirty="0">
                <a:cs typeface="Courier New" panose="02070309020205020404" pitchFamily="49" charset="0"/>
              </a:rPr>
              <a:t>A marker interface does not contain constants or methods. It is used to denote that a class possesses certain desirable properties. A class that implements the </a:t>
            </a:r>
            <a:r>
              <a:rPr lang="en-US" altLang="en-US" u="sng" dirty="0" err="1">
                <a:cs typeface="Courier New" panose="02070309020205020404" pitchFamily="49" charset="0"/>
              </a:rPr>
              <a:t>Cloneable</a:t>
            </a:r>
            <a:r>
              <a:rPr lang="en-US" altLang="en-US" dirty="0">
                <a:cs typeface="Courier New" panose="02070309020205020404" pitchFamily="49" charset="0"/>
              </a:rPr>
              <a:t> interface is marked </a:t>
            </a:r>
            <a:r>
              <a:rPr lang="en-US" altLang="en-US" dirty="0" err="1">
                <a:cs typeface="Courier New" panose="02070309020205020404" pitchFamily="49" charset="0"/>
              </a:rPr>
              <a:t>cloneable</a:t>
            </a:r>
            <a:r>
              <a:rPr lang="en-US" altLang="en-US" dirty="0">
                <a:cs typeface="Courier New" panose="02070309020205020404" pitchFamily="49" charset="0"/>
              </a:rPr>
              <a:t>, and its objects can be cloned using the </a:t>
            </a:r>
            <a:r>
              <a:rPr lang="en-US" altLang="en-US" u="sng" dirty="0">
                <a:cs typeface="Courier New" panose="02070309020205020404" pitchFamily="49" charset="0"/>
              </a:rPr>
              <a:t>clone()</a:t>
            </a:r>
            <a:r>
              <a:rPr lang="en-US" altLang="en-US" dirty="0">
                <a:cs typeface="Courier New" panose="02070309020205020404" pitchFamily="49" charset="0"/>
              </a:rPr>
              <a:t> method defined in the </a:t>
            </a:r>
            <a:r>
              <a:rPr lang="en-US" altLang="en-US" u="sng" dirty="0">
                <a:cs typeface="Courier New" panose="02070309020205020404" pitchFamily="49" charset="0"/>
              </a:rPr>
              <a:t>Object</a:t>
            </a:r>
            <a:r>
              <a:rPr lang="en-US" altLang="en-US" dirty="0">
                <a:cs typeface="Courier New" panose="02070309020205020404" pitchFamily="49" charset="0"/>
              </a:rPr>
              <a:t> class. </a:t>
            </a:r>
            <a:endParaRPr lang="en-US" altLang="en-US" dirty="0">
              <a:cs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2"/>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9CA4212-DC99-4FC3-8A69-F52AAA3C4D54}" type="slidenum">
              <a:rPr lang="en-US" altLang="en-US" sz="1400"/>
            </a:fld>
            <a:endParaRPr lang="en-US" altLang="en-US" sz="1400"/>
          </a:p>
        </p:txBody>
      </p:sp>
      <p:sp>
        <p:nvSpPr>
          <p:cNvPr id="28675"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83DFF8D2-5AB3-4982-8F1A-509852C3C201}" type="slidenum">
              <a:rPr lang="en-US" altLang="en-US" sz="1400"/>
            </a:fld>
            <a:endParaRPr lang="en-US" altLang="en-US" sz="1400"/>
          </a:p>
        </p:txBody>
      </p:sp>
      <p:sp>
        <p:nvSpPr>
          <p:cNvPr id="28676" name="Rectangle 2"/>
          <p:cNvSpPr>
            <a:spLocks noGrp="1" noChangeArrowheads="1"/>
          </p:cNvSpPr>
          <p:nvPr>
            <p:ph type="title" idx="4294967295"/>
          </p:nvPr>
        </p:nvSpPr>
        <p:spPr>
          <a:xfrm>
            <a:off x="685800" y="228600"/>
            <a:ext cx="7772400" cy="609600"/>
          </a:xfrm>
        </p:spPr>
        <p:txBody>
          <a:bodyPr/>
          <a:lstStyle/>
          <a:p>
            <a:r>
              <a:rPr lang="en-US" altLang="en-US" smtClean="0"/>
              <a:t>Examples</a:t>
            </a:r>
            <a:endParaRPr lang="en-US" altLang="en-US" u="sng" smtClean="0">
              <a:solidFill>
                <a:schemeClr val="tx1"/>
              </a:solidFill>
              <a:latin typeface="Book Antiqua" panose="02040602050305030304" pitchFamily="18" charset="0"/>
            </a:endParaRPr>
          </a:p>
        </p:txBody>
      </p:sp>
      <p:sp>
        <p:nvSpPr>
          <p:cNvPr id="28677" name="Rectangle 3"/>
          <p:cNvSpPr>
            <a:spLocks noGrp="1" noChangeArrowheads="1"/>
          </p:cNvSpPr>
          <p:nvPr>
            <p:ph type="body" idx="4294967295"/>
          </p:nvPr>
        </p:nvSpPr>
        <p:spPr>
          <a:xfrm>
            <a:off x="228600" y="1143000"/>
            <a:ext cx="8763000" cy="5257800"/>
          </a:xfrm>
        </p:spPr>
        <p:txBody>
          <a:bodyPr/>
          <a:lstStyle/>
          <a:p>
            <a:pPr marL="0" indent="0">
              <a:buFont typeface="Monotype Sorts" pitchFamily="2" charset="2"/>
              <a:buNone/>
            </a:pPr>
            <a:r>
              <a:rPr lang="en-US" altLang="en-US" sz="2400" dirty="0" smtClean="0">
                <a:cs typeface="Courier New" panose="02070309020205020404" pitchFamily="49" charset="0"/>
              </a:rPr>
              <a:t>Many classes (e.g., Date and Calendar) in the Java library implement </a:t>
            </a:r>
            <a:r>
              <a:rPr lang="en-US" altLang="en-US" sz="2400" dirty="0" err="1" smtClean="0">
                <a:cs typeface="Courier New" panose="02070309020205020404" pitchFamily="49" charset="0"/>
              </a:rPr>
              <a:t>Cloneable</a:t>
            </a:r>
            <a:r>
              <a:rPr lang="en-US" altLang="en-US" sz="2400" dirty="0" smtClean="0">
                <a:cs typeface="Courier New" panose="02070309020205020404" pitchFamily="49" charset="0"/>
              </a:rPr>
              <a:t>. Thus, the instances of these classes can be cloned. For example, the following code</a:t>
            </a:r>
            <a:endParaRPr lang="en-US" altLang="en-US" sz="2400" dirty="0" smtClean="0">
              <a:cs typeface="Courier New" panose="02070309020205020404" pitchFamily="49" charset="0"/>
            </a:endParaRPr>
          </a:p>
          <a:p>
            <a:pPr marL="0" indent="0">
              <a:buFont typeface="Monotype Sorts" pitchFamily="2" charset="2"/>
              <a:buNone/>
            </a:pPr>
            <a:endParaRPr lang="en-US" altLang="en-US" sz="2400" dirty="0" smtClean="0">
              <a:cs typeface="Times New Roman" panose="02020603050405020304" pitchFamily="18" charset="0"/>
            </a:endParaRPr>
          </a:p>
          <a:p>
            <a:pPr lvl="1">
              <a:buFontTx/>
              <a:buNone/>
            </a:pPr>
            <a:r>
              <a:rPr lang="en-US" altLang="en-US" sz="1800" dirty="0" smtClean="0">
                <a:latin typeface="Courier New" panose="02070309020205020404" pitchFamily="49" charset="0"/>
                <a:cs typeface="Courier New" panose="02070309020205020404" pitchFamily="49" charset="0"/>
              </a:rPr>
              <a:t>Calendar </a:t>
            </a:r>
            <a:r>
              <a:rPr lang="en-US" altLang="en-US" sz="1800" dirty="0" err="1" smtClean="0">
                <a:latin typeface="Courier New" panose="02070309020205020404" pitchFamily="49" charset="0"/>
                <a:cs typeface="Courier New" panose="02070309020205020404" pitchFamily="49" charset="0"/>
              </a:rPr>
              <a:t>calendar</a:t>
            </a:r>
            <a:r>
              <a:rPr lang="en-US" altLang="en-US" sz="1800" dirty="0" smtClean="0">
                <a:latin typeface="Courier New" panose="02070309020205020404" pitchFamily="49" charset="0"/>
                <a:cs typeface="Courier New" panose="02070309020205020404" pitchFamily="49" charset="0"/>
              </a:rPr>
              <a:t> = new </a:t>
            </a:r>
            <a:r>
              <a:rPr lang="en-US" altLang="en-US" sz="1800" dirty="0" err="1" smtClean="0">
                <a:latin typeface="Courier New" panose="02070309020205020404" pitchFamily="49" charset="0"/>
                <a:cs typeface="Courier New" panose="02070309020205020404" pitchFamily="49" charset="0"/>
              </a:rPr>
              <a:t>GregorianCalendar</a:t>
            </a:r>
            <a:r>
              <a:rPr lang="en-US" altLang="en-US" sz="1800" dirty="0" smtClean="0">
                <a:latin typeface="Courier New" panose="02070309020205020404" pitchFamily="49" charset="0"/>
                <a:cs typeface="Courier New" panose="02070309020205020404" pitchFamily="49" charset="0"/>
              </a:rPr>
              <a:t>(2003, 2, 1);</a:t>
            </a:r>
            <a:endParaRPr lang="en-US" altLang="en-US" sz="1800" dirty="0" smtClean="0">
              <a:latin typeface="Courier New" panose="02070309020205020404" pitchFamily="49" charset="0"/>
              <a:cs typeface="Times New Roman" panose="02020603050405020304" pitchFamily="18" charset="0"/>
            </a:endParaRPr>
          </a:p>
          <a:p>
            <a:pPr lvl="1">
              <a:buFontTx/>
              <a:buNone/>
            </a:pPr>
            <a:r>
              <a:rPr lang="en-US" altLang="en-US" sz="1800" dirty="0" smtClean="0">
                <a:latin typeface="Courier New" panose="02070309020205020404" pitchFamily="49" charset="0"/>
                <a:cs typeface="Courier New" panose="02070309020205020404" pitchFamily="49" charset="0"/>
              </a:rPr>
              <a:t>Calendar </a:t>
            </a:r>
            <a:r>
              <a:rPr lang="en-US" altLang="en-US" sz="1800" dirty="0" err="1" smtClean="0">
                <a:latin typeface="Courier New" panose="02070309020205020404" pitchFamily="49" charset="0"/>
                <a:cs typeface="Courier New" panose="02070309020205020404" pitchFamily="49" charset="0"/>
              </a:rPr>
              <a:t>calendarCopy</a:t>
            </a:r>
            <a:r>
              <a:rPr lang="en-US" altLang="en-US" sz="1800" dirty="0" smtClean="0">
                <a:latin typeface="Courier New" panose="02070309020205020404" pitchFamily="49" charset="0"/>
                <a:cs typeface="Courier New" panose="02070309020205020404" pitchFamily="49" charset="0"/>
              </a:rPr>
              <a:t> = (Calendar)</a:t>
            </a:r>
            <a:r>
              <a:rPr lang="en-US" altLang="en-US" sz="1800" dirty="0" err="1" smtClean="0">
                <a:latin typeface="Courier New" panose="02070309020205020404" pitchFamily="49" charset="0"/>
                <a:cs typeface="Courier New" panose="02070309020205020404" pitchFamily="49" charset="0"/>
              </a:rPr>
              <a:t>calendar.clone</a:t>
            </a:r>
            <a:r>
              <a:rPr lang="en-US" altLang="en-US" sz="1800" dirty="0" smtClean="0">
                <a:latin typeface="Courier New" panose="02070309020205020404" pitchFamily="49" charset="0"/>
                <a:cs typeface="Courier New" panose="02070309020205020404" pitchFamily="49" charset="0"/>
              </a:rPr>
              <a:t>();</a:t>
            </a:r>
            <a:endParaRPr lang="en-US" altLang="en-US" sz="1800" dirty="0" smtClean="0">
              <a:latin typeface="Courier New" panose="02070309020205020404" pitchFamily="49" charset="0"/>
              <a:cs typeface="Times New Roman" panose="02020603050405020304" pitchFamily="18" charset="0"/>
            </a:endParaRPr>
          </a:p>
          <a:p>
            <a:pPr lvl="1">
              <a:buFontTx/>
              <a:buNone/>
            </a:pPr>
            <a:r>
              <a:rPr lang="en-US" altLang="en-US" sz="1800" dirty="0" err="1" smtClean="0">
                <a:latin typeface="Courier New" panose="02070309020205020404" pitchFamily="49" charset="0"/>
                <a:cs typeface="Courier New" panose="02070309020205020404" pitchFamily="49" charset="0"/>
              </a:rPr>
              <a:t>System.out.println</a:t>
            </a:r>
            <a:r>
              <a:rPr lang="en-US" altLang="en-US" sz="1800" dirty="0" smtClean="0">
                <a:latin typeface="Courier New" panose="02070309020205020404" pitchFamily="49" charset="0"/>
                <a:cs typeface="Courier New" panose="02070309020205020404" pitchFamily="49" charset="0"/>
              </a:rPr>
              <a:t>("calendar == </a:t>
            </a:r>
            <a:r>
              <a:rPr lang="en-US" altLang="en-US" sz="1800" dirty="0" err="1" smtClean="0">
                <a:latin typeface="Courier New" panose="02070309020205020404" pitchFamily="49" charset="0"/>
                <a:cs typeface="Courier New" panose="02070309020205020404" pitchFamily="49" charset="0"/>
              </a:rPr>
              <a:t>calendarCopy</a:t>
            </a:r>
            <a:r>
              <a:rPr lang="en-US" altLang="en-US" sz="1800" dirty="0" smtClean="0">
                <a:latin typeface="Courier New" panose="02070309020205020404" pitchFamily="49" charset="0"/>
                <a:cs typeface="Courier New" panose="02070309020205020404" pitchFamily="49" charset="0"/>
              </a:rPr>
              <a:t> is " +</a:t>
            </a:r>
            <a:endParaRPr lang="en-US" altLang="en-US" sz="1800" dirty="0" smtClean="0">
              <a:latin typeface="Courier New" panose="02070309020205020404" pitchFamily="49" charset="0"/>
              <a:cs typeface="Times New Roman" panose="02020603050405020304" pitchFamily="18" charset="0"/>
            </a:endParaRPr>
          </a:p>
          <a:p>
            <a:pPr lvl="1">
              <a:buFontTx/>
              <a:buNone/>
            </a:pPr>
            <a:r>
              <a:rPr lang="en-US" altLang="en-US" sz="1800" dirty="0" smtClean="0">
                <a:latin typeface="Courier New" panose="02070309020205020404" pitchFamily="49" charset="0"/>
                <a:cs typeface="Courier New" panose="02070309020205020404" pitchFamily="49" charset="0"/>
              </a:rPr>
              <a:t>  (calendar == </a:t>
            </a:r>
            <a:r>
              <a:rPr lang="en-US" altLang="en-US" sz="1800" dirty="0" err="1" smtClean="0">
                <a:latin typeface="Courier New" panose="02070309020205020404" pitchFamily="49" charset="0"/>
                <a:cs typeface="Courier New" panose="02070309020205020404" pitchFamily="49" charset="0"/>
              </a:rPr>
              <a:t>calendarCopy</a:t>
            </a:r>
            <a:r>
              <a:rPr lang="en-US" altLang="en-US" sz="1800" dirty="0" smtClean="0">
                <a:latin typeface="Courier New" panose="02070309020205020404" pitchFamily="49" charset="0"/>
                <a:cs typeface="Courier New" panose="02070309020205020404" pitchFamily="49" charset="0"/>
              </a:rPr>
              <a:t>));</a:t>
            </a:r>
            <a:endParaRPr lang="en-US" altLang="en-US" sz="1800" dirty="0" smtClean="0">
              <a:latin typeface="Courier New" panose="02070309020205020404" pitchFamily="49" charset="0"/>
              <a:cs typeface="Times New Roman" panose="02020603050405020304" pitchFamily="18" charset="0"/>
            </a:endParaRPr>
          </a:p>
          <a:p>
            <a:pPr lvl="1">
              <a:buFontTx/>
              <a:buNone/>
            </a:pPr>
            <a:r>
              <a:rPr lang="en-US" altLang="en-US" sz="1800" dirty="0" err="1" smtClean="0">
                <a:latin typeface="Courier New" panose="02070309020205020404" pitchFamily="49" charset="0"/>
                <a:cs typeface="Courier New" panose="02070309020205020404" pitchFamily="49" charset="0"/>
              </a:rPr>
              <a:t>System.out.println</a:t>
            </a:r>
            <a:r>
              <a:rPr lang="en-US" altLang="en-US" sz="1800" dirty="0" smtClean="0">
                <a:latin typeface="Courier New" panose="02070309020205020404" pitchFamily="49" charset="0"/>
                <a:cs typeface="Courier New" panose="02070309020205020404" pitchFamily="49" charset="0"/>
              </a:rPr>
              <a:t>("</a:t>
            </a:r>
            <a:r>
              <a:rPr lang="en-US" altLang="en-US" sz="1800" dirty="0" err="1" smtClean="0">
                <a:latin typeface="Courier New" panose="02070309020205020404" pitchFamily="49" charset="0"/>
                <a:cs typeface="Courier New" panose="02070309020205020404" pitchFamily="49" charset="0"/>
              </a:rPr>
              <a:t>calendar.equals</a:t>
            </a:r>
            <a:r>
              <a:rPr lang="en-US" altLang="en-US" sz="1800" dirty="0" smtClean="0">
                <a:latin typeface="Courier New" panose="02070309020205020404" pitchFamily="49" charset="0"/>
                <a:cs typeface="Courier New" panose="02070309020205020404" pitchFamily="49" charset="0"/>
              </a:rPr>
              <a:t>(</a:t>
            </a:r>
            <a:r>
              <a:rPr lang="en-US" altLang="en-US" sz="1800" dirty="0" err="1" smtClean="0">
                <a:latin typeface="Courier New" panose="02070309020205020404" pitchFamily="49" charset="0"/>
                <a:cs typeface="Courier New" panose="02070309020205020404" pitchFamily="49" charset="0"/>
              </a:rPr>
              <a:t>calendarCopy</a:t>
            </a:r>
            <a:r>
              <a:rPr lang="en-US" altLang="en-US" sz="1800" dirty="0" smtClean="0">
                <a:latin typeface="Courier New" panose="02070309020205020404" pitchFamily="49" charset="0"/>
                <a:cs typeface="Courier New" panose="02070309020205020404" pitchFamily="49" charset="0"/>
              </a:rPr>
              <a:t>) is " +</a:t>
            </a:r>
            <a:endParaRPr lang="en-US" altLang="en-US" sz="1800" dirty="0" smtClean="0">
              <a:latin typeface="Courier New" panose="02070309020205020404" pitchFamily="49" charset="0"/>
              <a:cs typeface="Times New Roman" panose="02020603050405020304" pitchFamily="18" charset="0"/>
            </a:endParaRPr>
          </a:p>
          <a:p>
            <a:pPr lvl="1">
              <a:buFontTx/>
              <a:buNone/>
            </a:pPr>
            <a:r>
              <a:rPr lang="en-US" altLang="en-US" sz="1800" dirty="0" smtClean="0">
                <a:latin typeface="Courier New" panose="02070309020205020404" pitchFamily="49" charset="0"/>
                <a:cs typeface="Courier New" panose="02070309020205020404" pitchFamily="49" charset="0"/>
              </a:rPr>
              <a:t>  </a:t>
            </a:r>
            <a:r>
              <a:rPr lang="en-US" altLang="en-US" sz="1800" dirty="0" err="1" smtClean="0">
                <a:latin typeface="Courier New" panose="02070309020205020404" pitchFamily="49" charset="0"/>
                <a:cs typeface="Courier New" panose="02070309020205020404" pitchFamily="49" charset="0"/>
              </a:rPr>
              <a:t>calendar.equals</a:t>
            </a:r>
            <a:r>
              <a:rPr lang="en-US" altLang="en-US" sz="1800" dirty="0" smtClean="0">
                <a:latin typeface="Courier New" panose="02070309020205020404" pitchFamily="49" charset="0"/>
                <a:cs typeface="Courier New" panose="02070309020205020404" pitchFamily="49" charset="0"/>
              </a:rPr>
              <a:t>(</a:t>
            </a:r>
            <a:r>
              <a:rPr lang="en-US" altLang="en-US" sz="1800" dirty="0" err="1" smtClean="0">
                <a:latin typeface="Courier New" panose="02070309020205020404" pitchFamily="49" charset="0"/>
                <a:cs typeface="Courier New" panose="02070309020205020404" pitchFamily="49" charset="0"/>
              </a:rPr>
              <a:t>calendarCopy</a:t>
            </a:r>
            <a:r>
              <a:rPr lang="en-US" altLang="en-US" sz="1800" dirty="0" smtClean="0">
                <a:latin typeface="Courier New" panose="02070309020205020404" pitchFamily="49" charset="0"/>
                <a:cs typeface="Courier New" panose="02070309020205020404" pitchFamily="49" charset="0"/>
              </a:rPr>
              <a:t>));</a:t>
            </a:r>
            <a:endParaRPr lang="en-US" altLang="en-US" sz="1800" dirty="0" smtClean="0">
              <a:latin typeface="Courier New" panose="02070309020205020404" pitchFamily="49" charset="0"/>
              <a:cs typeface="Times New Roman" panose="02020603050405020304" pitchFamily="18" charset="0"/>
            </a:endParaRPr>
          </a:p>
          <a:p>
            <a:pPr marL="0" indent="0">
              <a:buFont typeface="Monotype Sorts" pitchFamily="2" charset="2"/>
              <a:buNone/>
            </a:pPr>
            <a:r>
              <a:rPr lang="en-US" altLang="en-US" sz="2400" dirty="0" smtClean="0">
                <a:cs typeface="Courier New" panose="02070309020205020404" pitchFamily="49" charset="0"/>
              </a:rPr>
              <a:t> displays</a:t>
            </a:r>
            <a:endParaRPr lang="en-US" altLang="en-US" sz="2400" dirty="0" smtClean="0">
              <a:cs typeface="Times New Roman" panose="02020603050405020304" pitchFamily="18" charset="0"/>
            </a:endParaRPr>
          </a:p>
          <a:p>
            <a:pPr lvl="1">
              <a:buFontTx/>
              <a:buNone/>
            </a:pPr>
            <a:r>
              <a:rPr lang="en-US" altLang="en-US" sz="2000" dirty="0" smtClean="0">
                <a:cs typeface="Courier New" panose="02070309020205020404" pitchFamily="49" charset="0"/>
              </a:rPr>
              <a:t>calendar == </a:t>
            </a:r>
            <a:r>
              <a:rPr lang="en-US" altLang="en-US" sz="2000" dirty="0" err="1" smtClean="0">
                <a:cs typeface="Courier New" panose="02070309020205020404" pitchFamily="49" charset="0"/>
              </a:rPr>
              <a:t>calendarCopy</a:t>
            </a:r>
            <a:r>
              <a:rPr lang="en-US" altLang="en-US" sz="2000" dirty="0" smtClean="0">
                <a:cs typeface="Courier New" panose="02070309020205020404" pitchFamily="49" charset="0"/>
              </a:rPr>
              <a:t> is false</a:t>
            </a:r>
            <a:endParaRPr lang="en-US" altLang="en-US" sz="2000" dirty="0" smtClean="0">
              <a:cs typeface="Times New Roman" panose="02020603050405020304" pitchFamily="18" charset="0"/>
            </a:endParaRPr>
          </a:p>
          <a:p>
            <a:pPr lvl="1">
              <a:buFontTx/>
              <a:buNone/>
            </a:pPr>
            <a:r>
              <a:rPr lang="en-US" altLang="en-US" sz="2000" dirty="0" err="1" smtClean="0">
                <a:cs typeface="Courier New" panose="02070309020205020404" pitchFamily="49" charset="0"/>
              </a:rPr>
              <a:t>calendar.equals</a:t>
            </a:r>
            <a:r>
              <a:rPr lang="en-US" altLang="en-US" sz="2000" dirty="0" smtClean="0">
                <a:cs typeface="Courier New" panose="02070309020205020404" pitchFamily="49" charset="0"/>
              </a:rPr>
              <a:t>(</a:t>
            </a:r>
            <a:r>
              <a:rPr lang="en-US" altLang="en-US" sz="2000" dirty="0" err="1" smtClean="0">
                <a:cs typeface="Courier New" panose="02070309020205020404" pitchFamily="49" charset="0"/>
              </a:rPr>
              <a:t>calendarCopy</a:t>
            </a:r>
            <a:r>
              <a:rPr lang="en-US" altLang="en-US" sz="2000" dirty="0" smtClean="0">
                <a:cs typeface="Courier New" panose="02070309020205020404" pitchFamily="49" charset="0"/>
              </a:rPr>
              <a:t>) is true</a:t>
            </a:r>
            <a:r>
              <a:rPr lang="en-US" altLang="en-US" sz="2000" dirty="0" smtClean="0"/>
              <a:t> </a:t>
            </a:r>
            <a:r>
              <a:rPr lang="en-US" altLang="en-US" sz="2000" dirty="0" smtClean="0">
                <a:cs typeface="Times New Roman" panose="02020603050405020304" pitchFamily="18" charset="0"/>
              </a:rPr>
              <a:t> </a:t>
            </a:r>
            <a:endParaRPr lang="en-US" altLang="en-US" sz="2400" dirty="0" smtClean="0">
              <a:latin typeface="Courier"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7053148-FE6B-4EA4-8925-A0E035C3EC01}" type="slidenum">
              <a:rPr lang="en-US" altLang="en-US" sz="1400"/>
            </a:fld>
            <a:endParaRPr lang="en-US" altLang="en-US" sz="1400"/>
          </a:p>
        </p:txBody>
      </p:sp>
      <p:sp>
        <p:nvSpPr>
          <p:cNvPr id="3174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A1BF5228-1225-47B7-AE90-9C68AC0E78C0}" type="slidenum">
              <a:rPr lang="en-US" altLang="en-US" sz="1400"/>
            </a:fld>
            <a:endParaRPr lang="en-US" altLang="en-US" sz="1400"/>
          </a:p>
        </p:txBody>
      </p:sp>
      <p:sp>
        <p:nvSpPr>
          <p:cNvPr id="31748" name="Rectangle 2"/>
          <p:cNvSpPr>
            <a:spLocks noGrp="1" noChangeArrowheads="1"/>
          </p:cNvSpPr>
          <p:nvPr>
            <p:ph type="title" idx="4294967295"/>
          </p:nvPr>
        </p:nvSpPr>
        <p:spPr>
          <a:xfrm>
            <a:off x="685800" y="0"/>
            <a:ext cx="7772400" cy="1428750"/>
          </a:xfrm>
        </p:spPr>
        <p:txBody>
          <a:bodyPr/>
          <a:lstStyle/>
          <a:p>
            <a:r>
              <a:rPr lang="en-US" altLang="en-US" smtClean="0"/>
              <a:t>Interfaces vs. Abstract Classes</a:t>
            </a:r>
            <a:endParaRPr lang="en-US" altLang="en-US" b="1" smtClean="0">
              <a:latin typeface="Courier" charset="0"/>
            </a:endParaRPr>
          </a:p>
        </p:txBody>
      </p:sp>
      <p:sp>
        <p:nvSpPr>
          <p:cNvPr id="31749" name="Rectangle 3"/>
          <p:cNvSpPr>
            <a:spLocks noGrp="1" noChangeArrowheads="1"/>
          </p:cNvSpPr>
          <p:nvPr>
            <p:ph type="body" idx="4294967295"/>
          </p:nvPr>
        </p:nvSpPr>
        <p:spPr>
          <a:xfrm>
            <a:off x="228600" y="1143000"/>
            <a:ext cx="8686800" cy="1905000"/>
          </a:xfrm>
        </p:spPr>
        <p:txBody>
          <a:bodyPr/>
          <a:lstStyle/>
          <a:p>
            <a:pPr marL="114300" lvl="1" indent="0">
              <a:lnSpc>
                <a:spcPct val="90000"/>
              </a:lnSpc>
              <a:spcAft>
                <a:spcPts val="1200"/>
              </a:spcAft>
              <a:buFontTx/>
              <a:buNone/>
            </a:pPr>
            <a:r>
              <a:rPr lang="en-US" altLang="en-US" sz="2400" smtClean="0"/>
              <a:t>In an interface, the data must be constants; an abstract class can have all types of data.</a:t>
            </a:r>
            <a:endParaRPr lang="en-US" altLang="en-US" sz="2400" smtClean="0"/>
          </a:p>
          <a:p>
            <a:pPr marL="114300" lvl="1" indent="0">
              <a:lnSpc>
                <a:spcPct val="90000"/>
              </a:lnSpc>
              <a:spcAft>
                <a:spcPts val="1200"/>
              </a:spcAft>
              <a:buFontTx/>
              <a:buNone/>
            </a:pPr>
            <a:r>
              <a:rPr lang="en-US" altLang="en-US" sz="2400" smtClean="0"/>
              <a:t>Each method in an interface has only a signature without implementation; an abstract class can have concrete methods.</a:t>
            </a:r>
            <a:endParaRPr lang="en-US" altLang="en-US" sz="2400" smtClean="0"/>
          </a:p>
        </p:txBody>
      </p:sp>
      <p:sp>
        <p:nvSpPr>
          <p:cNvPr id="31750" name="Rectangle 4"/>
          <p:cNvSpPr>
            <a:spLocks noChangeArrowheads="1"/>
          </p:cNvSpPr>
          <p:nvPr/>
        </p:nvSpPr>
        <p:spPr bwMode="auto">
          <a:xfrm>
            <a:off x="0" y="2546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65651" name="Group 83"/>
          <p:cNvGraphicFramePr>
            <a:graphicFrameLocks noGrp="1"/>
          </p:cNvGraphicFramePr>
          <p:nvPr/>
        </p:nvGraphicFramePr>
        <p:xfrm>
          <a:off x="609600" y="3200400"/>
          <a:ext cx="8153400" cy="3048001"/>
        </p:xfrm>
        <a:graphic>
          <a:graphicData uri="http://schemas.openxmlformats.org/drawingml/2006/table">
            <a:tbl>
              <a:tblPr/>
              <a:tblGrid>
                <a:gridCol w="985838"/>
                <a:gridCol w="1601787"/>
                <a:gridCol w="3584575"/>
                <a:gridCol w="1981200"/>
              </a:tblGrid>
              <a:tr h="89058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0" lang="en-US" sz="4000" b="0" i="0" u="none" strike="noStrike" cap="none" normalizeH="0" baseline="0" smtClean="0">
                        <a:ln>
                          <a:noFill/>
                        </a:ln>
                        <a:solidFill>
                          <a:schemeClr val="bg2"/>
                        </a:solidFill>
                        <a:effectLst/>
                        <a:latin typeface="Times New Roman" panose="02020603050405020304"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bg2"/>
                          </a:solidFill>
                          <a:effectLst/>
                          <a:latin typeface="Times New Roman" panose="02020603050405020304" pitchFamily="18" charset="0"/>
                          <a:cs typeface="Times New Roman" panose="02020603050405020304" pitchFamily="18" charset="0"/>
                        </a:rPr>
                        <a:t>Variables </a:t>
                      </a:r>
                      <a:endParaRPr kumimoji="0" lang="en-US" sz="3600" b="0" i="0" u="none" strike="noStrike" cap="none" normalizeH="0" baseline="0" smtClean="0">
                        <a:ln>
                          <a:noFill/>
                        </a:ln>
                        <a:solidFill>
                          <a:schemeClr val="bg2"/>
                        </a:solidFill>
                        <a:effectLst/>
                        <a:latin typeface="Times New Roman" panose="02020603050405020304"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bg2"/>
                          </a:solidFill>
                          <a:effectLst/>
                          <a:latin typeface="Times New Roman" panose="02020603050405020304" pitchFamily="18" charset="0"/>
                          <a:cs typeface="Times New Roman" panose="02020603050405020304" pitchFamily="18" charset="0"/>
                        </a:rPr>
                        <a:t>Constructors</a:t>
                      </a:r>
                      <a:endParaRPr kumimoji="0" lang="en-US" sz="3600" b="0" i="0" u="none" strike="noStrike" cap="none" normalizeH="0" baseline="0" smtClean="0">
                        <a:ln>
                          <a:noFill/>
                        </a:ln>
                        <a:solidFill>
                          <a:schemeClr val="bg2"/>
                        </a:solidFill>
                        <a:effectLst/>
                        <a:latin typeface="Times New Roman" panose="02020603050405020304"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bg2"/>
                          </a:solidFill>
                          <a:effectLst/>
                          <a:latin typeface="Times New Roman" panose="02020603050405020304" pitchFamily="18" charset="0"/>
                          <a:cs typeface="Times New Roman" panose="02020603050405020304" pitchFamily="18" charset="0"/>
                        </a:rPr>
                        <a:t>Methods</a:t>
                      </a:r>
                      <a:endParaRPr kumimoji="0" lang="en-US" sz="3600" b="0" i="0" u="none" strike="noStrike" cap="none" normalizeH="0" baseline="0" smtClean="0">
                        <a:ln>
                          <a:noFill/>
                        </a:ln>
                        <a:solidFill>
                          <a:schemeClr val="bg2"/>
                        </a:solidFill>
                        <a:effectLst/>
                        <a:latin typeface="Times New Roman" panose="02020603050405020304"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r>
              <a:tr h="1216025">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bg2"/>
                          </a:solidFill>
                          <a:effectLst/>
                          <a:latin typeface="Times New Roman" panose="02020603050405020304" pitchFamily="18" charset="0"/>
                          <a:cs typeface="Times New Roman" panose="02020603050405020304" pitchFamily="18" charset="0"/>
                        </a:rPr>
                        <a:t>Abstract class</a:t>
                      </a:r>
                      <a:endParaRPr kumimoji="0" lang="en-US" sz="3600" b="0" i="0" u="none" strike="noStrike" cap="none" normalizeH="0" baseline="0" smtClean="0">
                        <a:ln>
                          <a:noFill/>
                        </a:ln>
                        <a:solidFill>
                          <a:schemeClr val="bg2"/>
                        </a:solidFill>
                        <a:effectLst/>
                        <a:latin typeface="Times New Roman" panose="02020603050405020304"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bg2"/>
                          </a:solidFill>
                          <a:effectLst/>
                          <a:latin typeface="Times New Roman" panose="02020603050405020304" pitchFamily="18" charset="0"/>
                          <a:cs typeface="Times New Roman" panose="02020603050405020304" pitchFamily="18" charset="0"/>
                        </a:rPr>
                        <a:t>No restrictions </a:t>
                      </a:r>
                      <a:endParaRPr kumimoji="0" lang="en-US" sz="3600" b="0" i="0" u="none" strike="noStrike" cap="none" normalizeH="0" baseline="0" smtClean="0">
                        <a:ln>
                          <a:noFill/>
                        </a:ln>
                        <a:solidFill>
                          <a:schemeClr val="bg2"/>
                        </a:solidFill>
                        <a:effectLst/>
                        <a:latin typeface="Times New Roman" panose="02020603050405020304"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bg2"/>
                          </a:solidFill>
                          <a:effectLst/>
                          <a:latin typeface="Times New Roman" panose="02020603050405020304" pitchFamily="18" charset="0"/>
                          <a:cs typeface="Times New Roman" panose="02020603050405020304" pitchFamily="18" charset="0"/>
                        </a:rPr>
                        <a:t>Constructors are invoked by subclasses through constructor chaining. An abstract class cannot be instantiated using the new operator. </a:t>
                      </a:r>
                      <a:endParaRPr kumimoji="0" lang="en-US" sz="3600" b="0" i="0" u="none" strike="noStrike" cap="none" normalizeH="0" baseline="0" smtClean="0">
                        <a:ln>
                          <a:noFill/>
                        </a:ln>
                        <a:solidFill>
                          <a:schemeClr val="bg2"/>
                        </a:solidFill>
                        <a:effectLst/>
                        <a:latin typeface="Times New Roman" panose="02020603050405020304"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bg2"/>
                          </a:solidFill>
                          <a:effectLst/>
                          <a:latin typeface="Times New Roman" panose="02020603050405020304" pitchFamily="18" charset="0"/>
                          <a:cs typeface="Times New Roman" panose="02020603050405020304" pitchFamily="18" charset="0"/>
                        </a:rPr>
                        <a:t>No restrictions. </a:t>
                      </a:r>
                      <a:endParaRPr kumimoji="0" lang="en-US" sz="3600" b="0" i="0" u="none" strike="noStrike" cap="none" normalizeH="0" baseline="0" smtClean="0">
                        <a:ln>
                          <a:noFill/>
                        </a:ln>
                        <a:solidFill>
                          <a:schemeClr val="bg2"/>
                        </a:solidFill>
                        <a:effectLst/>
                        <a:latin typeface="Times New Roman" panose="02020603050405020304"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r>
              <a:tr h="941388">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bg2"/>
                          </a:solidFill>
                          <a:effectLst/>
                          <a:latin typeface="Times New Roman" panose="02020603050405020304" pitchFamily="18" charset="0"/>
                          <a:cs typeface="Times New Roman" panose="02020603050405020304" pitchFamily="18" charset="0"/>
                        </a:rPr>
                        <a:t>Interface</a:t>
                      </a:r>
                      <a:endParaRPr kumimoji="0" lang="en-US" sz="3600" b="0" i="0" u="none" strike="noStrike" cap="none" normalizeH="0" baseline="0" smtClean="0">
                        <a:ln>
                          <a:noFill/>
                        </a:ln>
                        <a:solidFill>
                          <a:schemeClr val="bg2"/>
                        </a:solidFill>
                        <a:effectLst/>
                        <a:latin typeface="Times New Roman" panose="02020603050405020304"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bg2"/>
                          </a:solidFill>
                          <a:effectLst/>
                          <a:latin typeface="Times New Roman" panose="02020603050405020304" pitchFamily="18" charset="0"/>
                          <a:cs typeface="Times New Roman" panose="02020603050405020304" pitchFamily="18" charset="0"/>
                        </a:rPr>
                        <a:t>All variables must be </a:t>
                      </a:r>
                      <a:r>
                        <a:rPr kumimoji="0" lang="en-US" sz="1600" b="0" i="0" u="sng" strike="noStrike" cap="none" normalizeH="0" baseline="0" smtClean="0">
                          <a:ln>
                            <a:noFill/>
                          </a:ln>
                          <a:solidFill>
                            <a:schemeClr val="bg2"/>
                          </a:solidFill>
                          <a:effectLst/>
                          <a:latin typeface="Times New Roman" panose="02020603050405020304" pitchFamily="18" charset="0"/>
                          <a:cs typeface="Times New Roman" panose="02020603050405020304" pitchFamily="18" charset="0"/>
                        </a:rPr>
                        <a:t>public</a:t>
                      </a:r>
                      <a:r>
                        <a:rPr kumimoji="0" lang="en-US" sz="1600" b="0" i="0" u="none" strike="noStrike" cap="none" normalizeH="0" baseline="0" smtClean="0">
                          <a:ln>
                            <a:noFill/>
                          </a:ln>
                          <a:solidFill>
                            <a:schemeClr val="bg2"/>
                          </a:solidFill>
                          <a:effectLst/>
                          <a:latin typeface="Times New Roman" panose="02020603050405020304" pitchFamily="18" charset="0"/>
                          <a:cs typeface="Times New Roman" panose="02020603050405020304" pitchFamily="18" charset="0"/>
                        </a:rPr>
                        <a:t> </a:t>
                      </a:r>
                      <a:r>
                        <a:rPr kumimoji="0" lang="en-US" sz="1600" b="0" i="0" u="sng" strike="noStrike" cap="none" normalizeH="0" baseline="0" smtClean="0">
                          <a:ln>
                            <a:noFill/>
                          </a:ln>
                          <a:solidFill>
                            <a:schemeClr val="bg2"/>
                          </a:solidFill>
                          <a:effectLst/>
                          <a:latin typeface="Times New Roman" panose="02020603050405020304" pitchFamily="18" charset="0"/>
                          <a:cs typeface="Times New Roman" panose="02020603050405020304" pitchFamily="18" charset="0"/>
                        </a:rPr>
                        <a:t>static</a:t>
                      </a:r>
                      <a:r>
                        <a:rPr kumimoji="0" lang="en-US" sz="1600" b="0" i="0" u="none" strike="noStrike" cap="none" normalizeH="0" baseline="0" smtClean="0">
                          <a:ln>
                            <a:noFill/>
                          </a:ln>
                          <a:solidFill>
                            <a:schemeClr val="bg2"/>
                          </a:solidFill>
                          <a:effectLst/>
                          <a:latin typeface="Times New Roman" panose="02020603050405020304" pitchFamily="18" charset="0"/>
                          <a:cs typeface="Times New Roman" panose="02020603050405020304" pitchFamily="18" charset="0"/>
                        </a:rPr>
                        <a:t> </a:t>
                      </a:r>
                      <a:r>
                        <a:rPr kumimoji="0" lang="en-US" sz="1600" b="0" i="0" u="sng" strike="noStrike" cap="none" normalizeH="0" baseline="0" smtClean="0">
                          <a:ln>
                            <a:noFill/>
                          </a:ln>
                          <a:solidFill>
                            <a:schemeClr val="bg2"/>
                          </a:solidFill>
                          <a:effectLst/>
                          <a:latin typeface="Times New Roman" panose="02020603050405020304" pitchFamily="18" charset="0"/>
                          <a:cs typeface="Times New Roman" panose="02020603050405020304" pitchFamily="18" charset="0"/>
                        </a:rPr>
                        <a:t>final</a:t>
                      </a:r>
                      <a:endParaRPr kumimoji="0" lang="en-US" sz="3600" b="0" i="0" u="none" strike="noStrike" cap="none" normalizeH="0" baseline="0" smtClean="0">
                        <a:ln>
                          <a:noFill/>
                        </a:ln>
                        <a:solidFill>
                          <a:schemeClr val="bg2"/>
                        </a:solidFill>
                        <a:effectLst/>
                        <a:latin typeface="Times New Roman" panose="02020603050405020304"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bg2"/>
                          </a:solidFill>
                          <a:effectLst/>
                          <a:latin typeface="Times New Roman" panose="02020603050405020304" pitchFamily="18" charset="0"/>
                          <a:cs typeface="Times New Roman" panose="02020603050405020304" pitchFamily="18" charset="0"/>
                        </a:rPr>
                        <a:t>No constructors. An interface cannot be instantiated using the new operator.</a:t>
                      </a:r>
                      <a:endParaRPr kumimoji="0" lang="en-US" sz="3600" b="0" i="0" u="none" strike="noStrike" cap="none" normalizeH="0" baseline="0" smtClean="0">
                        <a:ln>
                          <a:noFill/>
                        </a:ln>
                        <a:solidFill>
                          <a:schemeClr val="bg2"/>
                        </a:solidFill>
                        <a:effectLst/>
                        <a:latin typeface="Times New Roman" panose="02020603050405020304"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bg2"/>
                          </a:solidFill>
                          <a:effectLst/>
                          <a:latin typeface="Times New Roman" panose="02020603050405020304" pitchFamily="18" charset="0"/>
                          <a:cs typeface="Times New Roman" panose="02020603050405020304" pitchFamily="18" charset="0"/>
                        </a:rPr>
                        <a:t>All methods must be public abstract instance methods </a:t>
                      </a:r>
                      <a:endParaRPr kumimoji="0" lang="en-US" sz="3600" b="0" i="0" u="none" strike="noStrike" cap="none" normalizeH="0" baseline="0" smtClean="0">
                        <a:ln>
                          <a:noFill/>
                        </a:ln>
                        <a:solidFill>
                          <a:schemeClr val="bg2"/>
                        </a:solidFill>
                        <a:effectLst/>
                        <a:latin typeface="Times New Roman" panose="02020603050405020304"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r>
            </a:tbl>
          </a:graphicData>
        </a:graphic>
      </p:graphicFrame>
      <p:sp>
        <p:nvSpPr>
          <p:cNvPr id="31773" name="Rectangle 82"/>
          <p:cNvSpPr>
            <a:spLocks noChangeArrowheads="1"/>
          </p:cNvSpPr>
          <p:nvPr/>
        </p:nvSpPr>
        <p:spPr bwMode="auto">
          <a:xfrm>
            <a:off x="0" y="4311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defTabSz="-635">
              <a:spcBef>
                <a:spcPct val="20000"/>
              </a:spcBef>
              <a:buClr>
                <a:schemeClr val="tx2"/>
              </a:buClr>
              <a:buSzPct val="75000"/>
              <a:buFont typeface="Monotype Sorts" pitchFamily="2" charset="2"/>
              <a:buChar char="F"/>
              <a:tabLst>
                <a:tab pos="2286000" algn="l"/>
                <a:tab pos="3886200" algn="l"/>
              </a:tabLst>
              <a:defRPr sz="3200">
                <a:solidFill>
                  <a:schemeClr val="tx1"/>
                </a:solidFill>
                <a:latin typeface="Times New Roman" panose="02020603050405020304" pitchFamily="18" charset="0"/>
              </a:defRPr>
            </a:lvl1pPr>
            <a:lvl2pPr marL="742950" indent="-285750" defTabSz="-635">
              <a:spcBef>
                <a:spcPct val="20000"/>
              </a:spcBef>
              <a:buClr>
                <a:schemeClr val="tx1"/>
              </a:buClr>
              <a:buChar char="–"/>
              <a:tabLst>
                <a:tab pos="2286000" algn="l"/>
                <a:tab pos="3886200" algn="l"/>
              </a:tabLst>
              <a:defRPr sz="2800">
                <a:solidFill>
                  <a:schemeClr val="tx1"/>
                </a:solidFill>
                <a:latin typeface="Times New Roman" panose="02020603050405020304" pitchFamily="18" charset="0"/>
              </a:defRPr>
            </a:lvl2pPr>
            <a:lvl3pPr marL="1143000" indent="-228600" defTabSz="-635">
              <a:spcBef>
                <a:spcPct val="20000"/>
              </a:spcBef>
              <a:buClr>
                <a:schemeClr val="accent2"/>
              </a:buClr>
              <a:buSzPct val="65000"/>
              <a:buFont typeface="Monotype Sorts" pitchFamily="2" charset="2"/>
              <a:buChar char="u"/>
              <a:tabLst>
                <a:tab pos="2286000" algn="l"/>
                <a:tab pos="3886200" algn="l"/>
              </a:tabLst>
              <a:defRPr sz="2400">
                <a:solidFill>
                  <a:schemeClr val="tx1"/>
                </a:solidFill>
                <a:latin typeface="Times New Roman" panose="02020603050405020304" pitchFamily="18" charset="0"/>
              </a:defRPr>
            </a:lvl3pPr>
            <a:lvl4pPr marL="1600200" indent="-228600" defTabSz="-635">
              <a:spcBef>
                <a:spcPct val="20000"/>
              </a:spcBef>
              <a:buClr>
                <a:schemeClr val="tx1"/>
              </a:buClr>
              <a:buChar char="–"/>
              <a:tabLst>
                <a:tab pos="2286000" algn="l"/>
                <a:tab pos="3886200" algn="l"/>
              </a:tabLst>
              <a:defRPr sz="2000">
                <a:solidFill>
                  <a:schemeClr val="tx1"/>
                </a:solidFill>
                <a:latin typeface="Times New Roman" panose="02020603050405020304" pitchFamily="18" charset="0"/>
              </a:defRPr>
            </a:lvl4pPr>
            <a:lvl5pPr marL="2057400" indent="-228600" defTabSz="-635">
              <a:spcBef>
                <a:spcPct val="20000"/>
              </a:spcBef>
              <a:buClr>
                <a:schemeClr val="tx2"/>
              </a:buClr>
              <a:buChar char="•"/>
              <a:tabLst>
                <a:tab pos="2286000" algn="l"/>
                <a:tab pos="3886200" algn="l"/>
              </a:tabLst>
              <a:defRPr sz="2000">
                <a:solidFill>
                  <a:schemeClr val="tx1"/>
                </a:solidFill>
                <a:latin typeface="Times New Roman" panose="02020603050405020304" pitchFamily="18" charset="0"/>
              </a:defRPr>
            </a:lvl5pPr>
            <a:lvl6pPr marL="2514600" indent="-228600" defTabSz="-635" eaLnBrk="0" fontAlgn="base" hangingPunct="0">
              <a:spcBef>
                <a:spcPct val="20000"/>
              </a:spcBef>
              <a:spcAft>
                <a:spcPct val="0"/>
              </a:spcAft>
              <a:buClr>
                <a:schemeClr val="tx2"/>
              </a:buClr>
              <a:buChar char="•"/>
              <a:tabLst>
                <a:tab pos="2286000" algn="l"/>
                <a:tab pos="3886200" algn="l"/>
              </a:tabLst>
              <a:defRPr sz="2000">
                <a:solidFill>
                  <a:schemeClr val="tx1"/>
                </a:solidFill>
                <a:latin typeface="Times New Roman" panose="02020603050405020304" pitchFamily="18" charset="0"/>
              </a:defRPr>
            </a:lvl6pPr>
            <a:lvl7pPr marL="2971800" indent="-228600" defTabSz="-635" eaLnBrk="0" fontAlgn="base" hangingPunct="0">
              <a:spcBef>
                <a:spcPct val="20000"/>
              </a:spcBef>
              <a:spcAft>
                <a:spcPct val="0"/>
              </a:spcAft>
              <a:buClr>
                <a:schemeClr val="tx2"/>
              </a:buClr>
              <a:buChar char="•"/>
              <a:tabLst>
                <a:tab pos="2286000" algn="l"/>
                <a:tab pos="3886200" algn="l"/>
              </a:tabLst>
              <a:defRPr sz="2000">
                <a:solidFill>
                  <a:schemeClr val="tx1"/>
                </a:solidFill>
                <a:latin typeface="Times New Roman" panose="02020603050405020304" pitchFamily="18" charset="0"/>
              </a:defRPr>
            </a:lvl7pPr>
            <a:lvl8pPr marL="3429000" indent="-228600" defTabSz="-635" eaLnBrk="0" fontAlgn="base" hangingPunct="0">
              <a:spcBef>
                <a:spcPct val="20000"/>
              </a:spcBef>
              <a:spcAft>
                <a:spcPct val="0"/>
              </a:spcAft>
              <a:buClr>
                <a:schemeClr val="tx2"/>
              </a:buClr>
              <a:buChar char="•"/>
              <a:tabLst>
                <a:tab pos="2286000" algn="l"/>
                <a:tab pos="3886200" algn="l"/>
              </a:tabLst>
              <a:defRPr sz="2000">
                <a:solidFill>
                  <a:schemeClr val="tx1"/>
                </a:solidFill>
                <a:latin typeface="Times New Roman" panose="02020603050405020304" pitchFamily="18" charset="0"/>
              </a:defRPr>
            </a:lvl8pPr>
            <a:lvl9pPr marL="3886200" indent="-228600" defTabSz="-635" eaLnBrk="0" fontAlgn="base" hangingPunct="0">
              <a:spcBef>
                <a:spcPct val="20000"/>
              </a:spcBef>
              <a:spcAft>
                <a:spcPct val="0"/>
              </a:spcAft>
              <a:buClr>
                <a:schemeClr val="tx2"/>
              </a:buClr>
              <a:buChar char="•"/>
              <a:tabLst>
                <a:tab pos="2286000" algn="l"/>
                <a:tab pos="3886200" algn="l"/>
              </a:tabLst>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C2679CA-1F7C-400E-A155-1C63ED496EB0}" type="slidenum">
              <a:rPr lang="en-US" altLang="en-US" sz="1400"/>
            </a:fld>
            <a:endParaRPr lang="en-US" altLang="en-US" sz="1400"/>
          </a:p>
        </p:txBody>
      </p:sp>
      <p:sp>
        <p:nvSpPr>
          <p:cNvPr id="3277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807EB366-5439-4F27-BE9B-C4DBE9DB7975}" type="slidenum">
              <a:rPr lang="en-US" altLang="en-US" sz="1400"/>
            </a:fld>
            <a:endParaRPr lang="en-US" altLang="en-US" sz="1400"/>
          </a:p>
        </p:txBody>
      </p:sp>
      <p:sp>
        <p:nvSpPr>
          <p:cNvPr id="32772" name="Rectangle 2"/>
          <p:cNvSpPr>
            <a:spLocks noGrp="1" noChangeArrowheads="1"/>
          </p:cNvSpPr>
          <p:nvPr>
            <p:ph type="title" idx="4294967295"/>
          </p:nvPr>
        </p:nvSpPr>
        <p:spPr>
          <a:xfrm>
            <a:off x="228600" y="152400"/>
            <a:ext cx="8763000" cy="609600"/>
          </a:xfrm>
        </p:spPr>
        <p:txBody>
          <a:bodyPr/>
          <a:lstStyle/>
          <a:p>
            <a:r>
              <a:rPr lang="en-US" altLang="en-US" smtClean="0"/>
              <a:t>Interfaces vs. Abstract Classes, cont.</a:t>
            </a:r>
            <a:endParaRPr lang="en-US" altLang="en-US" b="1" smtClean="0">
              <a:latin typeface="Courier" charset="0"/>
            </a:endParaRPr>
          </a:p>
        </p:txBody>
      </p:sp>
      <p:sp>
        <p:nvSpPr>
          <p:cNvPr id="32773" name="Rectangle 3"/>
          <p:cNvSpPr>
            <a:spLocks noChangeArrowheads="1"/>
          </p:cNvSpPr>
          <p:nvPr/>
        </p:nvSpPr>
        <p:spPr bwMode="auto">
          <a:xfrm>
            <a:off x="2514600" y="2655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2774" name="Object 4"/>
          <p:cNvGraphicFramePr>
            <a:graphicFrameLocks noChangeAspect="1"/>
          </p:cNvGraphicFramePr>
          <p:nvPr/>
        </p:nvGraphicFramePr>
        <p:xfrm>
          <a:off x="914400" y="2886075"/>
          <a:ext cx="7543800" cy="2835275"/>
        </p:xfrm>
        <a:graphic>
          <a:graphicData uri="http://schemas.openxmlformats.org/presentationml/2006/ole">
            <mc:AlternateContent xmlns:mc="http://schemas.openxmlformats.org/markup-compatibility/2006">
              <mc:Choice xmlns:v="urn:schemas-microsoft-com:vml" Requires="v">
                <p:oleObj spid="_x0000_s32786" name="Picture" r:id="rId1" imgW="4114800" imgH="1543685" progId="Word.Picture.8">
                  <p:embed/>
                </p:oleObj>
              </mc:Choice>
              <mc:Fallback>
                <p:oleObj name="Picture" r:id="rId1" imgW="4114800" imgH="1543685"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86075"/>
                        <a:ext cx="7543800" cy="28352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5" name="Rectangle 5"/>
          <p:cNvSpPr>
            <a:spLocks noGrp="1" noChangeArrowheads="1"/>
          </p:cNvSpPr>
          <p:nvPr>
            <p:ph type="body" idx="4294967295"/>
          </p:nvPr>
        </p:nvSpPr>
        <p:spPr>
          <a:xfrm>
            <a:off x="152400" y="5715000"/>
            <a:ext cx="8763000" cy="685800"/>
          </a:xfrm>
          <a:noFill/>
        </p:spPr>
        <p:txBody>
          <a:bodyPr/>
          <a:lstStyle/>
          <a:p>
            <a:pPr marL="114300" lvl="1" indent="0">
              <a:lnSpc>
                <a:spcPct val="90000"/>
              </a:lnSpc>
              <a:spcAft>
                <a:spcPts val="1200"/>
              </a:spcAft>
              <a:buFontTx/>
              <a:buNone/>
            </a:pPr>
            <a:r>
              <a:rPr lang="en-US" altLang="en-US" sz="2000" smtClean="0">
                <a:cs typeface="Courier New" panose="02070309020205020404" pitchFamily="49" charset="0"/>
              </a:rPr>
              <a:t>Suppose that c is an instance of Class2. c is also an instance of Object, Class1, Interface1, Interface1_1, Interface1_2, Interface2_1, and Interface2_2.</a:t>
            </a:r>
            <a:endParaRPr lang="en-US" altLang="en-US" sz="2000" smtClean="0">
              <a:cs typeface="Times New Roman" panose="02020603050405020304" pitchFamily="18" charset="0"/>
            </a:endParaRPr>
          </a:p>
        </p:txBody>
      </p:sp>
      <p:sp>
        <p:nvSpPr>
          <p:cNvPr id="32776" name="Rectangle 7"/>
          <p:cNvSpPr>
            <a:spLocks noChangeArrowheads="1"/>
          </p:cNvSpPr>
          <p:nvPr/>
        </p:nvSpPr>
        <p:spPr bwMode="auto">
          <a:xfrm>
            <a:off x="152400" y="914400"/>
            <a:ext cx="8839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11430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lvl="1">
              <a:spcAft>
                <a:spcPts val="1200"/>
              </a:spcAft>
              <a:buFontTx/>
              <a:buNone/>
            </a:pPr>
            <a:r>
              <a:rPr lang="en-US" altLang="en-US" sz="2000">
                <a:cs typeface="Courier New" panose="02070309020205020404" pitchFamily="49" charset="0"/>
              </a:rPr>
              <a:t>All classes share a single root, the </a:t>
            </a:r>
            <a:r>
              <a:rPr lang="en-US" altLang="en-US" sz="2000" u="sng">
                <a:cs typeface="Courier New" panose="02070309020205020404" pitchFamily="49" charset="0"/>
              </a:rPr>
              <a:t>Object</a:t>
            </a:r>
            <a:r>
              <a:rPr lang="en-US" altLang="en-US" sz="2000">
                <a:cs typeface="Courier New" panose="02070309020205020404" pitchFamily="49" charset="0"/>
              </a:rPr>
              <a:t> class, but there is no single root for interfaces. Like a class, an interface also defines a type. A variable of an interface type can reference any instance of the class that implements the interface. If a class extends an interface, this interface plays the same role as a superclass. You can use an interface as a data type and cast a variable of an interface type to its subclass, and vice versa.</a:t>
            </a:r>
            <a:r>
              <a:rPr lang="en-US" altLang="en-US" sz="2000"/>
              <a:t> </a:t>
            </a:r>
            <a:endParaRPr lang="en-US" altLang="en-US" sz="200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2"/>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9E0D878-D012-40D6-95D8-E8EBC4FD89D5}" type="slidenum">
              <a:rPr lang="en-US" altLang="en-US" sz="1400"/>
            </a:fld>
            <a:endParaRPr lang="en-US" altLang="en-US" sz="1400"/>
          </a:p>
        </p:txBody>
      </p:sp>
      <p:sp>
        <p:nvSpPr>
          <p:cNvPr id="5123"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0FC9B377-ABFB-4DFB-B99A-10663064A60C}" type="slidenum">
              <a:rPr lang="en-US" altLang="en-US" sz="1400"/>
            </a:fld>
            <a:endParaRPr lang="en-US" altLang="en-US" sz="1400"/>
          </a:p>
        </p:txBody>
      </p:sp>
      <p:sp>
        <p:nvSpPr>
          <p:cNvPr id="5124" name="Rectangle 9"/>
          <p:cNvSpPr>
            <a:spLocks noChangeArrowheads="1"/>
          </p:cNvSpPr>
          <p:nvPr/>
        </p:nvSpPr>
        <p:spPr bwMode="auto">
          <a:xfrm>
            <a:off x="0" y="1463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5" name="Rectangle 11"/>
          <p:cNvSpPr>
            <a:spLocks noChangeArrowheads="1"/>
          </p:cNvSpPr>
          <p:nvPr/>
        </p:nvSpPr>
        <p:spPr bwMode="auto">
          <a:xfrm>
            <a:off x="0" y="1463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6" name="Rectangle 16"/>
          <p:cNvSpPr>
            <a:spLocks noChangeArrowheads="1"/>
          </p:cNvSpPr>
          <p:nvPr/>
        </p:nvSpPr>
        <p:spPr bwMode="auto">
          <a:xfrm>
            <a:off x="0" y="1433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7" name="Rectangle 18"/>
          <p:cNvSpPr>
            <a:spLocks noGrp="1" noChangeArrowheads="1"/>
          </p:cNvSpPr>
          <p:nvPr>
            <p:ph type="title" idx="4294967295"/>
          </p:nvPr>
        </p:nvSpPr>
        <p:spPr>
          <a:xfrm>
            <a:off x="304800" y="152400"/>
            <a:ext cx="8610600" cy="533400"/>
          </a:xfrm>
          <a:noFill/>
        </p:spPr>
        <p:txBody>
          <a:bodyPr/>
          <a:lstStyle/>
          <a:p>
            <a:r>
              <a:rPr lang="en-US" altLang="en-US" sz="4000" smtClean="0"/>
              <a:t>Abstract Classes and Abstract Methods</a:t>
            </a:r>
            <a:endParaRPr lang="en-US" altLang="en-US" sz="4000" smtClean="0"/>
          </a:p>
        </p:txBody>
      </p:sp>
      <p:sp>
        <p:nvSpPr>
          <p:cNvPr id="5133" name="Rectangle 25"/>
          <p:cNvSpPr>
            <a:spLocks noChangeArrowheads="1"/>
          </p:cNvSpPr>
          <p:nvPr/>
        </p:nvSpPr>
        <p:spPr bwMode="auto">
          <a:xfrm>
            <a:off x="0" y="1152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134" name="Object 24"/>
          <p:cNvGraphicFramePr>
            <a:graphicFrameLocks noChangeAspect="1"/>
          </p:cNvGraphicFramePr>
          <p:nvPr/>
        </p:nvGraphicFramePr>
        <p:xfrm>
          <a:off x="1295400" y="838200"/>
          <a:ext cx="6629400" cy="5445125"/>
        </p:xfrm>
        <a:graphic>
          <a:graphicData uri="http://schemas.openxmlformats.org/presentationml/2006/ole">
            <mc:AlternateContent xmlns:mc="http://schemas.openxmlformats.org/markup-compatibility/2006">
              <mc:Choice xmlns:v="urn:schemas-microsoft-com:vml" Requires="v">
                <p:oleObj spid="_x0000_s5144" name="Picture" r:id="rId1" imgW="5539740" imgH="4549140" progId="Word.Picture.8">
                  <p:embed/>
                </p:oleObj>
              </mc:Choice>
              <mc:Fallback>
                <p:oleObj name="Picture" r:id="rId1" imgW="5539740" imgH="4549140" progId="Word.Picture.8">
                  <p:embed/>
                  <p:pic>
                    <p:nvPicPr>
                      <p:cNvPr id="0" name="Object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838200"/>
                        <a:ext cx="6629400" cy="54451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2"/>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C1DAA94-0879-41FE-871E-BB428460CB21}" type="slidenum">
              <a:rPr lang="en-US" altLang="en-US" sz="1400"/>
            </a:fld>
            <a:endParaRPr lang="en-US" altLang="en-US" sz="1400"/>
          </a:p>
        </p:txBody>
      </p:sp>
      <p:sp>
        <p:nvSpPr>
          <p:cNvPr id="3481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D7BB583C-4B12-45E9-806F-BB72D97C6D9B}" type="slidenum">
              <a:rPr lang="en-US" altLang="en-US" sz="1400"/>
            </a:fld>
            <a:endParaRPr lang="en-US" altLang="en-US" sz="1400"/>
          </a:p>
        </p:txBody>
      </p:sp>
      <p:sp>
        <p:nvSpPr>
          <p:cNvPr id="34820" name="Rectangle 2"/>
          <p:cNvSpPr>
            <a:spLocks noGrp="1" noChangeArrowheads="1"/>
          </p:cNvSpPr>
          <p:nvPr>
            <p:ph type="title" idx="4294967295"/>
          </p:nvPr>
        </p:nvSpPr>
        <p:spPr>
          <a:xfrm>
            <a:off x="228600" y="152400"/>
            <a:ext cx="8763000" cy="609600"/>
          </a:xfrm>
        </p:spPr>
        <p:txBody>
          <a:bodyPr/>
          <a:lstStyle/>
          <a:p>
            <a:r>
              <a:rPr lang="en-US" altLang="en-US" sz="4000" smtClean="0">
                <a:cs typeface="Courier New" panose="02070309020205020404" pitchFamily="49" charset="0"/>
              </a:rPr>
              <a:t>Whether to use an interface or a class?</a:t>
            </a:r>
            <a:endParaRPr lang="en-US" altLang="en-US" sz="4000" smtClean="0"/>
          </a:p>
        </p:txBody>
      </p:sp>
      <p:sp>
        <p:nvSpPr>
          <p:cNvPr id="34821" name="Rectangle 3"/>
          <p:cNvSpPr>
            <a:spLocks noChangeArrowheads="1"/>
          </p:cNvSpPr>
          <p:nvPr/>
        </p:nvSpPr>
        <p:spPr bwMode="auto">
          <a:xfrm>
            <a:off x="2514600" y="2655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2" name="Rectangle 5"/>
          <p:cNvSpPr>
            <a:spLocks noGrp="1" noChangeArrowheads="1"/>
          </p:cNvSpPr>
          <p:nvPr>
            <p:ph type="body" idx="4294967295"/>
          </p:nvPr>
        </p:nvSpPr>
        <p:spPr>
          <a:xfrm>
            <a:off x="152400" y="838200"/>
            <a:ext cx="8686800" cy="5257800"/>
          </a:xfrm>
          <a:noFill/>
        </p:spPr>
        <p:txBody>
          <a:bodyPr/>
          <a:lstStyle/>
          <a:p>
            <a:pPr marL="114300" lvl="1" indent="0">
              <a:spcAft>
                <a:spcPts val="1200"/>
              </a:spcAft>
              <a:buFontTx/>
              <a:buNone/>
            </a:pPr>
            <a:r>
              <a:rPr lang="en-US" altLang="en-US" sz="2400" smtClean="0">
                <a:cs typeface="Courier New" panose="02070309020205020404" pitchFamily="49" charset="0"/>
              </a:rPr>
              <a:t>Abstract classes and interfaces can both be used to model common features. How do you decide whether to use an interface or a class? In general, a strong is-a relationship that clearly describes a parent-child relationship should be modeled using classes. For example, a staff member is a person. So their relationship should be modeled using class inheritance. A weak is-a relationship, also known as an is-kind-of relationship, indicates that an object possesses a certain property. A weak is-a relationship can be modeled using interfaces. For example, all strings are comparable, so the String class implements the Comparable interface. You can also use interfaces to circumvent single inheritance restriction if multiple inheritance is desired. In the case of multiple inheritance, you have to design one as a superclass, and others as interface. See Chapter 10, “Object-Oriented Modeling,” for more discussions.</a:t>
            </a:r>
            <a:endParaRPr lang="en-US" altLang="en-US" sz="2400" smtClean="0">
              <a:cs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4C7FF48-8E24-49CF-82E5-A3B37264B4BD}" type="slidenum">
              <a:rPr lang="en-US" altLang="en-US" sz="1400"/>
            </a:fld>
            <a:endParaRPr lang="en-US" altLang="en-US" sz="1400"/>
          </a:p>
        </p:txBody>
      </p:sp>
      <p:sp>
        <p:nvSpPr>
          <p:cNvPr id="30723"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8DCCBE89-51C6-4614-AFFB-B61CF1E4E197}" type="slidenum">
              <a:rPr lang="en-US" altLang="en-US" sz="1400"/>
            </a:fld>
            <a:endParaRPr lang="en-US" altLang="en-US" sz="1400"/>
          </a:p>
        </p:txBody>
      </p:sp>
      <p:sp>
        <p:nvSpPr>
          <p:cNvPr id="30724" name="Rectangle 2"/>
          <p:cNvSpPr>
            <a:spLocks noGrp="1" noChangeArrowheads="1"/>
          </p:cNvSpPr>
          <p:nvPr>
            <p:ph type="title" idx="4294967295"/>
          </p:nvPr>
        </p:nvSpPr>
        <p:spPr>
          <a:xfrm>
            <a:off x="685800" y="381000"/>
            <a:ext cx="7772400" cy="685800"/>
          </a:xfrm>
        </p:spPr>
        <p:txBody>
          <a:bodyPr/>
          <a:lstStyle/>
          <a:p>
            <a:r>
              <a:rPr lang="en-US" altLang="en-US" smtClean="0"/>
              <a:t>Shallow vs. Deep Copy</a:t>
            </a:r>
            <a:endParaRPr lang="en-US" altLang="en-US" u="sng" smtClean="0">
              <a:solidFill>
                <a:schemeClr val="tx1"/>
              </a:solidFill>
              <a:latin typeface="Book Antiqua" panose="02040602050305030304" pitchFamily="18" charset="0"/>
            </a:endParaRPr>
          </a:p>
        </p:txBody>
      </p:sp>
      <p:sp>
        <p:nvSpPr>
          <p:cNvPr id="30725" name="Rectangle 3"/>
          <p:cNvSpPr>
            <a:spLocks noChangeArrowheads="1"/>
          </p:cNvSpPr>
          <p:nvPr/>
        </p:nvSpPr>
        <p:spPr bwMode="auto">
          <a:xfrm>
            <a:off x="2343150" y="2312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6" name="Rectangle 6"/>
          <p:cNvSpPr>
            <a:spLocks noChangeArrowheads="1"/>
          </p:cNvSpPr>
          <p:nvPr/>
        </p:nvSpPr>
        <p:spPr bwMode="auto">
          <a:xfrm>
            <a:off x="2343150" y="2400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7" name="Rectangle 8"/>
          <p:cNvSpPr>
            <a:spLocks noChangeArrowheads="1"/>
          </p:cNvSpPr>
          <p:nvPr/>
        </p:nvSpPr>
        <p:spPr bwMode="auto">
          <a:xfrm>
            <a:off x="2543175" y="2457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8" name="Rectangle 10"/>
          <p:cNvSpPr>
            <a:spLocks noChangeArrowheads="1"/>
          </p:cNvSpPr>
          <p:nvPr/>
        </p:nvSpPr>
        <p:spPr bwMode="auto">
          <a:xfrm>
            <a:off x="2543175" y="2457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0729" name="Object 9"/>
          <p:cNvGraphicFramePr>
            <a:graphicFrameLocks noChangeAspect="1"/>
          </p:cNvGraphicFramePr>
          <p:nvPr/>
        </p:nvGraphicFramePr>
        <p:xfrm>
          <a:off x="1371600" y="3048000"/>
          <a:ext cx="6248400" cy="2992438"/>
        </p:xfrm>
        <a:graphic>
          <a:graphicData uri="http://schemas.openxmlformats.org/presentationml/2006/ole">
            <mc:AlternateContent xmlns:mc="http://schemas.openxmlformats.org/markup-compatibility/2006">
              <mc:Choice xmlns:v="urn:schemas-microsoft-com:vml" Requires="v">
                <p:oleObj spid="_x0000_s30741" name="" r:id="rId1" imgW="4058285" imgH="1943100" progId="Word.Picture.8">
                  <p:embed/>
                </p:oleObj>
              </mc:Choice>
              <mc:Fallback>
                <p:oleObj name="" r:id="rId1" imgW="4058285" imgH="1943100" progId="Word.Picture.8">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048000"/>
                        <a:ext cx="6248400" cy="29924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0" name="Text Box 11"/>
          <p:cNvSpPr txBox="1">
            <a:spLocks noChangeArrowheads="1"/>
          </p:cNvSpPr>
          <p:nvPr/>
        </p:nvSpPr>
        <p:spPr bwMode="auto">
          <a:xfrm>
            <a:off x="1219200" y="15240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30731" name="Text Box 12"/>
          <p:cNvSpPr txBox="1">
            <a:spLocks noChangeArrowheads="1"/>
          </p:cNvSpPr>
          <p:nvPr/>
        </p:nvSpPr>
        <p:spPr bwMode="auto">
          <a:xfrm>
            <a:off x="457200" y="1371600"/>
            <a:ext cx="8153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House house1 = new House(1, 1750.50);</a:t>
            </a:r>
            <a:endParaRPr lang="en-US" altLang="en-US" sz="2400"/>
          </a:p>
          <a:p>
            <a:pPr>
              <a:spcBef>
                <a:spcPct val="50000"/>
              </a:spcBef>
              <a:buClrTx/>
              <a:buSzTx/>
              <a:buFontTx/>
              <a:buNone/>
            </a:pPr>
            <a:r>
              <a:rPr lang="en-US" altLang="en-US" sz="2400"/>
              <a:t>House house2 = (House)house1.clone();</a:t>
            </a:r>
            <a:endParaRPr lang="en-US" altLang="en-US" sz="2400"/>
          </a:p>
          <a:p>
            <a:pPr>
              <a:spcBef>
                <a:spcPct val="50000"/>
              </a:spcBef>
              <a:buClrTx/>
              <a:buSzTx/>
              <a:buFontTx/>
              <a:buNone/>
            </a:pPr>
            <a:endParaRPr lang="en-US" altLang="en-US" sz="240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2"/>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D8AFDC3-1DEE-4A02-BE21-4223CFA20AEE}" type="slidenum">
              <a:rPr lang="en-US" altLang="en-US" sz="1400"/>
            </a:fld>
            <a:endParaRPr lang="en-US" altLang="en-US" sz="1400"/>
          </a:p>
        </p:txBody>
      </p:sp>
      <p:sp>
        <p:nvSpPr>
          <p:cNvPr id="35843"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67D5A569-945C-4155-BA76-6D8450BE1745}" type="slidenum">
              <a:rPr lang="en-US" altLang="en-US" sz="1400"/>
            </a:fld>
            <a:endParaRPr lang="en-US" altLang="en-US" sz="1400"/>
          </a:p>
        </p:txBody>
      </p:sp>
      <p:sp>
        <p:nvSpPr>
          <p:cNvPr id="35844" name="Rectangle 2"/>
          <p:cNvSpPr>
            <a:spLocks noGrp="1" noChangeArrowheads="1"/>
          </p:cNvSpPr>
          <p:nvPr>
            <p:ph type="title" idx="4294967295"/>
          </p:nvPr>
        </p:nvSpPr>
        <p:spPr>
          <a:xfrm>
            <a:off x="685800" y="0"/>
            <a:ext cx="7772400" cy="1428750"/>
          </a:xfrm>
          <a:noFill/>
        </p:spPr>
        <p:txBody>
          <a:bodyPr/>
          <a:lstStyle/>
          <a:p>
            <a:r>
              <a:rPr lang="en-US" altLang="en-US" smtClean="0"/>
              <a:t>Wrapper Classes</a:t>
            </a:r>
            <a:endParaRPr lang="en-US" altLang="en-US" smtClean="0"/>
          </a:p>
        </p:txBody>
      </p:sp>
      <p:sp>
        <p:nvSpPr>
          <p:cNvPr id="35845" name="Rectangle 3"/>
          <p:cNvSpPr>
            <a:spLocks noGrp="1" noChangeArrowheads="1"/>
          </p:cNvSpPr>
          <p:nvPr>
            <p:ph type="body" idx="4294967295"/>
          </p:nvPr>
        </p:nvSpPr>
        <p:spPr>
          <a:xfrm>
            <a:off x="304800" y="1371600"/>
            <a:ext cx="2286000" cy="2133600"/>
          </a:xfrm>
          <a:noFill/>
        </p:spPr>
        <p:txBody>
          <a:bodyPr/>
          <a:lstStyle/>
          <a:p>
            <a:r>
              <a:rPr lang="en-US" altLang="en-US" sz="2400" smtClean="0"/>
              <a:t>Boolean</a:t>
            </a:r>
            <a:endParaRPr lang="en-US" altLang="en-US" sz="2400" smtClean="0"/>
          </a:p>
          <a:p>
            <a:pPr>
              <a:spcBef>
                <a:spcPct val="50000"/>
              </a:spcBef>
            </a:pPr>
            <a:r>
              <a:rPr lang="en-US" altLang="en-US" sz="2400" smtClean="0"/>
              <a:t>Character</a:t>
            </a:r>
            <a:endParaRPr lang="en-US" altLang="en-US" sz="2400" smtClean="0"/>
          </a:p>
          <a:p>
            <a:pPr>
              <a:spcBef>
                <a:spcPct val="50000"/>
              </a:spcBef>
            </a:pPr>
            <a:r>
              <a:rPr lang="en-US" altLang="en-US" sz="2400" smtClean="0"/>
              <a:t>Short</a:t>
            </a:r>
            <a:endParaRPr lang="en-US" altLang="en-US" sz="2400" smtClean="0"/>
          </a:p>
          <a:p>
            <a:pPr>
              <a:spcBef>
                <a:spcPct val="50000"/>
              </a:spcBef>
            </a:pPr>
            <a:r>
              <a:rPr lang="en-US" altLang="en-US" sz="2400" smtClean="0"/>
              <a:t>Byte</a:t>
            </a:r>
            <a:endParaRPr lang="en-US" altLang="en-US" sz="2800" smtClean="0"/>
          </a:p>
        </p:txBody>
      </p:sp>
      <p:sp>
        <p:nvSpPr>
          <p:cNvPr id="35846" name="Rectangle 4"/>
          <p:cNvSpPr>
            <a:spLocks noChangeArrowheads="1"/>
          </p:cNvSpPr>
          <p:nvPr/>
        </p:nvSpPr>
        <p:spPr bwMode="auto">
          <a:xfrm>
            <a:off x="2743200" y="1447800"/>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r>
              <a:rPr lang="en-US" altLang="en-US" sz="2400"/>
              <a:t>Integer</a:t>
            </a:r>
            <a:endParaRPr lang="en-US" altLang="en-US" sz="2400"/>
          </a:p>
          <a:p>
            <a:r>
              <a:rPr lang="en-US" altLang="en-US" sz="2400"/>
              <a:t>Long</a:t>
            </a:r>
            <a:endParaRPr lang="en-US" altLang="en-US" sz="2400"/>
          </a:p>
          <a:p>
            <a:pPr>
              <a:spcBef>
                <a:spcPct val="50000"/>
              </a:spcBef>
            </a:pPr>
            <a:r>
              <a:rPr lang="en-US" altLang="en-US" sz="2400"/>
              <a:t>Float</a:t>
            </a:r>
            <a:endParaRPr lang="en-US" altLang="en-US" sz="2400"/>
          </a:p>
          <a:p>
            <a:pPr>
              <a:spcBef>
                <a:spcPct val="50000"/>
              </a:spcBef>
            </a:pPr>
            <a:r>
              <a:rPr lang="en-US" altLang="en-US" sz="2400"/>
              <a:t>Double</a:t>
            </a:r>
            <a:endParaRPr lang="en-US" altLang="en-US" sz="2800"/>
          </a:p>
        </p:txBody>
      </p:sp>
      <p:sp>
        <p:nvSpPr>
          <p:cNvPr id="35847" name="Rectangle 5"/>
          <p:cNvSpPr>
            <a:spLocks noChangeArrowheads="1"/>
          </p:cNvSpPr>
          <p:nvPr/>
        </p:nvSpPr>
        <p:spPr bwMode="auto">
          <a:xfrm>
            <a:off x="2114550" y="2541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5848" name="Object 6"/>
          <p:cNvGraphicFramePr>
            <a:graphicFrameLocks noChangeAspect="1"/>
          </p:cNvGraphicFramePr>
          <p:nvPr/>
        </p:nvGraphicFramePr>
        <p:xfrm>
          <a:off x="533400" y="3871913"/>
          <a:ext cx="7924800" cy="2586037"/>
        </p:xfrm>
        <a:graphic>
          <a:graphicData uri="http://schemas.openxmlformats.org/presentationml/2006/ole">
            <mc:AlternateContent xmlns:mc="http://schemas.openxmlformats.org/markup-compatibility/2006">
              <mc:Choice xmlns:v="urn:schemas-microsoft-com:vml" Requires="v">
                <p:oleObj spid="_x0000_s35859" name="Picture" r:id="rId1" imgW="4918075" imgH="1598930" progId="Word.Picture.8">
                  <p:embed/>
                </p:oleObj>
              </mc:Choice>
              <mc:Fallback>
                <p:oleObj name="Picture" r:id="rId1" imgW="4918075" imgH="1598930" progId="Word.Picture.8">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71913"/>
                        <a:ext cx="7924800" cy="25860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9" name="Text Box 7"/>
          <p:cNvSpPr txBox="1">
            <a:spLocks noChangeArrowheads="1"/>
          </p:cNvSpPr>
          <p:nvPr/>
        </p:nvSpPr>
        <p:spPr bwMode="auto">
          <a:xfrm>
            <a:off x="5181600" y="1371600"/>
            <a:ext cx="38100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cs typeface="Courier New" panose="02070309020205020404" pitchFamily="49" charset="0"/>
              </a:rPr>
              <a:t>NOTE: (1) The wrapper classes do not have no-arg constructors. (2) The instances of all wrapper classes are immutable, i.e., their internal values cannot be changed once the objects are created.</a:t>
            </a:r>
            <a:r>
              <a:rPr lang="en-US" altLang="en-US" sz="2000"/>
              <a:t> </a:t>
            </a:r>
            <a:endParaRPr lang="en-US" altLang="en-US" sz="200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2"/>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A060A6B-983A-4036-96D4-34F127EAA1E8}" type="slidenum">
              <a:rPr lang="en-US" altLang="en-US" sz="1400"/>
            </a:fld>
            <a:endParaRPr lang="en-US" altLang="en-US" sz="1400"/>
          </a:p>
        </p:txBody>
      </p:sp>
      <p:sp>
        <p:nvSpPr>
          <p:cNvPr id="3686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BD8E5E67-A03D-4057-851E-F729E6C80406}" type="slidenum">
              <a:rPr lang="en-US" altLang="en-US" sz="1400"/>
            </a:fld>
            <a:endParaRPr lang="en-US" altLang="en-US" sz="1400"/>
          </a:p>
        </p:txBody>
      </p:sp>
      <p:sp>
        <p:nvSpPr>
          <p:cNvPr id="36868" name="Rectangle 2"/>
          <p:cNvSpPr>
            <a:spLocks noGrp="1" noChangeArrowheads="1"/>
          </p:cNvSpPr>
          <p:nvPr>
            <p:ph type="title" idx="4294967295"/>
          </p:nvPr>
        </p:nvSpPr>
        <p:spPr>
          <a:xfrm>
            <a:off x="0" y="381000"/>
            <a:ext cx="8839200" cy="914400"/>
          </a:xfrm>
          <a:noFill/>
        </p:spPr>
        <p:txBody>
          <a:bodyPr/>
          <a:lstStyle/>
          <a:p>
            <a:r>
              <a:rPr lang="en-US" altLang="en-US" smtClean="0">
                <a:cs typeface="Times New Roman" panose="02020603050405020304" pitchFamily="18" charset="0"/>
              </a:rPr>
              <a:t>The </a:t>
            </a:r>
            <a:r>
              <a:rPr lang="en-US" altLang="en-US" sz="4800" u="sng" smtClean="0">
                <a:cs typeface="Times New Roman" panose="02020603050405020304" pitchFamily="18" charset="0"/>
              </a:rPr>
              <a:t>toString</a:t>
            </a:r>
            <a:r>
              <a:rPr lang="en-US" altLang="en-US" sz="4800" smtClean="0">
                <a:cs typeface="Times New Roman" panose="02020603050405020304" pitchFamily="18" charset="0"/>
              </a:rPr>
              <a:t>, </a:t>
            </a:r>
            <a:r>
              <a:rPr lang="en-US" altLang="en-US" sz="4800" u="sng" smtClean="0">
                <a:cs typeface="Times New Roman" panose="02020603050405020304" pitchFamily="18" charset="0"/>
              </a:rPr>
              <a:t>equals</a:t>
            </a:r>
            <a:r>
              <a:rPr lang="en-US" altLang="en-US" sz="4800" smtClean="0">
                <a:cs typeface="Times New Roman" panose="02020603050405020304" pitchFamily="18" charset="0"/>
              </a:rPr>
              <a:t>, and </a:t>
            </a:r>
            <a:r>
              <a:rPr lang="en-US" altLang="en-US" sz="4800" u="sng" smtClean="0">
                <a:cs typeface="Times New Roman" panose="02020603050405020304" pitchFamily="18" charset="0"/>
              </a:rPr>
              <a:t>hashCode</a:t>
            </a:r>
            <a:r>
              <a:rPr lang="en-US" altLang="en-US" sz="4800" smtClean="0">
                <a:cs typeface="Times New Roman" panose="02020603050405020304" pitchFamily="18" charset="0"/>
              </a:rPr>
              <a:t> </a:t>
            </a:r>
            <a:r>
              <a:rPr lang="en-US" altLang="en-US" smtClean="0">
                <a:cs typeface="Times New Roman" panose="02020603050405020304" pitchFamily="18" charset="0"/>
              </a:rPr>
              <a:t>Methods</a:t>
            </a:r>
            <a:r>
              <a:rPr lang="en-US" altLang="en-US" smtClean="0"/>
              <a:t> </a:t>
            </a:r>
            <a:endParaRPr lang="en-US" altLang="en-US" smtClean="0"/>
          </a:p>
        </p:txBody>
      </p:sp>
      <p:sp>
        <p:nvSpPr>
          <p:cNvPr id="36869" name="Rectangle 3"/>
          <p:cNvSpPr>
            <a:spLocks noGrp="1" noChangeArrowheads="1"/>
          </p:cNvSpPr>
          <p:nvPr>
            <p:ph type="body" idx="4294967295"/>
          </p:nvPr>
        </p:nvSpPr>
        <p:spPr>
          <a:xfrm>
            <a:off x="228600" y="1905000"/>
            <a:ext cx="8534400" cy="4419600"/>
          </a:xfrm>
          <a:noFill/>
        </p:spPr>
        <p:txBody>
          <a:bodyPr/>
          <a:lstStyle/>
          <a:p>
            <a:pPr marL="0" indent="0">
              <a:spcBef>
                <a:spcPct val="50000"/>
              </a:spcBef>
              <a:buFont typeface="Monotype Sorts" pitchFamily="2" charset="2"/>
              <a:buNone/>
            </a:pPr>
            <a:r>
              <a:rPr lang="en-US" altLang="en-US" sz="3600" smtClean="0">
                <a:cs typeface="Times New Roman" panose="02020603050405020304" pitchFamily="18" charset="0"/>
              </a:rPr>
              <a:t>Each wrapper class overrides the </a:t>
            </a:r>
            <a:r>
              <a:rPr lang="en-US" altLang="en-US" sz="3600" u="sng" smtClean="0">
                <a:cs typeface="Times New Roman" panose="02020603050405020304" pitchFamily="18" charset="0"/>
              </a:rPr>
              <a:t>toString</a:t>
            </a:r>
            <a:r>
              <a:rPr lang="en-US" altLang="en-US" sz="3600" smtClean="0">
                <a:cs typeface="Times New Roman" panose="02020603050405020304" pitchFamily="18" charset="0"/>
              </a:rPr>
              <a:t>, </a:t>
            </a:r>
            <a:r>
              <a:rPr lang="en-US" altLang="en-US" sz="3600" u="sng" smtClean="0">
                <a:cs typeface="Times New Roman" panose="02020603050405020304" pitchFamily="18" charset="0"/>
              </a:rPr>
              <a:t>equals</a:t>
            </a:r>
            <a:r>
              <a:rPr lang="en-US" altLang="en-US" sz="3600" smtClean="0">
                <a:cs typeface="Times New Roman" panose="02020603050405020304" pitchFamily="18" charset="0"/>
              </a:rPr>
              <a:t>, and </a:t>
            </a:r>
            <a:r>
              <a:rPr lang="en-US" altLang="en-US" sz="3600" u="sng" smtClean="0">
                <a:cs typeface="Times New Roman" panose="02020603050405020304" pitchFamily="18" charset="0"/>
              </a:rPr>
              <a:t>hashCode</a:t>
            </a:r>
            <a:r>
              <a:rPr lang="en-US" altLang="en-US" sz="3600" smtClean="0">
                <a:cs typeface="Times New Roman" panose="02020603050405020304" pitchFamily="18" charset="0"/>
              </a:rPr>
              <a:t> methods defined in the </a:t>
            </a:r>
            <a:r>
              <a:rPr lang="en-US" altLang="en-US" sz="3600" u="sng" smtClean="0">
                <a:cs typeface="Times New Roman" panose="02020603050405020304" pitchFamily="18" charset="0"/>
              </a:rPr>
              <a:t>Object</a:t>
            </a:r>
            <a:r>
              <a:rPr lang="en-US" altLang="en-US" sz="3600" smtClean="0">
                <a:cs typeface="Times New Roman" panose="02020603050405020304" pitchFamily="18" charset="0"/>
              </a:rPr>
              <a:t> class. Since all the numeric wrapper classes and the </a:t>
            </a:r>
            <a:r>
              <a:rPr lang="en-US" altLang="en-US" sz="3600" u="sng" smtClean="0">
                <a:cs typeface="Times New Roman" panose="02020603050405020304" pitchFamily="18" charset="0"/>
              </a:rPr>
              <a:t>Character</a:t>
            </a:r>
            <a:r>
              <a:rPr lang="en-US" altLang="en-US" sz="3600" smtClean="0">
                <a:cs typeface="Times New Roman" panose="02020603050405020304" pitchFamily="18" charset="0"/>
              </a:rPr>
              <a:t> class implement the </a:t>
            </a:r>
            <a:r>
              <a:rPr lang="en-US" altLang="en-US" sz="3600" u="sng" smtClean="0">
                <a:cs typeface="Times New Roman" panose="02020603050405020304" pitchFamily="18" charset="0"/>
              </a:rPr>
              <a:t>Comparable</a:t>
            </a:r>
            <a:r>
              <a:rPr lang="en-US" altLang="en-US" sz="3600" smtClean="0">
                <a:cs typeface="Times New Roman" panose="02020603050405020304" pitchFamily="18" charset="0"/>
              </a:rPr>
              <a:t> interface, the </a:t>
            </a:r>
            <a:r>
              <a:rPr lang="en-US" altLang="en-US" sz="3600" u="sng" smtClean="0">
                <a:cs typeface="Times New Roman" panose="02020603050405020304" pitchFamily="18" charset="0"/>
              </a:rPr>
              <a:t>compareTo</a:t>
            </a:r>
            <a:r>
              <a:rPr lang="en-US" altLang="en-US" sz="3600" smtClean="0">
                <a:cs typeface="Times New Roman" panose="02020603050405020304" pitchFamily="18" charset="0"/>
              </a:rPr>
              <a:t> method is implemented in these classes. </a:t>
            </a:r>
            <a:endParaRPr lang="en-US" altLang="en-US" sz="3600" smtClean="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2"/>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35A4AD2-D1D0-42BE-A067-1625E55959FD}" type="slidenum">
              <a:rPr lang="en-US" altLang="en-US" sz="1400"/>
            </a:fld>
            <a:endParaRPr lang="en-US" altLang="en-US" sz="1400"/>
          </a:p>
        </p:txBody>
      </p:sp>
      <p:sp>
        <p:nvSpPr>
          <p:cNvPr id="3789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E500B923-C07A-4A6A-8B00-ED8E892333F5}" type="slidenum">
              <a:rPr lang="en-US" altLang="en-US" sz="1400"/>
            </a:fld>
            <a:endParaRPr lang="en-US" altLang="en-US" sz="1400"/>
          </a:p>
        </p:txBody>
      </p:sp>
      <p:sp>
        <p:nvSpPr>
          <p:cNvPr id="37892" name="Rectangle 2"/>
          <p:cNvSpPr>
            <a:spLocks noGrp="1" noChangeArrowheads="1"/>
          </p:cNvSpPr>
          <p:nvPr>
            <p:ph type="title" idx="4294967295"/>
          </p:nvPr>
        </p:nvSpPr>
        <p:spPr>
          <a:xfrm>
            <a:off x="0" y="304800"/>
            <a:ext cx="8839200" cy="609600"/>
          </a:xfrm>
          <a:noFill/>
        </p:spPr>
        <p:txBody>
          <a:bodyPr/>
          <a:lstStyle/>
          <a:p>
            <a:r>
              <a:rPr lang="en-US" altLang="en-US" smtClean="0">
                <a:cs typeface="Times New Roman" panose="02020603050405020304" pitchFamily="18" charset="0"/>
              </a:rPr>
              <a:t>The </a:t>
            </a:r>
            <a:r>
              <a:rPr lang="en-US" altLang="en-US" sz="4800" u="sng" smtClean="0">
                <a:cs typeface="Times New Roman" panose="02020603050405020304" pitchFamily="18" charset="0"/>
              </a:rPr>
              <a:t>Number</a:t>
            </a:r>
            <a:r>
              <a:rPr lang="en-US" altLang="en-US" sz="4800" smtClean="0">
                <a:cs typeface="Times New Roman" panose="02020603050405020304" pitchFamily="18" charset="0"/>
              </a:rPr>
              <a:t> Class</a:t>
            </a:r>
            <a:r>
              <a:rPr lang="en-US" altLang="en-US" smtClean="0"/>
              <a:t> </a:t>
            </a:r>
            <a:endParaRPr lang="en-US" altLang="en-US" smtClean="0"/>
          </a:p>
        </p:txBody>
      </p:sp>
      <p:sp>
        <p:nvSpPr>
          <p:cNvPr id="37893" name="Rectangle 3"/>
          <p:cNvSpPr>
            <a:spLocks noGrp="1" noChangeArrowheads="1"/>
          </p:cNvSpPr>
          <p:nvPr>
            <p:ph type="body" idx="4294967295"/>
          </p:nvPr>
        </p:nvSpPr>
        <p:spPr>
          <a:xfrm>
            <a:off x="228600" y="1143000"/>
            <a:ext cx="8915400" cy="5181600"/>
          </a:xfrm>
          <a:noFill/>
        </p:spPr>
        <p:txBody>
          <a:bodyPr/>
          <a:lstStyle/>
          <a:p>
            <a:pPr marL="0" indent="0">
              <a:lnSpc>
                <a:spcPct val="90000"/>
              </a:lnSpc>
              <a:spcBef>
                <a:spcPct val="50000"/>
              </a:spcBef>
              <a:buFont typeface="Monotype Sorts" pitchFamily="2" charset="2"/>
              <a:buNone/>
            </a:pPr>
            <a:r>
              <a:rPr lang="en-US" altLang="en-US" sz="3600" smtClean="0">
                <a:cs typeface="Times New Roman" panose="02020603050405020304" pitchFamily="18" charset="0"/>
              </a:rPr>
              <a:t>Each numeric wrapper class extends the abstract </a:t>
            </a:r>
            <a:r>
              <a:rPr lang="en-US" altLang="en-US" sz="3600" u="sng" smtClean="0">
                <a:cs typeface="Times New Roman" panose="02020603050405020304" pitchFamily="18" charset="0"/>
              </a:rPr>
              <a:t>Number</a:t>
            </a:r>
            <a:r>
              <a:rPr lang="en-US" altLang="en-US" sz="3600" smtClean="0">
                <a:cs typeface="Times New Roman" panose="02020603050405020304" pitchFamily="18" charset="0"/>
              </a:rPr>
              <a:t> class, which contains the methods </a:t>
            </a:r>
            <a:r>
              <a:rPr lang="en-US" altLang="en-US" sz="3600" u="sng" smtClean="0">
                <a:cs typeface="Times New Roman" panose="02020603050405020304" pitchFamily="18" charset="0"/>
              </a:rPr>
              <a:t>doubleValue</a:t>
            </a:r>
            <a:r>
              <a:rPr lang="en-US" altLang="en-US" sz="3600" smtClean="0">
                <a:cs typeface="Times New Roman" panose="02020603050405020304" pitchFamily="18" charset="0"/>
              </a:rPr>
              <a:t>, </a:t>
            </a:r>
            <a:r>
              <a:rPr lang="en-US" altLang="en-US" sz="3600" u="sng" smtClean="0">
                <a:cs typeface="Times New Roman" panose="02020603050405020304" pitchFamily="18" charset="0"/>
              </a:rPr>
              <a:t>floatValue</a:t>
            </a:r>
            <a:r>
              <a:rPr lang="en-US" altLang="en-US" sz="3600" smtClean="0">
                <a:cs typeface="Times New Roman" panose="02020603050405020304" pitchFamily="18" charset="0"/>
              </a:rPr>
              <a:t>, </a:t>
            </a:r>
            <a:r>
              <a:rPr lang="en-US" altLang="en-US" sz="3600" u="sng" smtClean="0">
                <a:cs typeface="Times New Roman" panose="02020603050405020304" pitchFamily="18" charset="0"/>
              </a:rPr>
              <a:t>intValue</a:t>
            </a:r>
            <a:r>
              <a:rPr lang="en-US" altLang="en-US" sz="3600" smtClean="0">
                <a:cs typeface="Times New Roman" panose="02020603050405020304" pitchFamily="18" charset="0"/>
              </a:rPr>
              <a:t>, </a:t>
            </a:r>
            <a:r>
              <a:rPr lang="en-US" altLang="en-US" sz="3600" u="sng" smtClean="0">
                <a:cs typeface="Times New Roman" panose="02020603050405020304" pitchFamily="18" charset="0"/>
              </a:rPr>
              <a:t>longValue</a:t>
            </a:r>
            <a:r>
              <a:rPr lang="en-US" altLang="en-US" sz="3600" smtClean="0">
                <a:cs typeface="Times New Roman" panose="02020603050405020304" pitchFamily="18" charset="0"/>
              </a:rPr>
              <a:t>, </a:t>
            </a:r>
            <a:r>
              <a:rPr lang="en-US" altLang="en-US" sz="3600" u="sng" smtClean="0">
                <a:cs typeface="Times New Roman" panose="02020603050405020304" pitchFamily="18" charset="0"/>
              </a:rPr>
              <a:t>shortValue</a:t>
            </a:r>
            <a:r>
              <a:rPr lang="en-US" altLang="en-US" sz="3600" smtClean="0">
                <a:cs typeface="Times New Roman" panose="02020603050405020304" pitchFamily="18" charset="0"/>
              </a:rPr>
              <a:t>, and </a:t>
            </a:r>
            <a:r>
              <a:rPr lang="en-US" altLang="en-US" sz="3600" u="sng" smtClean="0">
                <a:cs typeface="Times New Roman" panose="02020603050405020304" pitchFamily="18" charset="0"/>
              </a:rPr>
              <a:t>byteValue</a:t>
            </a:r>
            <a:r>
              <a:rPr lang="en-US" altLang="en-US" sz="3600" smtClean="0">
                <a:cs typeface="Times New Roman" panose="02020603050405020304" pitchFamily="18" charset="0"/>
              </a:rPr>
              <a:t>. These methods “convert” objects into primitive type values. The methods </a:t>
            </a:r>
            <a:r>
              <a:rPr lang="en-US" altLang="en-US" sz="3600" u="sng" smtClean="0">
                <a:cs typeface="Times New Roman" panose="02020603050405020304" pitchFamily="18" charset="0"/>
              </a:rPr>
              <a:t>doubleValue</a:t>
            </a:r>
            <a:r>
              <a:rPr lang="en-US" altLang="en-US" sz="3600" smtClean="0">
                <a:cs typeface="Times New Roman" panose="02020603050405020304" pitchFamily="18" charset="0"/>
              </a:rPr>
              <a:t>, </a:t>
            </a:r>
            <a:r>
              <a:rPr lang="en-US" altLang="en-US" sz="3600" u="sng" smtClean="0">
                <a:cs typeface="Times New Roman" panose="02020603050405020304" pitchFamily="18" charset="0"/>
              </a:rPr>
              <a:t>floatValue</a:t>
            </a:r>
            <a:r>
              <a:rPr lang="en-US" altLang="en-US" sz="3600" smtClean="0">
                <a:cs typeface="Times New Roman" panose="02020603050405020304" pitchFamily="18" charset="0"/>
              </a:rPr>
              <a:t>, </a:t>
            </a:r>
            <a:r>
              <a:rPr lang="en-US" altLang="en-US" sz="3600" u="sng" smtClean="0">
                <a:cs typeface="Times New Roman" panose="02020603050405020304" pitchFamily="18" charset="0"/>
              </a:rPr>
              <a:t>intValue</a:t>
            </a:r>
            <a:r>
              <a:rPr lang="en-US" altLang="en-US" sz="3600" smtClean="0">
                <a:cs typeface="Times New Roman" panose="02020603050405020304" pitchFamily="18" charset="0"/>
              </a:rPr>
              <a:t>, </a:t>
            </a:r>
            <a:r>
              <a:rPr lang="en-US" altLang="en-US" sz="3600" u="sng" smtClean="0">
                <a:cs typeface="Times New Roman" panose="02020603050405020304" pitchFamily="18" charset="0"/>
              </a:rPr>
              <a:t>longValue</a:t>
            </a:r>
            <a:r>
              <a:rPr lang="en-US" altLang="en-US" sz="3600" smtClean="0">
                <a:cs typeface="Times New Roman" panose="02020603050405020304" pitchFamily="18" charset="0"/>
              </a:rPr>
              <a:t> are abstract. The methods </a:t>
            </a:r>
            <a:r>
              <a:rPr lang="en-US" altLang="en-US" sz="3600" u="sng" smtClean="0">
                <a:cs typeface="Times New Roman" panose="02020603050405020304" pitchFamily="18" charset="0"/>
              </a:rPr>
              <a:t>byteValue</a:t>
            </a:r>
            <a:r>
              <a:rPr lang="en-US" altLang="en-US" sz="3600" smtClean="0">
                <a:cs typeface="Times New Roman" panose="02020603050405020304" pitchFamily="18" charset="0"/>
              </a:rPr>
              <a:t> and </a:t>
            </a:r>
            <a:r>
              <a:rPr lang="en-US" altLang="en-US" sz="3600" u="sng" smtClean="0">
                <a:cs typeface="Times New Roman" panose="02020603050405020304" pitchFamily="18" charset="0"/>
              </a:rPr>
              <a:t>shortValue</a:t>
            </a:r>
            <a:r>
              <a:rPr lang="en-US" altLang="en-US" sz="3600" smtClean="0">
                <a:cs typeface="Times New Roman" panose="02020603050405020304" pitchFamily="18" charset="0"/>
              </a:rPr>
              <a:t> are not abstract, which simply return </a:t>
            </a:r>
            <a:r>
              <a:rPr lang="en-US" altLang="en-US" sz="3600" u="sng" smtClean="0">
                <a:cs typeface="Times New Roman" panose="02020603050405020304" pitchFamily="18" charset="0"/>
              </a:rPr>
              <a:t>(byte)intValue()</a:t>
            </a:r>
            <a:r>
              <a:rPr lang="en-US" altLang="en-US" sz="3600" smtClean="0">
                <a:cs typeface="Times New Roman" panose="02020603050405020304" pitchFamily="18" charset="0"/>
              </a:rPr>
              <a:t> and </a:t>
            </a:r>
            <a:r>
              <a:rPr lang="en-US" altLang="en-US" sz="3600" u="sng" smtClean="0">
                <a:cs typeface="Times New Roman" panose="02020603050405020304" pitchFamily="18" charset="0"/>
              </a:rPr>
              <a:t>(short)intValue()</a:t>
            </a:r>
            <a:r>
              <a:rPr lang="en-US" altLang="en-US" sz="3600" smtClean="0">
                <a:cs typeface="Times New Roman" panose="02020603050405020304" pitchFamily="18" charset="0"/>
              </a:rPr>
              <a:t>, respectively. </a:t>
            </a:r>
            <a:endParaRPr lang="en-US" altLang="en-US" sz="3600" smtClean="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2"/>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22A928B-DDD6-41EB-9F6D-E422A2A17392}" type="slidenum">
              <a:rPr lang="en-US" altLang="en-US" sz="1400"/>
            </a:fld>
            <a:endParaRPr lang="en-US" altLang="en-US" sz="1400"/>
          </a:p>
        </p:txBody>
      </p:sp>
      <p:sp>
        <p:nvSpPr>
          <p:cNvPr id="38915"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9CA20D44-C19B-4039-9356-FD3EB17CE880}" type="slidenum">
              <a:rPr lang="en-US" altLang="en-US" sz="1400"/>
            </a:fld>
            <a:endParaRPr lang="en-US" altLang="en-US" sz="1400"/>
          </a:p>
        </p:txBody>
      </p:sp>
      <p:sp>
        <p:nvSpPr>
          <p:cNvPr id="38916" name="Rectangle 2"/>
          <p:cNvSpPr>
            <a:spLocks noGrp="1" noChangeArrowheads="1"/>
          </p:cNvSpPr>
          <p:nvPr>
            <p:ph type="title" idx="4294967295"/>
          </p:nvPr>
        </p:nvSpPr>
        <p:spPr>
          <a:xfrm>
            <a:off x="228600" y="228600"/>
            <a:ext cx="8610600" cy="609600"/>
          </a:xfrm>
          <a:noFill/>
        </p:spPr>
        <p:txBody>
          <a:bodyPr/>
          <a:lstStyle/>
          <a:p>
            <a:r>
              <a:rPr lang="en-US" altLang="en-US" smtClean="0"/>
              <a:t>The </a:t>
            </a:r>
            <a:r>
              <a:rPr lang="en-US" altLang="en-US" sz="4200" smtClean="0">
                <a:latin typeface="Courier New" panose="02070309020205020404" pitchFamily="49" charset="0"/>
              </a:rPr>
              <a:t>Integer</a:t>
            </a:r>
            <a:r>
              <a:rPr lang="en-US" altLang="en-US" smtClean="0"/>
              <a:t> and </a:t>
            </a:r>
            <a:r>
              <a:rPr lang="en-US" altLang="en-US" sz="4200" smtClean="0">
                <a:latin typeface="Courier New" panose="02070309020205020404" pitchFamily="49" charset="0"/>
              </a:rPr>
              <a:t>Double</a:t>
            </a:r>
            <a:r>
              <a:rPr lang="en-US" altLang="en-US" smtClean="0"/>
              <a:t> Classes</a:t>
            </a:r>
            <a:endParaRPr lang="en-US" altLang="en-US" smtClean="0"/>
          </a:p>
        </p:txBody>
      </p:sp>
      <p:sp>
        <p:nvSpPr>
          <p:cNvPr id="38917" name="Rectangle 6"/>
          <p:cNvSpPr>
            <a:spLocks noChangeArrowheads="1"/>
          </p:cNvSpPr>
          <p:nvPr/>
        </p:nvSpPr>
        <p:spPr bwMode="auto">
          <a:xfrm>
            <a:off x="2743200" y="1885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8" name="Rectangle 8"/>
          <p:cNvSpPr>
            <a:spLocks noChangeArrowheads="1"/>
          </p:cNvSpPr>
          <p:nvPr/>
        </p:nvSpPr>
        <p:spPr bwMode="auto">
          <a:xfrm>
            <a:off x="2743200" y="1885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9" name="Rectangle 10"/>
          <p:cNvSpPr>
            <a:spLocks noChangeArrowheads="1"/>
          </p:cNvSpPr>
          <p:nvPr/>
        </p:nvSpPr>
        <p:spPr bwMode="auto">
          <a:xfrm>
            <a:off x="2628900" y="1885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8920" name="Object 9"/>
          <p:cNvGraphicFramePr>
            <a:graphicFrameLocks noChangeAspect="1"/>
          </p:cNvGraphicFramePr>
          <p:nvPr/>
        </p:nvGraphicFramePr>
        <p:xfrm>
          <a:off x="762000" y="914400"/>
          <a:ext cx="6934200" cy="5507038"/>
        </p:xfrm>
        <a:graphic>
          <a:graphicData uri="http://schemas.openxmlformats.org/presentationml/2006/ole">
            <mc:AlternateContent xmlns:mc="http://schemas.openxmlformats.org/markup-compatibility/2006">
              <mc:Choice xmlns:v="urn:schemas-microsoft-com:vml" Requires="v">
                <p:oleObj spid="_x0000_s38930" name="" r:id="rId1" imgW="3886200" imgH="3086100" progId="Word.Picture.8">
                  <p:embed/>
                </p:oleObj>
              </mc:Choice>
              <mc:Fallback>
                <p:oleObj name="" r:id="rId1" imgW="3886200" imgH="3086100" progId="Word.Picture.8">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14400"/>
                        <a:ext cx="6934200" cy="55070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2"/>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9FFAE5D-DF7D-4D63-8273-79F7FE2B5F0E}" type="slidenum">
              <a:rPr lang="en-US" altLang="en-US" sz="1400"/>
            </a:fld>
            <a:endParaRPr lang="en-US" altLang="en-US" sz="1400"/>
          </a:p>
        </p:txBody>
      </p:sp>
      <p:sp>
        <p:nvSpPr>
          <p:cNvPr id="3993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7EBE05ED-696E-4699-8328-B75556AAF5DC}" type="slidenum">
              <a:rPr lang="en-US" altLang="en-US" sz="1400"/>
            </a:fld>
            <a:endParaRPr lang="en-US" altLang="en-US" sz="1400"/>
          </a:p>
        </p:txBody>
      </p:sp>
      <p:sp>
        <p:nvSpPr>
          <p:cNvPr id="39940" name="Rectangle 2"/>
          <p:cNvSpPr>
            <a:spLocks noGrp="1" noChangeArrowheads="1"/>
          </p:cNvSpPr>
          <p:nvPr>
            <p:ph type="title" idx="4294967295"/>
          </p:nvPr>
        </p:nvSpPr>
        <p:spPr>
          <a:xfrm>
            <a:off x="685800" y="381000"/>
            <a:ext cx="7772400" cy="1428750"/>
          </a:xfrm>
          <a:noFill/>
        </p:spPr>
        <p:txBody>
          <a:bodyPr/>
          <a:lstStyle/>
          <a:p>
            <a:r>
              <a:rPr lang="en-US" altLang="en-US" smtClean="0"/>
              <a:t>The </a:t>
            </a:r>
            <a:r>
              <a:rPr lang="en-US" altLang="en-US" sz="4200" smtClean="0">
                <a:latin typeface="Courier New" panose="02070309020205020404" pitchFamily="49" charset="0"/>
              </a:rPr>
              <a:t>Integer</a:t>
            </a:r>
            <a:r>
              <a:rPr lang="en-US" altLang="en-US" smtClean="0"/>
              <a:t> Class</a:t>
            </a:r>
            <a:br>
              <a:rPr lang="en-US" altLang="en-US" smtClean="0"/>
            </a:br>
            <a:r>
              <a:rPr lang="en-US" altLang="en-US" smtClean="0"/>
              <a:t>and the </a:t>
            </a:r>
            <a:r>
              <a:rPr lang="en-US" altLang="en-US" sz="4200" smtClean="0">
                <a:latin typeface="Courier New" panose="02070309020205020404" pitchFamily="49" charset="0"/>
              </a:rPr>
              <a:t>Double</a:t>
            </a:r>
            <a:r>
              <a:rPr lang="en-US" altLang="en-US" smtClean="0"/>
              <a:t> Class</a:t>
            </a:r>
            <a:endParaRPr lang="en-US" altLang="en-US" smtClean="0"/>
          </a:p>
        </p:txBody>
      </p:sp>
      <p:sp>
        <p:nvSpPr>
          <p:cNvPr id="39941" name="Rectangle 3"/>
          <p:cNvSpPr>
            <a:spLocks noGrp="1" noChangeArrowheads="1"/>
          </p:cNvSpPr>
          <p:nvPr>
            <p:ph type="body" idx="4294967295"/>
          </p:nvPr>
        </p:nvSpPr>
        <p:spPr>
          <a:xfrm>
            <a:off x="838200" y="1981200"/>
            <a:ext cx="7772400" cy="2514600"/>
          </a:xfrm>
          <a:noFill/>
        </p:spPr>
        <p:txBody>
          <a:bodyPr/>
          <a:lstStyle/>
          <a:p>
            <a:pPr>
              <a:lnSpc>
                <a:spcPct val="90000"/>
              </a:lnSpc>
              <a:spcBef>
                <a:spcPct val="50000"/>
              </a:spcBef>
            </a:pPr>
            <a:r>
              <a:rPr lang="en-US" altLang="en-US" smtClean="0"/>
              <a:t>Constructors</a:t>
            </a:r>
            <a:endParaRPr lang="en-US" altLang="en-US" smtClean="0"/>
          </a:p>
          <a:p>
            <a:pPr>
              <a:lnSpc>
                <a:spcPct val="90000"/>
              </a:lnSpc>
              <a:spcBef>
                <a:spcPct val="100000"/>
              </a:spcBef>
            </a:pPr>
            <a:r>
              <a:rPr lang="en-US" altLang="en-US" smtClean="0"/>
              <a:t>Class Constants </a:t>
            </a:r>
            <a:r>
              <a:rPr lang="en-US" altLang="en-US" sz="3000" smtClean="0">
                <a:latin typeface="Courier New" panose="02070309020205020404" pitchFamily="49" charset="0"/>
              </a:rPr>
              <a:t>MAX_VALUE</a:t>
            </a:r>
            <a:r>
              <a:rPr lang="en-US" altLang="en-US" smtClean="0"/>
              <a:t>, </a:t>
            </a:r>
            <a:r>
              <a:rPr lang="en-US" altLang="en-US" sz="3000" smtClean="0">
                <a:latin typeface="Courier New" panose="02070309020205020404" pitchFamily="49" charset="0"/>
              </a:rPr>
              <a:t>MIN_VALUE</a:t>
            </a:r>
            <a:endParaRPr lang="en-US" altLang="en-US" smtClean="0"/>
          </a:p>
          <a:p>
            <a:pPr>
              <a:lnSpc>
                <a:spcPct val="90000"/>
              </a:lnSpc>
              <a:spcBef>
                <a:spcPct val="100000"/>
              </a:spcBef>
            </a:pPr>
            <a:r>
              <a:rPr lang="en-US" altLang="en-US" smtClean="0"/>
              <a:t>Conversion Methods</a:t>
            </a:r>
            <a:endParaRPr lang="en-US" altLang="en-US"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2"/>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2E4075C-A796-4E90-A790-C88BA7BC82DF}" type="slidenum">
              <a:rPr lang="en-US" altLang="en-US" sz="1400"/>
            </a:fld>
            <a:endParaRPr lang="en-US" altLang="en-US" sz="1400"/>
          </a:p>
        </p:txBody>
      </p:sp>
      <p:sp>
        <p:nvSpPr>
          <p:cNvPr id="40963"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6A90A64A-D850-4E5A-BE23-8AC6DA0F71C5}" type="slidenum">
              <a:rPr lang="en-US" altLang="en-US" sz="1400"/>
            </a:fld>
            <a:endParaRPr lang="en-US" altLang="en-US" sz="1400"/>
          </a:p>
        </p:txBody>
      </p:sp>
      <p:sp>
        <p:nvSpPr>
          <p:cNvPr id="40964" name="Rectangle 2"/>
          <p:cNvSpPr>
            <a:spLocks noGrp="1" noChangeArrowheads="1"/>
          </p:cNvSpPr>
          <p:nvPr>
            <p:ph type="title" idx="4294967295"/>
          </p:nvPr>
        </p:nvSpPr>
        <p:spPr>
          <a:xfrm>
            <a:off x="0" y="381000"/>
            <a:ext cx="8839200" cy="914400"/>
          </a:xfrm>
          <a:noFill/>
        </p:spPr>
        <p:txBody>
          <a:bodyPr/>
          <a:lstStyle/>
          <a:p>
            <a:r>
              <a:rPr lang="en-US" altLang="en-US" smtClean="0">
                <a:cs typeface="Times New Roman" panose="02020603050405020304" pitchFamily="18" charset="0"/>
              </a:rPr>
              <a:t>Numeric Wrapper Class Constructors</a:t>
            </a:r>
            <a:r>
              <a:rPr lang="en-US" altLang="en-US" smtClean="0"/>
              <a:t> </a:t>
            </a:r>
            <a:endParaRPr lang="en-US" altLang="en-US" smtClean="0"/>
          </a:p>
        </p:txBody>
      </p:sp>
      <p:sp>
        <p:nvSpPr>
          <p:cNvPr id="40965" name="Rectangle 3"/>
          <p:cNvSpPr>
            <a:spLocks noGrp="1" noChangeArrowheads="1"/>
          </p:cNvSpPr>
          <p:nvPr>
            <p:ph type="body" idx="4294967295"/>
          </p:nvPr>
        </p:nvSpPr>
        <p:spPr>
          <a:xfrm>
            <a:off x="228600" y="1371600"/>
            <a:ext cx="8534400" cy="4953000"/>
          </a:xfrm>
          <a:noFill/>
        </p:spPr>
        <p:txBody>
          <a:bodyPr/>
          <a:lstStyle/>
          <a:p>
            <a:pPr marL="0" indent="0">
              <a:spcBef>
                <a:spcPct val="50000"/>
              </a:spcBef>
              <a:buFont typeface="Monotype Sorts" pitchFamily="2" charset="2"/>
              <a:buNone/>
            </a:pPr>
            <a:r>
              <a:rPr lang="en-US" altLang="en-US" smtClean="0">
                <a:cs typeface="Times New Roman" panose="02020603050405020304" pitchFamily="18" charset="0"/>
              </a:rPr>
              <a:t>You can construct a wrapper object either from a primitive data type value or from a string representing the numeric value. The constructors for Integer and Double are:</a:t>
            </a:r>
            <a:endParaRPr lang="en-US" altLang="en-US" smtClean="0">
              <a:cs typeface="Times New Roman" panose="02020603050405020304" pitchFamily="18" charset="0"/>
            </a:endParaRPr>
          </a:p>
          <a:p>
            <a:pPr lvl="1">
              <a:spcBef>
                <a:spcPct val="50000"/>
              </a:spcBef>
              <a:buFontTx/>
              <a:buNone/>
            </a:pPr>
            <a:r>
              <a:rPr lang="en-US" altLang="en-US" smtClean="0">
                <a:cs typeface="Times New Roman" panose="02020603050405020304" pitchFamily="18" charset="0"/>
              </a:rPr>
              <a:t>public Integer(int value)</a:t>
            </a:r>
            <a:endParaRPr lang="en-US" altLang="en-US" smtClean="0">
              <a:cs typeface="Times New Roman" panose="02020603050405020304" pitchFamily="18" charset="0"/>
            </a:endParaRPr>
          </a:p>
          <a:p>
            <a:pPr lvl="1">
              <a:spcBef>
                <a:spcPct val="50000"/>
              </a:spcBef>
              <a:buFontTx/>
              <a:buNone/>
            </a:pPr>
            <a:r>
              <a:rPr lang="en-US" altLang="en-US" smtClean="0">
                <a:cs typeface="Times New Roman" panose="02020603050405020304" pitchFamily="18" charset="0"/>
              </a:rPr>
              <a:t>public Integer(String s)</a:t>
            </a:r>
            <a:endParaRPr lang="en-US" altLang="en-US" smtClean="0">
              <a:cs typeface="Times New Roman" panose="02020603050405020304" pitchFamily="18" charset="0"/>
            </a:endParaRPr>
          </a:p>
          <a:p>
            <a:pPr lvl="1">
              <a:spcBef>
                <a:spcPct val="50000"/>
              </a:spcBef>
              <a:buFontTx/>
              <a:buNone/>
            </a:pPr>
            <a:r>
              <a:rPr lang="en-US" altLang="en-US" smtClean="0">
                <a:cs typeface="Times New Roman" panose="02020603050405020304" pitchFamily="18" charset="0"/>
              </a:rPr>
              <a:t>public Double(double value)</a:t>
            </a:r>
            <a:endParaRPr lang="en-US" altLang="en-US" smtClean="0">
              <a:cs typeface="Times New Roman" panose="02020603050405020304" pitchFamily="18" charset="0"/>
            </a:endParaRPr>
          </a:p>
          <a:p>
            <a:pPr lvl="1">
              <a:spcBef>
                <a:spcPct val="50000"/>
              </a:spcBef>
              <a:buFontTx/>
              <a:buNone/>
            </a:pPr>
            <a:r>
              <a:rPr lang="en-US" altLang="en-US" smtClean="0">
                <a:cs typeface="Times New Roman" panose="02020603050405020304" pitchFamily="18" charset="0"/>
              </a:rPr>
              <a:t>public Double(String s)</a:t>
            </a:r>
            <a:endParaRPr lang="en-US" altLang="en-US" smtClean="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2"/>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7EA1AA2-6E55-450B-B6A8-BB736504EA35}" type="slidenum">
              <a:rPr lang="en-US" altLang="en-US" sz="1400"/>
            </a:fld>
            <a:endParaRPr lang="en-US" altLang="en-US" sz="1400"/>
          </a:p>
        </p:txBody>
      </p:sp>
      <p:sp>
        <p:nvSpPr>
          <p:cNvPr id="4198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D4DCDA20-0965-4BA6-8522-F81420B555B6}" type="slidenum">
              <a:rPr lang="en-US" altLang="en-US" sz="1400"/>
            </a:fld>
            <a:endParaRPr lang="en-US" altLang="en-US" sz="1400"/>
          </a:p>
        </p:txBody>
      </p:sp>
      <p:sp>
        <p:nvSpPr>
          <p:cNvPr id="41988" name="Rectangle 2"/>
          <p:cNvSpPr>
            <a:spLocks noGrp="1" noChangeArrowheads="1"/>
          </p:cNvSpPr>
          <p:nvPr>
            <p:ph type="title" idx="4294967295"/>
          </p:nvPr>
        </p:nvSpPr>
        <p:spPr>
          <a:xfrm>
            <a:off x="0" y="228600"/>
            <a:ext cx="8839200" cy="914400"/>
          </a:xfrm>
          <a:noFill/>
        </p:spPr>
        <p:txBody>
          <a:bodyPr/>
          <a:lstStyle/>
          <a:p>
            <a:r>
              <a:rPr lang="en-US" altLang="en-US" smtClean="0">
                <a:cs typeface="Times New Roman" panose="02020603050405020304" pitchFamily="18" charset="0"/>
              </a:rPr>
              <a:t>Numeric Wrapper Class Constants</a:t>
            </a:r>
            <a:r>
              <a:rPr lang="en-US" altLang="en-US" smtClean="0"/>
              <a:t> </a:t>
            </a:r>
            <a:endParaRPr lang="en-US" altLang="en-US" smtClean="0"/>
          </a:p>
        </p:txBody>
      </p:sp>
      <p:sp>
        <p:nvSpPr>
          <p:cNvPr id="41989" name="Rectangle 3"/>
          <p:cNvSpPr>
            <a:spLocks noGrp="1" noChangeArrowheads="1"/>
          </p:cNvSpPr>
          <p:nvPr>
            <p:ph type="body" idx="4294967295"/>
          </p:nvPr>
        </p:nvSpPr>
        <p:spPr>
          <a:xfrm>
            <a:off x="457200" y="1295400"/>
            <a:ext cx="8305800" cy="5029200"/>
          </a:xfrm>
          <a:noFill/>
        </p:spPr>
        <p:txBody>
          <a:bodyPr/>
          <a:lstStyle/>
          <a:p>
            <a:pPr marL="0" indent="0">
              <a:spcBef>
                <a:spcPct val="50000"/>
              </a:spcBef>
              <a:buFont typeface="Monotype Sorts" pitchFamily="2" charset="2"/>
              <a:buNone/>
            </a:pPr>
            <a:r>
              <a:rPr lang="en-US" altLang="en-US" sz="2800" smtClean="0">
                <a:cs typeface="Times New Roman" panose="02020603050405020304" pitchFamily="18" charset="0"/>
              </a:rPr>
              <a:t>Each numerical wrapper class has the constants </a:t>
            </a:r>
            <a:r>
              <a:rPr lang="en-US" altLang="en-US" sz="2800" u="sng" smtClean="0">
                <a:cs typeface="Times New Roman" panose="02020603050405020304" pitchFamily="18" charset="0"/>
              </a:rPr>
              <a:t>MAX_VALUE</a:t>
            </a:r>
            <a:r>
              <a:rPr lang="en-US" altLang="en-US" sz="2800" smtClean="0">
                <a:cs typeface="Times New Roman" panose="02020603050405020304" pitchFamily="18" charset="0"/>
              </a:rPr>
              <a:t> and </a:t>
            </a:r>
            <a:r>
              <a:rPr lang="en-US" altLang="en-US" sz="2800" u="sng" smtClean="0">
                <a:cs typeface="Times New Roman" panose="02020603050405020304" pitchFamily="18" charset="0"/>
              </a:rPr>
              <a:t>MIN_VALUE</a:t>
            </a:r>
            <a:r>
              <a:rPr lang="en-US" altLang="en-US" sz="2800" smtClean="0">
                <a:cs typeface="Times New Roman" panose="02020603050405020304" pitchFamily="18" charset="0"/>
              </a:rPr>
              <a:t>. </a:t>
            </a:r>
            <a:r>
              <a:rPr lang="en-US" altLang="en-US" sz="2800" u="sng" smtClean="0">
                <a:cs typeface="Times New Roman" panose="02020603050405020304" pitchFamily="18" charset="0"/>
              </a:rPr>
              <a:t>MAX_VALUE</a:t>
            </a:r>
            <a:r>
              <a:rPr lang="en-US" altLang="en-US" sz="2800" smtClean="0">
                <a:cs typeface="Times New Roman" panose="02020603050405020304" pitchFamily="18" charset="0"/>
              </a:rPr>
              <a:t> represents the maximum value of the corresponding primitive data type. For </a:t>
            </a:r>
            <a:r>
              <a:rPr lang="en-US" altLang="en-US" sz="2800" u="sng" smtClean="0">
                <a:cs typeface="Times New Roman" panose="02020603050405020304" pitchFamily="18" charset="0"/>
              </a:rPr>
              <a:t>Byte</a:t>
            </a:r>
            <a:r>
              <a:rPr lang="en-US" altLang="en-US" sz="2800" smtClean="0">
                <a:cs typeface="Times New Roman" panose="02020603050405020304" pitchFamily="18" charset="0"/>
              </a:rPr>
              <a:t>, </a:t>
            </a:r>
            <a:r>
              <a:rPr lang="en-US" altLang="en-US" sz="2800" u="sng" smtClean="0">
                <a:cs typeface="Times New Roman" panose="02020603050405020304" pitchFamily="18" charset="0"/>
              </a:rPr>
              <a:t>Short</a:t>
            </a:r>
            <a:r>
              <a:rPr lang="en-US" altLang="en-US" sz="2800" smtClean="0">
                <a:cs typeface="Times New Roman" panose="02020603050405020304" pitchFamily="18" charset="0"/>
              </a:rPr>
              <a:t>, </a:t>
            </a:r>
            <a:r>
              <a:rPr lang="en-US" altLang="en-US" sz="2800" u="sng" smtClean="0">
                <a:cs typeface="Times New Roman" panose="02020603050405020304" pitchFamily="18" charset="0"/>
              </a:rPr>
              <a:t>Integer</a:t>
            </a:r>
            <a:r>
              <a:rPr lang="en-US" altLang="en-US" sz="2800" smtClean="0">
                <a:cs typeface="Times New Roman" panose="02020603050405020304" pitchFamily="18" charset="0"/>
              </a:rPr>
              <a:t>, and </a:t>
            </a:r>
            <a:r>
              <a:rPr lang="en-US" altLang="en-US" sz="2800" u="sng" smtClean="0">
                <a:cs typeface="Times New Roman" panose="02020603050405020304" pitchFamily="18" charset="0"/>
              </a:rPr>
              <a:t>Long</a:t>
            </a:r>
            <a:r>
              <a:rPr lang="en-US" altLang="en-US" sz="2800" smtClean="0">
                <a:cs typeface="Times New Roman" panose="02020603050405020304" pitchFamily="18" charset="0"/>
              </a:rPr>
              <a:t>, </a:t>
            </a:r>
            <a:r>
              <a:rPr lang="en-US" altLang="en-US" sz="2800" u="sng" smtClean="0">
                <a:cs typeface="Times New Roman" panose="02020603050405020304" pitchFamily="18" charset="0"/>
              </a:rPr>
              <a:t>MIN_VALUE</a:t>
            </a:r>
            <a:r>
              <a:rPr lang="en-US" altLang="en-US" sz="2800" smtClean="0">
                <a:cs typeface="Times New Roman" panose="02020603050405020304" pitchFamily="18" charset="0"/>
              </a:rPr>
              <a:t> represents the minimum </a:t>
            </a:r>
            <a:r>
              <a:rPr lang="en-US" altLang="en-US" sz="2800" u="sng" smtClean="0">
                <a:cs typeface="Times New Roman" panose="02020603050405020304" pitchFamily="18" charset="0"/>
              </a:rPr>
              <a:t>byte</a:t>
            </a:r>
            <a:r>
              <a:rPr lang="en-US" altLang="en-US" sz="2800" smtClean="0">
                <a:cs typeface="Times New Roman" panose="02020603050405020304" pitchFamily="18" charset="0"/>
              </a:rPr>
              <a:t>, </a:t>
            </a:r>
            <a:r>
              <a:rPr lang="en-US" altLang="en-US" sz="2800" u="sng" smtClean="0">
                <a:cs typeface="Times New Roman" panose="02020603050405020304" pitchFamily="18" charset="0"/>
              </a:rPr>
              <a:t>short</a:t>
            </a:r>
            <a:r>
              <a:rPr lang="en-US" altLang="en-US" sz="2800" smtClean="0">
                <a:cs typeface="Times New Roman" panose="02020603050405020304" pitchFamily="18" charset="0"/>
              </a:rPr>
              <a:t>, </a:t>
            </a:r>
            <a:r>
              <a:rPr lang="en-US" altLang="en-US" sz="2800" u="sng" smtClean="0">
                <a:cs typeface="Times New Roman" panose="02020603050405020304" pitchFamily="18" charset="0"/>
              </a:rPr>
              <a:t>int</a:t>
            </a:r>
            <a:r>
              <a:rPr lang="en-US" altLang="en-US" sz="2800" smtClean="0">
                <a:cs typeface="Times New Roman" panose="02020603050405020304" pitchFamily="18" charset="0"/>
              </a:rPr>
              <a:t>, and </a:t>
            </a:r>
            <a:r>
              <a:rPr lang="en-US" altLang="en-US" sz="2800" u="sng" smtClean="0">
                <a:cs typeface="Times New Roman" panose="02020603050405020304" pitchFamily="18" charset="0"/>
              </a:rPr>
              <a:t>long</a:t>
            </a:r>
            <a:r>
              <a:rPr lang="en-US" altLang="en-US" sz="2800" smtClean="0">
                <a:cs typeface="Times New Roman" panose="02020603050405020304" pitchFamily="18" charset="0"/>
              </a:rPr>
              <a:t> values. For </a:t>
            </a:r>
            <a:r>
              <a:rPr lang="en-US" altLang="en-US" sz="2800" u="sng" smtClean="0">
                <a:cs typeface="Times New Roman" panose="02020603050405020304" pitchFamily="18" charset="0"/>
              </a:rPr>
              <a:t>Float</a:t>
            </a:r>
            <a:r>
              <a:rPr lang="en-US" altLang="en-US" sz="2800" smtClean="0">
                <a:cs typeface="Times New Roman" panose="02020603050405020304" pitchFamily="18" charset="0"/>
              </a:rPr>
              <a:t> and </a:t>
            </a:r>
            <a:r>
              <a:rPr lang="en-US" altLang="en-US" sz="2800" u="sng" smtClean="0">
                <a:cs typeface="Times New Roman" panose="02020603050405020304" pitchFamily="18" charset="0"/>
              </a:rPr>
              <a:t>Double</a:t>
            </a:r>
            <a:r>
              <a:rPr lang="en-US" altLang="en-US" sz="2800" smtClean="0">
                <a:cs typeface="Times New Roman" panose="02020603050405020304" pitchFamily="18" charset="0"/>
              </a:rPr>
              <a:t>, </a:t>
            </a:r>
            <a:r>
              <a:rPr lang="en-US" altLang="en-US" sz="2800" u="sng" smtClean="0">
                <a:cs typeface="Times New Roman" panose="02020603050405020304" pitchFamily="18" charset="0"/>
              </a:rPr>
              <a:t>MIN_VALUE</a:t>
            </a:r>
            <a:r>
              <a:rPr lang="en-US" altLang="en-US" sz="2800" smtClean="0">
                <a:cs typeface="Times New Roman" panose="02020603050405020304" pitchFamily="18" charset="0"/>
              </a:rPr>
              <a:t> represents the minimum </a:t>
            </a:r>
            <a:r>
              <a:rPr lang="en-US" altLang="en-US" sz="2800" i="1" smtClean="0">
                <a:cs typeface="Times New Roman" panose="02020603050405020304" pitchFamily="18" charset="0"/>
              </a:rPr>
              <a:t>positive</a:t>
            </a:r>
            <a:r>
              <a:rPr lang="en-US" altLang="en-US" sz="2800" smtClean="0">
                <a:cs typeface="Times New Roman" panose="02020603050405020304" pitchFamily="18" charset="0"/>
              </a:rPr>
              <a:t> </a:t>
            </a:r>
            <a:r>
              <a:rPr lang="en-US" altLang="en-US" sz="2800" u="sng" smtClean="0">
                <a:cs typeface="Times New Roman" panose="02020603050405020304" pitchFamily="18" charset="0"/>
              </a:rPr>
              <a:t>float</a:t>
            </a:r>
            <a:r>
              <a:rPr lang="en-US" altLang="en-US" sz="2800" smtClean="0">
                <a:cs typeface="Times New Roman" panose="02020603050405020304" pitchFamily="18" charset="0"/>
              </a:rPr>
              <a:t> and </a:t>
            </a:r>
            <a:r>
              <a:rPr lang="en-US" altLang="en-US" sz="2800" u="sng" smtClean="0">
                <a:cs typeface="Times New Roman" panose="02020603050405020304" pitchFamily="18" charset="0"/>
              </a:rPr>
              <a:t>double</a:t>
            </a:r>
            <a:r>
              <a:rPr lang="en-US" altLang="en-US" sz="2800" smtClean="0">
                <a:cs typeface="Times New Roman" panose="02020603050405020304" pitchFamily="18" charset="0"/>
              </a:rPr>
              <a:t> values. The following statements display the maximum integer (2,147,483,647), the minimum positive float (1.4E-45), and the maximum double floating-point number (1.79769313486231570e+308d). </a:t>
            </a:r>
            <a:endParaRPr lang="en-US" altLang="en-US" sz="2800" smtClean="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2"/>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D1A6CF5-77D0-425E-9C75-6040253AC099}" type="slidenum">
              <a:rPr lang="en-US" altLang="en-US" sz="1400"/>
            </a:fld>
            <a:endParaRPr lang="en-US" altLang="en-US" sz="1400"/>
          </a:p>
        </p:txBody>
      </p:sp>
      <p:sp>
        <p:nvSpPr>
          <p:cNvPr id="4301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9F80104C-6D6F-4D89-9F0D-0E6A1D3401C8}" type="slidenum">
              <a:rPr lang="en-US" altLang="en-US" sz="1400"/>
            </a:fld>
            <a:endParaRPr lang="en-US" altLang="en-US" sz="1400"/>
          </a:p>
        </p:txBody>
      </p:sp>
      <p:sp>
        <p:nvSpPr>
          <p:cNvPr id="43012" name="Rectangle 2"/>
          <p:cNvSpPr>
            <a:spLocks noGrp="1" noChangeArrowheads="1"/>
          </p:cNvSpPr>
          <p:nvPr>
            <p:ph type="title" idx="4294967295"/>
          </p:nvPr>
        </p:nvSpPr>
        <p:spPr>
          <a:xfrm>
            <a:off x="0" y="228600"/>
            <a:ext cx="8839200" cy="914400"/>
          </a:xfrm>
          <a:noFill/>
        </p:spPr>
        <p:txBody>
          <a:bodyPr/>
          <a:lstStyle/>
          <a:p>
            <a:r>
              <a:rPr lang="en-US" altLang="en-US" smtClean="0">
                <a:cs typeface="Times New Roman" panose="02020603050405020304" pitchFamily="18" charset="0"/>
              </a:rPr>
              <a:t>Conversion Methods</a:t>
            </a:r>
            <a:endParaRPr lang="en-US" altLang="en-US" smtClean="0">
              <a:cs typeface="Times New Roman" panose="02020603050405020304" pitchFamily="18" charset="0"/>
            </a:endParaRPr>
          </a:p>
        </p:txBody>
      </p:sp>
      <p:sp>
        <p:nvSpPr>
          <p:cNvPr id="43013" name="Rectangle 3"/>
          <p:cNvSpPr>
            <a:spLocks noGrp="1" noChangeArrowheads="1"/>
          </p:cNvSpPr>
          <p:nvPr>
            <p:ph type="body" idx="4294967295"/>
          </p:nvPr>
        </p:nvSpPr>
        <p:spPr>
          <a:xfrm>
            <a:off x="228600" y="1143000"/>
            <a:ext cx="8534400" cy="5181600"/>
          </a:xfrm>
          <a:noFill/>
        </p:spPr>
        <p:txBody>
          <a:bodyPr/>
          <a:lstStyle/>
          <a:p>
            <a:pPr marL="0" indent="0">
              <a:spcBef>
                <a:spcPct val="50000"/>
              </a:spcBef>
              <a:buFont typeface="Monotype Sorts" pitchFamily="2" charset="2"/>
              <a:buNone/>
            </a:pPr>
            <a:r>
              <a:rPr lang="en-US" altLang="en-US" sz="3600" smtClean="0">
                <a:cs typeface="Times New Roman" panose="02020603050405020304" pitchFamily="18" charset="0"/>
              </a:rPr>
              <a:t>Each numeric wrapper class implements the abstract methods </a:t>
            </a:r>
            <a:r>
              <a:rPr lang="en-US" altLang="en-US" sz="3600" u="sng" smtClean="0">
                <a:cs typeface="Times New Roman" panose="02020603050405020304" pitchFamily="18" charset="0"/>
              </a:rPr>
              <a:t>doubleValue</a:t>
            </a:r>
            <a:r>
              <a:rPr lang="en-US" altLang="en-US" sz="3600" smtClean="0">
                <a:cs typeface="Times New Roman" panose="02020603050405020304" pitchFamily="18" charset="0"/>
              </a:rPr>
              <a:t>, </a:t>
            </a:r>
            <a:r>
              <a:rPr lang="en-US" altLang="en-US" sz="3600" u="sng" smtClean="0">
                <a:cs typeface="Times New Roman" panose="02020603050405020304" pitchFamily="18" charset="0"/>
              </a:rPr>
              <a:t>floatValue</a:t>
            </a:r>
            <a:r>
              <a:rPr lang="en-US" altLang="en-US" sz="3600" smtClean="0">
                <a:cs typeface="Times New Roman" panose="02020603050405020304" pitchFamily="18" charset="0"/>
              </a:rPr>
              <a:t>, </a:t>
            </a:r>
            <a:r>
              <a:rPr lang="en-US" altLang="en-US" sz="3600" u="sng" smtClean="0">
                <a:cs typeface="Times New Roman" panose="02020603050405020304" pitchFamily="18" charset="0"/>
              </a:rPr>
              <a:t>intValue</a:t>
            </a:r>
            <a:r>
              <a:rPr lang="en-US" altLang="en-US" sz="3600" smtClean="0">
                <a:cs typeface="Times New Roman" panose="02020603050405020304" pitchFamily="18" charset="0"/>
              </a:rPr>
              <a:t>, </a:t>
            </a:r>
            <a:r>
              <a:rPr lang="en-US" altLang="en-US" sz="3600" u="sng" smtClean="0">
                <a:cs typeface="Times New Roman" panose="02020603050405020304" pitchFamily="18" charset="0"/>
              </a:rPr>
              <a:t>longValue</a:t>
            </a:r>
            <a:r>
              <a:rPr lang="en-US" altLang="en-US" sz="3600" smtClean="0">
                <a:cs typeface="Times New Roman" panose="02020603050405020304" pitchFamily="18" charset="0"/>
              </a:rPr>
              <a:t>, and </a:t>
            </a:r>
            <a:r>
              <a:rPr lang="en-US" altLang="en-US" sz="3600" u="sng" smtClean="0">
                <a:cs typeface="Times New Roman" panose="02020603050405020304" pitchFamily="18" charset="0"/>
              </a:rPr>
              <a:t>shortValue</a:t>
            </a:r>
            <a:r>
              <a:rPr lang="en-US" altLang="en-US" sz="3600" smtClean="0">
                <a:cs typeface="Times New Roman" panose="02020603050405020304" pitchFamily="18" charset="0"/>
              </a:rPr>
              <a:t>, which are defined in the </a:t>
            </a:r>
            <a:r>
              <a:rPr lang="en-US" altLang="en-US" sz="3600" u="sng" smtClean="0">
                <a:cs typeface="Times New Roman" panose="02020603050405020304" pitchFamily="18" charset="0"/>
              </a:rPr>
              <a:t>Number</a:t>
            </a:r>
            <a:r>
              <a:rPr lang="en-US" altLang="en-US" sz="3600" smtClean="0">
                <a:cs typeface="Times New Roman" panose="02020603050405020304" pitchFamily="18" charset="0"/>
              </a:rPr>
              <a:t> class. These methods “convert” objects into primitive type values. </a:t>
            </a:r>
            <a:endParaRPr lang="en-US" altLang="en-US" sz="3600" smtClean="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2"/>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2690B74-1B8D-4F94-B594-AC0C8B50BD27}" type="slidenum">
              <a:rPr lang="en-US" altLang="en-US" sz="1400"/>
            </a:fld>
            <a:endParaRPr lang="en-US" altLang="en-US" sz="1400"/>
          </a:p>
        </p:txBody>
      </p:sp>
      <p:sp>
        <p:nvSpPr>
          <p:cNvPr id="614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CD7F3B45-2A56-47F6-9DF8-E0EC0DD9D5D6}" type="slidenum">
              <a:rPr lang="en-US" altLang="en-US" sz="1400"/>
            </a:fld>
            <a:endParaRPr lang="en-US" altLang="en-US" sz="1400"/>
          </a:p>
        </p:txBody>
      </p:sp>
      <p:sp>
        <p:nvSpPr>
          <p:cNvPr id="6148" name="Rectangle 2"/>
          <p:cNvSpPr>
            <a:spLocks noGrp="1" noChangeArrowheads="1"/>
          </p:cNvSpPr>
          <p:nvPr>
            <p:ph type="title" idx="4294967295"/>
          </p:nvPr>
        </p:nvSpPr>
        <p:spPr>
          <a:xfrm>
            <a:off x="685800" y="228600"/>
            <a:ext cx="7772400" cy="685800"/>
          </a:xfrm>
          <a:noFill/>
        </p:spPr>
        <p:txBody>
          <a:bodyPr/>
          <a:lstStyle/>
          <a:p>
            <a:r>
              <a:rPr lang="en-US" altLang="en-US" smtClean="0"/>
              <a:t>abstract method in abstract class </a:t>
            </a:r>
            <a:endParaRPr lang="en-US" altLang="en-US" smtClean="0"/>
          </a:p>
        </p:txBody>
      </p:sp>
      <p:sp>
        <p:nvSpPr>
          <p:cNvPr id="6149" name="Text Box 3"/>
          <p:cNvSpPr txBox="1">
            <a:spLocks noChangeArrowheads="1"/>
          </p:cNvSpPr>
          <p:nvPr/>
        </p:nvSpPr>
        <p:spPr bwMode="auto">
          <a:xfrm>
            <a:off x="457200" y="1223962"/>
            <a:ext cx="83058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000" dirty="0">
                <a:cs typeface="Times New Roman" panose="02020603050405020304" pitchFamily="18" charset="0"/>
              </a:rPr>
              <a:t>An abstract method cannot be contained in a </a:t>
            </a:r>
            <a:r>
              <a:rPr lang="en-US" altLang="en-US" sz="3000" dirty="0" smtClean="0">
                <a:cs typeface="Times New Roman" panose="02020603050405020304" pitchFamily="18" charset="0"/>
              </a:rPr>
              <a:t>non-abstract </a:t>
            </a:r>
            <a:r>
              <a:rPr lang="en-US" altLang="en-US" sz="3000" dirty="0">
                <a:cs typeface="Times New Roman" panose="02020603050405020304" pitchFamily="18" charset="0"/>
              </a:rPr>
              <a:t>class. If a subclass of an abstract superclass does not implement all the abstract methods, the subclass must be defined abstract. In other words, in </a:t>
            </a:r>
            <a:r>
              <a:rPr lang="en-US" altLang="en-US" sz="3000">
                <a:cs typeface="Times New Roman" panose="02020603050405020304" pitchFamily="18" charset="0"/>
              </a:rPr>
              <a:t>a </a:t>
            </a:r>
            <a:r>
              <a:rPr lang="en-US" altLang="en-US" sz="3000" smtClean="0">
                <a:cs typeface="Times New Roman" panose="02020603050405020304" pitchFamily="18" charset="0"/>
              </a:rPr>
              <a:t>non-abstract </a:t>
            </a:r>
            <a:r>
              <a:rPr lang="en-US" altLang="en-US" sz="3000" dirty="0">
                <a:cs typeface="Times New Roman" panose="02020603050405020304" pitchFamily="18" charset="0"/>
              </a:rPr>
              <a:t>subclass extended from an abstract class, all the abstract methods must be implemented, even if they are not used in the subclass. </a:t>
            </a:r>
            <a:endParaRPr lang="en-US" altLang="en-US" sz="3000" dirty="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2"/>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B844F44-8824-4631-A297-81ADD471676F}" type="slidenum">
              <a:rPr lang="en-US" altLang="en-US" sz="1400"/>
            </a:fld>
            <a:endParaRPr lang="en-US" altLang="en-US" sz="1400"/>
          </a:p>
        </p:txBody>
      </p:sp>
      <p:sp>
        <p:nvSpPr>
          <p:cNvPr id="44035"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FB83C2E1-3937-4382-9617-45CCCDE84143}" type="slidenum">
              <a:rPr lang="en-US" altLang="en-US" sz="1400"/>
            </a:fld>
            <a:endParaRPr lang="en-US" altLang="en-US" sz="1400"/>
          </a:p>
        </p:txBody>
      </p:sp>
      <p:sp>
        <p:nvSpPr>
          <p:cNvPr id="44036" name="Rectangle 2"/>
          <p:cNvSpPr>
            <a:spLocks noGrp="1" noChangeArrowheads="1"/>
          </p:cNvSpPr>
          <p:nvPr>
            <p:ph type="title" idx="4294967295"/>
          </p:nvPr>
        </p:nvSpPr>
        <p:spPr>
          <a:xfrm>
            <a:off x="0" y="228600"/>
            <a:ext cx="8839200" cy="914400"/>
          </a:xfrm>
          <a:noFill/>
        </p:spPr>
        <p:txBody>
          <a:bodyPr/>
          <a:lstStyle/>
          <a:p>
            <a:r>
              <a:rPr lang="en-US" altLang="en-US" smtClean="0">
                <a:cs typeface="Times New Roman" panose="02020603050405020304" pitchFamily="18" charset="0"/>
              </a:rPr>
              <a:t>The Static </a:t>
            </a:r>
            <a:r>
              <a:rPr lang="en-US" altLang="en-US" u="sng" smtClean="0">
                <a:cs typeface="Times New Roman" panose="02020603050405020304" pitchFamily="18" charset="0"/>
              </a:rPr>
              <a:t>valueOf</a:t>
            </a:r>
            <a:r>
              <a:rPr lang="en-US" altLang="en-US" smtClean="0">
                <a:cs typeface="Times New Roman" panose="02020603050405020304" pitchFamily="18" charset="0"/>
              </a:rPr>
              <a:t> Methods</a:t>
            </a:r>
            <a:endParaRPr lang="en-US" altLang="en-US" smtClean="0">
              <a:cs typeface="Times New Roman" panose="02020603050405020304" pitchFamily="18" charset="0"/>
            </a:endParaRPr>
          </a:p>
        </p:txBody>
      </p:sp>
      <p:sp>
        <p:nvSpPr>
          <p:cNvPr id="44037" name="Rectangle 3"/>
          <p:cNvSpPr>
            <a:spLocks noGrp="1" noChangeArrowheads="1"/>
          </p:cNvSpPr>
          <p:nvPr>
            <p:ph type="body" idx="4294967295"/>
          </p:nvPr>
        </p:nvSpPr>
        <p:spPr>
          <a:xfrm>
            <a:off x="228600" y="1143000"/>
            <a:ext cx="8534400" cy="5181600"/>
          </a:xfrm>
          <a:noFill/>
        </p:spPr>
        <p:txBody>
          <a:bodyPr/>
          <a:lstStyle/>
          <a:p>
            <a:pPr marL="0" indent="0">
              <a:spcBef>
                <a:spcPct val="50000"/>
              </a:spcBef>
              <a:buFont typeface="Monotype Sorts" pitchFamily="2" charset="2"/>
              <a:buNone/>
            </a:pPr>
            <a:r>
              <a:rPr lang="en-US" altLang="en-US" sz="3600" smtClean="0">
                <a:cs typeface="Times New Roman" panose="02020603050405020304" pitchFamily="18" charset="0"/>
              </a:rPr>
              <a:t>The numeric wrapper classes have a useful class method, valueOf(String s). This method creates a new object initialized to the value represented by the specified string. For example:</a:t>
            </a:r>
            <a:endParaRPr lang="en-US" altLang="en-US" sz="3600" smtClean="0">
              <a:cs typeface="Times New Roman" panose="02020603050405020304" pitchFamily="18" charset="0"/>
            </a:endParaRPr>
          </a:p>
          <a:p>
            <a:pPr marL="0" indent="0">
              <a:spcBef>
                <a:spcPct val="50000"/>
              </a:spcBef>
              <a:buFont typeface="Monotype Sorts" pitchFamily="2" charset="2"/>
              <a:buNone/>
            </a:pPr>
            <a:r>
              <a:rPr lang="en-US" altLang="en-US" smtClean="0">
                <a:latin typeface="Courier New" panose="02070309020205020404" pitchFamily="49" charset="0"/>
                <a:cs typeface="Courier New" panose="02070309020205020404" pitchFamily="49" charset="0"/>
              </a:rPr>
              <a:t> </a:t>
            </a:r>
            <a:endParaRPr lang="en-US" altLang="en-US" smtClean="0">
              <a:latin typeface="Courier New" panose="02070309020205020404" pitchFamily="49" charset="0"/>
              <a:cs typeface="Courier New" panose="02070309020205020404" pitchFamily="49" charset="0"/>
            </a:endParaRPr>
          </a:p>
          <a:p>
            <a:pPr lvl="1">
              <a:spcBef>
                <a:spcPct val="50000"/>
              </a:spcBef>
              <a:buFontTx/>
              <a:buNone/>
            </a:pPr>
            <a:r>
              <a:rPr lang="en-US" altLang="en-US" smtClean="0">
                <a:cs typeface="Times New Roman" panose="02020603050405020304" pitchFamily="18" charset="0"/>
              </a:rPr>
              <a:t>Double doubleObject = Double.valueOf("12.4");</a:t>
            </a:r>
            <a:endParaRPr lang="en-US" altLang="en-US" smtClean="0">
              <a:cs typeface="Times New Roman" panose="02020603050405020304" pitchFamily="18" charset="0"/>
            </a:endParaRPr>
          </a:p>
          <a:p>
            <a:pPr lvl="1">
              <a:spcBef>
                <a:spcPct val="50000"/>
              </a:spcBef>
              <a:buFontTx/>
              <a:buNone/>
            </a:pPr>
            <a:r>
              <a:rPr lang="en-US" altLang="en-US" smtClean="0">
                <a:cs typeface="Times New Roman" panose="02020603050405020304" pitchFamily="18" charset="0"/>
              </a:rPr>
              <a:t>Integer integerObject = Integer.valueOf("12");</a:t>
            </a:r>
            <a:endParaRPr lang="en-US" altLang="en-US" smtClean="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2"/>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4E7A0AF-952B-403F-84F2-D2D52C8A019E}" type="slidenum">
              <a:rPr lang="en-US" altLang="en-US" sz="1400"/>
            </a:fld>
            <a:endParaRPr lang="en-US" altLang="en-US" sz="1400"/>
          </a:p>
        </p:txBody>
      </p:sp>
      <p:sp>
        <p:nvSpPr>
          <p:cNvPr id="4505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D732406F-9FF1-4E2E-994E-B449139AFAF6}" type="slidenum">
              <a:rPr lang="en-US" altLang="en-US" sz="1400"/>
            </a:fld>
            <a:endParaRPr lang="en-US" altLang="en-US" sz="1400"/>
          </a:p>
        </p:txBody>
      </p:sp>
      <p:sp>
        <p:nvSpPr>
          <p:cNvPr id="45060" name="Rectangle 2"/>
          <p:cNvSpPr>
            <a:spLocks noGrp="1" noChangeArrowheads="1"/>
          </p:cNvSpPr>
          <p:nvPr>
            <p:ph type="title" idx="4294967295"/>
          </p:nvPr>
        </p:nvSpPr>
        <p:spPr>
          <a:xfrm>
            <a:off x="0" y="228600"/>
            <a:ext cx="8839200" cy="914400"/>
          </a:xfrm>
          <a:noFill/>
        </p:spPr>
        <p:txBody>
          <a:bodyPr/>
          <a:lstStyle/>
          <a:p>
            <a:r>
              <a:rPr lang="en-US" altLang="en-US" smtClean="0">
                <a:cs typeface="Times New Roman" panose="02020603050405020304" pitchFamily="18" charset="0"/>
              </a:rPr>
              <a:t>The Methods for Parsing Strings into Numbers </a:t>
            </a:r>
            <a:endParaRPr lang="en-US" altLang="en-US" smtClean="0">
              <a:cs typeface="Times New Roman" panose="02020603050405020304" pitchFamily="18" charset="0"/>
            </a:endParaRPr>
          </a:p>
        </p:txBody>
      </p:sp>
      <p:sp>
        <p:nvSpPr>
          <p:cNvPr id="45061" name="Rectangle 3"/>
          <p:cNvSpPr>
            <a:spLocks noGrp="1" noChangeArrowheads="1"/>
          </p:cNvSpPr>
          <p:nvPr>
            <p:ph type="body" idx="4294967295"/>
          </p:nvPr>
        </p:nvSpPr>
        <p:spPr>
          <a:xfrm>
            <a:off x="228600" y="1447800"/>
            <a:ext cx="8534400" cy="4876800"/>
          </a:xfrm>
          <a:noFill/>
        </p:spPr>
        <p:txBody>
          <a:bodyPr/>
          <a:lstStyle/>
          <a:p>
            <a:pPr marL="0" indent="0">
              <a:spcBef>
                <a:spcPct val="50000"/>
              </a:spcBef>
              <a:buFont typeface="Monotype Sorts" pitchFamily="2" charset="2"/>
              <a:buNone/>
            </a:pPr>
            <a:r>
              <a:rPr lang="en-US" altLang="en-US" sz="3600" smtClean="0">
                <a:cs typeface="Times New Roman" panose="02020603050405020304" pitchFamily="18" charset="0"/>
              </a:rPr>
              <a:t>You have used the parseInt method in the Integer class to parse a numeric string into an int value and the parseDouble method in the Double class to parse a numeric string into a double value. Each numeric wrapper class has two overloaded parsing methods to parse a numeric string into an appropriate numeric value. </a:t>
            </a:r>
            <a:endParaRPr lang="en-US" altLang="en-US" sz="3600" smtClean="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2"/>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1D1271-D11A-4419-8EF1-4790F2247984}" type="slidenum">
              <a:rPr lang="en-US" altLang="en-US" sz="1400"/>
            </a:fld>
            <a:endParaRPr lang="en-US" altLang="en-US" sz="1400"/>
          </a:p>
        </p:txBody>
      </p:sp>
      <p:sp>
        <p:nvSpPr>
          <p:cNvPr id="5017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65D2C0E5-8413-4C5E-97AC-F8A333C838D6}" type="slidenum">
              <a:rPr lang="en-US" altLang="en-US" sz="1400"/>
            </a:fld>
            <a:endParaRPr lang="en-US" altLang="en-US" sz="1400"/>
          </a:p>
        </p:txBody>
      </p:sp>
      <p:sp>
        <p:nvSpPr>
          <p:cNvPr id="50180" name="Rectangle 1026"/>
          <p:cNvSpPr>
            <a:spLocks noGrp="1" noChangeArrowheads="1"/>
          </p:cNvSpPr>
          <p:nvPr>
            <p:ph type="title" idx="4294967295"/>
          </p:nvPr>
        </p:nvSpPr>
        <p:spPr>
          <a:xfrm>
            <a:off x="1219200" y="152400"/>
            <a:ext cx="7543800" cy="685800"/>
          </a:xfrm>
          <a:noFill/>
        </p:spPr>
        <p:txBody>
          <a:bodyPr/>
          <a:lstStyle/>
          <a:p>
            <a:r>
              <a:rPr lang="en-US" altLang="en-US" sz="2400" smtClean="0">
                <a:latin typeface="Courier New" panose="02070309020205020404" pitchFamily="49" charset="0"/>
                <a:cs typeface="Courier New" panose="02070309020205020404" pitchFamily="49" charset="0"/>
              </a:rPr>
              <a:t>Automatic Conversion Between Primitive Types and Wrapper Class Types</a:t>
            </a:r>
            <a:endParaRPr lang="en-US" altLang="en-US" sz="2400" smtClean="0">
              <a:cs typeface="Times New Roman" panose="02020603050405020304" pitchFamily="18" charset="0"/>
            </a:endParaRPr>
          </a:p>
        </p:txBody>
      </p:sp>
      <p:sp>
        <p:nvSpPr>
          <p:cNvPr id="50181" name="Rectangle 1027"/>
          <p:cNvSpPr>
            <a:spLocks noGrp="1" noChangeArrowheads="1"/>
          </p:cNvSpPr>
          <p:nvPr>
            <p:ph type="body" idx="4294967295"/>
          </p:nvPr>
        </p:nvSpPr>
        <p:spPr>
          <a:xfrm>
            <a:off x="228600" y="1371600"/>
            <a:ext cx="8686800" cy="609600"/>
          </a:xfrm>
          <a:noFill/>
        </p:spPr>
        <p:txBody>
          <a:bodyPr/>
          <a:lstStyle/>
          <a:p>
            <a:pPr marL="0" indent="0">
              <a:lnSpc>
                <a:spcPct val="90000"/>
              </a:lnSpc>
              <a:spcBef>
                <a:spcPct val="0"/>
              </a:spcBef>
              <a:buClrTx/>
              <a:buSzTx/>
              <a:buFontTx/>
              <a:buNone/>
            </a:pPr>
            <a:r>
              <a:rPr lang="en-US" altLang="en-US" sz="2000" smtClean="0">
                <a:cs typeface="Times New Roman" panose="02020603050405020304" pitchFamily="18" charset="0"/>
              </a:rPr>
              <a:t>JDK 1.5 allows primitive type and wrapper classes to be converted automatically. For example, the following statement in (a) can be simplified as in (b): </a:t>
            </a:r>
            <a:endParaRPr lang="en-US" altLang="en-US" sz="2000" smtClean="0">
              <a:cs typeface="Times New Roman" panose="02020603050405020304" pitchFamily="18" charset="0"/>
            </a:endParaRPr>
          </a:p>
        </p:txBody>
      </p:sp>
      <p:sp>
        <p:nvSpPr>
          <p:cNvPr id="50182" name="Rectangle 1030"/>
          <p:cNvSpPr>
            <a:spLocks noChangeArrowheads="1"/>
          </p:cNvSpPr>
          <p:nvPr/>
        </p:nvSpPr>
        <p:spPr bwMode="auto">
          <a:xfrm>
            <a:off x="2143125" y="3095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0183" name="Object 1029"/>
          <p:cNvGraphicFramePr>
            <a:graphicFrameLocks noChangeAspect="1"/>
          </p:cNvGraphicFramePr>
          <p:nvPr/>
        </p:nvGraphicFramePr>
        <p:xfrm>
          <a:off x="228600" y="2362200"/>
          <a:ext cx="8764588" cy="1203325"/>
        </p:xfrm>
        <a:graphic>
          <a:graphicData uri="http://schemas.openxmlformats.org/presentationml/2006/ole">
            <mc:AlternateContent xmlns:mc="http://schemas.openxmlformats.org/markup-compatibility/2006">
              <mc:Choice xmlns:v="urn:schemas-microsoft-com:vml" Requires="v">
                <p:oleObj spid="_x0000_s50198" name="Picture" r:id="rId1" imgW="5024755" imgH="692150" progId="Word.Picture.8">
                  <p:embed/>
                </p:oleObj>
              </mc:Choice>
              <mc:Fallback>
                <p:oleObj name="Picture" r:id="rId1" imgW="5024755" imgH="692150" progId="Word.Picture.8">
                  <p:embed/>
                  <p:pic>
                    <p:nvPicPr>
                      <p:cNvPr id="0" name="Object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362200"/>
                        <a:ext cx="8764588" cy="12033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4" name="Rectangle 1031"/>
          <p:cNvSpPr>
            <a:spLocks noChangeArrowheads="1"/>
          </p:cNvSpPr>
          <p:nvPr/>
        </p:nvSpPr>
        <p:spPr bwMode="auto">
          <a:xfrm>
            <a:off x="228600" y="3886200"/>
            <a:ext cx="8686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buClrTx/>
              <a:buSzTx/>
              <a:buFontTx/>
              <a:buNone/>
            </a:pPr>
            <a:r>
              <a:rPr lang="en-US" altLang="en-US" sz="2000" u="sng">
                <a:cs typeface="Times New Roman" panose="02020603050405020304" pitchFamily="18" charset="0"/>
              </a:rPr>
              <a:t>Integer[] intArray = {1, 2, 3};</a:t>
            </a:r>
            <a:endParaRPr lang="en-US" altLang="en-US" sz="2000" u="sng">
              <a:cs typeface="Times New Roman" panose="02020603050405020304" pitchFamily="18" charset="0"/>
            </a:endParaRPr>
          </a:p>
          <a:p>
            <a:pPr>
              <a:lnSpc>
                <a:spcPct val="90000"/>
              </a:lnSpc>
              <a:spcBef>
                <a:spcPct val="0"/>
              </a:spcBef>
              <a:buClrTx/>
              <a:buSzTx/>
              <a:buFontTx/>
              <a:buNone/>
            </a:pPr>
            <a:r>
              <a:rPr lang="en-US" altLang="en-US" sz="2000" u="sng">
                <a:cs typeface="Times New Roman" panose="02020603050405020304" pitchFamily="18" charset="0"/>
              </a:rPr>
              <a:t>System.out.println(intArray[0] + intArray[1] + intArray[2]);</a:t>
            </a:r>
            <a:endParaRPr lang="en-US" altLang="en-US" sz="2000">
              <a:cs typeface="Times New Roman" panose="02020603050405020304" pitchFamily="18" charset="0"/>
            </a:endParaRPr>
          </a:p>
        </p:txBody>
      </p:sp>
      <p:sp>
        <p:nvSpPr>
          <p:cNvPr id="50185" name="Rectangle 1032"/>
          <p:cNvSpPr>
            <a:spLocks noChangeArrowheads="1"/>
          </p:cNvSpPr>
          <p:nvPr/>
        </p:nvSpPr>
        <p:spPr bwMode="auto">
          <a:xfrm>
            <a:off x="2286000" y="5105400"/>
            <a:ext cx="121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buClrTx/>
              <a:buSzTx/>
              <a:buFontTx/>
              <a:buNone/>
            </a:pPr>
            <a:r>
              <a:rPr lang="en-US" altLang="en-US" sz="2000">
                <a:cs typeface="Times New Roman" panose="02020603050405020304" pitchFamily="18" charset="0"/>
              </a:rPr>
              <a:t>Unboxing</a:t>
            </a:r>
            <a:endParaRPr lang="en-US" altLang="en-US" sz="2000">
              <a:cs typeface="Times New Roman" panose="02020603050405020304" pitchFamily="18" charset="0"/>
            </a:endParaRPr>
          </a:p>
        </p:txBody>
      </p:sp>
      <p:sp>
        <p:nvSpPr>
          <p:cNvPr id="50186" name="Line 1033"/>
          <p:cNvSpPr>
            <a:spLocks noChangeShapeType="1"/>
          </p:cNvSpPr>
          <p:nvPr/>
        </p:nvSpPr>
        <p:spPr bwMode="auto">
          <a:xfrm flipV="1">
            <a:off x="2895600" y="4495800"/>
            <a:ext cx="0" cy="6096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0187" name="Line 1034"/>
          <p:cNvSpPr>
            <a:spLocks noChangeShapeType="1"/>
          </p:cNvSpPr>
          <p:nvPr/>
        </p:nvSpPr>
        <p:spPr bwMode="auto">
          <a:xfrm flipV="1">
            <a:off x="3048000" y="4495800"/>
            <a:ext cx="1066800" cy="6096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0188" name="Line 1035"/>
          <p:cNvSpPr>
            <a:spLocks noChangeShapeType="1"/>
          </p:cNvSpPr>
          <p:nvPr/>
        </p:nvSpPr>
        <p:spPr bwMode="auto">
          <a:xfrm flipV="1">
            <a:off x="3200400" y="4495800"/>
            <a:ext cx="2514600" cy="6096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C55E23E-E62D-4075-95C3-733439D4B0E7}" type="slidenum">
              <a:rPr lang="en-US" altLang="en-US" sz="1400"/>
            </a:fld>
            <a:endParaRPr lang="en-US" altLang="en-US" sz="1400"/>
          </a:p>
        </p:txBody>
      </p:sp>
      <p:sp>
        <p:nvSpPr>
          <p:cNvPr id="717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6671F5F6-DB9A-41F3-8347-F07E5632EA1A}" type="slidenum">
              <a:rPr lang="en-US" altLang="en-US" sz="1400"/>
            </a:fld>
            <a:endParaRPr lang="en-US" altLang="en-US" sz="1400"/>
          </a:p>
        </p:txBody>
      </p:sp>
      <p:sp>
        <p:nvSpPr>
          <p:cNvPr id="7172" name="Rectangle 2"/>
          <p:cNvSpPr>
            <a:spLocks noGrp="1" noChangeArrowheads="1"/>
          </p:cNvSpPr>
          <p:nvPr>
            <p:ph type="title" idx="4294967295"/>
          </p:nvPr>
        </p:nvSpPr>
        <p:spPr>
          <a:xfrm>
            <a:off x="304800" y="228600"/>
            <a:ext cx="8610600" cy="914400"/>
          </a:xfrm>
          <a:noFill/>
        </p:spPr>
        <p:txBody>
          <a:bodyPr/>
          <a:lstStyle/>
          <a:p>
            <a:r>
              <a:rPr lang="en-US" altLang="en-US" smtClean="0"/>
              <a:t>object cannot be created from abstract class </a:t>
            </a:r>
            <a:endParaRPr lang="en-US" altLang="en-US" smtClean="0"/>
          </a:p>
        </p:txBody>
      </p:sp>
      <p:sp>
        <p:nvSpPr>
          <p:cNvPr id="7173" name="Text Box 3"/>
          <p:cNvSpPr txBox="1">
            <a:spLocks noChangeArrowheads="1"/>
          </p:cNvSpPr>
          <p:nvPr/>
        </p:nvSpPr>
        <p:spPr bwMode="auto">
          <a:xfrm>
            <a:off x="304800" y="1600200"/>
            <a:ext cx="85344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An abstract class cannot be instantiated using the </a:t>
            </a:r>
            <a:r>
              <a:rPr lang="en-US" altLang="en-US" sz="3600" u="sng">
                <a:cs typeface="Times New Roman" panose="02020603050405020304" pitchFamily="18" charset="0"/>
              </a:rPr>
              <a:t>new</a:t>
            </a:r>
            <a:r>
              <a:rPr lang="en-US" altLang="en-US" sz="3600">
                <a:cs typeface="Times New Roman" panose="02020603050405020304" pitchFamily="18" charset="0"/>
              </a:rPr>
              <a:t> operator, but you can still define its constructors, which are invoked in the constructors of its subclasses. For instance, the constructors of </a:t>
            </a:r>
            <a:r>
              <a:rPr lang="en-US" altLang="en-US" sz="3600" u="sng">
                <a:cs typeface="Times New Roman" panose="02020603050405020304" pitchFamily="18" charset="0"/>
              </a:rPr>
              <a:t>GeometricObject</a:t>
            </a:r>
            <a:r>
              <a:rPr lang="en-US" altLang="en-US" sz="3600">
                <a:cs typeface="Times New Roman" panose="02020603050405020304" pitchFamily="18" charset="0"/>
              </a:rPr>
              <a:t> are invoked in the </a:t>
            </a:r>
            <a:r>
              <a:rPr lang="en-US" altLang="en-US" sz="3600" u="sng">
                <a:cs typeface="Times New Roman" panose="02020603050405020304" pitchFamily="18" charset="0"/>
              </a:rPr>
              <a:t>Circle</a:t>
            </a:r>
            <a:r>
              <a:rPr lang="en-US" altLang="en-US" sz="3600">
                <a:cs typeface="Times New Roman" panose="02020603050405020304" pitchFamily="18" charset="0"/>
              </a:rPr>
              <a:t> class and the </a:t>
            </a:r>
            <a:r>
              <a:rPr lang="en-US" altLang="en-US" sz="3600" u="sng">
                <a:cs typeface="Times New Roman" panose="02020603050405020304" pitchFamily="18" charset="0"/>
              </a:rPr>
              <a:t>Rectangle</a:t>
            </a:r>
            <a:r>
              <a:rPr lang="en-US" altLang="en-US" sz="3600">
                <a:cs typeface="Times New Roman" panose="02020603050405020304" pitchFamily="18" charset="0"/>
              </a:rPr>
              <a:t> class. </a:t>
            </a:r>
            <a:endParaRPr lang="en-US" altLang="en-US" sz="360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0823E52-A2FA-47ED-A279-7DA9A96BB8FC}" type="slidenum">
              <a:rPr lang="en-US" altLang="en-US" sz="1400"/>
            </a:fld>
            <a:endParaRPr lang="en-US" altLang="en-US" sz="1400"/>
          </a:p>
        </p:txBody>
      </p:sp>
      <p:sp>
        <p:nvSpPr>
          <p:cNvPr id="8195"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06BDA47B-3D00-4EDF-9CA2-5393C9FD7B49}" type="slidenum">
              <a:rPr lang="en-US" altLang="en-US" sz="1400"/>
            </a:fld>
            <a:endParaRPr lang="en-US" altLang="en-US" sz="1400"/>
          </a:p>
        </p:txBody>
      </p:sp>
      <p:sp>
        <p:nvSpPr>
          <p:cNvPr id="8196" name="Rectangle 2"/>
          <p:cNvSpPr>
            <a:spLocks noGrp="1" noChangeArrowheads="1"/>
          </p:cNvSpPr>
          <p:nvPr>
            <p:ph type="title" idx="4294967295"/>
          </p:nvPr>
        </p:nvSpPr>
        <p:spPr>
          <a:xfrm>
            <a:off x="228600" y="228600"/>
            <a:ext cx="8610600" cy="1143000"/>
          </a:xfrm>
          <a:noFill/>
        </p:spPr>
        <p:txBody>
          <a:bodyPr/>
          <a:lstStyle/>
          <a:p>
            <a:r>
              <a:rPr lang="en-US" altLang="en-US" smtClean="0"/>
              <a:t>abstract class without abstract method </a:t>
            </a:r>
            <a:endParaRPr lang="en-US" altLang="en-US" smtClean="0"/>
          </a:p>
        </p:txBody>
      </p:sp>
      <p:sp>
        <p:nvSpPr>
          <p:cNvPr id="8197" name="Text Box 3"/>
          <p:cNvSpPr txBox="1">
            <a:spLocks noChangeArrowheads="1"/>
          </p:cNvSpPr>
          <p:nvPr/>
        </p:nvSpPr>
        <p:spPr bwMode="auto">
          <a:xfrm>
            <a:off x="304800" y="1828800"/>
            <a:ext cx="85344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A class that contains abstract methods must be abstract. However, it is possible to define an abstract class that contains no abstract methods. In this case, you cannot create instances of the class using the </a:t>
            </a:r>
            <a:r>
              <a:rPr lang="en-US" altLang="en-US" sz="3600" u="sng">
                <a:cs typeface="Times New Roman" panose="02020603050405020304" pitchFamily="18" charset="0"/>
              </a:rPr>
              <a:t>new</a:t>
            </a:r>
            <a:r>
              <a:rPr lang="en-US" altLang="en-US" sz="3600">
                <a:cs typeface="Times New Roman" panose="02020603050405020304" pitchFamily="18" charset="0"/>
              </a:rPr>
              <a:t> operator. This class is used as a base class for defining a new subclass. </a:t>
            </a:r>
            <a:endParaRPr lang="en-US" altLang="en-US" sz="360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5AEB6E1-4C45-4454-8CFA-4E72A4CF2D61}" type="slidenum">
              <a:rPr lang="en-US" altLang="en-US" sz="1400"/>
            </a:fld>
            <a:endParaRPr lang="en-US" altLang="en-US" sz="1400"/>
          </a:p>
        </p:txBody>
      </p:sp>
      <p:sp>
        <p:nvSpPr>
          <p:cNvPr id="921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DAF75CEE-C730-4F6F-B9E8-A9E83FE1D04A}" type="slidenum">
              <a:rPr lang="en-US" altLang="en-US" sz="1400"/>
            </a:fld>
            <a:endParaRPr lang="en-US" altLang="en-US" sz="1400"/>
          </a:p>
        </p:txBody>
      </p:sp>
      <p:sp>
        <p:nvSpPr>
          <p:cNvPr id="9220" name="Rectangle 2"/>
          <p:cNvSpPr>
            <a:spLocks noGrp="1" noChangeArrowheads="1"/>
          </p:cNvSpPr>
          <p:nvPr>
            <p:ph type="title" idx="4294967295"/>
          </p:nvPr>
        </p:nvSpPr>
        <p:spPr>
          <a:xfrm>
            <a:off x="228600" y="228600"/>
            <a:ext cx="8686800" cy="1143000"/>
          </a:xfrm>
          <a:noFill/>
        </p:spPr>
        <p:txBody>
          <a:bodyPr/>
          <a:lstStyle/>
          <a:p>
            <a:r>
              <a:rPr lang="en-US" altLang="en-US" smtClean="0"/>
              <a:t>superclass of abstract class may be concrete </a:t>
            </a:r>
            <a:endParaRPr lang="en-US" altLang="en-US" smtClean="0"/>
          </a:p>
        </p:txBody>
      </p:sp>
      <p:sp>
        <p:nvSpPr>
          <p:cNvPr id="9221" name="Text Box 3"/>
          <p:cNvSpPr txBox="1">
            <a:spLocks noChangeArrowheads="1"/>
          </p:cNvSpPr>
          <p:nvPr/>
        </p:nvSpPr>
        <p:spPr bwMode="auto">
          <a:xfrm>
            <a:off x="304800" y="1828800"/>
            <a:ext cx="85344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dirty="0">
                <a:cs typeface="Times New Roman" panose="02020603050405020304" pitchFamily="18" charset="0"/>
              </a:rPr>
              <a:t>A subclass can be abstract even if its superclass is concrete. For example, the </a:t>
            </a:r>
            <a:r>
              <a:rPr lang="en-US" altLang="en-US" sz="3600" u="sng" dirty="0">
                <a:cs typeface="Times New Roman" panose="02020603050405020304" pitchFamily="18" charset="0"/>
              </a:rPr>
              <a:t>Object</a:t>
            </a:r>
            <a:r>
              <a:rPr lang="en-US" altLang="en-US" sz="3600" dirty="0">
                <a:cs typeface="Times New Roman" panose="02020603050405020304" pitchFamily="18" charset="0"/>
              </a:rPr>
              <a:t> class is concrete, but its subclasses, such as </a:t>
            </a:r>
            <a:r>
              <a:rPr lang="en-US" altLang="en-US" sz="3600" u="sng" dirty="0" err="1">
                <a:cs typeface="Times New Roman" panose="02020603050405020304" pitchFamily="18" charset="0"/>
              </a:rPr>
              <a:t>GeometricObject</a:t>
            </a:r>
            <a:r>
              <a:rPr lang="en-US" altLang="en-US" sz="3600" dirty="0">
                <a:cs typeface="Times New Roman" panose="02020603050405020304" pitchFamily="18" charset="0"/>
              </a:rPr>
              <a:t>, may be abstract.</a:t>
            </a:r>
            <a:endParaRPr lang="en-US" altLang="en-US" sz="3600" dirty="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1B60A39-5181-4E32-A326-CE67714885F4}" type="slidenum">
              <a:rPr lang="en-US" altLang="en-US" sz="1400"/>
            </a:fld>
            <a:endParaRPr lang="en-US" altLang="en-US" sz="1400"/>
          </a:p>
        </p:txBody>
      </p:sp>
      <p:sp>
        <p:nvSpPr>
          <p:cNvPr id="10243"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1429591E-0104-4C5C-85FB-23EC2069920E}" type="slidenum">
              <a:rPr lang="en-US" altLang="en-US" sz="1400"/>
            </a:fld>
            <a:endParaRPr lang="en-US" altLang="en-US" sz="1400"/>
          </a:p>
        </p:txBody>
      </p:sp>
      <p:sp>
        <p:nvSpPr>
          <p:cNvPr id="10244" name="Rectangle 2"/>
          <p:cNvSpPr>
            <a:spLocks noGrp="1" noChangeArrowheads="1"/>
          </p:cNvSpPr>
          <p:nvPr>
            <p:ph type="title" idx="4294967295"/>
          </p:nvPr>
        </p:nvSpPr>
        <p:spPr>
          <a:xfrm>
            <a:off x="228600" y="228600"/>
            <a:ext cx="8763000" cy="1143000"/>
          </a:xfrm>
          <a:noFill/>
        </p:spPr>
        <p:txBody>
          <a:bodyPr/>
          <a:lstStyle/>
          <a:p>
            <a:r>
              <a:rPr lang="en-US" altLang="en-US" dirty="0" smtClean="0"/>
              <a:t>concrete method overridden to be abstract </a:t>
            </a:r>
            <a:endParaRPr lang="en-US" altLang="en-US" dirty="0" smtClean="0"/>
          </a:p>
        </p:txBody>
      </p:sp>
      <p:sp>
        <p:nvSpPr>
          <p:cNvPr id="10245" name="Text Box 3"/>
          <p:cNvSpPr txBox="1">
            <a:spLocks noChangeArrowheads="1"/>
          </p:cNvSpPr>
          <p:nvPr/>
        </p:nvSpPr>
        <p:spPr bwMode="auto">
          <a:xfrm>
            <a:off x="228600" y="1676400"/>
            <a:ext cx="868680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dirty="0">
                <a:cs typeface="Times New Roman" panose="02020603050405020304" pitchFamily="18" charset="0"/>
              </a:rPr>
              <a:t>A subclass can override a method from its superclass to define it </a:t>
            </a:r>
            <a:r>
              <a:rPr lang="en-US" altLang="en-US" sz="3600" u="sng" dirty="0">
                <a:cs typeface="Times New Roman" panose="02020603050405020304" pitchFamily="18" charset="0"/>
              </a:rPr>
              <a:t>abstract</a:t>
            </a:r>
            <a:r>
              <a:rPr lang="en-US" altLang="en-US" sz="3600" dirty="0">
                <a:cs typeface="Times New Roman" panose="02020603050405020304" pitchFamily="18" charset="0"/>
              </a:rPr>
              <a:t>. This is rare, but useful when the implementation of the method in the superclass becomes invalid in the subclass. In this case, the subclass must be defined abstract. </a:t>
            </a:r>
            <a:endParaRPr lang="en-US" altLang="en-US" sz="3600" dirty="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681A001-CCAA-4DA3-9090-4D04BF857931}" type="slidenum">
              <a:rPr lang="en-US" altLang="en-US" sz="1400"/>
            </a:fld>
            <a:endParaRPr lang="en-US" altLang="en-US" sz="1400"/>
          </a:p>
        </p:txBody>
      </p:sp>
      <p:sp>
        <p:nvSpPr>
          <p:cNvPr id="1126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E2AF30CB-5BF9-4E14-8814-46B235F66B07}" type="slidenum">
              <a:rPr lang="en-US" altLang="en-US" sz="1400"/>
            </a:fld>
            <a:endParaRPr lang="en-US" altLang="en-US" sz="1400"/>
          </a:p>
        </p:txBody>
      </p:sp>
      <p:sp>
        <p:nvSpPr>
          <p:cNvPr id="11268" name="Rectangle 2"/>
          <p:cNvSpPr>
            <a:spLocks noGrp="1" noChangeArrowheads="1"/>
          </p:cNvSpPr>
          <p:nvPr>
            <p:ph type="title" idx="4294967295"/>
          </p:nvPr>
        </p:nvSpPr>
        <p:spPr>
          <a:xfrm>
            <a:off x="685800" y="228600"/>
            <a:ext cx="7772400" cy="685800"/>
          </a:xfrm>
          <a:noFill/>
        </p:spPr>
        <p:txBody>
          <a:bodyPr/>
          <a:lstStyle/>
          <a:p>
            <a:r>
              <a:rPr lang="en-US" altLang="en-US" smtClean="0"/>
              <a:t>abstract class as type </a:t>
            </a:r>
            <a:endParaRPr lang="en-US" altLang="en-US" smtClean="0"/>
          </a:p>
        </p:txBody>
      </p:sp>
      <p:sp>
        <p:nvSpPr>
          <p:cNvPr id="11269" name="Text Box 3"/>
          <p:cNvSpPr txBox="1">
            <a:spLocks noChangeArrowheads="1"/>
          </p:cNvSpPr>
          <p:nvPr/>
        </p:nvSpPr>
        <p:spPr bwMode="auto">
          <a:xfrm>
            <a:off x="228600" y="1295400"/>
            <a:ext cx="868680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You cannot create an instance from an abstract class using the </a:t>
            </a:r>
            <a:r>
              <a:rPr lang="en-US" altLang="en-US" sz="3600" u="sng">
                <a:cs typeface="Times New Roman" panose="02020603050405020304" pitchFamily="18" charset="0"/>
              </a:rPr>
              <a:t>new</a:t>
            </a:r>
            <a:r>
              <a:rPr lang="en-US" altLang="en-US" sz="3600">
                <a:cs typeface="Times New Roman" panose="02020603050405020304" pitchFamily="18" charset="0"/>
              </a:rPr>
              <a:t> operator, but an abstract class can be used as a data type. Therefore, the following statement, which creates an array whose elements are of </a:t>
            </a:r>
            <a:r>
              <a:rPr lang="en-US" altLang="en-US" sz="3600" u="sng">
                <a:cs typeface="Times New Roman" panose="02020603050405020304" pitchFamily="18" charset="0"/>
              </a:rPr>
              <a:t>GeometricObject</a:t>
            </a:r>
            <a:r>
              <a:rPr lang="en-US" altLang="en-US" sz="3600">
                <a:cs typeface="Times New Roman" panose="02020603050405020304" pitchFamily="18" charset="0"/>
              </a:rPr>
              <a:t> type, is correct. </a:t>
            </a:r>
            <a:endParaRPr lang="en-US" altLang="en-US" sz="3600">
              <a:cs typeface="Times New Roman" panose="02020603050405020304" pitchFamily="18" charset="0"/>
            </a:endParaRPr>
          </a:p>
          <a:p>
            <a:pPr>
              <a:spcBef>
                <a:spcPct val="50000"/>
              </a:spcBef>
              <a:buClrTx/>
              <a:buSzTx/>
              <a:buFontTx/>
              <a:buNone/>
            </a:pPr>
            <a:r>
              <a:rPr lang="en-US" altLang="en-US" sz="2800" u="sng">
                <a:cs typeface="Times New Roman" panose="02020603050405020304" pitchFamily="18" charset="0"/>
              </a:rPr>
              <a:t>GeometricObject[] geo = new    GeometricObject[10];</a:t>
            </a:r>
            <a:endParaRPr lang="en-US" altLang="en-US" sz="2800" u="sng">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2"/>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94AA9A6-483D-41D0-8349-2FE21BAB900E}" type="slidenum">
              <a:rPr lang="en-US" altLang="en-US" sz="1400"/>
            </a:fld>
            <a:endParaRPr lang="en-US" altLang="en-US" sz="1400"/>
          </a:p>
        </p:txBody>
      </p:sp>
      <p:sp>
        <p:nvSpPr>
          <p:cNvPr id="1229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6FEACD2C-565F-46E9-A292-FFA2CEB34426}" type="slidenum">
              <a:rPr lang="en-US" altLang="en-US" sz="1400"/>
            </a:fld>
            <a:endParaRPr lang="en-US" altLang="en-US" sz="1400"/>
          </a:p>
        </p:txBody>
      </p:sp>
      <p:sp>
        <p:nvSpPr>
          <p:cNvPr id="12292" name="Rectangle 2"/>
          <p:cNvSpPr>
            <a:spLocks noGrp="1" noChangeArrowheads="1"/>
          </p:cNvSpPr>
          <p:nvPr>
            <p:ph type="title" idx="4294967295"/>
          </p:nvPr>
        </p:nvSpPr>
        <p:spPr>
          <a:xfrm>
            <a:off x="685800" y="228600"/>
            <a:ext cx="7772400" cy="685800"/>
          </a:xfrm>
          <a:noFill/>
        </p:spPr>
        <p:txBody>
          <a:bodyPr/>
          <a:lstStyle/>
          <a:p>
            <a:r>
              <a:rPr lang="en-US" altLang="en-US" smtClean="0"/>
              <a:t>Interfaces</a:t>
            </a:r>
            <a:endParaRPr lang="en-US" altLang="en-US" smtClean="0"/>
          </a:p>
        </p:txBody>
      </p:sp>
      <p:sp>
        <p:nvSpPr>
          <p:cNvPr id="12293" name="Rectangle 3"/>
          <p:cNvSpPr>
            <a:spLocks noGrp="1" noChangeArrowheads="1"/>
          </p:cNvSpPr>
          <p:nvPr>
            <p:ph type="body" idx="4294967295"/>
          </p:nvPr>
        </p:nvSpPr>
        <p:spPr>
          <a:xfrm>
            <a:off x="304800" y="1828800"/>
            <a:ext cx="8610600" cy="3048000"/>
          </a:xfrm>
          <a:noFill/>
        </p:spPr>
        <p:txBody>
          <a:bodyPr/>
          <a:lstStyle/>
          <a:p>
            <a:pPr marL="0" indent="0" algn="ctr">
              <a:buFont typeface="Monotype Sorts" pitchFamily="2" charset="2"/>
              <a:buNone/>
            </a:pPr>
            <a:r>
              <a:rPr lang="en-US" altLang="en-US" sz="2800" dirty="0" smtClean="0">
                <a:cs typeface="Courier New" panose="02070309020205020404" pitchFamily="49" charset="0"/>
              </a:rPr>
              <a:t>What is an interface?</a:t>
            </a:r>
            <a:endParaRPr lang="en-US" altLang="en-US" sz="2800" dirty="0" smtClean="0">
              <a:cs typeface="Courier New" panose="02070309020205020404" pitchFamily="49" charset="0"/>
            </a:endParaRPr>
          </a:p>
          <a:p>
            <a:pPr marL="0" indent="0" algn="ctr">
              <a:buFont typeface="Monotype Sorts" pitchFamily="2" charset="2"/>
              <a:buNone/>
            </a:pPr>
            <a:r>
              <a:rPr lang="en-US" altLang="en-US" sz="2800" dirty="0" smtClean="0">
                <a:cs typeface="Courier New" panose="02070309020205020404" pitchFamily="49" charset="0"/>
              </a:rPr>
              <a:t>Why is an interface useful?</a:t>
            </a:r>
            <a:endParaRPr lang="en-US" altLang="en-US" sz="2800" dirty="0" smtClean="0">
              <a:cs typeface="Courier New" panose="02070309020205020404" pitchFamily="49" charset="0"/>
            </a:endParaRPr>
          </a:p>
          <a:p>
            <a:pPr marL="0" indent="0" algn="ctr">
              <a:buFont typeface="Monotype Sorts" pitchFamily="2" charset="2"/>
              <a:buNone/>
            </a:pPr>
            <a:r>
              <a:rPr lang="en-US" altLang="en-US" sz="2800" dirty="0" smtClean="0">
                <a:cs typeface="Courier New" panose="02070309020205020404" pitchFamily="49" charset="0"/>
              </a:rPr>
              <a:t>How do you define an interface?</a:t>
            </a:r>
            <a:endParaRPr lang="en-US" altLang="en-US" sz="2800" dirty="0" smtClean="0">
              <a:cs typeface="Courier New" panose="02070309020205020404" pitchFamily="49" charset="0"/>
            </a:endParaRPr>
          </a:p>
          <a:p>
            <a:pPr marL="0" indent="0" algn="ctr">
              <a:buFont typeface="Monotype Sorts" pitchFamily="2" charset="2"/>
              <a:buNone/>
            </a:pPr>
            <a:r>
              <a:rPr lang="en-US" altLang="en-US" sz="2800" dirty="0" smtClean="0">
                <a:cs typeface="Courier New" panose="02070309020205020404" pitchFamily="49" charset="0"/>
              </a:rPr>
              <a:t>How do you use an interface?</a:t>
            </a:r>
            <a:endParaRPr lang="en-US" altLang="en-US" sz="2800" dirty="0" smtClean="0">
              <a:cs typeface="Courier New" panose="02070309020205020404" pitchFamily="49"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0</TotalTime>
  <Words>10678</Words>
  <Application>WPS Presentation</Application>
  <PresentationFormat>On-screen Show (4:3)</PresentationFormat>
  <Paragraphs>348</Paragraphs>
  <Slides>32</Slides>
  <Notes>4</Notes>
  <HiddenSlides>0</HiddenSlides>
  <MMClips>0</MMClips>
  <ScaleCrop>false</ScaleCrop>
  <HeadingPairs>
    <vt:vector size="10" baseType="variant">
      <vt:variant>
        <vt:lpstr>已用的字体</vt:lpstr>
      </vt:variant>
      <vt:variant>
        <vt:i4>12</vt:i4>
      </vt:variant>
      <vt:variant>
        <vt:lpstr>主题</vt:lpstr>
      </vt:variant>
      <vt:variant>
        <vt:i4>1</vt:i4>
      </vt:variant>
      <vt:variant>
        <vt:lpstr>嵌入 OLE 服务器</vt:lpstr>
      </vt:variant>
      <vt:variant>
        <vt:i4>8</vt:i4>
      </vt:variant>
      <vt:variant>
        <vt:lpstr>幻灯片标题</vt:lpstr>
      </vt:variant>
      <vt:variant>
        <vt:i4>32</vt:i4>
      </vt:variant>
      <vt:variant>
        <vt:lpstr>自定义放映</vt:lpstr>
      </vt:variant>
      <vt:variant>
        <vt:i4>1</vt:i4>
      </vt:variant>
    </vt:vector>
  </HeadingPairs>
  <TitlesOfParts>
    <vt:vector size="54" baseType="lpstr">
      <vt:lpstr>Arial</vt:lpstr>
      <vt:lpstr>SimSun</vt:lpstr>
      <vt:lpstr>Wingdings</vt:lpstr>
      <vt:lpstr>Times New Roman</vt:lpstr>
      <vt:lpstr>Monotype Sorts</vt:lpstr>
      <vt:lpstr>Courier New</vt:lpstr>
      <vt:lpstr>PMingLiU</vt:lpstr>
      <vt:lpstr>Courier</vt:lpstr>
      <vt:lpstr>Book Antiqua</vt:lpstr>
      <vt:lpstr>Microsoft YaHei</vt:lpstr>
      <vt:lpstr>Wingdings</vt:lpstr>
      <vt:lpstr>MingLiU-ExtB</vt:lpstr>
      <vt:lpstr>International</vt:lpstr>
      <vt:lpstr>Word.Picture.8</vt:lpstr>
      <vt:lpstr>Word.Picture.8</vt:lpstr>
      <vt:lpstr>Word.Picture.8</vt:lpstr>
      <vt:lpstr>Word.Picture.8</vt:lpstr>
      <vt:lpstr>Word.Picture.8</vt:lpstr>
      <vt:lpstr>Word.Picture.8</vt:lpstr>
      <vt:lpstr>Word.Picture.8</vt:lpstr>
      <vt:lpstr>Word.Picture.8</vt:lpstr>
      <vt:lpstr>Chapter 14 Abstract Classes and Interfaces</vt:lpstr>
      <vt:lpstr>Abstract Classes and Abstract Methods</vt:lpstr>
      <vt:lpstr>abstract method in abstract class </vt:lpstr>
      <vt:lpstr>object cannot be created from abstract class </vt:lpstr>
      <vt:lpstr>abstract class without abstract method </vt:lpstr>
      <vt:lpstr>superclass of abstract class may be concrete </vt:lpstr>
      <vt:lpstr>concrete method overridden to be abstract </vt:lpstr>
      <vt:lpstr>abstract class as type </vt:lpstr>
      <vt:lpstr>Interfaces</vt:lpstr>
      <vt:lpstr>What is an interface?  Why is an interface useful?</vt:lpstr>
      <vt:lpstr>Define an Interface</vt:lpstr>
      <vt:lpstr>Interface is a Special Class</vt:lpstr>
      <vt:lpstr>Omitting Modifiers in Interfaces</vt:lpstr>
      <vt:lpstr>Example: The Comparable Interface</vt:lpstr>
      <vt:lpstr>Defining Classes to Implement Comparable</vt:lpstr>
      <vt:lpstr>The Cloneable Interfaces</vt:lpstr>
      <vt:lpstr>Examples</vt:lpstr>
      <vt:lpstr>Interfaces vs. Abstract Classes</vt:lpstr>
      <vt:lpstr>Interfaces vs. Abstract Classes, cont.</vt:lpstr>
      <vt:lpstr>Whether to use an interface or a class?</vt:lpstr>
      <vt:lpstr>Shallow vs. Deep Copy</vt:lpstr>
      <vt:lpstr>Wrapper Classes</vt:lpstr>
      <vt:lpstr>The toString, equals, and hashCode Methods </vt:lpstr>
      <vt:lpstr>The Number Class </vt:lpstr>
      <vt:lpstr>The Integer and Double Classes</vt:lpstr>
      <vt:lpstr>The Integer Class and the Double Class</vt:lpstr>
      <vt:lpstr>Numeric Wrapper Class Constructors </vt:lpstr>
      <vt:lpstr>Numeric Wrapper Class Constants </vt:lpstr>
      <vt:lpstr>Conversion Methods</vt:lpstr>
      <vt:lpstr>The Static valueOf Methods</vt:lpstr>
      <vt:lpstr>The Methods for Parsing Strings into Numbers </vt:lpstr>
      <vt:lpstr>Automatic Conversion Between Primitive Types and Wrapper Class Types</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Rajesh</cp:lastModifiedBy>
  <cp:revision>207</cp:revision>
  <cp:lastPrinted>1998-02-24T16:19:00Z</cp:lastPrinted>
  <dcterms:created xsi:type="dcterms:W3CDTF">1995-06-10T17:31:00Z</dcterms:created>
  <dcterms:modified xsi:type="dcterms:W3CDTF">2017-03-15T05:05:18Z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1033-10.2.0.5820</vt:lpwstr>
  </property>
</Properties>
</file>