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2"/>
  </p:notesMasterIdLst>
  <p:handoutMasterIdLst>
    <p:handoutMasterId r:id="rId23"/>
  </p:handoutMasterIdLst>
  <p:sldIdLst>
    <p:sldId id="402" r:id="rId2"/>
    <p:sldId id="500" r:id="rId3"/>
    <p:sldId id="501" r:id="rId4"/>
    <p:sldId id="505" r:id="rId5"/>
    <p:sldId id="464" r:id="rId6"/>
    <p:sldId id="502" r:id="rId7"/>
    <p:sldId id="503" r:id="rId8"/>
    <p:sldId id="504" r:id="rId9"/>
    <p:sldId id="447" r:id="rId10"/>
    <p:sldId id="405" r:id="rId11"/>
    <p:sldId id="406" r:id="rId12"/>
    <p:sldId id="407" r:id="rId13"/>
    <p:sldId id="410" r:id="rId14"/>
    <p:sldId id="411" r:id="rId15"/>
    <p:sldId id="489" r:id="rId16"/>
    <p:sldId id="468" r:id="rId17"/>
    <p:sldId id="469" r:id="rId18"/>
    <p:sldId id="470" r:id="rId19"/>
    <p:sldId id="449" r:id="rId20"/>
    <p:sldId id="499" r:id="rId2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50" autoAdjust="0"/>
    <p:restoredTop sz="94691" autoAdjust="0"/>
  </p:normalViewPr>
  <p:slideViewPr>
    <p:cSldViewPr>
      <p:cViewPr>
        <p:scale>
          <a:sx n="75" d="100"/>
          <a:sy n="75" d="100"/>
        </p:scale>
        <p:origin x="-1098" y="-6"/>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3" d="100"/>
          <a:sy n="43" d="100"/>
        </p:scale>
        <p:origin x="-1422" y="-84"/>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311268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a:lvl1pPr>
          </a:lstStyle>
          <a:p>
            <a:endParaRPr lang="en-US" altLang="en-US"/>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a:lvl1pPr>
          </a:lstStyle>
          <a:p>
            <a:endParaRPr lang="en-US" altLang="en-US"/>
          </a:p>
        </p:txBody>
      </p:sp>
      <p:sp>
        <p:nvSpPr>
          <p:cNvPr id="2052"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a:lvl1pPr>
          </a:lstStyle>
          <a:p>
            <a:endParaRPr lang="en-US" alt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lvl1pPr>
          </a:lstStyle>
          <a:p>
            <a:fld id="{7D429502-CB9B-4BC2-9170-6241D1BB84F3}" type="slidenum">
              <a:rPr lang="en-US" altLang="en-US"/>
              <a:pPr/>
              <a:t>‹#›</a:t>
            </a:fld>
            <a:endParaRPr lang="en-US" altLang="en-US"/>
          </a:p>
        </p:txBody>
      </p:sp>
    </p:spTree>
    <p:extLst>
      <p:ext uri="{BB962C8B-B14F-4D97-AF65-F5344CB8AC3E}">
        <p14:creationId xmlns:p14="http://schemas.microsoft.com/office/powerpoint/2010/main" val="18999801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26BB10-B59D-4080-B887-FA67B42D3D20}" type="slidenum">
              <a:rPr lang="en-US" altLang="en-US"/>
              <a:pPr/>
              <a:t>1</a:t>
            </a:fld>
            <a:endParaRPr lang="en-US" altLang="en-US"/>
          </a:p>
        </p:txBody>
      </p:sp>
      <p:sp>
        <p:nvSpPr>
          <p:cNvPr id="240642" name="Rectangle 2"/>
          <p:cNvSpPr>
            <a:spLocks noGrp="1" noRot="1" noChangeAspect="1" noChangeArrowheads="1" noTextEdit="1"/>
          </p:cNvSpPr>
          <p:nvPr>
            <p:ph type="sldImg"/>
          </p:nvPr>
        </p:nvSpPr>
        <p:spPr>
          <a:xfrm>
            <a:off x="1150938" y="692150"/>
            <a:ext cx="4556125" cy="3416300"/>
          </a:xfrm>
          <a:ln/>
        </p:spPr>
      </p:sp>
      <p:sp>
        <p:nvSpPr>
          <p:cNvPr id="2406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A79CE3-543D-4918-BF6C-73A33425C45D}" type="slidenum">
              <a:rPr lang="en-US" altLang="en-US"/>
              <a:pPr/>
              <a:t>5</a:t>
            </a:fld>
            <a:endParaRPr lang="en-US" altLang="en-US"/>
          </a:p>
        </p:txBody>
      </p:sp>
      <p:sp>
        <p:nvSpPr>
          <p:cNvPr id="274434" name="Rectangle 2"/>
          <p:cNvSpPr>
            <a:spLocks noGrp="1" noRot="1" noChangeAspect="1" noChangeArrowheads="1" noTextEdit="1"/>
          </p:cNvSpPr>
          <p:nvPr>
            <p:ph type="sldImg"/>
          </p:nvPr>
        </p:nvSpPr>
        <p:spPr>
          <a:xfrm>
            <a:off x="1150938" y="692150"/>
            <a:ext cx="4556125" cy="3416300"/>
          </a:xfrm>
          <a:ln/>
        </p:spPr>
      </p:sp>
      <p:sp>
        <p:nvSpPr>
          <p:cNvPr id="2744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A79CE3-543D-4918-BF6C-73A33425C45D}" type="slidenum">
              <a:rPr lang="en-US" altLang="en-US"/>
              <a:pPr/>
              <a:t>6</a:t>
            </a:fld>
            <a:endParaRPr lang="en-US" altLang="en-US"/>
          </a:p>
        </p:txBody>
      </p:sp>
      <p:sp>
        <p:nvSpPr>
          <p:cNvPr id="274434" name="Rectangle 2"/>
          <p:cNvSpPr>
            <a:spLocks noGrp="1" noRot="1" noChangeAspect="1" noChangeArrowheads="1" noTextEdit="1"/>
          </p:cNvSpPr>
          <p:nvPr>
            <p:ph type="sldImg"/>
          </p:nvPr>
        </p:nvSpPr>
        <p:spPr>
          <a:xfrm>
            <a:off x="1150938" y="692150"/>
            <a:ext cx="4556125" cy="3416300"/>
          </a:xfrm>
          <a:ln/>
        </p:spPr>
      </p:sp>
      <p:sp>
        <p:nvSpPr>
          <p:cNvPr id="2744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A79CE3-543D-4918-BF6C-73A33425C45D}" type="slidenum">
              <a:rPr lang="en-US" altLang="en-US"/>
              <a:pPr/>
              <a:t>7</a:t>
            </a:fld>
            <a:endParaRPr lang="en-US" altLang="en-US"/>
          </a:p>
        </p:txBody>
      </p:sp>
      <p:sp>
        <p:nvSpPr>
          <p:cNvPr id="274434" name="Rectangle 2"/>
          <p:cNvSpPr>
            <a:spLocks noGrp="1" noRot="1" noChangeAspect="1" noChangeArrowheads="1" noTextEdit="1"/>
          </p:cNvSpPr>
          <p:nvPr>
            <p:ph type="sldImg"/>
          </p:nvPr>
        </p:nvSpPr>
        <p:spPr>
          <a:xfrm>
            <a:off x="1150938" y="692150"/>
            <a:ext cx="4556125" cy="3416300"/>
          </a:xfrm>
          <a:ln/>
        </p:spPr>
      </p:sp>
      <p:sp>
        <p:nvSpPr>
          <p:cNvPr id="2744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A79CE3-543D-4918-BF6C-73A33425C45D}" type="slidenum">
              <a:rPr lang="en-US" altLang="en-US"/>
              <a:pPr/>
              <a:t>8</a:t>
            </a:fld>
            <a:endParaRPr lang="en-US" altLang="en-US"/>
          </a:p>
        </p:txBody>
      </p:sp>
      <p:sp>
        <p:nvSpPr>
          <p:cNvPr id="274434" name="Rectangle 2"/>
          <p:cNvSpPr>
            <a:spLocks noGrp="1" noRot="1" noChangeAspect="1" noChangeArrowheads="1" noTextEdit="1"/>
          </p:cNvSpPr>
          <p:nvPr>
            <p:ph type="sldImg"/>
          </p:nvPr>
        </p:nvSpPr>
        <p:spPr>
          <a:xfrm>
            <a:off x="1150938" y="692150"/>
            <a:ext cx="4556125" cy="3416300"/>
          </a:xfrm>
          <a:ln/>
        </p:spPr>
      </p:sp>
      <p:sp>
        <p:nvSpPr>
          <p:cNvPr id="274435"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3103" name="Group 31"/>
          <p:cNvGrpSpPr>
            <a:grpSpLocks/>
          </p:cNvGrpSpPr>
          <p:nvPr/>
        </p:nvGrpSpPr>
        <p:grpSpPr bwMode="auto">
          <a:xfrm>
            <a:off x="0" y="114300"/>
            <a:ext cx="9142413" cy="6742113"/>
            <a:chOff x="0" y="72"/>
            <a:chExt cx="5759" cy="4247"/>
          </a:xfrm>
        </p:grpSpPr>
        <p:sp>
          <p:nvSpPr>
            <p:cNvPr id="3074"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102" name="Group 30"/>
            <p:cNvGrpSpPr>
              <a:grpSpLocks/>
            </p:cNvGrpSpPr>
            <p:nvPr/>
          </p:nvGrpSpPr>
          <p:grpSpPr bwMode="auto">
            <a:xfrm>
              <a:off x="0" y="72"/>
              <a:ext cx="5759" cy="2040"/>
              <a:chOff x="0" y="72"/>
              <a:chExt cx="5759" cy="2040"/>
            </a:xfrm>
          </p:grpSpPr>
          <p:sp>
            <p:nvSpPr>
              <p:cNvPr id="3075"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81" name="Group 9"/>
              <p:cNvGrpSpPr>
                <a:grpSpLocks/>
              </p:cNvGrpSpPr>
              <p:nvPr/>
            </p:nvGrpSpPr>
            <p:grpSpPr bwMode="auto">
              <a:xfrm>
                <a:off x="2289" y="72"/>
                <a:ext cx="1440" cy="1984"/>
                <a:chOff x="2289" y="72"/>
                <a:chExt cx="1440" cy="1984"/>
              </a:xfrm>
            </p:grpSpPr>
            <p:sp>
              <p:nvSpPr>
                <p:cNvPr id="3076" name="Freeform 4"/>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7"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8"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9"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0" name="Freeform 8"/>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082"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101" name="Group 29"/>
              <p:cNvGrpSpPr>
                <a:grpSpLocks/>
              </p:cNvGrpSpPr>
              <p:nvPr/>
            </p:nvGrpSpPr>
            <p:grpSpPr bwMode="auto">
              <a:xfrm>
                <a:off x="2071" y="406"/>
                <a:ext cx="1392" cy="1109"/>
                <a:chOff x="2071" y="406"/>
                <a:chExt cx="1392" cy="1109"/>
              </a:xfrm>
            </p:grpSpPr>
            <p:sp>
              <p:nvSpPr>
                <p:cNvPr id="3083" name="Freeform 11"/>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Lst>
                  <a:ahLst/>
                  <a:cxnLst>
                    <a:cxn ang="0">
                      <a:pos x="T0" y="T1"/>
                    </a:cxn>
                    <a:cxn ang="0">
                      <a:pos x="T2" y="T3"/>
                    </a:cxn>
                    <a:cxn ang="0">
                      <a:pos x="T4" y="T5"/>
                    </a:cxn>
                    <a:cxn ang="0">
                      <a:pos x="T6" y="T7"/>
                    </a:cxn>
                    <a:cxn ang="0">
                      <a:pos x="T8" y="T9"/>
                    </a:cxn>
                  </a:cxnLst>
                  <a:rect l="0" t="0" r="r" b="b"/>
                  <a:pathLst>
                    <a:path w="1" h="17">
                      <a:moveTo>
                        <a:pt x="0" y="0"/>
                      </a:moveTo>
                      <a:lnTo>
                        <a:pt x="0" y="16"/>
                      </a:ln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4" name="Freeform 12"/>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Lst>
                  <a:ahLst/>
                  <a:cxnLst>
                    <a:cxn ang="0">
                      <a:pos x="T0" y="T1"/>
                    </a:cxn>
                    <a:cxn ang="0">
                      <a:pos x="T2" y="T3"/>
                    </a:cxn>
                    <a:cxn ang="0">
                      <a:pos x="T4" y="T5"/>
                    </a:cxn>
                    <a:cxn ang="0">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5" name="Freeform 13"/>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6" name="Freeform 14"/>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7" name="Freeform 15"/>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8" name="Freeform 16"/>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Lst>
                  <a:ahLst/>
                  <a:cxnLst>
                    <a:cxn ang="0">
                      <a:pos x="T0" y="T1"/>
                    </a:cxn>
                    <a:cxn ang="0">
                      <a:pos x="T2" y="T3"/>
                    </a:cxn>
                    <a:cxn ang="0">
                      <a:pos x="T4" y="T5"/>
                    </a:cxn>
                    <a:cxn ang="0">
                      <a:pos x="T6" y="T7"/>
                    </a:cxn>
                    <a:cxn ang="0">
                      <a:pos x="T8" y="T9"/>
                    </a:cxn>
                    <a:cxn ang="0">
                      <a:pos x="T10" y="T11"/>
                    </a:cxn>
                    <a:cxn ang="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9" name="Freeform 17"/>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0" name="Freeform 18"/>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Lst>
                  <a:ahLst/>
                  <a:cxnLst>
                    <a:cxn ang="0">
                      <a:pos x="T0" y="T1"/>
                    </a:cxn>
                    <a:cxn ang="0">
                      <a:pos x="T2" y="T3"/>
                    </a:cxn>
                    <a:cxn ang="0">
                      <a:pos x="T4" y="T5"/>
                    </a:cxn>
                    <a:cxn ang="0">
                      <a:pos x="T6" y="T7"/>
                    </a:cxn>
                    <a:cxn ang="0">
                      <a:pos x="T8" y="T9"/>
                    </a:cxn>
                    <a:cxn ang="0">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1" name="Freeform 19"/>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2" name="Freeform 20"/>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3" name="Freeform 21"/>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4" name="Freeform 22"/>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5" name="Freeform 23"/>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6" name="Freeform 24"/>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Lst>
                  <a:ahLst/>
                  <a:cxnLst>
                    <a:cxn ang="0">
                      <a:pos x="T0" y="T1"/>
                    </a:cxn>
                    <a:cxn ang="0">
                      <a:pos x="T2" y="T3"/>
                    </a:cxn>
                    <a:cxn ang="0">
                      <a:pos x="T4" y="T5"/>
                    </a:cxn>
                    <a:cxn ang="0">
                      <a:pos x="T6" y="T7"/>
                    </a:cxn>
                    <a:cxn ang="0">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7" name="Freeform 25"/>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8" name="Freeform 26"/>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9" name="Freeform 27"/>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0" name="Freeform 28"/>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altLang="en-US" noProof="0" smtClean="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altLang="en-US" noProof="0" smtClean="0"/>
              <a:t>Click to edit Master subtitle style</a:t>
            </a:r>
          </a:p>
        </p:txBody>
      </p:sp>
      <p:sp>
        <p:nvSpPr>
          <p:cNvPr id="3106" name="Rectangle 34"/>
          <p:cNvSpPr>
            <a:spLocks noGrp="1" noChangeArrowheads="1"/>
          </p:cNvSpPr>
          <p:nvPr>
            <p:ph type="dt" sz="quarter" idx="2"/>
          </p:nvPr>
        </p:nvSpPr>
        <p:spPr/>
        <p:txBody>
          <a:bodyPr/>
          <a:lstStyle>
            <a:lvl1pPr>
              <a:defRPr/>
            </a:lvl1pPr>
          </a:lstStyle>
          <a:p>
            <a:endParaRPr lang="en-US" altLang="en-US"/>
          </a:p>
        </p:txBody>
      </p:sp>
      <p:sp>
        <p:nvSpPr>
          <p:cNvPr id="3107" name="Rectangle 35"/>
          <p:cNvSpPr>
            <a:spLocks noGrp="1" noChangeArrowheads="1"/>
          </p:cNvSpPr>
          <p:nvPr>
            <p:ph type="ftr" sz="quarter" idx="3"/>
          </p:nvPr>
        </p:nvSpPr>
        <p:spPr bwMode="auto">
          <a:xfrm>
            <a:off x="3124200" y="64008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r>
              <a:rPr lang="en-US" altLang="en-US"/>
              <a:t>Liang, Introduction to Java Programming, Eighth Edition, (c) 2011 Pearson Education, Inc. All rights reserved. 0132130807</a:t>
            </a:r>
          </a:p>
        </p:txBody>
      </p:sp>
      <p:sp>
        <p:nvSpPr>
          <p:cNvPr id="3108" name="Rectangle 36"/>
          <p:cNvSpPr>
            <a:spLocks noGrp="1" noChangeArrowheads="1"/>
          </p:cNvSpPr>
          <p:nvPr>
            <p:ph type="sldNum" sz="quarter" idx="4"/>
          </p:nvPr>
        </p:nvSpPr>
        <p:spPr>
          <a:xfrm>
            <a:off x="6553200" y="6400800"/>
            <a:ext cx="1905000" cy="457200"/>
          </a:xfrm>
        </p:spPr>
        <p:txBody>
          <a:bodyPr/>
          <a:lstStyle>
            <a:lvl1pPr>
              <a:defRPr/>
            </a:lvl1pPr>
          </a:lstStyle>
          <a:p>
            <a:fld id="{C5D26DAB-C186-41B8-886C-FD8A15F86CC0}"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70930057-E54A-4FD4-8EE2-6886A4650FA4}" type="slidenum">
              <a:rPr lang="en-US" altLang="en-US"/>
              <a:pPr/>
              <a:t>‹#›</a:t>
            </a:fld>
            <a:endParaRPr lang="en-US" altLang="en-US"/>
          </a:p>
        </p:txBody>
      </p:sp>
    </p:spTree>
    <p:extLst>
      <p:ext uri="{BB962C8B-B14F-4D97-AF65-F5344CB8AC3E}">
        <p14:creationId xmlns:p14="http://schemas.microsoft.com/office/powerpoint/2010/main" val="3791742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60265378-B38B-431B-9CB5-EDC99C443471}" type="slidenum">
              <a:rPr lang="en-US" altLang="en-US"/>
              <a:pPr/>
              <a:t>‹#›</a:t>
            </a:fld>
            <a:endParaRPr lang="en-US" altLang="en-US"/>
          </a:p>
        </p:txBody>
      </p:sp>
    </p:spTree>
    <p:extLst>
      <p:ext uri="{BB962C8B-B14F-4D97-AF65-F5344CB8AC3E}">
        <p14:creationId xmlns:p14="http://schemas.microsoft.com/office/powerpoint/2010/main" val="3058621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174935A3-40B1-4A19-BB6D-68E22349ECC1}" type="slidenum">
              <a:rPr lang="en-US" altLang="en-US"/>
              <a:pPr/>
              <a:t>‹#›</a:t>
            </a:fld>
            <a:endParaRPr lang="en-US" altLang="en-US"/>
          </a:p>
        </p:txBody>
      </p:sp>
    </p:spTree>
    <p:extLst>
      <p:ext uri="{BB962C8B-B14F-4D97-AF65-F5344CB8AC3E}">
        <p14:creationId xmlns:p14="http://schemas.microsoft.com/office/powerpoint/2010/main" val="933025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E3139803-5135-4881-AF40-497C6CD2E059}" type="slidenum">
              <a:rPr lang="en-US" altLang="en-US"/>
              <a:pPr/>
              <a:t>‹#›</a:t>
            </a:fld>
            <a:endParaRPr lang="en-US" altLang="en-US"/>
          </a:p>
        </p:txBody>
      </p:sp>
    </p:spTree>
    <p:extLst>
      <p:ext uri="{BB962C8B-B14F-4D97-AF65-F5344CB8AC3E}">
        <p14:creationId xmlns:p14="http://schemas.microsoft.com/office/powerpoint/2010/main" val="3878040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F09D1A40-5FD7-490E-A4CA-F50E8C423CA7}" type="slidenum">
              <a:rPr lang="en-US" altLang="en-US"/>
              <a:pPr/>
              <a:t>‹#›</a:t>
            </a:fld>
            <a:endParaRPr lang="en-US" altLang="en-US"/>
          </a:p>
        </p:txBody>
      </p:sp>
    </p:spTree>
    <p:extLst>
      <p:ext uri="{BB962C8B-B14F-4D97-AF65-F5344CB8AC3E}">
        <p14:creationId xmlns:p14="http://schemas.microsoft.com/office/powerpoint/2010/main" val="2432813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Slide Number Placeholder 7"/>
          <p:cNvSpPr>
            <a:spLocks noGrp="1"/>
          </p:cNvSpPr>
          <p:nvPr>
            <p:ph type="sldNum" sz="quarter" idx="11"/>
          </p:nvPr>
        </p:nvSpPr>
        <p:spPr/>
        <p:txBody>
          <a:bodyPr/>
          <a:lstStyle>
            <a:lvl1pPr>
              <a:defRPr/>
            </a:lvl1pPr>
          </a:lstStyle>
          <a:p>
            <a:fld id="{D8AD87B5-AE79-4F35-B51F-498123B776A5}" type="slidenum">
              <a:rPr lang="en-US" altLang="en-US"/>
              <a:pPr/>
              <a:t>‹#›</a:t>
            </a:fld>
            <a:endParaRPr lang="en-US" altLang="en-US"/>
          </a:p>
        </p:txBody>
      </p:sp>
    </p:spTree>
    <p:extLst>
      <p:ext uri="{BB962C8B-B14F-4D97-AF65-F5344CB8AC3E}">
        <p14:creationId xmlns:p14="http://schemas.microsoft.com/office/powerpoint/2010/main" val="2329569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Slide Number Placeholder 3"/>
          <p:cNvSpPr>
            <a:spLocks noGrp="1"/>
          </p:cNvSpPr>
          <p:nvPr>
            <p:ph type="sldNum" sz="quarter" idx="11"/>
          </p:nvPr>
        </p:nvSpPr>
        <p:spPr/>
        <p:txBody>
          <a:bodyPr/>
          <a:lstStyle>
            <a:lvl1pPr>
              <a:defRPr/>
            </a:lvl1pPr>
          </a:lstStyle>
          <a:p>
            <a:fld id="{F9B1FE33-9430-4AF4-83BB-0E396B451887}" type="slidenum">
              <a:rPr lang="en-US" altLang="en-US"/>
              <a:pPr/>
              <a:t>‹#›</a:t>
            </a:fld>
            <a:endParaRPr lang="en-US" altLang="en-US"/>
          </a:p>
        </p:txBody>
      </p:sp>
    </p:spTree>
    <p:extLst>
      <p:ext uri="{BB962C8B-B14F-4D97-AF65-F5344CB8AC3E}">
        <p14:creationId xmlns:p14="http://schemas.microsoft.com/office/powerpoint/2010/main" val="1286301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Slide Number Placeholder 2"/>
          <p:cNvSpPr>
            <a:spLocks noGrp="1"/>
          </p:cNvSpPr>
          <p:nvPr>
            <p:ph type="sldNum" sz="quarter" idx="11"/>
          </p:nvPr>
        </p:nvSpPr>
        <p:spPr/>
        <p:txBody>
          <a:bodyPr/>
          <a:lstStyle>
            <a:lvl1pPr>
              <a:defRPr/>
            </a:lvl1pPr>
          </a:lstStyle>
          <a:p>
            <a:fld id="{DC526255-B9B2-477E-8032-BF6E001FA95A}" type="slidenum">
              <a:rPr lang="en-US" altLang="en-US"/>
              <a:pPr/>
              <a:t>‹#›</a:t>
            </a:fld>
            <a:endParaRPr lang="en-US" altLang="en-US"/>
          </a:p>
        </p:txBody>
      </p:sp>
    </p:spTree>
    <p:extLst>
      <p:ext uri="{BB962C8B-B14F-4D97-AF65-F5344CB8AC3E}">
        <p14:creationId xmlns:p14="http://schemas.microsoft.com/office/powerpoint/2010/main" val="2787467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819FD8A8-27B1-4A2C-BA70-3C39F768D64B}" type="slidenum">
              <a:rPr lang="en-US" altLang="en-US"/>
              <a:pPr/>
              <a:t>‹#›</a:t>
            </a:fld>
            <a:endParaRPr lang="en-US" altLang="en-US"/>
          </a:p>
        </p:txBody>
      </p:sp>
    </p:spTree>
    <p:extLst>
      <p:ext uri="{BB962C8B-B14F-4D97-AF65-F5344CB8AC3E}">
        <p14:creationId xmlns:p14="http://schemas.microsoft.com/office/powerpoint/2010/main" val="146626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48D896B0-F772-4C92-8FD9-0BDFB74CDB99}" type="slidenum">
              <a:rPr lang="en-US" altLang="en-US"/>
              <a:pPr/>
              <a:t>‹#›</a:t>
            </a:fld>
            <a:endParaRPr lang="en-US" altLang="en-US"/>
          </a:p>
        </p:txBody>
      </p:sp>
    </p:spTree>
    <p:extLst>
      <p:ext uri="{BB962C8B-B14F-4D97-AF65-F5344CB8AC3E}">
        <p14:creationId xmlns:p14="http://schemas.microsoft.com/office/powerpoint/2010/main" val="562533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053" name="Group 29"/>
          <p:cNvGrpSpPr>
            <a:grpSpLocks/>
          </p:cNvGrpSpPr>
          <p:nvPr/>
        </p:nvGrpSpPr>
        <p:grpSpPr bwMode="auto">
          <a:xfrm>
            <a:off x="0" y="4367213"/>
            <a:ext cx="9131300" cy="2478087"/>
            <a:chOff x="0" y="2751"/>
            <a:chExt cx="5752" cy="1561"/>
          </a:xfrm>
        </p:grpSpPr>
        <p:sp>
          <p:nvSpPr>
            <p:cNvPr id="1026"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52" name="Group 28"/>
            <p:cNvGrpSpPr>
              <a:grpSpLocks/>
            </p:cNvGrpSpPr>
            <p:nvPr/>
          </p:nvGrpSpPr>
          <p:grpSpPr bwMode="auto">
            <a:xfrm>
              <a:off x="4458" y="2751"/>
              <a:ext cx="1190" cy="1426"/>
              <a:chOff x="4458" y="2751"/>
              <a:chExt cx="1190" cy="1426"/>
            </a:xfrm>
          </p:grpSpPr>
          <p:sp>
            <p:nvSpPr>
              <p:cNvPr id="1027" name="Freeform 3"/>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9"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0"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1" name="Freeform 7"/>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2"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51" name="Group 27"/>
              <p:cNvGrpSpPr>
                <a:grpSpLocks/>
              </p:cNvGrpSpPr>
              <p:nvPr/>
            </p:nvGrpSpPr>
            <p:grpSpPr bwMode="auto">
              <a:xfrm>
                <a:off x="4458" y="2991"/>
                <a:ext cx="999" cy="797"/>
                <a:chOff x="4458" y="2991"/>
                <a:chExt cx="999" cy="797"/>
              </a:xfrm>
            </p:grpSpPr>
            <p:sp>
              <p:nvSpPr>
                <p:cNvPr id="1033" name="Freeform 9"/>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Lst>
                  <a:ahLst/>
                  <a:cxnLst>
                    <a:cxn ang="0">
                      <a:pos x="T0" y="T1"/>
                    </a:cxn>
                    <a:cxn ang="0">
                      <a:pos x="T2" y="T3"/>
                    </a:cxn>
                    <a:cxn ang="0">
                      <a:pos x="T4" y="T5"/>
                    </a:cxn>
                    <a:cxn ang="0">
                      <a:pos x="T6" y="T7"/>
                    </a:cxn>
                    <a:cxn ang="0">
                      <a:pos x="T8" y="T9"/>
                    </a:cxn>
                  </a:cxnLst>
                  <a:rect l="0" t="0" r="r" b="b"/>
                  <a:pathLst>
                    <a:path w="1" h="17">
                      <a:moveTo>
                        <a:pt x="0" y="0"/>
                      </a:moveTo>
                      <a:lnTo>
                        <a:pt x="0" y="16"/>
                      </a:ln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 name="Freeform 10"/>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Lst>
                  <a:ahLst/>
                  <a:cxnLst>
                    <a:cxn ang="0">
                      <a:pos x="T0" y="T1"/>
                    </a:cxn>
                    <a:cxn ang="0">
                      <a:pos x="T2" y="T3"/>
                    </a:cxn>
                    <a:cxn ang="0">
                      <a:pos x="T4" y="T5"/>
                    </a:cxn>
                    <a:cxn ang="0">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Freeform 11"/>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6" name="Freeform 12"/>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7" name="Freeform 13"/>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8" name="Freeform 14"/>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Lst>
                  <a:ahLst/>
                  <a:cxnLst>
                    <a:cxn ang="0">
                      <a:pos x="T0" y="T1"/>
                    </a:cxn>
                    <a:cxn ang="0">
                      <a:pos x="T2" y="T3"/>
                    </a:cxn>
                    <a:cxn ang="0">
                      <a:pos x="T4" y="T5"/>
                    </a:cxn>
                    <a:cxn ang="0">
                      <a:pos x="T6" y="T7"/>
                    </a:cxn>
                    <a:cxn ang="0">
                      <a:pos x="T8" y="T9"/>
                    </a:cxn>
                    <a:cxn ang="0">
                      <a:pos x="T10" y="T11"/>
                    </a:cxn>
                    <a:cxn ang="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Freeform 15"/>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0" name="Freeform 16"/>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Lst>
                  <a:ahLst/>
                  <a:cxnLst>
                    <a:cxn ang="0">
                      <a:pos x="T0" y="T1"/>
                    </a:cxn>
                    <a:cxn ang="0">
                      <a:pos x="T2" y="T3"/>
                    </a:cxn>
                    <a:cxn ang="0">
                      <a:pos x="T4" y="T5"/>
                    </a:cxn>
                    <a:cxn ang="0">
                      <a:pos x="T6" y="T7"/>
                    </a:cxn>
                    <a:cxn ang="0">
                      <a:pos x="T8" y="T9"/>
                    </a:cxn>
                    <a:cxn ang="0">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1" name="Freeform 17"/>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8"/>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9"/>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20"/>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21"/>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22"/>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Lst>
                  <a:ahLst/>
                  <a:cxnLst>
                    <a:cxn ang="0">
                      <a:pos x="T0" y="T1"/>
                    </a:cxn>
                    <a:cxn ang="0">
                      <a:pos x="T2" y="T3"/>
                    </a:cxn>
                    <a:cxn ang="0">
                      <a:pos x="T4" y="T5"/>
                    </a:cxn>
                    <a:cxn ang="0">
                      <a:pos x="T6" y="T7"/>
                    </a:cxn>
                    <a:cxn ang="0">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23"/>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24"/>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25"/>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26"/>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54"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1055"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endParaRPr lang="en-US" alt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fld id="{2F0836F1-66D2-4576-A159-1574B76E0DEC}" type="slidenum">
              <a:rPr lang="en-US" altLang="en-US"/>
              <a:pPr/>
              <a:t>‹#›</a:t>
            </a:fld>
            <a:endParaRPr lang="en-US" altLang="en-US"/>
          </a:p>
        </p:txBody>
      </p:sp>
      <p:sp>
        <p:nvSpPr>
          <p:cNvPr id="1059" name="Rectangle 35"/>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en-US" sz="1000">
                <a:latin typeface="Arial" pitchFamily="34" charset="0"/>
              </a:rPr>
              <a:t>Liang, Introduction to Java Programming, Eighth Edition, (c) 2011 Pearson Education, Inc. All rights reserved. 0132130807</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01076C2-97DF-436D-B678-BF3F95C9DA55}" type="slidenum">
              <a:rPr lang="en-US" altLang="en-US"/>
              <a:pPr/>
              <a:t>1</a:t>
            </a:fld>
            <a:endParaRPr lang="en-US" altLang="en-US"/>
          </a:p>
        </p:txBody>
      </p:sp>
      <p:sp>
        <p:nvSpPr>
          <p:cNvPr id="148482" name="Rectangle 2"/>
          <p:cNvSpPr>
            <a:spLocks noGrp="1" noChangeArrowheads="1"/>
          </p:cNvSpPr>
          <p:nvPr>
            <p:ph type="title"/>
          </p:nvPr>
        </p:nvSpPr>
        <p:spPr>
          <a:xfrm>
            <a:off x="457200" y="457200"/>
            <a:ext cx="8001000" cy="1695450"/>
          </a:xfrm>
          <a:noFill/>
          <a:ln/>
        </p:spPr>
        <p:txBody>
          <a:bodyPr/>
          <a:lstStyle/>
          <a:p>
            <a:r>
              <a:rPr lang="en-US" altLang="en-US"/>
              <a:t>Chapter 13 Exception Handling</a:t>
            </a:r>
            <a:endParaRPr lang="en-US" altLang="en-US" b="1"/>
          </a:p>
        </p:txBody>
      </p:sp>
      <p:sp>
        <p:nvSpPr>
          <p:cNvPr id="148487" name="Rectangle 7"/>
          <p:cNvSpPr>
            <a:spLocks noChangeArrowheads="1"/>
          </p:cNvSpPr>
          <p:nvPr/>
        </p:nvSpPr>
        <p:spPr bwMode="auto">
          <a:xfrm>
            <a:off x="3109913" y="2609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 name="Rectangle 3"/>
          <p:cNvSpPr txBox="1">
            <a:spLocks noChangeArrowheads="1"/>
          </p:cNvSpPr>
          <p:nvPr/>
        </p:nvSpPr>
        <p:spPr bwMode="auto">
          <a:xfrm>
            <a:off x="304800" y="2362200"/>
            <a:ext cx="86106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a:lstStyle>
          <a:p>
            <a:pPr marL="0" indent="0" algn="just">
              <a:lnSpc>
                <a:spcPct val="95000"/>
              </a:lnSpc>
              <a:buFont typeface="Monotype Sorts" pitchFamily="2" charset="2"/>
              <a:buNone/>
            </a:pPr>
            <a:r>
              <a:rPr lang="en-US" altLang="en-US" kern="0" dirty="0" smtClean="0"/>
              <a:t>When a program runs into a runtime error, the program terminates abnormally. How can you handle the runtime error so that the program can continue to run or terminate gracefully? This is the subject we will introduce in this chapter.</a:t>
            </a:r>
            <a:endParaRPr lang="en-US" altLang="en-US" kern="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71AAE558-8B3F-4EDF-90A1-92A665F240CD}" type="slidenum">
              <a:rPr lang="en-US" altLang="en-US"/>
              <a:pPr/>
              <a:t>10</a:t>
            </a:fld>
            <a:endParaRPr lang="en-US" altLang="en-US"/>
          </a:p>
        </p:txBody>
      </p:sp>
      <p:sp>
        <p:nvSpPr>
          <p:cNvPr id="151554" name="Rectangle 2"/>
          <p:cNvSpPr>
            <a:spLocks noGrp="1" noChangeArrowheads="1"/>
          </p:cNvSpPr>
          <p:nvPr>
            <p:ph type="title"/>
          </p:nvPr>
        </p:nvSpPr>
        <p:spPr>
          <a:xfrm>
            <a:off x="685800" y="0"/>
            <a:ext cx="7772400" cy="1428750"/>
          </a:xfrm>
          <a:noFill/>
          <a:ln/>
        </p:spPr>
        <p:txBody>
          <a:bodyPr/>
          <a:lstStyle/>
          <a:p>
            <a:r>
              <a:rPr lang="en-US" altLang="en-US"/>
              <a:t>Throwing Exceptions</a:t>
            </a:r>
            <a:endParaRPr lang="en-US" altLang="en-US" b="1"/>
          </a:p>
        </p:txBody>
      </p:sp>
      <p:sp>
        <p:nvSpPr>
          <p:cNvPr id="151555" name="Rectangle 3"/>
          <p:cNvSpPr>
            <a:spLocks noGrp="1" noChangeArrowheads="1"/>
          </p:cNvSpPr>
          <p:nvPr>
            <p:ph type="body" idx="1"/>
          </p:nvPr>
        </p:nvSpPr>
        <p:spPr>
          <a:xfrm>
            <a:off x="457200" y="1371600"/>
            <a:ext cx="8382000" cy="4191000"/>
          </a:xfrm>
          <a:noFill/>
          <a:ln/>
        </p:spPr>
        <p:txBody>
          <a:bodyPr/>
          <a:lstStyle/>
          <a:p>
            <a:pPr marL="0" indent="0">
              <a:lnSpc>
                <a:spcPct val="90000"/>
              </a:lnSpc>
              <a:buFont typeface="Monotype Sorts" pitchFamily="2" charset="2"/>
              <a:buNone/>
            </a:pPr>
            <a:r>
              <a:rPr lang="en-US" altLang="en-US">
                <a:cs typeface="Times New Roman" pitchFamily="18" charset="0"/>
              </a:rPr>
              <a:t>When the program detects an error, the program can create an instance of an appropriate exception type and throw it. This is known as </a:t>
            </a:r>
            <a:r>
              <a:rPr lang="en-US" altLang="en-US" i="1">
                <a:cs typeface="Times New Roman" pitchFamily="18" charset="0"/>
              </a:rPr>
              <a:t>throwing an exception</a:t>
            </a:r>
            <a:r>
              <a:rPr lang="en-US" altLang="en-US">
                <a:cs typeface="Times New Roman" pitchFamily="18" charset="0"/>
              </a:rPr>
              <a:t>. Here is an example, </a:t>
            </a:r>
          </a:p>
          <a:p>
            <a:pPr marL="0" indent="0">
              <a:lnSpc>
                <a:spcPct val="90000"/>
              </a:lnSpc>
              <a:buFont typeface="Monotype Sorts" pitchFamily="2" charset="2"/>
              <a:buNone/>
            </a:pPr>
            <a:endParaRPr lang="en-US" altLang="en-US">
              <a:cs typeface="Times New Roman" pitchFamily="18" charset="0"/>
            </a:endParaRPr>
          </a:p>
          <a:p>
            <a:pPr marL="0" indent="0">
              <a:lnSpc>
                <a:spcPct val="90000"/>
              </a:lnSpc>
              <a:buFont typeface="Monotype Sorts" pitchFamily="2" charset="2"/>
              <a:buNone/>
            </a:pPr>
            <a:r>
              <a:rPr lang="en-US" altLang="en-US" sz="3000"/>
              <a:t>throw new TheException(); </a:t>
            </a:r>
          </a:p>
          <a:p>
            <a:pPr marL="0" indent="0">
              <a:lnSpc>
                <a:spcPct val="90000"/>
              </a:lnSpc>
              <a:spcBef>
                <a:spcPct val="100000"/>
              </a:spcBef>
              <a:buFont typeface="Monotype Sorts" pitchFamily="2" charset="2"/>
              <a:buNone/>
            </a:pPr>
            <a:r>
              <a:rPr lang="en-US" altLang="en-US" sz="3000"/>
              <a:t>TheException ex = new TheException();</a:t>
            </a:r>
            <a:br>
              <a:rPr lang="en-US" altLang="en-US" sz="3000"/>
            </a:br>
            <a:r>
              <a:rPr lang="en-US" altLang="en-US" sz="3000"/>
              <a:t>throw ex;</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5385A46-C1DE-46CB-AC10-68F2AFED74FD}" type="slidenum">
              <a:rPr lang="en-US" altLang="en-US"/>
              <a:pPr/>
              <a:t>11</a:t>
            </a:fld>
            <a:endParaRPr lang="en-US" altLang="en-US"/>
          </a:p>
        </p:txBody>
      </p:sp>
      <p:sp>
        <p:nvSpPr>
          <p:cNvPr id="152578" name="Rectangle 2"/>
          <p:cNvSpPr>
            <a:spLocks noGrp="1" noChangeArrowheads="1"/>
          </p:cNvSpPr>
          <p:nvPr>
            <p:ph type="title"/>
          </p:nvPr>
        </p:nvSpPr>
        <p:spPr>
          <a:xfrm>
            <a:off x="685800" y="0"/>
            <a:ext cx="7772400" cy="1447800"/>
          </a:xfrm>
          <a:noFill/>
          <a:ln/>
        </p:spPr>
        <p:txBody>
          <a:bodyPr/>
          <a:lstStyle/>
          <a:p>
            <a:r>
              <a:rPr lang="en-US" altLang="en-US"/>
              <a:t>Throwing Exceptions Example</a:t>
            </a:r>
          </a:p>
        </p:txBody>
      </p:sp>
      <p:sp>
        <p:nvSpPr>
          <p:cNvPr id="152579" name="Rectangle 3"/>
          <p:cNvSpPr>
            <a:spLocks noGrp="1" noChangeArrowheads="1"/>
          </p:cNvSpPr>
          <p:nvPr>
            <p:ph type="body" idx="1"/>
          </p:nvPr>
        </p:nvSpPr>
        <p:spPr>
          <a:xfrm>
            <a:off x="228600" y="1447800"/>
            <a:ext cx="8686800" cy="4495800"/>
          </a:xfrm>
          <a:solidFill>
            <a:schemeClr val="tx1"/>
          </a:solidFill>
          <a:ln/>
        </p:spPr>
        <p:txBody>
          <a:bodyPr/>
          <a:lstStyle/>
          <a:p>
            <a:pPr>
              <a:spcBef>
                <a:spcPct val="0"/>
              </a:spcBef>
              <a:buFont typeface="Monotype Sorts" pitchFamily="2" charset="2"/>
              <a:buNone/>
            </a:pPr>
            <a:r>
              <a:rPr lang="en-US" altLang="en-US">
                <a:solidFill>
                  <a:schemeClr val="bg2"/>
                </a:solidFill>
                <a:latin typeface="Courier" charset="0"/>
                <a:cs typeface="Times New Roman" pitchFamily="18" charset="0"/>
              </a:rPr>
              <a:t> </a:t>
            </a:r>
            <a:r>
              <a:rPr lang="en-US" altLang="en-US" sz="2000">
                <a:solidFill>
                  <a:schemeClr val="bg2"/>
                </a:solidFill>
                <a:latin typeface="Courier New" pitchFamily="49" charset="0"/>
                <a:cs typeface="Times New Roman" pitchFamily="18" charset="0"/>
              </a:rPr>
              <a:t>/** Set a new radius */</a:t>
            </a:r>
          </a:p>
          <a:p>
            <a:pPr>
              <a:spcBef>
                <a:spcPct val="0"/>
              </a:spcBef>
              <a:buFont typeface="Monotype Sorts" pitchFamily="2" charset="2"/>
              <a:buNone/>
            </a:pPr>
            <a:r>
              <a:rPr lang="en-US" altLang="en-US" sz="2000">
                <a:solidFill>
                  <a:schemeClr val="bg2"/>
                </a:solidFill>
                <a:latin typeface="Courier New" pitchFamily="49" charset="0"/>
                <a:cs typeface="Times New Roman" pitchFamily="18" charset="0"/>
              </a:rPr>
              <a:t>  public void setRadius(double newRadius) </a:t>
            </a:r>
          </a:p>
          <a:p>
            <a:pPr>
              <a:spcBef>
                <a:spcPct val="0"/>
              </a:spcBef>
              <a:buFont typeface="Monotype Sorts" pitchFamily="2" charset="2"/>
              <a:buNone/>
            </a:pPr>
            <a:r>
              <a:rPr lang="en-US" altLang="en-US" sz="2000">
                <a:solidFill>
                  <a:schemeClr val="bg2"/>
                </a:solidFill>
                <a:latin typeface="Courier New" pitchFamily="49" charset="0"/>
                <a:cs typeface="Times New Roman" pitchFamily="18" charset="0"/>
              </a:rPr>
              <a:t>      </a:t>
            </a:r>
            <a:r>
              <a:rPr lang="en-US" altLang="en-US" sz="2000">
                <a:solidFill>
                  <a:srgbClr val="FF3300"/>
                </a:solidFill>
                <a:effectLst>
                  <a:outerShdw blurRad="38100" dist="38100" dir="2700000" algn="tl">
                    <a:srgbClr val="C0C0C0"/>
                  </a:outerShdw>
                </a:effectLst>
                <a:latin typeface="Courier New" pitchFamily="49" charset="0"/>
                <a:cs typeface="Times New Roman" pitchFamily="18" charset="0"/>
              </a:rPr>
              <a:t>throws IllegalArgumentException</a:t>
            </a:r>
            <a:r>
              <a:rPr lang="en-US" altLang="en-US" sz="2000">
                <a:solidFill>
                  <a:schemeClr val="bg2"/>
                </a:solidFill>
                <a:latin typeface="Courier New" pitchFamily="49" charset="0"/>
                <a:cs typeface="Times New Roman" pitchFamily="18" charset="0"/>
              </a:rPr>
              <a:t> {</a:t>
            </a:r>
          </a:p>
          <a:p>
            <a:pPr>
              <a:spcBef>
                <a:spcPct val="0"/>
              </a:spcBef>
              <a:buFont typeface="Monotype Sorts" pitchFamily="2" charset="2"/>
              <a:buNone/>
            </a:pPr>
            <a:r>
              <a:rPr lang="en-US" altLang="en-US" sz="2000">
                <a:solidFill>
                  <a:schemeClr val="bg2"/>
                </a:solidFill>
                <a:latin typeface="Courier New" pitchFamily="49" charset="0"/>
                <a:cs typeface="Times New Roman" pitchFamily="18" charset="0"/>
              </a:rPr>
              <a:t>    if (newRadius &gt;= 0)</a:t>
            </a:r>
          </a:p>
          <a:p>
            <a:pPr>
              <a:spcBef>
                <a:spcPct val="0"/>
              </a:spcBef>
              <a:buFont typeface="Monotype Sorts" pitchFamily="2" charset="2"/>
              <a:buNone/>
            </a:pPr>
            <a:r>
              <a:rPr lang="en-US" altLang="en-US" sz="2000">
                <a:solidFill>
                  <a:schemeClr val="bg2"/>
                </a:solidFill>
                <a:latin typeface="Courier New" pitchFamily="49" charset="0"/>
                <a:cs typeface="Times New Roman" pitchFamily="18" charset="0"/>
              </a:rPr>
              <a:t>      radius =  newRadius;</a:t>
            </a:r>
          </a:p>
          <a:p>
            <a:pPr>
              <a:spcBef>
                <a:spcPct val="0"/>
              </a:spcBef>
              <a:buFont typeface="Monotype Sorts" pitchFamily="2" charset="2"/>
              <a:buNone/>
            </a:pPr>
            <a:r>
              <a:rPr lang="en-US" altLang="en-US" sz="2000">
                <a:solidFill>
                  <a:schemeClr val="bg2"/>
                </a:solidFill>
                <a:latin typeface="Courier New" pitchFamily="49" charset="0"/>
                <a:cs typeface="Times New Roman" pitchFamily="18" charset="0"/>
              </a:rPr>
              <a:t>    else</a:t>
            </a:r>
          </a:p>
          <a:p>
            <a:pPr>
              <a:spcBef>
                <a:spcPct val="0"/>
              </a:spcBef>
              <a:buFont typeface="Monotype Sorts" pitchFamily="2" charset="2"/>
              <a:buNone/>
            </a:pPr>
            <a:r>
              <a:rPr lang="en-US" altLang="en-US" sz="2000">
                <a:solidFill>
                  <a:schemeClr val="bg2"/>
                </a:solidFill>
                <a:latin typeface="Courier New" pitchFamily="49" charset="0"/>
                <a:cs typeface="Times New Roman" pitchFamily="18" charset="0"/>
              </a:rPr>
              <a:t>      </a:t>
            </a:r>
            <a:r>
              <a:rPr lang="en-US" altLang="en-US" sz="2000">
                <a:solidFill>
                  <a:srgbClr val="FF3300"/>
                </a:solidFill>
                <a:latin typeface="Courier New" pitchFamily="49" charset="0"/>
                <a:cs typeface="Times New Roman" pitchFamily="18" charset="0"/>
              </a:rPr>
              <a:t>throw new IllegalArgumentException(</a:t>
            </a:r>
          </a:p>
          <a:p>
            <a:pPr>
              <a:spcBef>
                <a:spcPct val="0"/>
              </a:spcBef>
              <a:buFont typeface="Monotype Sorts" pitchFamily="2" charset="2"/>
              <a:buNone/>
            </a:pPr>
            <a:r>
              <a:rPr lang="en-US" altLang="en-US" sz="2000">
                <a:solidFill>
                  <a:srgbClr val="FF3300"/>
                </a:solidFill>
                <a:latin typeface="Courier New" pitchFamily="49" charset="0"/>
                <a:cs typeface="Times New Roman" pitchFamily="18" charset="0"/>
              </a:rPr>
              <a:t>        "Radius cannot be negative");</a:t>
            </a:r>
          </a:p>
          <a:p>
            <a:pPr>
              <a:spcBef>
                <a:spcPct val="0"/>
              </a:spcBef>
              <a:buFont typeface="Monotype Sorts" pitchFamily="2" charset="2"/>
              <a:buNone/>
            </a:pPr>
            <a:r>
              <a:rPr lang="en-US" altLang="en-US" sz="2000">
                <a:solidFill>
                  <a:schemeClr val="bg2"/>
                </a:solidFill>
                <a:latin typeface="Courier New" pitchFamily="49" charset="0"/>
                <a:cs typeface="Times New Roman" pitchFamily="18" charset="0"/>
              </a:rPr>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37794EE5-2F52-4C4B-85DB-99A91B1160E5}" type="slidenum">
              <a:rPr lang="en-US" altLang="en-US"/>
              <a:pPr/>
              <a:t>12</a:t>
            </a:fld>
            <a:endParaRPr lang="en-US" altLang="en-US"/>
          </a:p>
        </p:txBody>
      </p:sp>
      <p:sp>
        <p:nvSpPr>
          <p:cNvPr id="153602" name="Rectangle 2"/>
          <p:cNvSpPr>
            <a:spLocks noGrp="1" noChangeArrowheads="1"/>
          </p:cNvSpPr>
          <p:nvPr>
            <p:ph type="title"/>
          </p:nvPr>
        </p:nvSpPr>
        <p:spPr>
          <a:xfrm>
            <a:off x="685800" y="0"/>
            <a:ext cx="7772400" cy="1447800"/>
          </a:xfrm>
          <a:noFill/>
          <a:ln/>
        </p:spPr>
        <p:txBody>
          <a:bodyPr/>
          <a:lstStyle/>
          <a:p>
            <a:r>
              <a:rPr lang="en-US" altLang="en-US"/>
              <a:t>Catching Exceptions</a:t>
            </a:r>
            <a:endParaRPr lang="en-US" altLang="en-US" b="1"/>
          </a:p>
        </p:txBody>
      </p:sp>
      <p:sp>
        <p:nvSpPr>
          <p:cNvPr id="153603" name="Rectangle 3"/>
          <p:cNvSpPr>
            <a:spLocks noGrp="1" noChangeArrowheads="1"/>
          </p:cNvSpPr>
          <p:nvPr>
            <p:ph type="body" idx="1"/>
          </p:nvPr>
        </p:nvSpPr>
        <p:spPr>
          <a:xfrm>
            <a:off x="228600" y="1143000"/>
            <a:ext cx="8610600" cy="5029200"/>
          </a:xfrm>
          <a:solidFill>
            <a:schemeClr val="tx1"/>
          </a:solidFill>
          <a:ln/>
        </p:spPr>
        <p:txBody>
          <a:bodyPr/>
          <a:lstStyle/>
          <a:p>
            <a:pPr algn="just">
              <a:lnSpc>
                <a:spcPct val="90000"/>
              </a:lnSpc>
              <a:spcBef>
                <a:spcPct val="0"/>
              </a:spcBef>
              <a:buFont typeface="Monotype Sorts" pitchFamily="2" charset="2"/>
              <a:buNone/>
            </a:pPr>
            <a:r>
              <a:rPr lang="en-US" altLang="en-US" sz="2000" dirty="0">
                <a:solidFill>
                  <a:schemeClr val="bg2"/>
                </a:solidFill>
                <a:latin typeface="Courier New" pitchFamily="49" charset="0"/>
                <a:cs typeface="Times New Roman" pitchFamily="18" charset="0"/>
              </a:rPr>
              <a:t>try {</a:t>
            </a:r>
          </a:p>
          <a:p>
            <a:pPr algn="just">
              <a:lnSpc>
                <a:spcPct val="90000"/>
              </a:lnSpc>
              <a:spcBef>
                <a:spcPct val="0"/>
              </a:spcBef>
              <a:buFont typeface="Monotype Sorts" pitchFamily="2" charset="2"/>
              <a:buNone/>
            </a:pPr>
            <a:r>
              <a:rPr lang="en-US" altLang="en-US" sz="2000" dirty="0">
                <a:solidFill>
                  <a:schemeClr val="bg2"/>
                </a:solidFill>
                <a:latin typeface="Courier New" pitchFamily="49" charset="0"/>
                <a:cs typeface="Times New Roman" pitchFamily="18" charset="0"/>
              </a:rPr>
              <a:t>  statements;  // Statements that may throw exceptions</a:t>
            </a:r>
          </a:p>
          <a:p>
            <a:pPr algn="just">
              <a:lnSpc>
                <a:spcPct val="90000"/>
              </a:lnSpc>
              <a:spcBef>
                <a:spcPct val="0"/>
              </a:spcBef>
              <a:buFont typeface="Monotype Sorts" pitchFamily="2" charset="2"/>
              <a:buNone/>
            </a:pPr>
            <a:r>
              <a:rPr lang="en-US" altLang="en-US" sz="2000" dirty="0">
                <a:solidFill>
                  <a:schemeClr val="bg2"/>
                </a:solidFill>
                <a:latin typeface="Courier New" pitchFamily="49" charset="0"/>
                <a:cs typeface="Times New Roman" pitchFamily="18" charset="0"/>
              </a:rPr>
              <a:t>}</a:t>
            </a:r>
          </a:p>
          <a:p>
            <a:pPr algn="just">
              <a:lnSpc>
                <a:spcPct val="90000"/>
              </a:lnSpc>
              <a:spcBef>
                <a:spcPct val="0"/>
              </a:spcBef>
              <a:buFont typeface="Monotype Sorts" pitchFamily="2" charset="2"/>
              <a:buNone/>
            </a:pPr>
            <a:r>
              <a:rPr lang="en-US" altLang="en-US" sz="2000" dirty="0">
                <a:solidFill>
                  <a:schemeClr val="bg2"/>
                </a:solidFill>
                <a:latin typeface="Courier New" pitchFamily="49" charset="0"/>
                <a:cs typeface="Times New Roman" pitchFamily="18" charset="0"/>
              </a:rPr>
              <a:t>catch (Exception1 exVar1) {</a:t>
            </a:r>
          </a:p>
          <a:p>
            <a:pPr algn="just">
              <a:lnSpc>
                <a:spcPct val="90000"/>
              </a:lnSpc>
              <a:spcBef>
                <a:spcPct val="0"/>
              </a:spcBef>
              <a:buFont typeface="Monotype Sorts" pitchFamily="2" charset="2"/>
              <a:buNone/>
            </a:pPr>
            <a:r>
              <a:rPr lang="en-US" altLang="en-US" sz="2000" dirty="0">
                <a:solidFill>
                  <a:schemeClr val="bg2"/>
                </a:solidFill>
                <a:latin typeface="Courier New" pitchFamily="49" charset="0"/>
                <a:cs typeface="Times New Roman" pitchFamily="18" charset="0"/>
              </a:rPr>
              <a:t>  handler for exception1;</a:t>
            </a:r>
          </a:p>
          <a:p>
            <a:pPr algn="just">
              <a:lnSpc>
                <a:spcPct val="90000"/>
              </a:lnSpc>
              <a:spcBef>
                <a:spcPct val="0"/>
              </a:spcBef>
              <a:buFont typeface="Monotype Sorts" pitchFamily="2" charset="2"/>
              <a:buNone/>
            </a:pPr>
            <a:r>
              <a:rPr lang="en-US" altLang="en-US" sz="2000" dirty="0">
                <a:solidFill>
                  <a:schemeClr val="bg2"/>
                </a:solidFill>
                <a:latin typeface="Courier New" pitchFamily="49" charset="0"/>
                <a:cs typeface="Times New Roman" pitchFamily="18" charset="0"/>
              </a:rPr>
              <a:t>}</a:t>
            </a:r>
          </a:p>
          <a:p>
            <a:pPr algn="just">
              <a:lnSpc>
                <a:spcPct val="90000"/>
              </a:lnSpc>
              <a:spcBef>
                <a:spcPct val="0"/>
              </a:spcBef>
              <a:buFont typeface="Monotype Sorts" pitchFamily="2" charset="2"/>
              <a:buNone/>
            </a:pPr>
            <a:r>
              <a:rPr lang="en-US" altLang="en-US" sz="2000" dirty="0">
                <a:solidFill>
                  <a:schemeClr val="bg2"/>
                </a:solidFill>
                <a:latin typeface="Courier New" pitchFamily="49" charset="0"/>
                <a:cs typeface="Times New Roman" pitchFamily="18" charset="0"/>
              </a:rPr>
              <a:t>catch (Exception2 exVar2) { </a:t>
            </a:r>
          </a:p>
          <a:p>
            <a:pPr algn="just">
              <a:lnSpc>
                <a:spcPct val="90000"/>
              </a:lnSpc>
              <a:spcBef>
                <a:spcPct val="0"/>
              </a:spcBef>
              <a:buFont typeface="Monotype Sorts" pitchFamily="2" charset="2"/>
              <a:buNone/>
            </a:pPr>
            <a:r>
              <a:rPr lang="en-US" altLang="en-US" sz="2000" dirty="0">
                <a:solidFill>
                  <a:schemeClr val="bg2"/>
                </a:solidFill>
                <a:latin typeface="Courier New" pitchFamily="49" charset="0"/>
                <a:cs typeface="Times New Roman" pitchFamily="18" charset="0"/>
              </a:rPr>
              <a:t>  handler for exception2;</a:t>
            </a:r>
          </a:p>
          <a:p>
            <a:pPr algn="just">
              <a:lnSpc>
                <a:spcPct val="90000"/>
              </a:lnSpc>
              <a:spcBef>
                <a:spcPct val="0"/>
              </a:spcBef>
              <a:buFont typeface="Monotype Sorts" pitchFamily="2" charset="2"/>
              <a:buNone/>
            </a:pPr>
            <a:r>
              <a:rPr lang="en-US" altLang="en-US" sz="2000" dirty="0">
                <a:solidFill>
                  <a:schemeClr val="bg2"/>
                </a:solidFill>
                <a:latin typeface="Courier New" pitchFamily="49" charset="0"/>
                <a:cs typeface="Times New Roman" pitchFamily="18" charset="0"/>
              </a:rPr>
              <a:t>}</a:t>
            </a:r>
          </a:p>
          <a:p>
            <a:pPr algn="just">
              <a:lnSpc>
                <a:spcPct val="90000"/>
              </a:lnSpc>
              <a:spcBef>
                <a:spcPct val="0"/>
              </a:spcBef>
              <a:buFont typeface="Monotype Sorts" pitchFamily="2" charset="2"/>
              <a:buNone/>
            </a:pPr>
            <a:r>
              <a:rPr lang="en-US" altLang="en-US" sz="2000" dirty="0">
                <a:solidFill>
                  <a:schemeClr val="bg2"/>
                </a:solidFill>
                <a:latin typeface="Courier New" pitchFamily="49" charset="0"/>
                <a:cs typeface="Times New Roman" pitchFamily="18" charset="0"/>
              </a:rPr>
              <a:t>...</a:t>
            </a:r>
          </a:p>
          <a:p>
            <a:pPr algn="just">
              <a:lnSpc>
                <a:spcPct val="90000"/>
              </a:lnSpc>
              <a:spcBef>
                <a:spcPct val="0"/>
              </a:spcBef>
              <a:buFont typeface="Monotype Sorts" pitchFamily="2" charset="2"/>
              <a:buNone/>
            </a:pPr>
            <a:r>
              <a:rPr lang="en-US" altLang="en-US" sz="2000" dirty="0">
                <a:solidFill>
                  <a:schemeClr val="bg2"/>
                </a:solidFill>
                <a:latin typeface="Courier New" pitchFamily="49" charset="0"/>
                <a:cs typeface="Times New Roman" pitchFamily="18" charset="0"/>
              </a:rPr>
              <a:t>catch (</a:t>
            </a:r>
            <a:r>
              <a:rPr lang="en-US" altLang="en-US" sz="2000" dirty="0" err="1">
                <a:solidFill>
                  <a:schemeClr val="bg2"/>
                </a:solidFill>
                <a:latin typeface="Courier New" pitchFamily="49" charset="0"/>
                <a:cs typeface="Times New Roman" pitchFamily="18" charset="0"/>
              </a:rPr>
              <a:t>ExceptionN</a:t>
            </a:r>
            <a:r>
              <a:rPr lang="en-US" altLang="en-US" sz="2000" dirty="0">
                <a:solidFill>
                  <a:schemeClr val="bg2"/>
                </a:solidFill>
                <a:latin typeface="Courier New" pitchFamily="49" charset="0"/>
                <a:cs typeface="Times New Roman" pitchFamily="18" charset="0"/>
              </a:rPr>
              <a:t> exVar3) {</a:t>
            </a:r>
          </a:p>
          <a:p>
            <a:pPr algn="just">
              <a:lnSpc>
                <a:spcPct val="90000"/>
              </a:lnSpc>
              <a:spcBef>
                <a:spcPct val="0"/>
              </a:spcBef>
              <a:buFont typeface="Monotype Sorts" pitchFamily="2" charset="2"/>
              <a:buNone/>
            </a:pPr>
            <a:r>
              <a:rPr lang="en-US" altLang="en-US" sz="2000" dirty="0">
                <a:solidFill>
                  <a:schemeClr val="bg2"/>
                </a:solidFill>
                <a:latin typeface="Courier New" pitchFamily="49" charset="0"/>
                <a:cs typeface="Times New Roman" pitchFamily="18" charset="0"/>
              </a:rPr>
              <a:t>  handler for </a:t>
            </a:r>
            <a:r>
              <a:rPr lang="en-US" altLang="en-US" sz="2000" dirty="0" err="1">
                <a:solidFill>
                  <a:schemeClr val="bg2"/>
                </a:solidFill>
                <a:latin typeface="Courier New" pitchFamily="49" charset="0"/>
                <a:cs typeface="Times New Roman" pitchFamily="18" charset="0"/>
              </a:rPr>
              <a:t>exceptionN</a:t>
            </a:r>
            <a:r>
              <a:rPr lang="en-US" altLang="en-US" sz="2000" dirty="0">
                <a:solidFill>
                  <a:schemeClr val="bg2"/>
                </a:solidFill>
                <a:latin typeface="Courier New" pitchFamily="49" charset="0"/>
                <a:cs typeface="Times New Roman" pitchFamily="18" charset="0"/>
              </a:rPr>
              <a:t>;</a:t>
            </a:r>
          </a:p>
          <a:p>
            <a:pPr algn="just">
              <a:lnSpc>
                <a:spcPct val="90000"/>
              </a:lnSpc>
              <a:spcBef>
                <a:spcPct val="0"/>
              </a:spcBef>
              <a:buFont typeface="Monotype Sorts" pitchFamily="2" charset="2"/>
              <a:buNone/>
            </a:pPr>
            <a:r>
              <a:rPr lang="en-US" altLang="en-US" sz="2000" dirty="0">
                <a:solidFill>
                  <a:schemeClr val="bg2"/>
                </a:solidFill>
                <a:latin typeface="Courier New" pitchFamily="49" charset="0"/>
                <a:cs typeface="Times New Roman" pitchFamily="18" charset="0"/>
              </a:rPr>
              <a:t>}</a:t>
            </a:r>
            <a:r>
              <a:rPr lang="en-US" altLang="en-US" sz="2400" dirty="0">
                <a:solidFill>
                  <a:schemeClr val="bg2"/>
                </a:solidFill>
                <a:latin typeface="Courier New" pitchFamily="49" charset="0"/>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3049022-DE9D-4B1D-9709-4A7A9095BF78}" type="slidenum">
              <a:rPr lang="en-US" altLang="en-US"/>
              <a:pPr/>
              <a:t>13</a:t>
            </a:fld>
            <a:endParaRPr lang="en-US" altLang="en-US"/>
          </a:p>
        </p:txBody>
      </p:sp>
      <p:sp>
        <p:nvSpPr>
          <p:cNvPr id="156674" name="Rectangle 2"/>
          <p:cNvSpPr>
            <a:spLocks noGrp="1" noChangeArrowheads="1"/>
          </p:cNvSpPr>
          <p:nvPr>
            <p:ph type="title"/>
          </p:nvPr>
        </p:nvSpPr>
        <p:spPr>
          <a:xfrm>
            <a:off x="685800" y="0"/>
            <a:ext cx="7772400" cy="1428750"/>
          </a:xfrm>
          <a:noFill/>
          <a:ln/>
        </p:spPr>
        <p:txBody>
          <a:bodyPr/>
          <a:lstStyle/>
          <a:p>
            <a:r>
              <a:rPr lang="en-US" altLang="en-US"/>
              <a:t>Rethrowing Exceptions</a:t>
            </a:r>
            <a:endParaRPr lang="en-US" altLang="en-US" b="1"/>
          </a:p>
        </p:txBody>
      </p:sp>
      <p:sp>
        <p:nvSpPr>
          <p:cNvPr id="156675" name="Rectangle 3"/>
          <p:cNvSpPr>
            <a:spLocks noGrp="1" noChangeArrowheads="1"/>
          </p:cNvSpPr>
          <p:nvPr>
            <p:ph type="body" idx="1"/>
          </p:nvPr>
        </p:nvSpPr>
        <p:spPr>
          <a:xfrm>
            <a:off x="228600" y="1371600"/>
            <a:ext cx="8458200" cy="3733800"/>
          </a:xfrm>
          <a:solidFill>
            <a:schemeClr val="tx1"/>
          </a:solidFill>
          <a:ln/>
        </p:spPr>
        <p:txBody>
          <a:bodyPr/>
          <a:lstStyle/>
          <a:p>
            <a:pPr>
              <a:buFont typeface="Monotype Sorts" pitchFamily="2" charset="2"/>
              <a:buNone/>
            </a:pPr>
            <a:r>
              <a:rPr lang="en-US" altLang="en-US" sz="3000">
                <a:solidFill>
                  <a:schemeClr val="bg2"/>
                </a:solidFill>
                <a:latin typeface="Courier New" pitchFamily="49" charset="0"/>
              </a:rPr>
              <a:t>try {  </a:t>
            </a:r>
          </a:p>
          <a:p>
            <a:pPr>
              <a:spcBef>
                <a:spcPct val="0"/>
              </a:spcBef>
              <a:buFont typeface="Monotype Sorts" pitchFamily="2" charset="2"/>
              <a:buNone/>
            </a:pPr>
            <a:r>
              <a:rPr lang="en-US" altLang="en-US" sz="3000">
                <a:solidFill>
                  <a:schemeClr val="bg2"/>
                </a:solidFill>
                <a:latin typeface="Courier New" pitchFamily="49" charset="0"/>
              </a:rPr>
              <a:t>  statements;</a:t>
            </a:r>
          </a:p>
          <a:p>
            <a:pPr>
              <a:spcBef>
                <a:spcPct val="0"/>
              </a:spcBef>
              <a:buFont typeface="Monotype Sorts" pitchFamily="2" charset="2"/>
              <a:buNone/>
            </a:pPr>
            <a:r>
              <a:rPr lang="en-US" altLang="en-US" sz="3000">
                <a:solidFill>
                  <a:schemeClr val="bg2"/>
                </a:solidFill>
                <a:latin typeface="Courier New" pitchFamily="49" charset="0"/>
              </a:rPr>
              <a:t>}</a:t>
            </a:r>
          </a:p>
          <a:p>
            <a:pPr>
              <a:spcBef>
                <a:spcPct val="0"/>
              </a:spcBef>
              <a:buFont typeface="Monotype Sorts" pitchFamily="2" charset="2"/>
              <a:buNone/>
            </a:pPr>
            <a:r>
              <a:rPr lang="en-US" altLang="en-US" sz="3000">
                <a:solidFill>
                  <a:schemeClr val="bg2"/>
                </a:solidFill>
                <a:latin typeface="Courier New" pitchFamily="49" charset="0"/>
              </a:rPr>
              <a:t>catch(TheException ex) { </a:t>
            </a:r>
          </a:p>
          <a:p>
            <a:pPr>
              <a:spcBef>
                <a:spcPct val="0"/>
              </a:spcBef>
              <a:buFont typeface="Monotype Sorts" pitchFamily="2" charset="2"/>
              <a:buNone/>
            </a:pPr>
            <a:r>
              <a:rPr lang="en-US" altLang="en-US" sz="3000">
                <a:solidFill>
                  <a:schemeClr val="bg2"/>
                </a:solidFill>
                <a:latin typeface="Courier New" pitchFamily="49" charset="0"/>
              </a:rPr>
              <a:t>  perform operations before exits;</a:t>
            </a:r>
          </a:p>
          <a:p>
            <a:pPr>
              <a:spcBef>
                <a:spcPct val="0"/>
              </a:spcBef>
              <a:buFont typeface="Monotype Sorts" pitchFamily="2" charset="2"/>
              <a:buNone/>
            </a:pPr>
            <a:r>
              <a:rPr lang="en-US" altLang="en-US" sz="3000">
                <a:solidFill>
                  <a:schemeClr val="bg2"/>
                </a:solidFill>
                <a:latin typeface="Courier New" pitchFamily="49" charset="0"/>
              </a:rPr>
              <a:t>  throw ex;</a:t>
            </a:r>
          </a:p>
          <a:p>
            <a:pPr>
              <a:spcBef>
                <a:spcPct val="0"/>
              </a:spcBef>
              <a:buFont typeface="Monotype Sorts" pitchFamily="2" charset="2"/>
              <a:buNone/>
            </a:pPr>
            <a:r>
              <a:rPr lang="en-US" altLang="en-US" sz="3000">
                <a:solidFill>
                  <a:schemeClr val="bg2"/>
                </a:solidFill>
                <a:latin typeface="Courier New" pitchFamily="49" charset="0"/>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25EE26F-5182-4168-888F-83D7D115E01E}" type="slidenum">
              <a:rPr lang="en-US" altLang="en-US"/>
              <a:pPr/>
              <a:t>14</a:t>
            </a:fld>
            <a:endParaRPr lang="en-US" altLang="en-US"/>
          </a:p>
        </p:txBody>
      </p:sp>
      <p:sp>
        <p:nvSpPr>
          <p:cNvPr id="157698" name="Rectangle 2"/>
          <p:cNvSpPr>
            <a:spLocks noGrp="1" noChangeArrowheads="1"/>
          </p:cNvSpPr>
          <p:nvPr>
            <p:ph type="title"/>
          </p:nvPr>
        </p:nvSpPr>
        <p:spPr>
          <a:xfrm>
            <a:off x="685800" y="0"/>
            <a:ext cx="7772400" cy="1428750"/>
          </a:xfrm>
          <a:noFill/>
          <a:ln/>
        </p:spPr>
        <p:txBody>
          <a:bodyPr/>
          <a:lstStyle/>
          <a:p>
            <a:r>
              <a:rPr lang="en-US" altLang="en-US"/>
              <a:t>The </a:t>
            </a:r>
            <a:r>
              <a:rPr lang="en-US" altLang="en-US" sz="4200">
                <a:latin typeface="Courier New" pitchFamily="49" charset="0"/>
              </a:rPr>
              <a:t>finally</a:t>
            </a:r>
            <a:r>
              <a:rPr lang="en-US" altLang="en-US"/>
              <a:t> Clause</a:t>
            </a:r>
            <a:endParaRPr lang="en-US" altLang="en-US" b="1"/>
          </a:p>
        </p:txBody>
      </p:sp>
      <p:sp>
        <p:nvSpPr>
          <p:cNvPr id="157699" name="Rectangle 3"/>
          <p:cNvSpPr>
            <a:spLocks noGrp="1" noChangeArrowheads="1"/>
          </p:cNvSpPr>
          <p:nvPr>
            <p:ph type="body" idx="1"/>
          </p:nvPr>
        </p:nvSpPr>
        <p:spPr>
          <a:xfrm>
            <a:off x="914400" y="1371600"/>
            <a:ext cx="7696200" cy="4191000"/>
          </a:xfrm>
          <a:solidFill>
            <a:schemeClr val="tx1"/>
          </a:solidFill>
          <a:ln/>
        </p:spPr>
        <p:txBody>
          <a:bodyPr/>
          <a:lstStyle/>
          <a:p>
            <a:pPr algn="just">
              <a:lnSpc>
                <a:spcPct val="90000"/>
              </a:lnSpc>
              <a:buFont typeface="Monotype Sorts" pitchFamily="2" charset="2"/>
              <a:buNone/>
            </a:pPr>
            <a:r>
              <a:rPr lang="en-US" altLang="en-US" sz="3000">
                <a:solidFill>
                  <a:schemeClr val="bg2"/>
                </a:solidFill>
                <a:latin typeface="Courier New" pitchFamily="49" charset="0"/>
              </a:rPr>
              <a:t>try {  </a:t>
            </a:r>
          </a:p>
          <a:p>
            <a:pPr algn="just">
              <a:lnSpc>
                <a:spcPct val="90000"/>
              </a:lnSpc>
              <a:spcBef>
                <a:spcPct val="0"/>
              </a:spcBef>
              <a:buFont typeface="Monotype Sorts" pitchFamily="2" charset="2"/>
              <a:buNone/>
            </a:pPr>
            <a:r>
              <a:rPr lang="en-US" altLang="en-US" sz="3000">
                <a:solidFill>
                  <a:schemeClr val="bg2"/>
                </a:solidFill>
                <a:latin typeface="Courier New" pitchFamily="49" charset="0"/>
              </a:rPr>
              <a:t>  statements;</a:t>
            </a:r>
          </a:p>
          <a:p>
            <a:pPr algn="just">
              <a:lnSpc>
                <a:spcPct val="90000"/>
              </a:lnSpc>
              <a:spcBef>
                <a:spcPct val="0"/>
              </a:spcBef>
              <a:buFont typeface="Monotype Sorts" pitchFamily="2" charset="2"/>
              <a:buNone/>
            </a:pPr>
            <a:r>
              <a:rPr lang="en-US" altLang="en-US" sz="3000">
                <a:solidFill>
                  <a:schemeClr val="bg2"/>
                </a:solidFill>
                <a:latin typeface="Courier New" pitchFamily="49" charset="0"/>
              </a:rPr>
              <a:t>}</a:t>
            </a:r>
          </a:p>
          <a:p>
            <a:pPr algn="just">
              <a:lnSpc>
                <a:spcPct val="90000"/>
              </a:lnSpc>
              <a:spcBef>
                <a:spcPct val="0"/>
              </a:spcBef>
              <a:buFont typeface="Monotype Sorts" pitchFamily="2" charset="2"/>
              <a:buNone/>
            </a:pPr>
            <a:r>
              <a:rPr lang="en-US" altLang="en-US" sz="3000">
                <a:solidFill>
                  <a:schemeClr val="bg2"/>
                </a:solidFill>
                <a:latin typeface="Courier New" pitchFamily="49" charset="0"/>
              </a:rPr>
              <a:t>catch(TheException ex) { </a:t>
            </a:r>
          </a:p>
          <a:p>
            <a:pPr algn="just">
              <a:lnSpc>
                <a:spcPct val="90000"/>
              </a:lnSpc>
              <a:spcBef>
                <a:spcPct val="0"/>
              </a:spcBef>
              <a:buFont typeface="Monotype Sorts" pitchFamily="2" charset="2"/>
              <a:buNone/>
            </a:pPr>
            <a:r>
              <a:rPr lang="en-US" altLang="en-US" sz="3000">
                <a:solidFill>
                  <a:schemeClr val="bg2"/>
                </a:solidFill>
                <a:latin typeface="Courier New" pitchFamily="49" charset="0"/>
              </a:rPr>
              <a:t>  handling ex; </a:t>
            </a:r>
          </a:p>
          <a:p>
            <a:pPr algn="just">
              <a:lnSpc>
                <a:spcPct val="90000"/>
              </a:lnSpc>
              <a:spcBef>
                <a:spcPct val="0"/>
              </a:spcBef>
              <a:buFont typeface="Monotype Sorts" pitchFamily="2" charset="2"/>
              <a:buNone/>
            </a:pPr>
            <a:r>
              <a:rPr lang="en-US" altLang="en-US" sz="3000">
                <a:solidFill>
                  <a:schemeClr val="bg2"/>
                </a:solidFill>
                <a:latin typeface="Courier New" pitchFamily="49" charset="0"/>
              </a:rPr>
              <a:t>}</a:t>
            </a:r>
          </a:p>
          <a:p>
            <a:pPr algn="just">
              <a:lnSpc>
                <a:spcPct val="90000"/>
              </a:lnSpc>
              <a:spcBef>
                <a:spcPct val="0"/>
              </a:spcBef>
              <a:buFont typeface="Monotype Sorts" pitchFamily="2" charset="2"/>
              <a:buNone/>
            </a:pPr>
            <a:r>
              <a:rPr lang="en-US" altLang="en-US" sz="3000">
                <a:solidFill>
                  <a:schemeClr val="bg2"/>
                </a:solidFill>
                <a:latin typeface="Courier New" pitchFamily="49" charset="0"/>
              </a:rPr>
              <a:t>finally { </a:t>
            </a:r>
          </a:p>
          <a:p>
            <a:pPr algn="just">
              <a:lnSpc>
                <a:spcPct val="90000"/>
              </a:lnSpc>
              <a:spcBef>
                <a:spcPct val="0"/>
              </a:spcBef>
              <a:buFont typeface="Monotype Sorts" pitchFamily="2" charset="2"/>
              <a:buNone/>
            </a:pPr>
            <a:r>
              <a:rPr lang="en-US" altLang="en-US" sz="3000">
                <a:solidFill>
                  <a:schemeClr val="bg2"/>
                </a:solidFill>
                <a:latin typeface="Courier New" pitchFamily="49" charset="0"/>
              </a:rPr>
              <a:t>  finalStatements; </a:t>
            </a:r>
          </a:p>
          <a:p>
            <a:pPr algn="just">
              <a:lnSpc>
                <a:spcPct val="90000"/>
              </a:lnSpc>
              <a:spcBef>
                <a:spcPct val="0"/>
              </a:spcBef>
              <a:buFont typeface="Monotype Sorts" pitchFamily="2" charset="2"/>
              <a:buNone/>
            </a:pPr>
            <a:r>
              <a:rPr lang="en-US" altLang="en-US" sz="3000">
                <a:solidFill>
                  <a:schemeClr val="bg2"/>
                </a:solidFill>
                <a:latin typeface="Courier New" pitchFamily="49" charset="0"/>
              </a:rPr>
              <a:t>}</a:t>
            </a:r>
            <a:endParaRPr lang="en-US" altLang="en-US" sz="3000">
              <a:solidFill>
                <a:schemeClr val="bg2"/>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90790EAB-8D35-4BC5-B667-F60CEBAEA043}" type="slidenum">
              <a:rPr lang="en-US" altLang="en-US"/>
              <a:pPr/>
              <a:t>15</a:t>
            </a:fld>
            <a:endParaRPr lang="en-US" altLang="en-US"/>
          </a:p>
        </p:txBody>
      </p:sp>
      <p:sp>
        <p:nvSpPr>
          <p:cNvPr id="302082" name="Rectangle 2"/>
          <p:cNvSpPr>
            <a:spLocks noGrp="1" noChangeArrowheads="1"/>
          </p:cNvSpPr>
          <p:nvPr>
            <p:ph type="title"/>
          </p:nvPr>
        </p:nvSpPr>
        <p:spPr>
          <a:xfrm>
            <a:off x="685800" y="304800"/>
            <a:ext cx="7772400" cy="533400"/>
          </a:xfrm>
          <a:noFill/>
          <a:ln/>
        </p:spPr>
        <p:txBody>
          <a:bodyPr/>
          <a:lstStyle/>
          <a:p>
            <a:r>
              <a:rPr lang="en-US" altLang="en-US" sz="4300"/>
              <a:t>Trace a Program Execution</a:t>
            </a:r>
          </a:p>
        </p:txBody>
      </p:sp>
      <p:sp>
        <p:nvSpPr>
          <p:cNvPr id="302083" name="Rectangle 3"/>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solidFill>
                  <a:schemeClr val="bg2"/>
                </a:solidFill>
                <a:latin typeface="Forte" pitchFamily="66" charset="0"/>
              </a:rPr>
              <a:t>animation</a:t>
            </a:r>
          </a:p>
        </p:txBody>
      </p:sp>
      <p:sp>
        <p:nvSpPr>
          <p:cNvPr id="302084" name="Rectangle 4"/>
          <p:cNvSpPr>
            <a:spLocks noGrp="1" noChangeArrowheads="1"/>
          </p:cNvSpPr>
          <p:nvPr>
            <p:ph type="body" idx="1"/>
          </p:nvPr>
        </p:nvSpPr>
        <p:spPr>
          <a:xfrm>
            <a:off x="304800" y="1143000"/>
            <a:ext cx="4648200" cy="5105400"/>
          </a:xfrm>
          <a:solidFill>
            <a:schemeClr val="tx1"/>
          </a:solidFill>
          <a:ln/>
        </p:spPr>
        <p:txBody>
          <a:bodyPr/>
          <a:lstStyle/>
          <a:p>
            <a:pPr>
              <a:lnSpc>
                <a:spcPct val="80000"/>
              </a:lnSpc>
              <a:buFont typeface="Monotype Sorts" pitchFamily="2" charset="2"/>
              <a:buNone/>
            </a:pPr>
            <a:r>
              <a:rPr lang="en-US" altLang="en-US" sz="1800">
                <a:solidFill>
                  <a:schemeClr val="bg2"/>
                </a:solidFill>
                <a:latin typeface="Courier New" pitchFamily="49" charset="0"/>
              </a:rPr>
              <a:t>try {  </a:t>
            </a:r>
          </a:p>
          <a:p>
            <a:pPr>
              <a:lnSpc>
                <a:spcPct val="80000"/>
              </a:lnSpc>
              <a:buFont typeface="Monotype Sorts" pitchFamily="2" charset="2"/>
              <a:buNone/>
            </a:pPr>
            <a:r>
              <a:rPr lang="en-US" altLang="en-US" sz="1800">
                <a:solidFill>
                  <a:schemeClr val="bg2"/>
                </a:solidFill>
                <a:latin typeface="Courier New" pitchFamily="49" charset="0"/>
              </a:rPr>
              <a:t>  statement1;</a:t>
            </a:r>
          </a:p>
          <a:p>
            <a:pPr>
              <a:lnSpc>
                <a:spcPct val="80000"/>
              </a:lnSpc>
              <a:buFont typeface="Monotype Sorts" pitchFamily="2" charset="2"/>
              <a:buNone/>
            </a:pPr>
            <a:r>
              <a:rPr lang="en-US" altLang="en-US" sz="1800">
                <a:solidFill>
                  <a:schemeClr val="bg2"/>
                </a:solidFill>
                <a:latin typeface="Courier New" pitchFamily="49" charset="0"/>
              </a:rPr>
              <a:t>  statement2;</a:t>
            </a:r>
          </a:p>
          <a:p>
            <a:pPr>
              <a:lnSpc>
                <a:spcPct val="80000"/>
              </a:lnSpc>
              <a:buFont typeface="Monotype Sorts" pitchFamily="2" charset="2"/>
              <a:buNone/>
            </a:pPr>
            <a:r>
              <a:rPr lang="en-US" altLang="en-US" sz="1800">
                <a:solidFill>
                  <a:schemeClr val="bg2"/>
                </a:solidFill>
                <a:latin typeface="Courier New" pitchFamily="49" charset="0"/>
              </a:rPr>
              <a:t>  statement3;</a:t>
            </a:r>
          </a:p>
          <a:p>
            <a:pPr>
              <a:lnSpc>
                <a:spcPct val="80000"/>
              </a:lnSpc>
              <a:buFont typeface="Monotype Sorts" pitchFamily="2" charset="2"/>
              <a:buNone/>
            </a:pPr>
            <a:r>
              <a:rPr lang="en-US" altLang="en-US" sz="1800">
                <a:solidFill>
                  <a:schemeClr val="bg2"/>
                </a:solidFill>
                <a:latin typeface="Courier New" pitchFamily="49" charset="0"/>
              </a:rPr>
              <a:t>}</a:t>
            </a:r>
          </a:p>
          <a:p>
            <a:pPr>
              <a:lnSpc>
                <a:spcPct val="80000"/>
              </a:lnSpc>
              <a:buFont typeface="Monotype Sorts" pitchFamily="2" charset="2"/>
              <a:buNone/>
            </a:pPr>
            <a:r>
              <a:rPr lang="en-US" altLang="en-US" sz="1800">
                <a:solidFill>
                  <a:schemeClr val="bg2"/>
                </a:solidFill>
                <a:latin typeface="Courier New" pitchFamily="49" charset="0"/>
              </a:rPr>
              <a:t>catch(Exception1 ex) { </a:t>
            </a:r>
          </a:p>
          <a:p>
            <a:pPr>
              <a:lnSpc>
                <a:spcPct val="80000"/>
              </a:lnSpc>
              <a:buFont typeface="Monotype Sorts" pitchFamily="2" charset="2"/>
              <a:buNone/>
            </a:pPr>
            <a:r>
              <a:rPr lang="en-US" altLang="en-US" sz="1800">
                <a:solidFill>
                  <a:schemeClr val="bg2"/>
                </a:solidFill>
                <a:latin typeface="Courier New" pitchFamily="49" charset="0"/>
              </a:rPr>
              <a:t>  handling ex; </a:t>
            </a:r>
          </a:p>
          <a:p>
            <a:pPr>
              <a:lnSpc>
                <a:spcPct val="80000"/>
              </a:lnSpc>
              <a:buFont typeface="Monotype Sorts" pitchFamily="2" charset="2"/>
              <a:buNone/>
            </a:pPr>
            <a:r>
              <a:rPr lang="en-US" altLang="en-US" sz="1800">
                <a:solidFill>
                  <a:schemeClr val="bg2"/>
                </a:solidFill>
                <a:latin typeface="Courier New" pitchFamily="49" charset="0"/>
              </a:rPr>
              <a:t>}</a:t>
            </a:r>
          </a:p>
          <a:p>
            <a:pPr>
              <a:lnSpc>
                <a:spcPct val="80000"/>
              </a:lnSpc>
              <a:buFont typeface="Monotype Sorts" pitchFamily="2" charset="2"/>
              <a:buNone/>
            </a:pPr>
            <a:r>
              <a:rPr lang="en-US" altLang="en-US" sz="1800">
                <a:solidFill>
                  <a:schemeClr val="bg2"/>
                </a:solidFill>
                <a:latin typeface="Courier New" pitchFamily="49" charset="0"/>
              </a:rPr>
              <a:t>catch(Exception2 ex) { </a:t>
            </a:r>
          </a:p>
          <a:p>
            <a:pPr>
              <a:lnSpc>
                <a:spcPct val="80000"/>
              </a:lnSpc>
              <a:buFont typeface="Monotype Sorts" pitchFamily="2" charset="2"/>
              <a:buNone/>
            </a:pPr>
            <a:r>
              <a:rPr lang="en-US" altLang="en-US" sz="1800">
                <a:solidFill>
                  <a:schemeClr val="bg2"/>
                </a:solidFill>
                <a:latin typeface="Courier New" pitchFamily="49" charset="0"/>
              </a:rPr>
              <a:t>  handling ex; </a:t>
            </a:r>
          </a:p>
          <a:p>
            <a:pPr>
              <a:lnSpc>
                <a:spcPct val="80000"/>
              </a:lnSpc>
              <a:buFont typeface="Monotype Sorts" pitchFamily="2" charset="2"/>
              <a:buNone/>
            </a:pPr>
            <a:r>
              <a:rPr lang="en-US" altLang="en-US" sz="1800">
                <a:solidFill>
                  <a:schemeClr val="bg2"/>
                </a:solidFill>
                <a:latin typeface="Courier New" pitchFamily="49" charset="0"/>
              </a:rPr>
              <a:t>  throw ex;</a:t>
            </a:r>
          </a:p>
          <a:p>
            <a:pPr>
              <a:lnSpc>
                <a:spcPct val="80000"/>
              </a:lnSpc>
              <a:buFont typeface="Monotype Sorts" pitchFamily="2" charset="2"/>
              <a:buNone/>
            </a:pPr>
            <a:r>
              <a:rPr lang="en-US" altLang="en-US" sz="1800">
                <a:solidFill>
                  <a:schemeClr val="bg2"/>
                </a:solidFill>
                <a:latin typeface="Courier New" pitchFamily="49" charset="0"/>
              </a:rPr>
              <a:t>}</a:t>
            </a:r>
          </a:p>
          <a:p>
            <a:pPr>
              <a:lnSpc>
                <a:spcPct val="80000"/>
              </a:lnSpc>
              <a:buFont typeface="Monotype Sorts" pitchFamily="2" charset="2"/>
              <a:buNone/>
            </a:pPr>
            <a:r>
              <a:rPr lang="en-US" altLang="en-US" sz="1800">
                <a:solidFill>
                  <a:schemeClr val="bg2"/>
                </a:solidFill>
                <a:latin typeface="Courier New" pitchFamily="49" charset="0"/>
              </a:rPr>
              <a:t>finally { </a:t>
            </a:r>
          </a:p>
          <a:p>
            <a:pPr>
              <a:lnSpc>
                <a:spcPct val="80000"/>
              </a:lnSpc>
              <a:buFont typeface="Monotype Sorts" pitchFamily="2" charset="2"/>
              <a:buNone/>
            </a:pPr>
            <a:r>
              <a:rPr lang="en-US" altLang="en-US" sz="1800">
                <a:solidFill>
                  <a:schemeClr val="bg2"/>
                </a:solidFill>
                <a:latin typeface="Courier New" pitchFamily="49" charset="0"/>
              </a:rPr>
              <a:t>  finalStatements; </a:t>
            </a:r>
          </a:p>
          <a:p>
            <a:pPr>
              <a:lnSpc>
                <a:spcPct val="80000"/>
              </a:lnSpc>
              <a:buFont typeface="Monotype Sorts" pitchFamily="2" charset="2"/>
              <a:buNone/>
            </a:pPr>
            <a:r>
              <a:rPr lang="en-US" altLang="en-US" sz="1800">
                <a:solidFill>
                  <a:schemeClr val="bg2"/>
                </a:solidFill>
                <a:latin typeface="Courier New" pitchFamily="49" charset="0"/>
              </a:rPr>
              <a:t>}</a:t>
            </a:r>
          </a:p>
          <a:p>
            <a:pPr>
              <a:lnSpc>
                <a:spcPct val="80000"/>
              </a:lnSpc>
              <a:buFont typeface="Monotype Sorts" pitchFamily="2" charset="2"/>
              <a:buNone/>
            </a:pPr>
            <a:endParaRPr lang="en-US" altLang="en-US" sz="1800">
              <a:solidFill>
                <a:schemeClr val="bg2"/>
              </a:solidFill>
              <a:latin typeface="Courier New" pitchFamily="49" charset="0"/>
            </a:endParaRPr>
          </a:p>
          <a:p>
            <a:pPr>
              <a:lnSpc>
                <a:spcPct val="80000"/>
              </a:lnSpc>
              <a:buFont typeface="Monotype Sorts" pitchFamily="2" charset="2"/>
              <a:buNone/>
            </a:pPr>
            <a:r>
              <a:rPr lang="en-US" altLang="en-US" sz="1800">
                <a:solidFill>
                  <a:schemeClr val="bg2"/>
                </a:solidFill>
                <a:latin typeface="Courier New" pitchFamily="49" charset="0"/>
              </a:rPr>
              <a:t>Next statement;</a:t>
            </a:r>
          </a:p>
        </p:txBody>
      </p:sp>
      <p:sp>
        <p:nvSpPr>
          <p:cNvPr id="302085" name="Rectangle 5"/>
          <p:cNvSpPr>
            <a:spLocks noChangeArrowheads="1"/>
          </p:cNvSpPr>
          <p:nvPr/>
        </p:nvSpPr>
        <p:spPr bwMode="auto">
          <a:xfrm>
            <a:off x="381000" y="1676400"/>
            <a:ext cx="2819400" cy="3048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086" name="AutoShape 6"/>
          <p:cNvSpPr>
            <a:spLocks noChangeArrowheads="1"/>
          </p:cNvSpPr>
          <p:nvPr/>
        </p:nvSpPr>
        <p:spPr bwMode="auto">
          <a:xfrm>
            <a:off x="5715000" y="1371600"/>
            <a:ext cx="3200400" cy="1143000"/>
          </a:xfrm>
          <a:prstGeom prst="wedgeRoundRectCallout">
            <a:avLst>
              <a:gd name="adj1" fmla="val -142162"/>
              <a:gd name="adj2" fmla="val -486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0000"/>
              </a:lnSpc>
              <a:spcBef>
                <a:spcPct val="20000"/>
              </a:spcBef>
              <a:buClr>
                <a:schemeClr val="tx2"/>
              </a:buClr>
              <a:buSzPct val="75000"/>
              <a:buFont typeface="Monotype Sorts" pitchFamily="2" charset="2"/>
              <a:buNone/>
            </a:pPr>
            <a:r>
              <a:rPr lang="en-US" altLang="en-US"/>
              <a:t>statement2 throws an exception of type Exception2.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2086"/>
                                        </p:tgtEl>
                                        <p:attrNameLst>
                                          <p:attrName>style.visibility</p:attrName>
                                        </p:attrNameLst>
                                      </p:cBhvr>
                                      <p:to>
                                        <p:strVal val="visible"/>
                                      </p:to>
                                    </p:set>
                                    <p:anim calcmode="lin" valueType="num">
                                      <p:cBhvr additive="base">
                                        <p:cTn id="7" dur="500" fill="hold"/>
                                        <p:tgtEl>
                                          <p:spTgt spid="302086"/>
                                        </p:tgtEl>
                                        <p:attrNameLst>
                                          <p:attrName>ppt_x</p:attrName>
                                        </p:attrNameLst>
                                      </p:cBhvr>
                                      <p:tavLst>
                                        <p:tav tm="0">
                                          <p:val>
                                            <p:strVal val="0-#ppt_w/2"/>
                                          </p:val>
                                        </p:tav>
                                        <p:tav tm="100000">
                                          <p:val>
                                            <p:strVal val="#ppt_x"/>
                                          </p:val>
                                        </p:tav>
                                      </p:tavLst>
                                    </p:anim>
                                    <p:anim calcmode="lin" valueType="num">
                                      <p:cBhvr additive="base">
                                        <p:cTn id="8" dur="500" fill="hold"/>
                                        <p:tgtEl>
                                          <p:spTgt spid="3020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E7A8F377-8EA3-4A18-BFE9-2E08D12B9134}" type="slidenum">
              <a:rPr lang="en-US" altLang="en-US"/>
              <a:pPr/>
              <a:t>16</a:t>
            </a:fld>
            <a:endParaRPr lang="en-US" altLang="en-US"/>
          </a:p>
        </p:txBody>
      </p:sp>
      <p:sp>
        <p:nvSpPr>
          <p:cNvPr id="278530" name="Rectangle 2"/>
          <p:cNvSpPr>
            <a:spLocks noGrp="1" noChangeArrowheads="1"/>
          </p:cNvSpPr>
          <p:nvPr>
            <p:ph type="title"/>
          </p:nvPr>
        </p:nvSpPr>
        <p:spPr>
          <a:xfrm>
            <a:off x="685800" y="0"/>
            <a:ext cx="7772400" cy="1428750"/>
          </a:xfrm>
          <a:noFill/>
          <a:ln/>
        </p:spPr>
        <p:txBody>
          <a:bodyPr/>
          <a:lstStyle/>
          <a:p>
            <a:r>
              <a:rPr lang="en-US" altLang="en-US"/>
              <a:t>When to Throw Exceptions</a:t>
            </a:r>
            <a:endParaRPr lang="en-US" altLang="en-US" b="1"/>
          </a:p>
        </p:txBody>
      </p:sp>
      <p:sp>
        <p:nvSpPr>
          <p:cNvPr id="278531" name="Rectangle 3"/>
          <p:cNvSpPr>
            <a:spLocks noGrp="1" noChangeArrowheads="1"/>
          </p:cNvSpPr>
          <p:nvPr>
            <p:ph type="body" idx="1"/>
          </p:nvPr>
        </p:nvSpPr>
        <p:spPr>
          <a:xfrm>
            <a:off x="381000" y="1371600"/>
            <a:ext cx="8458200" cy="4724400"/>
          </a:xfrm>
          <a:noFill/>
          <a:ln/>
        </p:spPr>
        <p:txBody>
          <a:bodyPr/>
          <a:lstStyle/>
          <a:p>
            <a:pPr>
              <a:spcAft>
                <a:spcPts val="1200"/>
              </a:spcAft>
            </a:pPr>
            <a:r>
              <a:rPr lang="en-US" altLang="en-US">
                <a:cs typeface="Times New Roman" pitchFamily="18" charset="0"/>
              </a:rPr>
              <a:t>An exception occurs in a method. If you want the exception to be processed by its caller, you should create an exception object and throw it. If you can handle the exception in the method where it occurs, there is no need to throw it</a:t>
            </a:r>
            <a:r>
              <a:rPr lang="en-US" altLang="en-US"/>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475AFD87-1526-4AB0-BC4C-25A4E58C17E2}" type="slidenum">
              <a:rPr lang="en-US" altLang="en-US"/>
              <a:pPr/>
              <a:t>17</a:t>
            </a:fld>
            <a:endParaRPr lang="en-US" altLang="en-US"/>
          </a:p>
        </p:txBody>
      </p:sp>
      <p:sp>
        <p:nvSpPr>
          <p:cNvPr id="279554" name="Rectangle 2"/>
          <p:cNvSpPr>
            <a:spLocks noGrp="1" noChangeArrowheads="1"/>
          </p:cNvSpPr>
          <p:nvPr>
            <p:ph type="title"/>
          </p:nvPr>
        </p:nvSpPr>
        <p:spPr>
          <a:xfrm>
            <a:off x="685800" y="0"/>
            <a:ext cx="7772400" cy="1428750"/>
          </a:xfrm>
          <a:noFill/>
          <a:ln/>
        </p:spPr>
        <p:txBody>
          <a:bodyPr/>
          <a:lstStyle/>
          <a:p>
            <a:r>
              <a:rPr lang="en-US" altLang="en-US"/>
              <a:t>When to Use Exceptions</a:t>
            </a:r>
            <a:endParaRPr lang="en-US" altLang="en-US" b="1"/>
          </a:p>
        </p:txBody>
      </p:sp>
      <p:sp>
        <p:nvSpPr>
          <p:cNvPr id="279555" name="Rectangle 3"/>
          <p:cNvSpPr>
            <a:spLocks noGrp="1" noChangeArrowheads="1"/>
          </p:cNvSpPr>
          <p:nvPr>
            <p:ph type="body" idx="1"/>
          </p:nvPr>
        </p:nvSpPr>
        <p:spPr>
          <a:xfrm>
            <a:off x="381000" y="1371600"/>
            <a:ext cx="8458200" cy="1676400"/>
          </a:xfrm>
          <a:noFill/>
          <a:ln/>
        </p:spPr>
        <p:txBody>
          <a:bodyPr/>
          <a:lstStyle/>
          <a:p>
            <a:pPr marL="0" indent="0">
              <a:lnSpc>
                <a:spcPct val="90000"/>
              </a:lnSpc>
              <a:spcAft>
                <a:spcPts val="1200"/>
              </a:spcAft>
              <a:buFont typeface="Monotype Sorts" pitchFamily="2" charset="2"/>
              <a:buNone/>
            </a:pPr>
            <a:r>
              <a:rPr lang="en-US" altLang="en-US" sz="2800">
                <a:cs typeface="Times New Roman" pitchFamily="18" charset="0"/>
              </a:rPr>
              <a:t>When should you use the try-catch block in the code? You should use it to deal with unexpected error conditions. Do not use it to deal with simple, expected situations. For example, the following code </a:t>
            </a:r>
          </a:p>
        </p:txBody>
      </p:sp>
      <p:sp>
        <p:nvSpPr>
          <p:cNvPr id="279556" name="Rectangle 4"/>
          <p:cNvSpPr>
            <a:spLocks noChangeArrowheads="1"/>
          </p:cNvSpPr>
          <p:nvPr/>
        </p:nvSpPr>
        <p:spPr bwMode="auto">
          <a:xfrm>
            <a:off x="381000" y="3200400"/>
            <a:ext cx="8458200" cy="30480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spcAft>
                <a:spcPts val="1200"/>
              </a:spcAft>
              <a:buClr>
                <a:schemeClr val="tx2"/>
              </a:buClr>
              <a:buSzPct val="75000"/>
              <a:buFont typeface="Monotype Sorts" pitchFamily="2" charset="2"/>
              <a:buNone/>
            </a:pPr>
            <a:r>
              <a:rPr lang="en-US" altLang="en-US">
                <a:solidFill>
                  <a:schemeClr val="bg2"/>
                </a:solidFill>
                <a:latin typeface="Courier New" pitchFamily="49" charset="0"/>
                <a:cs typeface="Times New Roman" pitchFamily="18" charset="0"/>
              </a:rPr>
              <a:t>try {</a:t>
            </a:r>
          </a:p>
          <a:p>
            <a:pPr>
              <a:lnSpc>
                <a:spcPct val="90000"/>
              </a:lnSpc>
              <a:spcBef>
                <a:spcPct val="20000"/>
              </a:spcBef>
              <a:spcAft>
                <a:spcPts val="1200"/>
              </a:spcAft>
              <a:buClr>
                <a:schemeClr val="tx2"/>
              </a:buClr>
              <a:buSzPct val="75000"/>
              <a:buFont typeface="Monotype Sorts" pitchFamily="2" charset="2"/>
              <a:buNone/>
            </a:pPr>
            <a:r>
              <a:rPr lang="en-US" altLang="en-US">
                <a:solidFill>
                  <a:schemeClr val="bg2"/>
                </a:solidFill>
                <a:latin typeface="Courier New" pitchFamily="49" charset="0"/>
                <a:cs typeface="Times New Roman" pitchFamily="18" charset="0"/>
              </a:rPr>
              <a:t>  System.out.println(refVar.toString());</a:t>
            </a:r>
          </a:p>
          <a:p>
            <a:pPr>
              <a:lnSpc>
                <a:spcPct val="90000"/>
              </a:lnSpc>
              <a:spcBef>
                <a:spcPct val="20000"/>
              </a:spcBef>
              <a:spcAft>
                <a:spcPts val="1200"/>
              </a:spcAft>
              <a:buClr>
                <a:schemeClr val="tx2"/>
              </a:buClr>
              <a:buSzPct val="75000"/>
              <a:buFont typeface="Monotype Sorts" pitchFamily="2" charset="2"/>
              <a:buNone/>
            </a:pPr>
            <a:r>
              <a:rPr lang="en-US" altLang="en-US">
                <a:solidFill>
                  <a:schemeClr val="bg2"/>
                </a:solidFill>
                <a:latin typeface="Courier New" pitchFamily="49" charset="0"/>
                <a:cs typeface="Times New Roman" pitchFamily="18" charset="0"/>
              </a:rPr>
              <a:t>}</a:t>
            </a:r>
          </a:p>
          <a:p>
            <a:pPr>
              <a:lnSpc>
                <a:spcPct val="90000"/>
              </a:lnSpc>
              <a:spcBef>
                <a:spcPct val="20000"/>
              </a:spcBef>
              <a:spcAft>
                <a:spcPts val="1200"/>
              </a:spcAft>
              <a:buClr>
                <a:schemeClr val="tx2"/>
              </a:buClr>
              <a:buSzPct val="75000"/>
              <a:buFont typeface="Monotype Sorts" pitchFamily="2" charset="2"/>
              <a:buNone/>
            </a:pPr>
            <a:r>
              <a:rPr lang="en-US" altLang="en-US">
                <a:solidFill>
                  <a:schemeClr val="bg2"/>
                </a:solidFill>
                <a:latin typeface="Courier New" pitchFamily="49" charset="0"/>
                <a:cs typeface="Times New Roman" pitchFamily="18" charset="0"/>
              </a:rPr>
              <a:t>catch (NullPointerException ex) {</a:t>
            </a:r>
          </a:p>
          <a:p>
            <a:pPr>
              <a:lnSpc>
                <a:spcPct val="90000"/>
              </a:lnSpc>
              <a:spcBef>
                <a:spcPct val="20000"/>
              </a:spcBef>
              <a:spcAft>
                <a:spcPts val="1200"/>
              </a:spcAft>
              <a:buClr>
                <a:schemeClr val="tx2"/>
              </a:buClr>
              <a:buSzPct val="75000"/>
              <a:buFont typeface="Monotype Sorts" pitchFamily="2" charset="2"/>
              <a:buNone/>
            </a:pPr>
            <a:r>
              <a:rPr lang="en-US" altLang="en-US">
                <a:solidFill>
                  <a:schemeClr val="bg2"/>
                </a:solidFill>
                <a:latin typeface="Courier New" pitchFamily="49" charset="0"/>
                <a:cs typeface="Times New Roman" pitchFamily="18" charset="0"/>
              </a:rPr>
              <a:t>  System.out.println("refVar is null");</a:t>
            </a:r>
          </a:p>
          <a:p>
            <a:pPr>
              <a:lnSpc>
                <a:spcPct val="90000"/>
              </a:lnSpc>
              <a:spcBef>
                <a:spcPct val="20000"/>
              </a:spcBef>
              <a:spcAft>
                <a:spcPts val="1200"/>
              </a:spcAft>
              <a:buClr>
                <a:schemeClr val="tx2"/>
              </a:buClr>
              <a:buSzPct val="75000"/>
              <a:buFont typeface="Monotype Sorts" pitchFamily="2" charset="2"/>
              <a:buNone/>
            </a:pPr>
            <a:r>
              <a:rPr lang="en-US" altLang="en-US">
                <a:solidFill>
                  <a:schemeClr val="bg2"/>
                </a:solidFill>
                <a:latin typeface="Courier New" pitchFamily="49" charset="0"/>
                <a:cs typeface="Times New Roman" pitchFamily="18" charset="0"/>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668F027-3FAD-4D4F-97D5-2B1F6E32EF36}" type="slidenum">
              <a:rPr lang="en-US" altLang="en-US"/>
              <a:pPr/>
              <a:t>18</a:t>
            </a:fld>
            <a:endParaRPr lang="en-US" altLang="en-US"/>
          </a:p>
        </p:txBody>
      </p:sp>
      <p:sp>
        <p:nvSpPr>
          <p:cNvPr id="280578" name="Rectangle 2"/>
          <p:cNvSpPr>
            <a:spLocks noGrp="1" noChangeArrowheads="1"/>
          </p:cNvSpPr>
          <p:nvPr>
            <p:ph type="title"/>
          </p:nvPr>
        </p:nvSpPr>
        <p:spPr>
          <a:xfrm>
            <a:off x="685800" y="0"/>
            <a:ext cx="7772400" cy="1428750"/>
          </a:xfrm>
          <a:noFill/>
          <a:ln/>
        </p:spPr>
        <p:txBody>
          <a:bodyPr/>
          <a:lstStyle/>
          <a:p>
            <a:r>
              <a:rPr lang="en-US" altLang="en-US"/>
              <a:t>When to Use Exceptions</a:t>
            </a:r>
            <a:endParaRPr lang="en-US" altLang="en-US" b="1"/>
          </a:p>
        </p:txBody>
      </p:sp>
      <p:sp>
        <p:nvSpPr>
          <p:cNvPr id="280579" name="Rectangle 3"/>
          <p:cNvSpPr>
            <a:spLocks noGrp="1" noChangeArrowheads="1"/>
          </p:cNvSpPr>
          <p:nvPr>
            <p:ph type="body" idx="1"/>
          </p:nvPr>
        </p:nvSpPr>
        <p:spPr>
          <a:xfrm>
            <a:off x="381000" y="1371600"/>
            <a:ext cx="8458200" cy="609600"/>
          </a:xfrm>
          <a:noFill/>
          <a:ln/>
        </p:spPr>
        <p:txBody>
          <a:bodyPr/>
          <a:lstStyle/>
          <a:p>
            <a:pPr marL="0" indent="0">
              <a:spcAft>
                <a:spcPts val="1200"/>
              </a:spcAft>
              <a:buFont typeface="Monotype Sorts" pitchFamily="2" charset="2"/>
              <a:buNone/>
            </a:pPr>
            <a:r>
              <a:rPr lang="en-US" altLang="en-US">
                <a:cs typeface="Times New Roman" pitchFamily="18" charset="0"/>
              </a:rPr>
              <a:t>is better to be replaced by </a:t>
            </a:r>
          </a:p>
        </p:txBody>
      </p:sp>
      <p:sp>
        <p:nvSpPr>
          <p:cNvPr id="280580" name="Rectangle 4"/>
          <p:cNvSpPr>
            <a:spLocks noChangeArrowheads="1"/>
          </p:cNvSpPr>
          <p:nvPr/>
        </p:nvSpPr>
        <p:spPr bwMode="auto">
          <a:xfrm>
            <a:off x="381000" y="2286000"/>
            <a:ext cx="8229600" cy="25908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spcAft>
                <a:spcPts val="1200"/>
              </a:spcAft>
              <a:buClr>
                <a:schemeClr val="tx2"/>
              </a:buClr>
              <a:buSzPct val="75000"/>
              <a:buFont typeface="Monotype Sorts" pitchFamily="2" charset="2"/>
              <a:buNone/>
            </a:pPr>
            <a:r>
              <a:rPr lang="en-US" altLang="en-US">
                <a:solidFill>
                  <a:schemeClr val="bg2"/>
                </a:solidFill>
                <a:latin typeface="Courier New" pitchFamily="49" charset="0"/>
                <a:cs typeface="Times New Roman" pitchFamily="18" charset="0"/>
              </a:rPr>
              <a:t>if (refVar != null)</a:t>
            </a:r>
          </a:p>
          <a:p>
            <a:pPr>
              <a:lnSpc>
                <a:spcPct val="90000"/>
              </a:lnSpc>
              <a:spcBef>
                <a:spcPct val="20000"/>
              </a:spcBef>
              <a:spcAft>
                <a:spcPts val="1200"/>
              </a:spcAft>
              <a:buClr>
                <a:schemeClr val="tx2"/>
              </a:buClr>
              <a:buSzPct val="75000"/>
              <a:buFont typeface="Monotype Sorts" pitchFamily="2" charset="2"/>
              <a:buNone/>
            </a:pPr>
            <a:r>
              <a:rPr lang="en-US" altLang="en-US">
                <a:solidFill>
                  <a:schemeClr val="bg2"/>
                </a:solidFill>
                <a:latin typeface="Courier New" pitchFamily="49" charset="0"/>
                <a:cs typeface="Times New Roman" pitchFamily="18" charset="0"/>
              </a:rPr>
              <a:t>  System.out.println(refVar.toString());</a:t>
            </a:r>
          </a:p>
          <a:p>
            <a:pPr>
              <a:lnSpc>
                <a:spcPct val="90000"/>
              </a:lnSpc>
              <a:spcBef>
                <a:spcPct val="20000"/>
              </a:spcBef>
              <a:spcAft>
                <a:spcPts val="1200"/>
              </a:spcAft>
              <a:buClr>
                <a:schemeClr val="tx2"/>
              </a:buClr>
              <a:buSzPct val="75000"/>
              <a:buFont typeface="Monotype Sorts" pitchFamily="2" charset="2"/>
              <a:buNone/>
            </a:pPr>
            <a:r>
              <a:rPr lang="en-US" altLang="en-US">
                <a:solidFill>
                  <a:schemeClr val="bg2"/>
                </a:solidFill>
                <a:latin typeface="Courier New" pitchFamily="49" charset="0"/>
                <a:cs typeface="Times New Roman" pitchFamily="18" charset="0"/>
              </a:rPr>
              <a:t>else</a:t>
            </a:r>
          </a:p>
          <a:p>
            <a:pPr>
              <a:lnSpc>
                <a:spcPct val="90000"/>
              </a:lnSpc>
              <a:spcBef>
                <a:spcPct val="20000"/>
              </a:spcBef>
              <a:spcAft>
                <a:spcPts val="1200"/>
              </a:spcAft>
              <a:buClr>
                <a:schemeClr val="tx2"/>
              </a:buClr>
              <a:buSzPct val="75000"/>
              <a:buFont typeface="Monotype Sorts" pitchFamily="2" charset="2"/>
              <a:buNone/>
            </a:pPr>
            <a:r>
              <a:rPr lang="en-US" altLang="en-US">
                <a:solidFill>
                  <a:schemeClr val="bg2"/>
                </a:solidFill>
                <a:latin typeface="Courier New" pitchFamily="49" charset="0"/>
                <a:cs typeface="Times New Roman" pitchFamily="18" charset="0"/>
              </a:rPr>
              <a:t>  System.out.println("refVar is null");</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C012E94A-5E18-4937-AC1E-47B6E86F0986}" type="slidenum">
              <a:rPr lang="en-US" altLang="en-US"/>
              <a:pPr/>
              <a:t>19</a:t>
            </a:fld>
            <a:endParaRPr lang="en-US" altLang="en-US"/>
          </a:p>
        </p:txBody>
      </p:sp>
      <p:sp>
        <p:nvSpPr>
          <p:cNvPr id="256002" name="Rectangle 2"/>
          <p:cNvSpPr>
            <a:spLocks noGrp="1" noChangeArrowheads="1"/>
          </p:cNvSpPr>
          <p:nvPr>
            <p:ph type="title"/>
          </p:nvPr>
        </p:nvSpPr>
        <p:spPr>
          <a:xfrm>
            <a:off x="533400" y="228600"/>
            <a:ext cx="8153400" cy="457200"/>
          </a:xfrm>
          <a:noFill/>
          <a:ln/>
        </p:spPr>
        <p:txBody>
          <a:bodyPr/>
          <a:lstStyle/>
          <a:p>
            <a:r>
              <a:rPr lang="en-US" altLang="en-US" sz="4000"/>
              <a:t>Defining Custom Exception Classes</a:t>
            </a:r>
            <a:endParaRPr lang="en-US" altLang="en-US" b="1"/>
          </a:p>
        </p:txBody>
      </p:sp>
      <p:sp>
        <p:nvSpPr>
          <p:cNvPr id="256003" name="Text Box 3"/>
          <p:cNvSpPr txBox="1">
            <a:spLocks noChangeArrowheads="1"/>
          </p:cNvSpPr>
          <p:nvPr/>
        </p:nvSpPr>
        <p:spPr bwMode="auto">
          <a:xfrm>
            <a:off x="304800" y="1763712"/>
            <a:ext cx="8610600" cy="265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1638" indent="-401638">
              <a:defRPr sz="2400">
                <a:solidFill>
                  <a:schemeClr val="tx1"/>
                </a:solidFill>
                <a:latin typeface="Times New Roman" pitchFamily="18" charset="0"/>
              </a:defRPr>
            </a:lvl1pPr>
            <a:lvl2pPr marL="515938">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buClr>
                <a:schemeClr val="tx2"/>
              </a:buClr>
              <a:buSzPct val="75000"/>
              <a:buFont typeface="Monotype Sorts" pitchFamily="2" charset="2"/>
              <a:buChar char="F"/>
            </a:pPr>
            <a:r>
              <a:rPr lang="en-US" altLang="en-US" sz="2800" dirty="0"/>
              <a:t>Use the exception classes in the API whenever possible.</a:t>
            </a:r>
          </a:p>
          <a:p>
            <a:pPr>
              <a:spcBef>
                <a:spcPct val="50000"/>
              </a:spcBef>
              <a:buClr>
                <a:schemeClr val="tx2"/>
              </a:buClr>
              <a:buSzPct val="75000"/>
              <a:buFont typeface="Monotype Sorts" pitchFamily="2" charset="2"/>
              <a:buChar char="F"/>
            </a:pPr>
            <a:r>
              <a:rPr lang="en-US" altLang="en-US" sz="2800" dirty="0"/>
              <a:t>Define custom exception classes if the predefined classes are not sufficient.</a:t>
            </a:r>
          </a:p>
          <a:p>
            <a:pPr>
              <a:spcBef>
                <a:spcPct val="50000"/>
              </a:spcBef>
              <a:buClr>
                <a:schemeClr val="tx2"/>
              </a:buClr>
              <a:buSzPct val="75000"/>
              <a:buFont typeface="Monotype Sorts" pitchFamily="2" charset="2"/>
              <a:buChar char="F"/>
            </a:pPr>
            <a:r>
              <a:rPr lang="en-US" altLang="en-US" sz="2800" dirty="0"/>
              <a:t>Define custom exception classes by extending Exception or a subclass of Exception.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Exceptional Event (Exception)</a:t>
            </a:r>
            <a:endParaRPr lang="en-US" dirty="0"/>
          </a:p>
        </p:txBody>
      </p:sp>
      <p:sp>
        <p:nvSpPr>
          <p:cNvPr id="3" name="Content Placeholder 2"/>
          <p:cNvSpPr>
            <a:spLocks noGrp="1"/>
          </p:cNvSpPr>
          <p:nvPr>
            <p:ph idx="1"/>
          </p:nvPr>
        </p:nvSpPr>
        <p:spPr>
          <a:xfrm>
            <a:off x="304800" y="1657350"/>
            <a:ext cx="8534400" cy="4114800"/>
          </a:xfrm>
        </p:spPr>
        <p:txBody>
          <a:bodyPr/>
          <a:lstStyle/>
          <a:p>
            <a:r>
              <a:rPr lang="en-US" sz="2800" dirty="0" smtClean="0">
                <a:solidFill>
                  <a:srgbClr val="FFFF00"/>
                </a:solidFill>
              </a:rPr>
              <a:t>An </a:t>
            </a:r>
            <a:r>
              <a:rPr lang="en-US" sz="2800" i="1" dirty="0">
                <a:solidFill>
                  <a:srgbClr val="FFFF00"/>
                </a:solidFill>
              </a:rPr>
              <a:t>exception</a:t>
            </a:r>
            <a:r>
              <a:rPr lang="en-US" sz="2800" dirty="0">
                <a:solidFill>
                  <a:srgbClr val="FFFF00"/>
                </a:solidFill>
              </a:rPr>
              <a:t> is an event, which occurs during the execution of a program, that disrupts the normal flow of the program's instructions. </a:t>
            </a:r>
            <a:endParaRPr lang="en-US" sz="2800" dirty="0" smtClean="0">
              <a:solidFill>
                <a:srgbClr val="FFFF00"/>
              </a:solidFill>
            </a:endParaRPr>
          </a:p>
          <a:p>
            <a:r>
              <a:rPr lang="en-US" sz="2800" dirty="0">
                <a:solidFill>
                  <a:srgbClr val="FFFF00"/>
                </a:solidFill>
              </a:rPr>
              <a:t>When an exceptional condition arises, an object </a:t>
            </a:r>
            <a:r>
              <a:rPr lang="en-US" sz="2800" dirty="0" smtClean="0">
                <a:solidFill>
                  <a:srgbClr val="FFFF00"/>
                </a:solidFill>
              </a:rPr>
              <a:t>representing that </a:t>
            </a:r>
            <a:r>
              <a:rPr lang="en-US" sz="2800" dirty="0">
                <a:solidFill>
                  <a:srgbClr val="FFFF00"/>
                </a:solidFill>
              </a:rPr>
              <a:t>exception is created and </a:t>
            </a:r>
            <a:r>
              <a:rPr lang="en-US" sz="2800" dirty="0" smtClean="0">
                <a:solidFill>
                  <a:srgbClr val="FFFF00"/>
                </a:solidFill>
              </a:rPr>
              <a:t>thrown in </a:t>
            </a:r>
            <a:r>
              <a:rPr lang="en-US" sz="2800" dirty="0">
                <a:solidFill>
                  <a:srgbClr val="FFFF00"/>
                </a:solidFill>
              </a:rPr>
              <a:t>the method that caused the error</a:t>
            </a:r>
            <a:r>
              <a:rPr lang="en-US" sz="2800" dirty="0" smtClean="0">
                <a:solidFill>
                  <a:srgbClr val="FFFF00"/>
                </a:solidFill>
              </a:rPr>
              <a:t>.</a:t>
            </a:r>
          </a:p>
          <a:p>
            <a:r>
              <a:rPr lang="en-US" sz="2800" dirty="0">
                <a:solidFill>
                  <a:srgbClr val="FFFF00"/>
                </a:solidFill>
              </a:rPr>
              <a:t>Exceptions can be generated by the Java run-time system, or </a:t>
            </a:r>
            <a:r>
              <a:rPr lang="en-US" sz="2800" dirty="0" smtClean="0">
                <a:solidFill>
                  <a:srgbClr val="FFFF00"/>
                </a:solidFill>
              </a:rPr>
              <a:t>they can </a:t>
            </a:r>
            <a:r>
              <a:rPr lang="en-US" sz="2800" dirty="0">
                <a:solidFill>
                  <a:srgbClr val="FFFF00"/>
                </a:solidFill>
              </a:rPr>
              <a:t>be manually generated by your code.</a:t>
            </a:r>
          </a:p>
        </p:txBody>
      </p:sp>
      <p:sp>
        <p:nvSpPr>
          <p:cNvPr id="4" name="Slide Number Placeholder 3"/>
          <p:cNvSpPr>
            <a:spLocks noGrp="1"/>
          </p:cNvSpPr>
          <p:nvPr>
            <p:ph type="sldNum" sz="quarter" idx="11"/>
          </p:nvPr>
        </p:nvSpPr>
        <p:spPr/>
        <p:txBody>
          <a:bodyPr/>
          <a:lstStyle/>
          <a:p>
            <a:fld id="{174935A3-40B1-4A19-BB6D-68E22349ECC1}" type="slidenum">
              <a:rPr lang="en-US" altLang="en-US" smtClean="0"/>
              <a:pPr/>
              <a:t>2</a:t>
            </a:fld>
            <a:endParaRPr lang="en-US" altLang="en-US"/>
          </a:p>
        </p:txBody>
      </p:sp>
    </p:spTree>
    <p:extLst>
      <p:ext uri="{BB962C8B-B14F-4D97-AF65-F5344CB8AC3E}">
        <p14:creationId xmlns:p14="http://schemas.microsoft.com/office/powerpoint/2010/main" val="13757045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DC526255-B9B2-477E-8032-BF6E001FA95A}" type="slidenum">
              <a:rPr lang="en-US" altLang="en-US" smtClean="0"/>
              <a:pPr/>
              <a:t>20</a:t>
            </a:fld>
            <a:endParaRPr lang="en-US" altLang="en-US"/>
          </a:p>
        </p:txBody>
      </p:sp>
      <p:sp>
        <p:nvSpPr>
          <p:cNvPr id="3" name="TextBox 2"/>
          <p:cNvSpPr txBox="1"/>
          <p:nvPr/>
        </p:nvSpPr>
        <p:spPr>
          <a:xfrm>
            <a:off x="762000" y="504646"/>
            <a:ext cx="7696200" cy="5909310"/>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 This program creates a custom exception type.</a:t>
            </a:r>
          </a:p>
          <a:p>
            <a:r>
              <a:rPr lang="en-US" sz="1400" dirty="0">
                <a:latin typeface="Courier New" panose="02070309020205020404" pitchFamily="49" charset="0"/>
                <a:cs typeface="Courier New" panose="02070309020205020404" pitchFamily="49" charset="0"/>
              </a:rPr>
              <a:t>class </a:t>
            </a:r>
            <a:r>
              <a:rPr lang="en-US" sz="1400" dirty="0" err="1" smtClean="0">
                <a:latin typeface="Courier New" panose="02070309020205020404" pitchFamily="49" charset="0"/>
                <a:cs typeface="Courier New" panose="02070309020205020404" pitchFamily="49" charset="0"/>
              </a:rPr>
              <a:t>GreaterThanTenExp</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extends Exception {</a:t>
            </a:r>
          </a:p>
          <a:p>
            <a:r>
              <a:rPr lang="en-US" sz="1400" dirty="0" smtClean="0">
                <a:latin typeface="Courier New" panose="02070309020205020404" pitchFamily="49" charset="0"/>
                <a:cs typeface="Courier New" panose="02070309020205020404" pitchFamily="49" charset="0"/>
              </a:rPr>
              <a:t>	private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detail;</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GreaterThanTenExp</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 {</a:t>
            </a:r>
          </a:p>
          <a:p>
            <a:r>
              <a:rPr lang="en-US" sz="1400" dirty="0" smtClean="0">
                <a:latin typeface="Courier New" panose="02070309020205020404" pitchFamily="49" charset="0"/>
                <a:cs typeface="Courier New" panose="02070309020205020404" pitchFamily="49" charset="0"/>
              </a:rPr>
              <a:t>		detail </a:t>
            </a:r>
            <a:r>
              <a:rPr lang="en-US" sz="1400" dirty="0">
                <a:latin typeface="Courier New" panose="02070309020205020404" pitchFamily="49" charset="0"/>
                <a:cs typeface="Courier New" panose="02070309020205020404" pitchFamily="49" charset="0"/>
              </a:rPr>
              <a:t>= a;</a:t>
            </a:r>
          </a:p>
          <a:p>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public </a:t>
            </a:r>
            <a:r>
              <a:rPr lang="en-US" sz="1400" dirty="0">
                <a:latin typeface="Courier New" panose="02070309020205020404" pitchFamily="49" charset="0"/>
                <a:cs typeface="Courier New" panose="02070309020205020404" pitchFamily="49" charset="0"/>
              </a:rPr>
              <a:t>String </a:t>
            </a:r>
            <a:r>
              <a:rPr lang="en-US" sz="1400" dirty="0" err="1">
                <a:latin typeface="Courier New" panose="02070309020205020404" pitchFamily="49" charset="0"/>
                <a:cs typeface="Courier New" panose="02070309020205020404" pitchFamily="49" charset="0"/>
              </a:rPr>
              <a:t>toString</a:t>
            </a:r>
            <a:r>
              <a:rPr lang="en-US" sz="1400" dirty="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return </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GreaterThanTenExp</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detail + "]";</a:t>
            </a:r>
          </a:p>
          <a:p>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class </a:t>
            </a:r>
            <a:r>
              <a:rPr lang="en-US" sz="1400" dirty="0" err="1">
                <a:latin typeface="Courier New" panose="02070309020205020404" pitchFamily="49" charset="0"/>
                <a:cs typeface="Courier New" panose="02070309020205020404" pitchFamily="49" charset="0"/>
              </a:rPr>
              <a:t>ExceptionDemo</a:t>
            </a:r>
            <a:r>
              <a:rPr lang="en-US" sz="1400" dirty="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static </a:t>
            </a:r>
            <a:r>
              <a:rPr lang="en-US" sz="1400" dirty="0">
                <a:latin typeface="Courier New" panose="02070309020205020404" pitchFamily="49" charset="0"/>
                <a:cs typeface="Courier New" panose="02070309020205020404" pitchFamily="49" charset="0"/>
              </a:rPr>
              <a:t>void compute(</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 </a:t>
            </a:r>
            <a:r>
              <a:rPr lang="en-US" sz="1400" dirty="0" smtClean="0">
                <a:latin typeface="Courier New" panose="02070309020205020404" pitchFamily="49" charset="0"/>
                <a:cs typeface="Courier New" panose="02070309020205020404" pitchFamily="49" charset="0"/>
              </a:rPr>
              <a:t>throws </a:t>
            </a:r>
            <a:r>
              <a:rPr lang="en-US" sz="1400" dirty="0" err="1" smtClean="0">
                <a:latin typeface="Courier New" panose="02070309020205020404" pitchFamily="49" charset="0"/>
                <a:cs typeface="Courier New" panose="02070309020205020404" pitchFamily="49" charset="0"/>
              </a:rPr>
              <a:t>GreaterThanTenExp</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("Called compute(" + a + ")");</a:t>
            </a:r>
          </a:p>
          <a:p>
            <a:r>
              <a:rPr lang="en-US" sz="1400" dirty="0" smtClean="0">
                <a:latin typeface="Courier New" panose="02070309020205020404" pitchFamily="49" charset="0"/>
                <a:cs typeface="Courier New" panose="02070309020205020404" pitchFamily="49" charset="0"/>
              </a:rPr>
              <a:t>		if(a </a:t>
            </a:r>
            <a:r>
              <a:rPr lang="en-US" sz="1400" dirty="0">
                <a:latin typeface="Courier New" panose="02070309020205020404" pitchFamily="49" charset="0"/>
                <a:cs typeface="Courier New" panose="02070309020205020404" pitchFamily="49" charset="0"/>
              </a:rPr>
              <a:t>&gt; 10)</a:t>
            </a:r>
          </a:p>
          <a:p>
            <a:r>
              <a:rPr lang="en-US" sz="1400" dirty="0" smtClean="0">
                <a:latin typeface="Courier New" panose="02070309020205020404" pitchFamily="49" charset="0"/>
                <a:cs typeface="Courier New" panose="02070309020205020404" pitchFamily="49" charset="0"/>
              </a:rPr>
              <a:t>			throw </a:t>
            </a:r>
            <a:r>
              <a:rPr lang="en-US" sz="1400" dirty="0">
                <a:latin typeface="Courier New" panose="02070309020205020404" pitchFamily="49" charset="0"/>
                <a:cs typeface="Courier New" panose="02070309020205020404" pitchFamily="49" charset="0"/>
              </a:rPr>
              <a:t>new </a:t>
            </a:r>
            <a:r>
              <a:rPr lang="en-US" sz="1400" dirty="0" err="1" smtClean="0">
                <a:latin typeface="Courier New" panose="02070309020205020404" pitchFamily="49" charset="0"/>
                <a:cs typeface="Courier New" panose="02070309020205020404" pitchFamily="49" charset="0"/>
              </a:rPr>
              <a:t>GreaterThanTenExp</a:t>
            </a:r>
            <a:r>
              <a:rPr lang="en-US" sz="1400" dirty="0" smtClean="0">
                <a:latin typeface="Courier New" panose="02070309020205020404" pitchFamily="49" charset="0"/>
                <a:cs typeface="Courier New" panose="02070309020205020404" pitchFamily="49" charset="0"/>
              </a:rPr>
              <a:t>(a</a:t>
            </a:r>
            <a:r>
              <a:rPr lang="en-US" sz="1400" dirty="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("Normal exit");</a:t>
            </a:r>
          </a:p>
          <a:p>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public </a:t>
            </a:r>
            <a:r>
              <a:rPr lang="en-US" sz="1400" dirty="0">
                <a:latin typeface="Courier New" panose="02070309020205020404" pitchFamily="49" charset="0"/>
                <a:cs typeface="Courier New" panose="02070309020205020404" pitchFamily="49" charset="0"/>
              </a:rPr>
              <a:t>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try </a:t>
            </a:r>
            <a:r>
              <a:rPr lang="en-US" sz="1400" dirty="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compute(1</a:t>
            </a:r>
            <a:r>
              <a:rPr lang="en-US" sz="1400" dirty="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compute(20</a:t>
            </a:r>
            <a:r>
              <a:rPr lang="en-US" sz="1400" dirty="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 </a:t>
            </a:r>
            <a:r>
              <a:rPr lang="en-US" sz="1400" dirty="0">
                <a:latin typeface="Courier New" panose="02070309020205020404" pitchFamily="49" charset="0"/>
                <a:cs typeface="Courier New" panose="02070309020205020404" pitchFamily="49" charset="0"/>
              </a:rPr>
              <a:t>catch </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GreaterThanTenExp</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e) {</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("Caught " + e);</a:t>
            </a:r>
          </a:p>
          <a:p>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631091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Content Placeholder 2"/>
          <p:cNvSpPr>
            <a:spLocks noGrp="1"/>
          </p:cNvSpPr>
          <p:nvPr>
            <p:ph idx="1"/>
          </p:nvPr>
        </p:nvSpPr>
        <p:spPr>
          <a:xfrm>
            <a:off x="685800" y="1371600"/>
            <a:ext cx="7772400" cy="4648200"/>
          </a:xfrm>
        </p:spPr>
        <p:txBody>
          <a:bodyPr/>
          <a:lstStyle/>
          <a:p>
            <a:r>
              <a:rPr lang="en-US" sz="2800" dirty="0" smtClean="0">
                <a:solidFill>
                  <a:srgbClr val="FFFF00"/>
                </a:solidFill>
              </a:rPr>
              <a:t>An exception should be caught </a:t>
            </a:r>
            <a:r>
              <a:rPr lang="en-US" sz="2800" dirty="0">
                <a:solidFill>
                  <a:srgbClr val="FFFF00"/>
                </a:solidFill>
              </a:rPr>
              <a:t>and </a:t>
            </a:r>
            <a:r>
              <a:rPr lang="en-US" sz="2800" dirty="0" smtClean="0">
                <a:solidFill>
                  <a:srgbClr val="FFFF00"/>
                </a:solidFill>
              </a:rPr>
              <a:t>processed, otherwise, the program quits abnormally</a:t>
            </a:r>
          </a:p>
          <a:p>
            <a:r>
              <a:rPr lang="en-US" sz="2800" dirty="0" smtClean="0">
                <a:solidFill>
                  <a:srgbClr val="FFFF00"/>
                </a:solidFill>
              </a:rPr>
              <a:t>Exceptions </a:t>
            </a:r>
            <a:r>
              <a:rPr lang="en-US" sz="2800" dirty="0">
                <a:solidFill>
                  <a:srgbClr val="FFFF00"/>
                </a:solidFill>
              </a:rPr>
              <a:t>thrown by </a:t>
            </a:r>
            <a:r>
              <a:rPr lang="en-US" sz="2800" dirty="0" smtClean="0">
                <a:solidFill>
                  <a:srgbClr val="FFFF00"/>
                </a:solidFill>
              </a:rPr>
              <a:t>JVM </a:t>
            </a:r>
            <a:r>
              <a:rPr lang="en-US" sz="2800" dirty="0">
                <a:solidFill>
                  <a:srgbClr val="FFFF00"/>
                </a:solidFill>
              </a:rPr>
              <a:t>relate to fundamental errors that violate the rules of the Java language or the constraints of the Java </a:t>
            </a:r>
            <a:r>
              <a:rPr lang="en-US" sz="2800" dirty="0" smtClean="0">
                <a:solidFill>
                  <a:srgbClr val="FFFF00"/>
                </a:solidFill>
              </a:rPr>
              <a:t>execution environment</a:t>
            </a:r>
            <a:endParaRPr lang="en-US" sz="2800" dirty="0">
              <a:solidFill>
                <a:srgbClr val="FFFF00"/>
              </a:solidFill>
            </a:endParaRPr>
          </a:p>
          <a:p>
            <a:r>
              <a:rPr lang="en-US" sz="2800" dirty="0">
                <a:solidFill>
                  <a:srgbClr val="FFFF00"/>
                </a:solidFill>
              </a:rPr>
              <a:t>Manually generated exceptions are typically used to report some </a:t>
            </a:r>
            <a:r>
              <a:rPr lang="en-US" sz="2800" dirty="0" smtClean="0">
                <a:solidFill>
                  <a:srgbClr val="FFFF00"/>
                </a:solidFill>
              </a:rPr>
              <a:t>error condition </a:t>
            </a:r>
            <a:r>
              <a:rPr lang="en-US" sz="2800" dirty="0">
                <a:solidFill>
                  <a:srgbClr val="FFFF00"/>
                </a:solidFill>
              </a:rPr>
              <a:t>to the caller of a method</a:t>
            </a:r>
            <a:r>
              <a:rPr lang="en-US" sz="2800" dirty="0" smtClean="0">
                <a:solidFill>
                  <a:srgbClr val="FFFF00"/>
                </a:solidFill>
              </a:rPr>
              <a:t>.</a:t>
            </a:r>
          </a:p>
          <a:p>
            <a:r>
              <a:rPr lang="en-US" sz="2800" dirty="0">
                <a:solidFill>
                  <a:srgbClr val="FFFF00"/>
                </a:solidFill>
              </a:rPr>
              <a:t>Java exception handling is managed via five keywords: try, catch, throw, throws, </a:t>
            </a:r>
            <a:r>
              <a:rPr lang="en-US" sz="2800" dirty="0" smtClean="0">
                <a:solidFill>
                  <a:srgbClr val="FFFF00"/>
                </a:solidFill>
              </a:rPr>
              <a:t>and finally</a:t>
            </a:r>
            <a:r>
              <a:rPr lang="en-US" sz="2800" dirty="0">
                <a:solidFill>
                  <a:srgbClr val="FFFF00"/>
                </a:solidFill>
              </a:rPr>
              <a:t>. </a:t>
            </a:r>
          </a:p>
        </p:txBody>
      </p:sp>
      <p:sp>
        <p:nvSpPr>
          <p:cNvPr id="4" name="Slide Number Placeholder 3"/>
          <p:cNvSpPr>
            <a:spLocks noGrp="1"/>
          </p:cNvSpPr>
          <p:nvPr>
            <p:ph type="sldNum" sz="quarter" idx="11"/>
          </p:nvPr>
        </p:nvSpPr>
        <p:spPr/>
        <p:txBody>
          <a:bodyPr/>
          <a:lstStyle/>
          <a:p>
            <a:fld id="{174935A3-40B1-4A19-BB6D-68E22349ECC1}" type="slidenum">
              <a:rPr lang="en-US" altLang="en-US" smtClean="0"/>
              <a:pPr/>
              <a:t>3</a:t>
            </a:fld>
            <a:endParaRPr lang="en-US" altLang="en-US"/>
          </a:p>
        </p:txBody>
      </p:sp>
    </p:spTree>
    <p:extLst>
      <p:ext uri="{BB962C8B-B14F-4D97-AF65-F5344CB8AC3E}">
        <p14:creationId xmlns:p14="http://schemas.microsoft.com/office/powerpoint/2010/main" val="39411442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412"/>
            <a:ext cx="7772400" cy="1143000"/>
          </a:xfrm>
        </p:spPr>
        <p:txBody>
          <a:bodyPr/>
          <a:lstStyle/>
          <a:p>
            <a:r>
              <a:rPr lang="en-US" dirty="0" smtClean="0"/>
              <a:t>Exception Types</a:t>
            </a:r>
            <a:endParaRPr lang="en-US" dirty="0"/>
          </a:p>
        </p:txBody>
      </p:sp>
      <p:sp>
        <p:nvSpPr>
          <p:cNvPr id="3" name="Slide Number Placeholder 2"/>
          <p:cNvSpPr>
            <a:spLocks noGrp="1"/>
          </p:cNvSpPr>
          <p:nvPr>
            <p:ph type="sldNum" sz="quarter" idx="11"/>
          </p:nvPr>
        </p:nvSpPr>
        <p:spPr/>
        <p:txBody>
          <a:bodyPr/>
          <a:lstStyle/>
          <a:p>
            <a:fld id="{F9B1FE33-9430-4AF4-83BB-0E396B451887}" type="slidenum">
              <a:rPr lang="en-US" altLang="en-US" smtClean="0"/>
              <a:pPr/>
              <a:t>4</a:t>
            </a:fld>
            <a:endParaRPr lang="en-US" altLang="en-US"/>
          </a:p>
        </p:txBody>
      </p:sp>
      <p:pic>
        <p:nvPicPr>
          <p:cNvPr id="3133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8197" y="1371600"/>
            <a:ext cx="3525825"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33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200400"/>
            <a:ext cx="2647950" cy="260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Box 6"/>
          <p:cNvSpPr txBox="1">
            <a:spLocks noChangeArrowheads="1"/>
          </p:cNvSpPr>
          <p:nvPr/>
        </p:nvSpPr>
        <p:spPr bwMode="auto">
          <a:xfrm>
            <a:off x="6096000" y="4048125"/>
            <a:ext cx="2971800" cy="2047875"/>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dirty="0">
                <a:solidFill>
                  <a:schemeClr val="bg2"/>
                </a:solidFill>
                <a:cs typeface="Times New Roman" pitchFamily="18" charset="0"/>
              </a:rPr>
              <a:t>System errors</a:t>
            </a:r>
            <a:r>
              <a:rPr lang="en-US" altLang="en-US" sz="1600" dirty="0">
                <a:solidFill>
                  <a:schemeClr val="bg2"/>
                </a:solidFill>
                <a:cs typeface="Times New Roman" pitchFamily="18" charset="0"/>
              </a:rPr>
              <a:t> are thrown by JVM and represented in the </a:t>
            </a:r>
            <a:r>
              <a:rPr lang="en-US" altLang="en-US" sz="1600" u="sng" dirty="0">
                <a:solidFill>
                  <a:schemeClr val="bg2"/>
                </a:solidFill>
                <a:cs typeface="Times New Roman" pitchFamily="18" charset="0"/>
              </a:rPr>
              <a:t>Error</a:t>
            </a:r>
            <a:r>
              <a:rPr lang="en-US" altLang="en-US" sz="1600" dirty="0">
                <a:solidFill>
                  <a:schemeClr val="bg2"/>
                </a:solidFill>
                <a:cs typeface="Times New Roman" pitchFamily="18" charset="0"/>
              </a:rPr>
              <a:t> class. The </a:t>
            </a:r>
            <a:r>
              <a:rPr lang="en-US" altLang="en-US" sz="1600" u="sng" dirty="0">
                <a:solidFill>
                  <a:schemeClr val="bg2"/>
                </a:solidFill>
                <a:cs typeface="Times New Roman" pitchFamily="18" charset="0"/>
              </a:rPr>
              <a:t>Error</a:t>
            </a:r>
            <a:r>
              <a:rPr lang="en-US" altLang="en-US" sz="1600" dirty="0">
                <a:solidFill>
                  <a:schemeClr val="bg2"/>
                </a:solidFill>
                <a:cs typeface="Times New Roman" pitchFamily="18" charset="0"/>
              </a:rPr>
              <a:t> class describes internal system errors. Such errors rarely occur. If one does, there is little you can do beyond notifying the user and trying to terminate the program gracefully.</a:t>
            </a:r>
            <a:r>
              <a:rPr lang="en-US" altLang="en-US" sz="1600" dirty="0">
                <a:cs typeface="Times New Roman" pitchFamily="18" charset="0"/>
              </a:rPr>
              <a:t> </a:t>
            </a:r>
            <a:endParaRPr lang="en-US" altLang="en-US" sz="1600" dirty="0"/>
          </a:p>
        </p:txBody>
      </p:sp>
      <p:sp>
        <p:nvSpPr>
          <p:cNvPr id="7" name="Text Box 5"/>
          <p:cNvSpPr txBox="1">
            <a:spLocks noChangeArrowheads="1"/>
          </p:cNvSpPr>
          <p:nvPr/>
        </p:nvSpPr>
        <p:spPr bwMode="auto">
          <a:xfrm>
            <a:off x="999565" y="1828800"/>
            <a:ext cx="2667000" cy="1323439"/>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u="sng" dirty="0">
                <a:solidFill>
                  <a:schemeClr val="bg2"/>
                </a:solidFill>
                <a:cs typeface="Times New Roman" pitchFamily="18" charset="0"/>
              </a:rPr>
              <a:t>Exception</a:t>
            </a:r>
            <a:r>
              <a:rPr lang="en-US" altLang="en-US" sz="1600" dirty="0">
                <a:solidFill>
                  <a:schemeClr val="bg2"/>
                </a:solidFill>
                <a:cs typeface="Times New Roman" pitchFamily="18" charset="0"/>
              </a:rPr>
              <a:t> describes errors caused by your program and external circumstances. These errors can be caught and handled by your program. </a:t>
            </a:r>
            <a:endParaRPr lang="en-US" altLang="en-US" sz="1600" dirty="0">
              <a:solidFill>
                <a:schemeClr val="bg2"/>
              </a:solidFill>
            </a:endParaRPr>
          </a:p>
        </p:txBody>
      </p:sp>
      <p:sp>
        <p:nvSpPr>
          <p:cNvPr id="8" name="Text Box 5"/>
          <p:cNvSpPr txBox="1">
            <a:spLocks noChangeArrowheads="1"/>
          </p:cNvSpPr>
          <p:nvPr/>
        </p:nvSpPr>
        <p:spPr bwMode="auto">
          <a:xfrm>
            <a:off x="152400" y="5877580"/>
            <a:ext cx="4957709" cy="523220"/>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400" dirty="0" err="1">
                <a:solidFill>
                  <a:schemeClr val="bg2"/>
                </a:solidFill>
              </a:rPr>
              <a:t>RuntimeException</a:t>
            </a:r>
            <a:r>
              <a:rPr lang="en-US" altLang="en-US" sz="1400" dirty="0">
                <a:solidFill>
                  <a:schemeClr val="bg2"/>
                </a:solidFill>
              </a:rPr>
              <a:t> is caused by programming errors, such as bad casting, accessing an out-of-bounds array, and numeric errors.</a:t>
            </a:r>
          </a:p>
        </p:txBody>
      </p:sp>
    </p:spTree>
    <p:extLst>
      <p:ext uri="{BB962C8B-B14F-4D97-AF65-F5344CB8AC3E}">
        <p14:creationId xmlns:p14="http://schemas.microsoft.com/office/powerpoint/2010/main" val="282676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fill="hold" grpId="1"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nimBg="1" autoUpdateAnimBg="0"/>
      <p:bldP spid="8"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1"/>
          </p:nvPr>
        </p:nvSpPr>
        <p:spPr/>
        <p:txBody>
          <a:bodyPr/>
          <a:lstStyle/>
          <a:p>
            <a:fld id="{CC4D3F89-4009-4D36-B24C-04596EAA9F9C}" type="slidenum">
              <a:rPr lang="en-US" altLang="en-US"/>
              <a:pPr/>
              <a:t>5</a:t>
            </a:fld>
            <a:endParaRPr lang="en-US" altLang="en-US"/>
          </a:p>
        </p:txBody>
      </p:sp>
      <p:sp>
        <p:nvSpPr>
          <p:cNvPr id="273410" name="Rectangle 2"/>
          <p:cNvSpPr>
            <a:spLocks noGrp="1" noChangeArrowheads="1"/>
          </p:cNvSpPr>
          <p:nvPr>
            <p:ph type="title"/>
          </p:nvPr>
        </p:nvSpPr>
        <p:spPr>
          <a:xfrm>
            <a:off x="304800" y="381000"/>
            <a:ext cx="8534400" cy="609600"/>
          </a:xfrm>
          <a:noFill/>
          <a:ln/>
        </p:spPr>
        <p:txBody>
          <a:bodyPr/>
          <a:lstStyle/>
          <a:p>
            <a:r>
              <a:rPr lang="en-US" altLang="en-US"/>
              <a:t>Exception-Handling Overview </a:t>
            </a:r>
          </a:p>
        </p:txBody>
      </p:sp>
      <p:sp>
        <p:nvSpPr>
          <p:cNvPr id="273419" name="Text Box 11"/>
          <p:cNvSpPr txBox="1">
            <a:spLocks noChangeArrowheads="1"/>
          </p:cNvSpPr>
          <p:nvPr/>
        </p:nvSpPr>
        <p:spPr bwMode="auto">
          <a:xfrm>
            <a:off x="381000" y="1295400"/>
            <a:ext cx="8534400" cy="212365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smtClean="0">
                <a:latin typeface="Courier New" panose="02070309020205020404" pitchFamily="49" charset="0"/>
                <a:cs typeface="Courier New" panose="02070309020205020404" pitchFamily="49" charset="0"/>
              </a:rPr>
              <a:t>Public static void test() {</a:t>
            </a:r>
          </a:p>
          <a:p>
            <a:pPr>
              <a:spcBef>
                <a:spcPct val="50000"/>
              </a:spcBef>
            </a:pPr>
            <a:r>
              <a:rPr lang="en-US" altLang="en-US" dirty="0">
                <a:latin typeface="Courier New" panose="02070309020205020404" pitchFamily="49" charset="0"/>
                <a:cs typeface="Courier New" panose="02070309020205020404" pitchFamily="49" charset="0"/>
              </a:rPr>
              <a:t>	</a:t>
            </a:r>
            <a:r>
              <a:rPr lang="en-US" altLang="en-US" dirty="0" err="1" smtClean="0">
                <a:latin typeface="Courier New" panose="02070309020205020404" pitchFamily="49" charset="0"/>
                <a:cs typeface="Courier New" panose="02070309020205020404" pitchFamily="49" charset="0"/>
              </a:rPr>
              <a:t>int</a:t>
            </a:r>
            <a:r>
              <a:rPr lang="en-US" altLang="en-US" dirty="0" smtClean="0">
                <a:latin typeface="Courier New" panose="02070309020205020404" pitchFamily="49" charset="0"/>
                <a:cs typeface="Courier New" panose="02070309020205020404" pitchFamily="49" charset="0"/>
              </a:rPr>
              <a:t> a = 15, b = 0, c;</a:t>
            </a:r>
          </a:p>
          <a:p>
            <a:pPr>
              <a:spcBef>
                <a:spcPct val="50000"/>
              </a:spcBef>
            </a:pPr>
            <a:r>
              <a:rPr lang="en-US" altLang="en-US" dirty="0">
                <a:latin typeface="Courier New" panose="02070309020205020404" pitchFamily="49" charset="0"/>
                <a:cs typeface="Courier New" panose="02070309020205020404" pitchFamily="49" charset="0"/>
              </a:rPr>
              <a:t>	</a:t>
            </a:r>
            <a:r>
              <a:rPr lang="en-US" altLang="en-US" dirty="0" smtClean="0">
                <a:latin typeface="Courier New" panose="02070309020205020404" pitchFamily="49" charset="0"/>
                <a:cs typeface="Courier New" panose="02070309020205020404" pitchFamily="49" charset="0"/>
              </a:rPr>
              <a:t>c = a/b;</a:t>
            </a:r>
          </a:p>
          <a:p>
            <a:pPr>
              <a:spcBef>
                <a:spcPct val="50000"/>
              </a:spcBef>
            </a:pPr>
            <a:r>
              <a:rPr lang="en-US" altLang="en-US" dirty="0">
                <a:latin typeface="Courier New" panose="02070309020205020404" pitchFamily="49" charset="0"/>
                <a:cs typeface="Courier New" panose="02070309020205020404" pitchFamily="49" charset="0"/>
              </a:rPr>
              <a:t>}</a:t>
            </a:r>
            <a:endParaRPr lang="en-US" altLang="en-US" dirty="0">
              <a:latin typeface="Courier New" panose="02070309020205020404" pitchFamily="49" charset="0"/>
              <a:cs typeface="Courier New" panose="02070309020205020404" pitchFamily="49" charset="0"/>
            </a:endParaRPr>
          </a:p>
        </p:txBody>
      </p:sp>
      <p:sp>
        <p:nvSpPr>
          <p:cNvPr id="10" name="Text Box 11"/>
          <p:cNvSpPr txBox="1">
            <a:spLocks noChangeArrowheads="1"/>
          </p:cNvSpPr>
          <p:nvPr/>
        </p:nvSpPr>
        <p:spPr bwMode="auto">
          <a:xfrm>
            <a:off x="363071" y="3743742"/>
            <a:ext cx="8534400" cy="212365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smtClean="0">
                <a:latin typeface="Courier New" panose="02070309020205020404" pitchFamily="49" charset="0"/>
                <a:cs typeface="Courier New" panose="02070309020205020404" pitchFamily="49" charset="0"/>
              </a:rPr>
              <a:t>Public static void test(){</a:t>
            </a:r>
          </a:p>
          <a:p>
            <a:pPr>
              <a:spcBef>
                <a:spcPct val="50000"/>
              </a:spcBef>
            </a:pPr>
            <a:r>
              <a:rPr lang="en-US" altLang="en-US" dirty="0">
                <a:latin typeface="Courier New" panose="02070309020205020404" pitchFamily="49" charset="0"/>
                <a:cs typeface="Courier New" panose="02070309020205020404" pitchFamily="49" charset="0"/>
              </a:rPr>
              <a:t>	</a:t>
            </a:r>
            <a:r>
              <a:rPr lang="en-US" altLang="en-US" dirty="0" err="1" smtClean="0">
                <a:latin typeface="Courier New" panose="02070309020205020404" pitchFamily="49" charset="0"/>
                <a:cs typeface="Courier New" panose="02070309020205020404" pitchFamily="49" charset="0"/>
              </a:rPr>
              <a:t>int</a:t>
            </a:r>
            <a:r>
              <a:rPr lang="en-US" altLang="en-US" dirty="0" smtClean="0">
                <a:latin typeface="Courier New" panose="02070309020205020404" pitchFamily="49" charset="0"/>
                <a:cs typeface="Courier New" panose="02070309020205020404" pitchFamily="49" charset="0"/>
              </a:rPr>
              <a:t> a = 15, b = 0, c;</a:t>
            </a:r>
          </a:p>
          <a:p>
            <a:pPr>
              <a:spcBef>
                <a:spcPct val="50000"/>
              </a:spcBef>
            </a:pPr>
            <a:r>
              <a:rPr lang="en-US" altLang="en-US" dirty="0">
                <a:latin typeface="Courier New" panose="02070309020205020404" pitchFamily="49" charset="0"/>
                <a:cs typeface="Courier New" panose="02070309020205020404" pitchFamily="49" charset="0"/>
              </a:rPr>
              <a:t>	</a:t>
            </a:r>
            <a:r>
              <a:rPr lang="en-US" altLang="en-US" dirty="0" smtClean="0">
                <a:latin typeface="Courier New" panose="02070309020205020404" pitchFamily="49" charset="0"/>
                <a:cs typeface="Courier New" panose="02070309020205020404" pitchFamily="49" charset="0"/>
              </a:rPr>
              <a:t>if (b!=0) c = a/b;</a:t>
            </a:r>
          </a:p>
          <a:p>
            <a:pPr>
              <a:spcBef>
                <a:spcPct val="50000"/>
              </a:spcBef>
            </a:pPr>
            <a:r>
              <a:rPr lang="en-US" altLang="en-US" dirty="0">
                <a:latin typeface="Courier New" panose="02070309020205020404" pitchFamily="49" charset="0"/>
                <a:cs typeface="Courier New" panose="02070309020205020404" pitchFamily="49" charset="0"/>
              </a:rPr>
              <a:t>}</a:t>
            </a:r>
            <a:endParaRPr lang="en-US" altLang="en-US"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1"/>
          </p:nvPr>
        </p:nvSpPr>
        <p:spPr/>
        <p:txBody>
          <a:bodyPr/>
          <a:lstStyle/>
          <a:p>
            <a:fld id="{CC4D3F89-4009-4D36-B24C-04596EAA9F9C}" type="slidenum">
              <a:rPr lang="en-US" altLang="en-US"/>
              <a:pPr/>
              <a:t>6</a:t>
            </a:fld>
            <a:endParaRPr lang="en-US" altLang="en-US"/>
          </a:p>
        </p:txBody>
      </p:sp>
      <p:sp>
        <p:nvSpPr>
          <p:cNvPr id="273410" name="Rectangle 2"/>
          <p:cNvSpPr>
            <a:spLocks noGrp="1" noChangeArrowheads="1"/>
          </p:cNvSpPr>
          <p:nvPr>
            <p:ph type="title"/>
          </p:nvPr>
        </p:nvSpPr>
        <p:spPr>
          <a:xfrm>
            <a:off x="304800" y="381000"/>
            <a:ext cx="8534400" cy="609600"/>
          </a:xfrm>
          <a:noFill/>
          <a:ln/>
        </p:spPr>
        <p:txBody>
          <a:bodyPr/>
          <a:lstStyle/>
          <a:p>
            <a:r>
              <a:rPr lang="en-US" altLang="en-US" dirty="0" smtClean="0"/>
              <a:t>Catching/Handling Exception</a:t>
            </a:r>
            <a:endParaRPr lang="en-US" altLang="en-US" dirty="0"/>
          </a:p>
        </p:txBody>
      </p:sp>
      <p:sp>
        <p:nvSpPr>
          <p:cNvPr id="273419" name="Text Box 11"/>
          <p:cNvSpPr txBox="1">
            <a:spLocks noChangeArrowheads="1"/>
          </p:cNvSpPr>
          <p:nvPr/>
        </p:nvSpPr>
        <p:spPr bwMode="auto">
          <a:xfrm>
            <a:off x="381000" y="1527750"/>
            <a:ext cx="8534400" cy="433965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smtClean="0">
                <a:latin typeface="Courier New" panose="02070309020205020404" pitchFamily="49" charset="0"/>
                <a:cs typeface="Courier New" panose="02070309020205020404" pitchFamily="49" charset="0"/>
              </a:rPr>
              <a:t>Public static void test() {</a:t>
            </a:r>
          </a:p>
          <a:p>
            <a:pPr>
              <a:spcBef>
                <a:spcPct val="50000"/>
              </a:spcBef>
            </a:pPr>
            <a:r>
              <a:rPr lang="en-US" altLang="en-US" dirty="0">
                <a:latin typeface="Courier New" panose="02070309020205020404" pitchFamily="49" charset="0"/>
                <a:cs typeface="Courier New" panose="02070309020205020404" pitchFamily="49" charset="0"/>
              </a:rPr>
              <a:t>	</a:t>
            </a:r>
            <a:r>
              <a:rPr lang="en-US" altLang="en-US" dirty="0" err="1" smtClean="0">
                <a:latin typeface="Courier New" panose="02070309020205020404" pitchFamily="49" charset="0"/>
                <a:cs typeface="Courier New" panose="02070309020205020404" pitchFamily="49" charset="0"/>
              </a:rPr>
              <a:t>int</a:t>
            </a:r>
            <a:r>
              <a:rPr lang="en-US" altLang="en-US" dirty="0" smtClean="0">
                <a:latin typeface="Courier New" panose="02070309020205020404" pitchFamily="49" charset="0"/>
                <a:cs typeface="Courier New" panose="02070309020205020404" pitchFamily="49" charset="0"/>
              </a:rPr>
              <a:t> a = 15, b = 0, c;</a:t>
            </a:r>
          </a:p>
          <a:p>
            <a:pPr>
              <a:spcBef>
                <a:spcPct val="50000"/>
              </a:spcBef>
            </a:pPr>
            <a:r>
              <a:rPr lang="en-US" altLang="en-US" dirty="0" smtClean="0">
                <a:latin typeface="Courier New" panose="02070309020205020404" pitchFamily="49" charset="0"/>
                <a:cs typeface="Courier New" panose="02070309020205020404" pitchFamily="49" charset="0"/>
              </a:rPr>
              <a:t>	try {</a:t>
            </a:r>
          </a:p>
          <a:p>
            <a:pPr>
              <a:spcBef>
                <a:spcPct val="50000"/>
              </a:spcBef>
            </a:pPr>
            <a:r>
              <a:rPr lang="en-US" altLang="en-US" dirty="0">
                <a:latin typeface="Courier New" panose="02070309020205020404" pitchFamily="49" charset="0"/>
                <a:cs typeface="Courier New" panose="02070309020205020404" pitchFamily="49" charset="0"/>
              </a:rPr>
              <a:t>	</a:t>
            </a:r>
            <a:r>
              <a:rPr lang="en-US" altLang="en-US" dirty="0">
                <a:latin typeface="Courier New" panose="02070309020205020404" pitchFamily="49" charset="0"/>
                <a:cs typeface="Courier New" panose="02070309020205020404" pitchFamily="49" charset="0"/>
              </a:rPr>
              <a:t>	</a:t>
            </a:r>
            <a:r>
              <a:rPr lang="en-US" altLang="en-US" dirty="0" smtClean="0">
                <a:latin typeface="Courier New" panose="02070309020205020404" pitchFamily="49" charset="0"/>
                <a:cs typeface="Courier New" panose="02070309020205020404" pitchFamily="49" charset="0"/>
              </a:rPr>
              <a:t>c = a/b;</a:t>
            </a:r>
          </a:p>
          <a:p>
            <a:pPr>
              <a:spcBef>
                <a:spcPct val="50000"/>
              </a:spcBef>
            </a:pPr>
            <a:r>
              <a:rPr lang="en-US" altLang="en-US" dirty="0" smtClean="0">
                <a:latin typeface="Courier New" panose="02070309020205020404" pitchFamily="49" charset="0"/>
                <a:cs typeface="Courier New" panose="02070309020205020404" pitchFamily="49" charset="0"/>
              </a:rPr>
              <a:t>	} catch (Exception x) {</a:t>
            </a:r>
          </a:p>
          <a:p>
            <a:pPr>
              <a:spcBef>
                <a:spcPct val="50000"/>
              </a:spcBef>
            </a:pPr>
            <a:r>
              <a:rPr lang="en-US" altLang="en-US" dirty="0">
                <a:latin typeface="Courier New" panose="02070309020205020404" pitchFamily="49" charset="0"/>
                <a:cs typeface="Courier New" panose="02070309020205020404" pitchFamily="49" charset="0"/>
              </a:rPr>
              <a:t>	</a:t>
            </a:r>
            <a:r>
              <a:rPr lang="en-US" altLang="en-US" dirty="0" smtClean="0">
                <a:latin typeface="Courier New" panose="02070309020205020404" pitchFamily="49" charset="0"/>
                <a:cs typeface="Courier New" panose="02070309020205020404" pitchFamily="49" charset="0"/>
              </a:rPr>
              <a:t>	</a:t>
            </a:r>
            <a:r>
              <a:rPr lang="en-US" altLang="en-US" dirty="0" err="1" smtClean="0">
                <a:latin typeface="Courier New" panose="02070309020205020404" pitchFamily="49" charset="0"/>
                <a:cs typeface="Courier New" panose="02070309020205020404" pitchFamily="49" charset="0"/>
              </a:rPr>
              <a:t>System.out.println</a:t>
            </a:r>
            <a:r>
              <a:rPr lang="en-US" altLang="en-US" dirty="0" smtClean="0">
                <a:latin typeface="Courier New" panose="02070309020205020404" pitchFamily="49" charset="0"/>
                <a:cs typeface="Courier New" panose="02070309020205020404" pitchFamily="49" charset="0"/>
              </a:rPr>
              <a:t>(x);</a:t>
            </a:r>
          </a:p>
          <a:p>
            <a:pPr>
              <a:spcBef>
                <a:spcPct val="50000"/>
              </a:spcBef>
            </a:pPr>
            <a:r>
              <a:rPr lang="en-US" altLang="en-US" dirty="0">
                <a:latin typeface="Courier New" panose="02070309020205020404" pitchFamily="49" charset="0"/>
                <a:cs typeface="Courier New" panose="02070309020205020404" pitchFamily="49" charset="0"/>
              </a:rPr>
              <a:t>	</a:t>
            </a:r>
            <a:r>
              <a:rPr lang="en-US" altLang="en-US" dirty="0" smtClean="0">
                <a:latin typeface="Courier New" panose="02070309020205020404" pitchFamily="49" charset="0"/>
                <a:cs typeface="Courier New" panose="02070309020205020404" pitchFamily="49" charset="0"/>
              </a:rPr>
              <a:t>} </a:t>
            </a:r>
            <a:endParaRPr lang="en-US" altLang="en-US" dirty="0" smtClean="0">
              <a:latin typeface="Courier New" panose="02070309020205020404" pitchFamily="49" charset="0"/>
              <a:cs typeface="Courier New" panose="02070309020205020404" pitchFamily="49" charset="0"/>
            </a:endParaRPr>
          </a:p>
          <a:p>
            <a:pPr>
              <a:spcBef>
                <a:spcPct val="50000"/>
              </a:spcBef>
            </a:pPr>
            <a:r>
              <a:rPr lang="en-US" altLang="en-US" dirty="0">
                <a:latin typeface="Courier New" panose="02070309020205020404" pitchFamily="49" charset="0"/>
                <a:cs typeface="Courier New" panose="02070309020205020404" pitchFamily="49" charset="0"/>
              </a:rPr>
              <a:t>}</a:t>
            </a:r>
            <a:endParaRPr lang="en-US"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980992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1"/>
          </p:nvPr>
        </p:nvSpPr>
        <p:spPr/>
        <p:txBody>
          <a:bodyPr/>
          <a:lstStyle/>
          <a:p>
            <a:fld id="{CC4D3F89-4009-4D36-B24C-04596EAA9F9C}" type="slidenum">
              <a:rPr lang="en-US" altLang="en-US"/>
              <a:pPr/>
              <a:t>7</a:t>
            </a:fld>
            <a:endParaRPr lang="en-US" altLang="en-US" dirty="0"/>
          </a:p>
        </p:txBody>
      </p:sp>
      <p:sp>
        <p:nvSpPr>
          <p:cNvPr id="273410" name="Rectangle 2"/>
          <p:cNvSpPr>
            <a:spLocks noGrp="1" noChangeArrowheads="1"/>
          </p:cNvSpPr>
          <p:nvPr>
            <p:ph type="title"/>
          </p:nvPr>
        </p:nvSpPr>
        <p:spPr>
          <a:xfrm>
            <a:off x="304800" y="381000"/>
            <a:ext cx="8534400" cy="609600"/>
          </a:xfrm>
          <a:noFill/>
          <a:ln/>
        </p:spPr>
        <p:txBody>
          <a:bodyPr/>
          <a:lstStyle/>
          <a:p>
            <a:r>
              <a:rPr lang="en-US" altLang="en-US" dirty="0" smtClean="0"/>
              <a:t>Uncaught Exception</a:t>
            </a:r>
            <a:endParaRPr lang="en-US" altLang="en-US" dirty="0"/>
          </a:p>
        </p:txBody>
      </p:sp>
      <p:sp>
        <p:nvSpPr>
          <p:cNvPr id="273419" name="Text Box 11"/>
          <p:cNvSpPr txBox="1">
            <a:spLocks noChangeArrowheads="1"/>
          </p:cNvSpPr>
          <p:nvPr/>
        </p:nvSpPr>
        <p:spPr bwMode="auto">
          <a:xfrm>
            <a:off x="381000" y="1294686"/>
            <a:ext cx="8534400" cy="212365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smtClean="0">
                <a:latin typeface="Courier New" panose="02070309020205020404" pitchFamily="49" charset="0"/>
                <a:cs typeface="Courier New" panose="02070309020205020404" pitchFamily="49" charset="0"/>
              </a:rPr>
              <a:t>Public static void test() {</a:t>
            </a:r>
          </a:p>
          <a:p>
            <a:pPr>
              <a:spcBef>
                <a:spcPct val="50000"/>
              </a:spcBef>
            </a:pPr>
            <a:r>
              <a:rPr lang="en-US" altLang="en-US" dirty="0">
                <a:latin typeface="Courier New" panose="02070309020205020404" pitchFamily="49" charset="0"/>
                <a:cs typeface="Courier New" panose="02070309020205020404" pitchFamily="49" charset="0"/>
              </a:rPr>
              <a:t>	</a:t>
            </a:r>
            <a:r>
              <a:rPr lang="en-US" altLang="en-US" dirty="0" err="1" smtClean="0">
                <a:latin typeface="Courier New" panose="02070309020205020404" pitchFamily="49" charset="0"/>
                <a:cs typeface="Courier New" panose="02070309020205020404" pitchFamily="49" charset="0"/>
              </a:rPr>
              <a:t>int</a:t>
            </a:r>
            <a:r>
              <a:rPr lang="en-US" altLang="en-US" dirty="0" smtClean="0">
                <a:latin typeface="Courier New" panose="02070309020205020404" pitchFamily="49" charset="0"/>
                <a:cs typeface="Courier New" panose="02070309020205020404" pitchFamily="49" charset="0"/>
              </a:rPr>
              <a:t> a = 15, b = 0, c;</a:t>
            </a:r>
          </a:p>
          <a:p>
            <a:pPr>
              <a:spcBef>
                <a:spcPct val="50000"/>
              </a:spcBef>
            </a:pPr>
            <a:r>
              <a:rPr lang="en-US" altLang="en-US" dirty="0" smtClean="0">
                <a:latin typeface="Courier New" panose="02070309020205020404" pitchFamily="49" charset="0"/>
                <a:cs typeface="Courier New" panose="02070309020205020404" pitchFamily="49" charset="0"/>
              </a:rPr>
              <a:t>	c = a/b;</a:t>
            </a:r>
          </a:p>
          <a:p>
            <a:pPr>
              <a:spcBef>
                <a:spcPct val="50000"/>
              </a:spcBef>
            </a:pPr>
            <a:r>
              <a:rPr lang="en-US" altLang="en-US" dirty="0" smtClean="0">
                <a:latin typeface="Courier New" panose="02070309020205020404" pitchFamily="49" charset="0"/>
                <a:cs typeface="Courier New" panose="02070309020205020404" pitchFamily="49" charset="0"/>
              </a:rPr>
              <a:t>}</a:t>
            </a:r>
            <a:endParaRPr lang="en-US" altLang="en-US" dirty="0">
              <a:latin typeface="Courier New" panose="02070309020205020404" pitchFamily="49" charset="0"/>
              <a:cs typeface="Courier New" panose="02070309020205020404" pitchFamily="49" charset="0"/>
            </a:endParaRPr>
          </a:p>
        </p:txBody>
      </p:sp>
      <p:sp>
        <p:nvSpPr>
          <p:cNvPr id="5" name="Text Box 11"/>
          <p:cNvSpPr txBox="1">
            <a:spLocks noChangeArrowheads="1"/>
          </p:cNvSpPr>
          <p:nvPr/>
        </p:nvSpPr>
        <p:spPr bwMode="auto">
          <a:xfrm>
            <a:off x="381000" y="3570744"/>
            <a:ext cx="8534400" cy="2677656"/>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smtClean="0">
                <a:latin typeface="Courier New" panose="02070309020205020404" pitchFamily="49" charset="0"/>
                <a:cs typeface="Courier New" panose="02070309020205020404" pitchFamily="49" charset="0"/>
              </a:rPr>
              <a:t>Public static void caller(){</a:t>
            </a:r>
          </a:p>
          <a:p>
            <a:pPr>
              <a:spcBef>
                <a:spcPct val="50000"/>
              </a:spcBef>
            </a:pPr>
            <a:r>
              <a:rPr lang="en-US" altLang="en-US" dirty="0">
                <a:latin typeface="Courier New" panose="02070309020205020404" pitchFamily="49" charset="0"/>
                <a:cs typeface="Courier New" panose="02070309020205020404" pitchFamily="49" charset="0"/>
              </a:rPr>
              <a:t>	</a:t>
            </a:r>
            <a:r>
              <a:rPr lang="en-US" altLang="en-US" dirty="0" smtClean="0">
                <a:latin typeface="Courier New" panose="02070309020205020404" pitchFamily="49" charset="0"/>
                <a:cs typeface="Courier New" panose="02070309020205020404" pitchFamily="49" charset="0"/>
              </a:rPr>
              <a:t>try { </a:t>
            </a:r>
          </a:p>
          <a:p>
            <a:pPr>
              <a:spcBef>
                <a:spcPct val="50000"/>
              </a:spcBef>
            </a:pPr>
            <a:r>
              <a:rPr lang="en-US" altLang="en-US" dirty="0">
                <a:latin typeface="Courier New" panose="02070309020205020404" pitchFamily="49" charset="0"/>
                <a:cs typeface="Courier New" panose="02070309020205020404" pitchFamily="49" charset="0"/>
              </a:rPr>
              <a:t>	</a:t>
            </a:r>
            <a:r>
              <a:rPr lang="en-US" altLang="en-US" dirty="0" smtClean="0">
                <a:latin typeface="Courier New" panose="02070309020205020404" pitchFamily="49" charset="0"/>
                <a:cs typeface="Courier New" panose="02070309020205020404" pitchFamily="49" charset="0"/>
              </a:rPr>
              <a:t>	test(); </a:t>
            </a:r>
          </a:p>
          <a:p>
            <a:pPr>
              <a:spcBef>
                <a:spcPct val="50000"/>
              </a:spcBef>
            </a:pPr>
            <a:r>
              <a:rPr lang="en-US" altLang="en-US" dirty="0">
                <a:latin typeface="Courier New" panose="02070309020205020404" pitchFamily="49" charset="0"/>
                <a:cs typeface="Courier New" panose="02070309020205020404" pitchFamily="49" charset="0"/>
              </a:rPr>
              <a:t>	</a:t>
            </a:r>
            <a:r>
              <a:rPr lang="en-US" altLang="en-US" dirty="0" smtClean="0">
                <a:latin typeface="Courier New" panose="02070309020205020404" pitchFamily="49" charset="0"/>
                <a:cs typeface="Courier New" panose="02070309020205020404" pitchFamily="49" charset="0"/>
              </a:rPr>
              <a:t>} catch (Exception x) { … … … </a:t>
            </a:r>
            <a:r>
              <a:rPr lang="en-US" altLang="en-US" dirty="0" smtClean="0">
                <a:latin typeface="Courier New" panose="02070309020205020404" pitchFamily="49" charset="0"/>
                <a:cs typeface="Courier New" panose="02070309020205020404" pitchFamily="49" charset="0"/>
              </a:rPr>
              <a:t>}</a:t>
            </a:r>
          </a:p>
          <a:p>
            <a:pPr>
              <a:spcBef>
                <a:spcPct val="50000"/>
              </a:spcBef>
            </a:pPr>
            <a:r>
              <a:rPr lang="en-US" altLang="en-US" dirty="0" smtClean="0">
                <a:latin typeface="Courier New" panose="02070309020205020404" pitchFamily="49" charset="0"/>
                <a:cs typeface="Courier New" panose="02070309020205020404" pitchFamily="49" charset="0"/>
              </a:rPr>
              <a:t>}</a:t>
            </a:r>
            <a:endParaRPr lang="en-US"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505269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1"/>
          </p:nvPr>
        </p:nvSpPr>
        <p:spPr/>
        <p:txBody>
          <a:bodyPr/>
          <a:lstStyle/>
          <a:p>
            <a:fld id="{CC4D3F89-4009-4D36-B24C-04596EAA9F9C}" type="slidenum">
              <a:rPr lang="en-US" altLang="en-US"/>
              <a:pPr/>
              <a:t>8</a:t>
            </a:fld>
            <a:endParaRPr lang="en-US" altLang="en-US" dirty="0"/>
          </a:p>
        </p:txBody>
      </p:sp>
      <p:sp>
        <p:nvSpPr>
          <p:cNvPr id="273410" name="Rectangle 2"/>
          <p:cNvSpPr>
            <a:spLocks noGrp="1" noChangeArrowheads="1"/>
          </p:cNvSpPr>
          <p:nvPr>
            <p:ph type="title"/>
          </p:nvPr>
        </p:nvSpPr>
        <p:spPr>
          <a:xfrm>
            <a:off x="304800" y="381000"/>
            <a:ext cx="8534400" cy="609600"/>
          </a:xfrm>
          <a:noFill/>
          <a:ln/>
        </p:spPr>
        <p:txBody>
          <a:bodyPr/>
          <a:lstStyle/>
          <a:p>
            <a:r>
              <a:rPr lang="en-US" altLang="en-US" sz="3200" dirty="0"/>
              <a:t>Declaring, Throwing, and Catching Exceptions</a:t>
            </a:r>
            <a:endParaRPr lang="en-US" altLang="en-US" sz="3200" dirty="0"/>
          </a:p>
        </p:txBody>
      </p:sp>
      <p:sp>
        <p:nvSpPr>
          <p:cNvPr id="273419" name="Text Box 11"/>
          <p:cNvSpPr txBox="1">
            <a:spLocks noChangeArrowheads="1"/>
          </p:cNvSpPr>
          <p:nvPr/>
        </p:nvSpPr>
        <p:spPr bwMode="auto">
          <a:xfrm>
            <a:off x="381000" y="1294686"/>
            <a:ext cx="8534400" cy="270843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ourier New" panose="02070309020205020404" pitchFamily="49" charset="0"/>
                <a:cs typeface="Courier New" panose="02070309020205020404" pitchFamily="49" charset="0"/>
              </a:rPr>
              <a:t>Public static void test() throws </a:t>
            </a:r>
            <a:r>
              <a:rPr lang="en-US" altLang="en-US" sz="2000" dirty="0" err="1" smtClean="0">
                <a:latin typeface="Courier New" panose="02070309020205020404" pitchFamily="49" charset="0"/>
                <a:cs typeface="Courier New" panose="02070309020205020404" pitchFamily="49" charset="0"/>
              </a:rPr>
              <a:t>ArithmeticException</a:t>
            </a:r>
            <a:r>
              <a:rPr lang="en-US" altLang="en-US" sz="2000" dirty="0" smtClean="0">
                <a:latin typeface="Courier New" panose="02070309020205020404" pitchFamily="49" charset="0"/>
                <a:cs typeface="Courier New" panose="02070309020205020404" pitchFamily="49" charset="0"/>
              </a:rPr>
              <a:t> {</a:t>
            </a:r>
          </a:p>
          <a:p>
            <a:pPr>
              <a:spcBef>
                <a:spcPct val="50000"/>
              </a:spcBef>
            </a:pPr>
            <a:r>
              <a:rPr lang="en-US" altLang="en-US" sz="2000" dirty="0">
                <a:latin typeface="Courier New" panose="02070309020205020404" pitchFamily="49" charset="0"/>
                <a:cs typeface="Courier New" panose="02070309020205020404" pitchFamily="49" charset="0"/>
              </a:rPr>
              <a:t>	</a:t>
            </a:r>
            <a:r>
              <a:rPr lang="en-US" altLang="en-US" sz="2000" dirty="0" err="1" smtClean="0">
                <a:latin typeface="Courier New" panose="02070309020205020404" pitchFamily="49" charset="0"/>
                <a:cs typeface="Courier New" panose="02070309020205020404" pitchFamily="49" charset="0"/>
              </a:rPr>
              <a:t>int</a:t>
            </a:r>
            <a:r>
              <a:rPr lang="en-US" altLang="en-US" sz="2000" dirty="0" smtClean="0">
                <a:latin typeface="Courier New" panose="02070309020205020404" pitchFamily="49" charset="0"/>
                <a:cs typeface="Courier New" panose="02070309020205020404" pitchFamily="49" charset="0"/>
              </a:rPr>
              <a:t> a = 15, b = 0, c;</a:t>
            </a:r>
          </a:p>
          <a:p>
            <a:pPr>
              <a:spcBef>
                <a:spcPct val="50000"/>
              </a:spcBef>
            </a:pPr>
            <a:r>
              <a:rPr lang="en-US" altLang="en-US" sz="2000" dirty="0">
                <a:latin typeface="Courier New" panose="02070309020205020404" pitchFamily="49" charset="0"/>
                <a:cs typeface="Courier New" panose="02070309020205020404" pitchFamily="49" charset="0"/>
              </a:rPr>
              <a:t>	</a:t>
            </a:r>
            <a:r>
              <a:rPr lang="en-US" altLang="en-US" sz="2000" dirty="0" smtClean="0">
                <a:latin typeface="Courier New" panose="02070309020205020404" pitchFamily="49" charset="0"/>
                <a:cs typeface="Courier New" panose="02070309020205020404" pitchFamily="49" charset="0"/>
              </a:rPr>
              <a:t>if (b==0) </a:t>
            </a:r>
          </a:p>
          <a:p>
            <a:pPr>
              <a:spcBef>
                <a:spcPct val="50000"/>
              </a:spcBef>
            </a:pPr>
            <a:r>
              <a:rPr lang="en-US" altLang="en-US" sz="2000" dirty="0">
                <a:latin typeface="Courier New" panose="02070309020205020404" pitchFamily="49" charset="0"/>
                <a:cs typeface="Courier New" panose="02070309020205020404" pitchFamily="49" charset="0"/>
              </a:rPr>
              <a:t>	</a:t>
            </a:r>
            <a:r>
              <a:rPr lang="en-US" altLang="en-US" sz="2000" dirty="0" smtClean="0">
                <a:latin typeface="Courier New" panose="02070309020205020404" pitchFamily="49" charset="0"/>
                <a:cs typeface="Courier New" panose="02070309020205020404" pitchFamily="49" charset="0"/>
              </a:rPr>
              <a:t>throw new </a:t>
            </a:r>
            <a:r>
              <a:rPr lang="en-US" altLang="en-US" sz="2000" dirty="0" err="1" smtClean="0">
                <a:latin typeface="Courier New" panose="02070309020205020404" pitchFamily="49" charset="0"/>
                <a:cs typeface="Courier New" panose="02070309020205020404" pitchFamily="49" charset="0"/>
              </a:rPr>
              <a:t>ArithmeticException</a:t>
            </a:r>
            <a:r>
              <a:rPr lang="en-US" altLang="en-US" sz="2000" dirty="0" smtClean="0">
                <a:latin typeface="Courier New" panose="02070309020205020404" pitchFamily="49" charset="0"/>
                <a:cs typeface="Courier New" panose="02070309020205020404" pitchFamily="49" charset="0"/>
              </a:rPr>
              <a:t>(“Zero Divisor”);</a:t>
            </a:r>
          </a:p>
          <a:p>
            <a:pPr>
              <a:spcBef>
                <a:spcPct val="50000"/>
              </a:spcBef>
            </a:pPr>
            <a:r>
              <a:rPr lang="en-US" altLang="en-US" sz="2000" dirty="0" smtClean="0">
                <a:latin typeface="Courier New" panose="02070309020205020404" pitchFamily="49" charset="0"/>
                <a:cs typeface="Courier New" panose="02070309020205020404" pitchFamily="49" charset="0"/>
              </a:rPr>
              <a:t>	c = a/b;</a:t>
            </a:r>
          </a:p>
          <a:p>
            <a:pPr>
              <a:spcBef>
                <a:spcPct val="50000"/>
              </a:spcBef>
            </a:pPr>
            <a:r>
              <a:rPr lang="en-US" altLang="en-US" sz="2000" dirty="0" smtClean="0">
                <a:latin typeface="Courier New" panose="02070309020205020404" pitchFamily="49" charset="0"/>
                <a:cs typeface="Courier New" panose="02070309020205020404" pitchFamily="49" charset="0"/>
              </a:rPr>
              <a:t>}</a:t>
            </a:r>
            <a:endParaRPr lang="en-US" altLang="en-US" sz="2000" dirty="0">
              <a:latin typeface="Courier New" panose="02070309020205020404" pitchFamily="49" charset="0"/>
              <a:cs typeface="Courier New" panose="02070309020205020404" pitchFamily="49" charset="0"/>
            </a:endParaRPr>
          </a:p>
        </p:txBody>
      </p:sp>
      <p:sp>
        <p:nvSpPr>
          <p:cNvPr id="5" name="Text Box 11"/>
          <p:cNvSpPr txBox="1">
            <a:spLocks noChangeArrowheads="1"/>
          </p:cNvSpPr>
          <p:nvPr/>
        </p:nvSpPr>
        <p:spPr bwMode="auto">
          <a:xfrm>
            <a:off x="381000" y="4114800"/>
            <a:ext cx="8534400" cy="2246769"/>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ourier New" panose="02070309020205020404" pitchFamily="49" charset="0"/>
                <a:cs typeface="Courier New" panose="02070309020205020404" pitchFamily="49" charset="0"/>
              </a:rPr>
              <a:t>Public static void caller(){</a:t>
            </a:r>
          </a:p>
          <a:p>
            <a:pPr>
              <a:spcBef>
                <a:spcPct val="50000"/>
              </a:spcBef>
            </a:pPr>
            <a:r>
              <a:rPr lang="en-US" altLang="en-US" sz="2000" dirty="0">
                <a:latin typeface="Courier New" panose="02070309020205020404" pitchFamily="49" charset="0"/>
                <a:cs typeface="Courier New" panose="02070309020205020404" pitchFamily="49" charset="0"/>
              </a:rPr>
              <a:t>	</a:t>
            </a:r>
            <a:r>
              <a:rPr lang="en-US" altLang="en-US" sz="2000" dirty="0" smtClean="0">
                <a:latin typeface="Courier New" panose="02070309020205020404" pitchFamily="49" charset="0"/>
                <a:cs typeface="Courier New" panose="02070309020205020404" pitchFamily="49" charset="0"/>
              </a:rPr>
              <a:t>try { </a:t>
            </a:r>
          </a:p>
          <a:p>
            <a:pPr>
              <a:spcBef>
                <a:spcPct val="50000"/>
              </a:spcBef>
            </a:pPr>
            <a:r>
              <a:rPr lang="en-US" altLang="en-US" sz="2000" dirty="0">
                <a:latin typeface="Courier New" panose="02070309020205020404" pitchFamily="49" charset="0"/>
                <a:cs typeface="Courier New" panose="02070309020205020404" pitchFamily="49" charset="0"/>
              </a:rPr>
              <a:t>	</a:t>
            </a:r>
            <a:r>
              <a:rPr lang="en-US" altLang="en-US" sz="2000" dirty="0" smtClean="0">
                <a:latin typeface="Courier New" panose="02070309020205020404" pitchFamily="49" charset="0"/>
                <a:cs typeface="Courier New" panose="02070309020205020404" pitchFamily="49" charset="0"/>
              </a:rPr>
              <a:t>	test(); </a:t>
            </a:r>
          </a:p>
          <a:p>
            <a:pPr>
              <a:spcBef>
                <a:spcPct val="50000"/>
              </a:spcBef>
            </a:pPr>
            <a:r>
              <a:rPr lang="en-US" altLang="en-US" sz="2000" dirty="0">
                <a:latin typeface="Courier New" panose="02070309020205020404" pitchFamily="49" charset="0"/>
                <a:cs typeface="Courier New" panose="02070309020205020404" pitchFamily="49" charset="0"/>
              </a:rPr>
              <a:t>	</a:t>
            </a:r>
            <a:r>
              <a:rPr lang="en-US" altLang="en-US" sz="2000" dirty="0" smtClean="0">
                <a:latin typeface="Courier New" panose="02070309020205020404" pitchFamily="49" charset="0"/>
                <a:cs typeface="Courier New" panose="02070309020205020404" pitchFamily="49" charset="0"/>
              </a:rPr>
              <a:t>} catch (Exception x) { … … … </a:t>
            </a:r>
            <a:r>
              <a:rPr lang="en-US" altLang="en-US" sz="2000" dirty="0" smtClean="0">
                <a:latin typeface="Courier New" panose="02070309020205020404" pitchFamily="49" charset="0"/>
                <a:cs typeface="Courier New" panose="02070309020205020404" pitchFamily="49" charset="0"/>
              </a:rPr>
              <a:t>}</a:t>
            </a:r>
          </a:p>
          <a:p>
            <a:pPr>
              <a:spcBef>
                <a:spcPct val="50000"/>
              </a:spcBef>
            </a:pPr>
            <a:r>
              <a:rPr lang="en-US" altLang="en-US" sz="2000" dirty="0" smtClean="0">
                <a:latin typeface="Courier New" panose="02070309020205020404" pitchFamily="49" charset="0"/>
                <a:cs typeface="Courier New" panose="02070309020205020404" pitchFamily="49" charset="0"/>
              </a:rPr>
              <a:t>}</a:t>
            </a:r>
            <a:endParaRPr lang="en-US" alt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516639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5B587D12-EBA9-4FBA-B221-EFEFF2490BE0}" type="slidenum">
              <a:rPr lang="en-US" altLang="en-US"/>
              <a:pPr/>
              <a:t>9</a:t>
            </a:fld>
            <a:endParaRPr lang="en-US" altLang="en-US"/>
          </a:p>
        </p:txBody>
      </p:sp>
      <p:sp>
        <p:nvSpPr>
          <p:cNvPr id="252930" name="Rectangle 2"/>
          <p:cNvSpPr>
            <a:spLocks noGrp="1" noChangeArrowheads="1"/>
          </p:cNvSpPr>
          <p:nvPr>
            <p:ph type="title"/>
          </p:nvPr>
        </p:nvSpPr>
        <p:spPr>
          <a:xfrm>
            <a:off x="685800" y="0"/>
            <a:ext cx="7772400" cy="1428750"/>
          </a:xfrm>
          <a:noFill/>
          <a:ln/>
        </p:spPr>
        <p:txBody>
          <a:bodyPr/>
          <a:lstStyle/>
          <a:p>
            <a:r>
              <a:rPr lang="en-US" altLang="en-US"/>
              <a:t>Declaring Exceptions</a:t>
            </a:r>
            <a:endParaRPr lang="en-US" altLang="en-US" b="1"/>
          </a:p>
        </p:txBody>
      </p:sp>
      <p:sp>
        <p:nvSpPr>
          <p:cNvPr id="252931" name="Rectangle 3"/>
          <p:cNvSpPr>
            <a:spLocks noGrp="1" noChangeArrowheads="1"/>
          </p:cNvSpPr>
          <p:nvPr>
            <p:ph type="body" idx="1"/>
          </p:nvPr>
        </p:nvSpPr>
        <p:spPr>
          <a:xfrm>
            <a:off x="685800" y="1371600"/>
            <a:ext cx="8077200" cy="4343400"/>
          </a:xfrm>
          <a:noFill/>
          <a:ln/>
        </p:spPr>
        <p:txBody>
          <a:bodyPr/>
          <a:lstStyle/>
          <a:p>
            <a:pPr marL="0" indent="0">
              <a:spcBef>
                <a:spcPct val="0"/>
              </a:spcBef>
              <a:buFont typeface="Monotype Sorts" pitchFamily="2" charset="2"/>
              <a:buNone/>
            </a:pPr>
            <a:r>
              <a:rPr lang="en-US" altLang="en-US">
                <a:cs typeface="Times New Roman" pitchFamily="18" charset="0"/>
              </a:rPr>
              <a:t>Every method must state the types of checked exceptions it might throw. This is known as </a:t>
            </a:r>
            <a:r>
              <a:rPr lang="en-US" altLang="en-US" i="1">
                <a:cs typeface="Times New Roman" pitchFamily="18" charset="0"/>
              </a:rPr>
              <a:t>declaring exceptions</a:t>
            </a:r>
            <a:r>
              <a:rPr lang="en-US" altLang="en-US">
                <a:cs typeface="Times New Roman" pitchFamily="18" charset="0"/>
              </a:rPr>
              <a:t>. </a:t>
            </a:r>
          </a:p>
          <a:p>
            <a:pPr marL="0" indent="0">
              <a:spcBef>
                <a:spcPct val="0"/>
              </a:spcBef>
              <a:buFont typeface="Monotype Sorts" pitchFamily="2" charset="2"/>
              <a:buNone/>
            </a:pPr>
            <a:endParaRPr lang="en-US" altLang="en-US">
              <a:cs typeface="Times New Roman" pitchFamily="18" charset="0"/>
            </a:endParaRPr>
          </a:p>
          <a:p>
            <a:pPr marL="0" indent="0">
              <a:spcBef>
                <a:spcPct val="0"/>
              </a:spcBef>
              <a:buFont typeface="Monotype Sorts" pitchFamily="2" charset="2"/>
              <a:buNone/>
            </a:pPr>
            <a:r>
              <a:rPr lang="en-US" altLang="en-US" sz="3000"/>
              <a:t>public void myMethod()</a:t>
            </a:r>
          </a:p>
          <a:p>
            <a:pPr marL="0" indent="0">
              <a:spcBef>
                <a:spcPct val="0"/>
              </a:spcBef>
              <a:buFont typeface="Monotype Sorts" pitchFamily="2" charset="2"/>
              <a:buNone/>
            </a:pPr>
            <a:r>
              <a:rPr lang="en-US" altLang="en-US" sz="3000"/>
              <a:t>   throws IOException</a:t>
            </a:r>
          </a:p>
          <a:p>
            <a:pPr marL="0" indent="0">
              <a:spcBef>
                <a:spcPct val="100000"/>
              </a:spcBef>
              <a:buFont typeface="Monotype Sorts" pitchFamily="2" charset="2"/>
              <a:buNone/>
            </a:pPr>
            <a:r>
              <a:rPr lang="en-US" altLang="en-US" sz="3000"/>
              <a:t>public void myMethod()</a:t>
            </a:r>
          </a:p>
          <a:p>
            <a:pPr marL="0" indent="0">
              <a:spcBef>
                <a:spcPct val="0"/>
              </a:spcBef>
              <a:buFont typeface="Monotype Sorts" pitchFamily="2" charset="2"/>
              <a:buNone/>
            </a:pPr>
            <a:r>
              <a:rPr lang="en-US" altLang="en-US" sz="3000"/>
              <a:t>   throws IOException, OtherException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nternational">
  <a:themeElements>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16565</TotalTime>
  <Words>855</Words>
  <Application>Microsoft Office PowerPoint</Application>
  <PresentationFormat>On-screen Show (4:3)</PresentationFormat>
  <Paragraphs>201</Paragraphs>
  <Slides>20</Slides>
  <Notes>5</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International</vt:lpstr>
      <vt:lpstr>Chapter 13 Exception Handling</vt:lpstr>
      <vt:lpstr>Exceptional Event (Exception)</vt:lpstr>
      <vt:lpstr>Exceptions</vt:lpstr>
      <vt:lpstr>Exception Types</vt:lpstr>
      <vt:lpstr>Exception-Handling Overview </vt:lpstr>
      <vt:lpstr>Catching/Handling Exception</vt:lpstr>
      <vt:lpstr>Uncaught Exception</vt:lpstr>
      <vt:lpstr>Declaring, Throwing, and Catching Exceptions</vt:lpstr>
      <vt:lpstr>Declaring Exceptions</vt:lpstr>
      <vt:lpstr>Throwing Exceptions</vt:lpstr>
      <vt:lpstr>Throwing Exceptions Example</vt:lpstr>
      <vt:lpstr>Catching Exceptions</vt:lpstr>
      <vt:lpstr>Rethrowing Exceptions</vt:lpstr>
      <vt:lpstr>The finally Clause</vt:lpstr>
      <vt:lpstr>Trace a Program Execution</vt:lpstr>
      <vt:lpstr>When to Throw Exceptions</vt:lpstr>
      <vt:lpstr>When to Use Exceptions</vt:lpstr>
      <vt:lpstr>When to Use Exceptions</vt:lpstr>
      <vt:lpstr>Defining Custom Exception Classes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13 Exception Handling</dc:title>
  <dc:creator>Y. Daniel Liang</dc:creator>
  <cp:lastModifiedBy>Rajesh</cp:lastModifiedBy>
  <cp:revision>160</cp:revision>
  <dcterms:created xsi:type="dcterms:W3CDTF">1995-06-10T17:31:50Z</dcterms:created>
  <dcterms:modified xsi:type="dcterms:W3CDTF">2014-07-23T18:26:50Z</dcterms:modified>
</cp:coreProperties>
</file>