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651" r:id="rId3"/>
    <p:sldId id="478" r:id="rId4"/>
    <p:sldId id="260" r:id="rId5"/>
    <p:sldId id="262" r:id="rId6"/>
    <p:sldId id="263" r:id="rId7"/>
    <p:sldId id="264" r:id="rId8"/>
    <p:sldId id="533" r:id="rId9"/>
    <p:sldId id="532" r:id="rId10"/>
    <p:sldId id="534" r:id="rId11"/>
    <p:sldId id="681" r:id="rId12"/>
    <p:sldId id="518" r:id="rId13"/>
    <p:sldId id="507" r:id="rId14"/>
    <p:sldId id="508" r:id="rId15"/>
    <p:sldId id="658" r:id="rId16"/>
    <p:sldId id="659" r:id="rId17"/>
    <p:sldId id="660" r:id="rId18"/>
    <p:sldId id="661" r:id="rId19"/>
    <p:sldId id="66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59" autoAdjust="0"/>
    <p:restoredTop sz="95405" autoAdjust="0"/>
  </p:normalViewPr>
  <p:slideViewPr>
    <p:cSldViewPr>
      <p:cViewPr varScale="1">
        <p:scale>
          <a:sx n="73" d="100"/>
          <a:sy n="73" d="100"/>
        </p:scale>
        <p:origin x="1219" y="72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501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076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B2C31A4C-76BE-4158-8345-6E666485E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A2251F-4DE9-428E-A704-566BFC55FEF2}" type="slidenum">
              <a:rPr lang="en-US" altLang="en-US" sz="1000" smtClean="0"/>
              <a:pPr/>
              <a:t>4</a:t>
            </a:fld>
            <a:endParaRPr lang="en-US" altLang="en-US" sz="10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93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" name="Rectangle 37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75D87-F7B1-4FB9-8D47-596B87BE3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54ACA-D7F7-4722-8570-AC59DEDBC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5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58746-F499-4EBD-B48D-37373D549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58337-9C64-492E-B15B-AEE53A6AB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619B9-9CE5-4C1A-AE80-20307C279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B0BF3-A5B2-44C4-BD50-B530A5CF8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6E2C5-4A01-4E13-BC9F-F6A2AD6C4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39258-EFFD-426D-9BBB-B8797FDB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F2C37-6B95-424E-81DF-7185BC89A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757B8-885E-4FD6-B9FE-D566E57D6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82A72-96F6-41A3-B20E-0697B81F6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90EFC-974E-490C-82FF-ED54CAB63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E9CCC-1D14-446D-814E-18CD69C1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18F4AB-3292-41CA-B200-AFC324A41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11F68-AFCD-44D0-A90D-ADB870FC40D9}" type="slidenum">
              <a:rPr lang="en-US" altLang="en-US" sz="1400" smtClean="0"/>
              <a:pPr/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587375"/>
            <a:ext cx="7772400" cy="1143000"/>
          </a:xfrm>
          <a:noFill/>
        </p:spPr>
        <p:txBody>
          <a:bodyPr/>
          <a:lstStyle/>
          <a:p>
            <a:r>
              <a:rPr lang="en-US" altLang="en-US" sz="4000"/>
              <a:t>Chapter 7 Single-Dimensional Arrays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181225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5E71EA-0661-45F5-94CE-C168B85F5C0E}" type="slidenum">
              <a:rPr lang="en-US" altLang="en-US" sz="1400" smtClean="0"/>
              <a:pPr/>
              <a:t>10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r>
              <a:rPr lang="en-US" altLang="en-US"/>
              <a:t>Using Indexed Variables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86400"/>
          </a:xfrm>
          <a:noFill/>
        </p:spPr>
        <p:txBody>
          <a:bodyPr/>
          <a:lstStyle/>
          <a:p>
            <a:pPr marL="0" indent="0" algn="just">
              <a:buFont typeface="Monotype Sorts" pitchFamily="2" charset="2"/>
              <a:buNone/>
            </a:pPr>
            <a:r>
              <a:rPr lang="en-US" altLang="en-US" sz="3400">
                <a:cs typeface="Courier New" pitchFamily="49" charset="0"/>
              </a:rPr>
              <a:t>After an array is created, an indexed variable can be used in the same way as a regular variable. For example, the following code adds the value in myList[0] and myList[1] to myList[2].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 sz="3400">
              <a:cs typeface="Courier New" pitchFamily="49" charset="0"/>
            </a:endParaRPr>
          </a:p>
          <a:p>
            <a:pPr lvl="1" algn="just">
              <a:buFontTx/>
              <a:buNone/>
            </a:pPr>
            <a:r>
              <a:rPr lang="en-US" altLang="en-US" sz="2600">
                <a:latin typeface="Courier New" pitchFamily="49" charset="0"/>
                <a:cs typeface="Courier New" pitchFamily="49" charset="0"/>
              </a:rPr>
              <a:t>myList[2] = myList[0] + myList[1];</a:t>
            </a:r>
            <a:endParaRPr lang="en-US" altLang="en-US" sz="260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AnalyzeNumbers.java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257 Listing7.1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2B0BF3-A5B2-44C4-BD50-B530A5CF83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5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C823E6-3C45-45D9-A963-43BB82A3DECC}" type="slidenum">
              <a:rPr lang="en-US" altLang="en-US" sz="1400" smtClean="0"/>
              <a:pPr/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66750"/>
          </a:xfrm>
          <a:noFill/>
        </p:spPr>
        <p:txBody>
          <a:bodyPr/>
          <a:lstStyle/>
          <a:p>
            <a:r>
              <a:rPr lang="en-US" altLang="en-US"/>
              <a:t>Array Initializers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114800"/>
          </a:xfrm>
          <a:noFill/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en-US" sz="3400"/>
              <a:t>Declaring, creating, initializing in one step:</a:t>
            </a:r>
            <a:endParaRPr lang="en-US" altLang="en-US" sz="3600"/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>
                <a:latin typeface="Courier New" pitchFamily="49" charset="0"/>
              </a:rPr>
              <a:t>	</a:t>
            </a:r>
            <a:r>
              <a:rPr lang="en-US" altLang="en-US" sz="2800" b="1">
                <a:latin typeface="Courier New" pitchFamily="49" charset="0"/>
              </a:rPr>
              <a:t>double[] myList = {1.9, 2.9, 3.4, 3.5};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3600"/>
              <a:t>This shorthand syntax must be in one statement.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03BC94-4BFC-4492-A209-7B295F09573F}" type="slidenum">
              <a:rPr lang="en-US" altLang="en-US" sz="1400" smtClean="0"/>
              <a:pPr/>
              <a:t>13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noFill/>
        </p:spPr>
        <p:txBody>
          <a:bodyPr/>
          <a:lstStyle/>
          <a:p>
            <a:r>
              <a:rPr lang="en-US" altLang="en-US" sz="4000"/>
              <a:t>Declaring, creating, initializing Using the Shorthand Notation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noFill/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double[] myList = {1.9, 2.9, 3.4, 3.5};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This shorthand notation is equivalent to the following statements: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double[] myList = new double[4];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myList[0] = 1.9;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myList[1] = 2.9;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myList[2] = 3.4;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myList[3] = 3.5;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40479F-CCA2-43B0-80E4-2FA433CB9224}" type="slidenum">
              <a:rPr lang="en-US" altLang="en-US" sz="1400" smtClean="0"/>
              <a:pPr/>
              <a:t>14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noFill/>
        </p:spPr>
        <p:txBody>
          <a:bodyPr/>
          <a:lstStyle/>
          <a:p>
            <a:r>
              <a:rPr lang="en-US" altLang="en-US" sz="4800">
                <a:cs typeface="Times New Roman" pitchFamily="18" charset="0"/>
              </a:rPr>
              <a:t>CAUTION</a:t>
            </a:r>
            <a:endParaRPr lang="en-US" altLang="en-US" sz="40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4400">
                <a:cs typeface="Times New Roman" pitchFamily="18" charset="0"/>
              </a:rPr>
              <a:t>Using the shorthand notation, you have to declare, create, and initialize the array all in one statement. Splitting it would cause a syntax error. For example, the following is wrong: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double[] myList;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myList = {1.9, 2.9, 3.4, 3.5};</a:t>
            </a:r>
            <a:r>
              <a:rPr lang="en-US" altLang="en-US" sz="40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F2370F-0943-42CD-A1B2-F9A0CCACF63B}" type="slidenum">
              <a:rPr lang="en-US" altLang="en-US" sz="1400" smtClean="0"/>
              <a:pPr/>
              <a:t>15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itchFamily="18" charset="0"/>
              </a:rPr>
              <a:t>Initializing arrays with input values</a:t>
            </a:r>
            <a:endParaRPr lang="en-US" altLang="en-US" sz="4500">
              <a:cs typeface="Times New Roman" pitchFamily="18" charset="0"/>
              <a:hlinkClick r:id="rId2" action="ppaction://program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94750" cy="32639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800" dirty="0" err="1">
                <a:solidFill>
                  <a:schemeClr val="accent4"/>
                </a:solidFill>
              </a:rPr>
              <a:t>java.util.Scanner</a:t>
            </a:r>
            <a:r>
              <a:rPr lang="en-US" sz="2800" dirty="0">
                <a:solidFill>
                  <a:schemeClr val="accent4"/>
                </a:solidFill>
              </a:rPr>
              <a:t> input = </a:t>
            </a:r>
            <a:r>
              <a:rPr lang="en-US" sz="2800" b="1" dirty="0">
                <a:solidFill>
                  <a:schemeClr val="accent4"/>
                </a:solidFill>
              </a:rPr>
              <a:t>new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err="1">
                <a:solidFill>
                  <a:schemeClr val="accent4"/>
                </a:solidFill>
              </a:rPr>
              <a:t>java.util.Scanner</a:t>
            </a:r>
            <a:r>
              <a:rPr lang="en-US" sz="2800" dirty="0">
                <a:solidFill>
                  <a:schemeClr val="accent4"/>
                </a:solidFill>
              </a:rPr>
              <a:t>(System.in);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800" dirty="0" err="1">
                <a:solidFill>
                  <a:schemeClr val="accent4"/>
                </a:solidFill>
              </a:rPr>
              <a:t>System.out.print</a:t>
            </a:r>
            <a:r>
              <a:rPr lang="en-US" sz="2800" dirty="0">
                <a:solidFill>
                  <a:schemeClr val="accent4"/>
                </a:solidFill>
              </a:rPr>
              <a:t>("Enter " + </a:t>
            </a:r>
            <a:r>
              <a:rPr lang="en-US" sz="2800" dirty="0" err="1">
                <a:solidFill>
                  <a:schemeClr val="accent4"/>
                </a:solidFill>
              </a:rPr>
              <a:t>myList.length</a:t>
            </a:r>
            <a:r>
              <a:rPr lang="en-US" sz="2800" dirty="0">
                <a:solidFill>
                  <a:schemeClr val="accent4"/>
                </a:solidFill>
              </a:rPr>
              <a:t> + " values: ");</a:t>
            </a:r>
            <a:endParaRPr lang="en-US" sz="2800" b="1" dirty="0">
              <a:solidFill>
                <a:schemeClr val="accent4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800" b="1" dirty="0">
                <a:solidFill>
                  <a:schemeClr val="accent4"/>
                </a:solidFill>
              </a:rPr>
              <a:t>for</a:t>
            </a:r>
            <a:r>
              <a:rPr lang="en-US" sz="2800" dirty="0">
                <a:solidFill>
                  <a:schemeClr val="accent4"/>
                </a:solidFill>
              </a:rPr>
              <a:t> (</a:t>
            </a:r>
            <a:r>
              <a:rPr lang="en-US" sz="2800" b="1" dirty="0" err="1">
                <a:solidFill>
                  <a:schemeClr val="accent4"/>
                </a:solidFill>
              </a:rPr>
              <a:t>int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err="1">
                <a:solidFill>
                  <a:schemeClr val="accent4"/>
                </a:solidFill>
              </a:rPr>
              <a:t>i</a:t>
            </a:r>
            <a:r>
              <a:rPr lang="en-US" sz="2800" dirty="0">
                <a:solidFill>
                  <a:schemeClr val="accent4"/>
                </a:solidFill>
              </a:rPr>
              <a:t> = 0; </a:t>
            </a:r>
            <a:r>
              <a:rPr lang="en-US" sz="2800" dirty="0" err="1">
                <a:solidFill>
                  <a:schemeClr val="accent4"/>
                </a:solidFill>
              </a:rPr>
              <a:t>i</a:t>
            </a:r>
            <a:r>
              <a:rPr lang="en-US" sz="2800" dirty="0">
                <a:solidFill>
                  <a:schemeClr val="accent4"/>
                </a:solidFill>
              </a:rPr>
              <a:t> &lt; </a:t>
            </a:r>
            <a:r>
              <a:rPr lang="en-US" sz="2800" dirty="0" err="1">
                <a:solidFill>
                  <a:schemeClr val="accent4"/>
                </a:solidFill>
              </a:rPr>
              <a:t>myList.length</a:t>
            </a:r>
            <a:r>
              <a:rPr lang="en-US" sz="2800" dirty="0">
                <a:solidFill>
                  <a:schemeClr val="accent4"/>
                </a:solidFill>
              </a:rPr>
              <a:t>; </a:t>
            </a:r>
            <a:r>
              <a:rPr lang="en-US" sz="2800" dirty="0" err="1">
                <a:solidFill>
                  <a:schemeClr val="accent4"/>
                </a:solidFill>
              </a:rPr>
              <a:t>i</a:t>
            </a:r>
            <a:r>
              <a:rPr lang="en-US" sz="2800" dirty="0">
                <a:solidFill>
                  <a:schemeClr val="accent4"/>
                </a:solidFill>
              </a:rPr>
              <a:t>++)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800" dirty="0">
                <a:solidFill>
                  <a:schemeClr val="accent4"/>
                </a:solidFill>
              </a:rPr>
              <a:t>  </a:t>
            </a:r>
            <a:r>
              <a:rPr lang="en-US" sz="2800" dirty="0" err="1">
                <a:solidFill>
                  <a:schemeClr val="accent4"/>
                </a:solidFill>
              </a:rPr>
              <a:t>myList</a:t>
            </a:r>
            <a:r>
              <a:rPr lang="en-US" sz="2800" dirty="0">
                <a:solidFill>
                  <a:schemeClr val="accent4"/>
                </a:solidFill>
              </a:rPr>
              <a:t>[</a:t>
            </a:r>
            <a:r>
              <a:rPr lang="en-US" sz="2800" dirty="0" err="1">
                <a:solidFill>
                  <a:schemeClr val="accent4"/>
                </a:solidFill>
              </a:rPr>
              <a:t>i</a:t>
            </a:r>
            <a:r>
              <a:rPr lang="en-US" sz="2800" dirty="0">
                <a:solidFill>
                  <a:schemeClr val="accent4"/>
                </a:solidFill>
              </a:rPr>
              <a:t>] = </a:t>
            </a:r>
            <a:r>
              <a:rPr lang="en-US" sz="2800" dirty="0" err="1">
                <a:solidFill>
                  <a:schemeClr val="accent4"/>
                </a:solidFill>
              </a:rPr>
              <a:t>input.nextDouble</a:t>
            </a:r>
            <a:r>
              <a:rPr lang="en-US" sz="2800" dirty="0">
                <a:solidFill>
                  <a:schemeClr val="accent4"/>
                </a:solidFill>
              </a:rPr>
              <a:t>();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077D0F-59F6-4BA1-813C-716258DB793A}" type="slidenum">
              <a:rPr lang="en-US" altLang="en-US" sz="1400" smtClean="0"/>
              <a:pPr/>
              <a:t>16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100">
                <a:cs typeface="Times New Roman" pitchFamily="18" charset="0"/>
              </a:rPr>
              <a:t>Initializing arrays with random values</a:t>
            </a:r>
            <a:endParaRPr lang="en-US" altLang="en-US" sz="4100">
              <a:cs typeface="Times New Roman" pitchFamily="18" charset="0"/>
              <a:hlinkClick r:id="rId2" action="ppaction://program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6025" cy="20732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4000" b="1" dirty="0">
                <a:solidFill>
                  <a:schemeClr val="accent4"/>
                </a:solidFill>
              </a:rPr>
              <a:t>for</a:t>
            </a:r>
            <a:r>
              <a:rPr lang="en-US" sz="4000" dirty="0">
                <a:solidFill>
                  <a:schemeClr val="accent4"/>
                </a:solidFill>
              </a:rPr>
              <a:t> (</a:t>
            </a:r>
            <a:r>
              <a:rPr lang="en-US" sz="4000" b="1" dirty="0" err="1">
                <a:solidFill>
                  <a:schemeClr val="accent4"/>
                </a:solidFill>
              </a:rPr>
              <a:t>int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= 0;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&lt; </a:t>
            </a:r>
            <a:r>
              <a:rPr lang="en-US" sz="4000" dirty="0" err="1">
                <a:solidFill>
                  <a:schemeClr val="accent4"/>
                </a:solidFill>
              </a:rPr>
              <a:t>myList.length</a:t>
            </a:r>
            <a:r>
              <a:rPr lang="en-US" sz="4000" dirty="0">
                <a:solidFill>
                  <a:schemeClr val="accent4"/>
                </a:solidFill>
              </a:rPr>
              <a:t>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  </a:t>
            </a:r>
            <a:r>
              <a:rPr lang="en-US" sz="4000" dirty="0" err="1">
                <a:solidFill>
                  <a:schemeClr val="accent4"/>
                </a:solidFill>
              </a:rPr>
              <a:t>myList</a:t>
            </a:r>
            <a:r>
              <a:rPr lang="en-US" sz="4000" dirty="0">
                <a:solidFill>
                  <a:schemeClr val="accent4"/>
                </a:solidFill>
              </a:rPr>
              <a:t>[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] = </a:t>
            </a:r>
            <a:r>
              <a:rPr lang="en-US" sz="4000" dirty="0" err="1">
                <a:solidFill>
                  <a:schemeClr val="accent4"/>
                </a:solidFill>
              </a:rPr>
              <a:t>Math.random</a:t>
            </a:r>
            <a:r>
              <a:rPr lang="en-US" sz="4000" dirty="0">
                <a:solidFill>
                  <a:schemeClr val="accent4"/>
                </a:solidFill>
              </a:rPr>
              <a:t>() * 100;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B0986B-EDBE-46AA-9DCF-0C736402C7D0}" type="slidenum">
              <a:rPr lang="en-US" altLang="en-US" sz="1400" smtClean="0"/>
              <a:pPr/>
              <a:t>17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itchFamily="18" charset="0"/>
              </a:rPr>
              <a:t>Printing arrays</a:t>
            </a:r>
            <a:endParaRPr lang="en-US" altLang="en-US" sz="4500">
              <a:cs typeface="Times New Roman" pitchFamily="18" charset="0"/>
              <a:hlinkClick r:id="rId2" action="ppaction://program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b="1" dirty="0">
                <a:solidFill>
                  <a:schemeClr val="accent4"/>
                </a:solidFill>
              </a:rPr>
              <a:t>for</a:t>
            </a:r>
            <a:r>
              <a:rPr lang="en-US" sz="4000" dirty="0">
                <a:solidFill>
                  <a:schemeClr val="accent4"/>
                </a:solidFill>
              </a:rPr>
              <a:t> (</a:t>
            </a:r>
            <a:r>
              <a:rPr lang="en-US" sz="4000" b="1" dirty="0" err="1">
                <a:solidFill>
                  <a:schemeClr val="accent4"/>
                </a:solidFill>
              </a:rPr>
              <a:t>int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= 0;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&lt; </a:t>
            </a:r>
            <a:r>
              <a:rPr lang="en-US" sz="4000" dirty="0" err="1">
                <a:solidFill>
                  <a:schemeClr val="accent4"/>
                </a:solidFill>
              </a:rPr>
              <a:t>myList.length</a:t>
            </a:r>
            <a:r>
              <a:rPr lang="en-US" sz="4000" dirty="0">
                <a:solidFill>
                  <a:schemeClr val="accent4"/>
                </a:solidFill>
              </a:rPr>
              <a:t>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  </a:t>
            </a:r>
            <a:r>
              <a:rPr lang="en-US" sz="4000" dirty="0" err="1">
                <a:solidFill>
                  <a:schemeClr val="accent4"/>
                </a:solidFill>
              </a:rPr>
              <a:t>System.out.print</a:t>
            </a:r>
            <a:r>
              <a:rPr lang="en-US" sz="4000" dirty="0">
                <a:solidFill>
                  <a:schemeClr val="accent4"/>
                </a:solidFill>
              </a:rPr>
              <a:t>(</a:t>
            </a:r>
            <a:r>
              <a:rPr lang="en-US" sz="4000" dirty="0" err="1">
                <a:solidFill>
                  <a:schemeClr val="accent4"/>
                </a:solidFill>
              </a:rPr>
              <a:t>myList</a:t>
            </a:r>
            <a:r>
              <a:rPr lang="en-US" sz="4000" dirty="0">
                <a:solidFill>
                  <a:schemeClr val="accent4"/>
                </a:solidFill>
              </a:rPr>
              <a:t>[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] + " ");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7C4F0E-AB14-4F93-9BCF-030B8FB150FE}" type="slidenum">
              <a:rPr lang="en-US" altLang="en-US" sz="1400" smtClean="0"/>
              <a:pPr/>
              <a:t>18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itchFamily="18" charset="0"/>
              </a:rPr>
              <a:t>Summing all elements</a:t>
            </a:r>
            <a:endParaRPr lang="en-US" altLang="en-US" sz="4500">
              <a:cs typeface="Times New Roman" pitchFamily="18" charset="0"/>
              <a:hlinkClick r:id="rId2" action="ppaction://program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double total = 0;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for (</a:t>
            </a:r>
            <a:r>
              <a:rPr lang="en-US" sz="4000" dirty="0" err="1">
                <a:solidFill>
                  <a:schemeClr val="accent4"/>
                </a:solidFill>
              </a:rPr>
              <a:t>int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= 0;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&lt; </a:t>
            </a:r>
            <a:r>
              <a:rPr lang="en-US" sz="4000" dirty="0" err="1">
                <a:solidFill>
                  <a:schemeClr val="accent4"/>
                </a:solidFill>
              </a:rPr>
              <a:t>myList.length</a:t>
            </a:r>
            <a:r>
              <a:rPr lang="en-US" sz="4000" dirty="0">
                <a:solidFill>
                  <a:schemeClr val="accent4"/>
                </a:solidFill>
              </a:rPr>
              <a:t>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  total += </a:t>
            </a:r>
            <a:r>
              <a:rPr lang="en-US" sz="4000" dirty="0" err="1">
                <a:solidFill>
                  <a:schemeClr val="accent4"/>
                </a:solidFill>
              </a:rPr>
              <a:t>myList</a:t>
            </a:r>
            <a:r>
              <a:rPr lang="en-US" sz="4000" dirty="0">
                <a:solidFill>
                  <a:schemeClr val="accent4"/>
                </a:solidFill>
              </a:rPr>
              <a:t>[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62EC23-2464-49D2-BBB3-7CE19D32C1AC}" type="slidenum">
              <a:rPr lang="en-US" altLang="en-US" sz="1400" smtClean="0"/>
              <a:pPr/>
              <a:t>19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itchFamily="18" charset="0"/>
              </a:rPr>
              <a:t>Finding the largest element</a:t>
            </a:r>
            <a:endParaRPr lang="en-US" altLang="en-US" sz="4500">
              <a:cs typeface="Times New Roman" pitchFamily="18" charset="0"/>
              <a:hlinkClick r:id="rId2" action="ppaction://program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18550" cy="31099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3600" b="1" dirty="0">
                <a:solidFill>
                  <a:schemeClr val="accent4"/>
                </a:solidFill>
              </a:rPr>
              <a:t>double</a:t>
            </a:r>
            <a:r>
              <a:rPr lang="en-US" sz="3600" dirty="0">
                <a:solidFill>
                  <a:schemeClr val="accent4"/>
                </a:solidFill>
              </a:rPr>
              <a:t> max = </a:t>
            </a:r>
            <a:r>
              <a:rPr lang="en-US" sz="3600" dirty="0" err="1">
                <a:solidFill>
                  <a:schemeClr val="accent4"/>
                </a:solidFill>
              </a:rPr>
              <a:t>myList</a:t>
            </a:r>
            <a:r>
              <a:rPr lang="en-US" sz="3600" dirty="0">
                <a:solidFill>
                  <a:schemeClr val="accent4"/>
                </a:solidFill>
              </a:rPr>
              <a:t>[0];</a:t>
            </a:r>
            <a:endParaRPr lang="en-US" sz="3600" b="1" dirty="0">
              <a:solidFill>
                <a:schemeClr val="accent4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3600" b="1" dirty="0">
                <a:solidFill>
                  <a:schemeClr val="accent4"/>
                </a:solidFill>
              </a:rPr>
              <a:t>for</a:t>
            </a:r>
            <a:r>
              <a:rPr lang="en-US" sz="3600" dirty="0">
                <a:solidFill>
                  <a:schemeClr val="accent4"/>
                </a:solidFill>
              </a:rPr>
              <a:t> (</a:t>
            </a:r>
            <a:r>
              <a:rPr lang="en-US" sz="3600" b="1" dirty="0" err="1">
                <a:solidFill>
                  <a:schemeClr val="accent4"/>
                </a:solidFill>
              </a:rPr>
              <a:t>int</a:t>
            </a:r>
            <a:r>
              <a:rPr lang="en-US" sz="3600" dirty="0">
                <a:solidFill>
                  <a:schemeClr val="accent4"/>
                </a:solidFill>
              </a:rPr>
              <a:t> </a:t>
            </a:r>
            <a:r>
              <a:rPr lang="en-US" sz="3600" dirty="0" err="1">
                <a:solidFill>
                  <a:schemeClr val="accent4"/>
                </a:solidFill>
              </a:rPr>
              <a:t>i</a:t>
            </a:r>
            <a:r>
              <a:rPr lang="en-US" sz="3600" dirty="0">
                <a:solidFill>
                  <a:schemeClr val="accent4"/>
                </a:solidFill>
              </a:rPr>
              <a:t> = 1; </a:t>
            </a:r>
            <a:r>
              <a:rPr lang="en-US" sz="3600" dirty="0" err="1">
                <a:solidFill>
                  <a:schemeClr val="accent4"/>
                </a:solidFill>
              </a:rPr>
              <a:t>i</a:t>
            </a:r>
            <a:r>
              <a:rPr lang="en-US" sz="3600" dirty="0">
                <a:solidFill>
                  <a:schemeClr val="accent4"/>
                </a:solidFill>
              </a:rPr>
              <a:t> &lt; </a:t>
            </a:r>
            <a:r>
              <a:rPr lang="en-US" sz="3600" dirty="0" err="1">
                <a:solidFill>
                  <a:schemeClr val="accent4"/>
                </a:solidFill>
              </a:rPr>
              <a:t>myList.length</a:t>
            </a:r>
            <a:r>
              <a:rPr lang="en-US" sz="3600" dirty="0">
                <a:solidFill>
                  <a:schemeClr val="accent4"/>
                </a:solidFill>
              </a:rPr>
              <a:t>; </a:t>
            </a:r>
            <a:r>
              <a:rPr lang="en-US" sz="3600" dirty="0" err="1">
                <a:solidFill>
                  <a:schemeClr val="accent4"/>
                </a:solidFill>
              </a:rPr>
              <a:t>i</a:t>
            </a:r>
            <a:r>
              <a:rPr lang="en-US" sz="36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3600" dirty="0">
                <a:solidFill>
                  <a:schemeClr val="accent4"/>
                </a:solidFill>
              </a:rPr>
              <a:t>  </a:t>
            </a:r>
            <a:r>
              <a:rPr lang="en-US" sz="3600" b="1" dirty="0">
                <a:solidFill>
                  <a:schemeClr val="accent4"/>
                </a:solidFill>
              </a:rPr>
              <a:t>if</a:t>
            </a:r>
            <a:r>
              <a:rPr lang="en-US" sz="3600" dirty="0">
                <a:solidFill>
                  <a:schemeClr val="accent4"/>
                </a:solidFill>
              </a:rPr>
              <a:t> (</a:t>
            </a:r>
            <a:r>
              <a:rPr lang="en-US" sz="3600" dirty="0" err="1">
                <a:solidFill>
                  <a:schemeClr val="accent4"/>
                </a:solidFill>
              </a:rPr>
              <a:t>myList</a:t>
            </a:r>
            <a:r>
              <a:rPr lang="en-US" sz="3600" dirty="0">
                <a:solidFill>
                  <a:schemeClr val="accent4"/>
                </a:solidFill>
              </a:rPr>
              <a:t>[</a:t>
            </a:r>
            <a:r>
              <a:rPr lang="en-US" sz="3600" dirty="0" err="1">
                <a:solidFill>
                  <a:schemeClr val="accent4"/>
                </a:solidFill>
              </a:rPr>
              <a:t>i</a:t>
            </a:r>
            <a:r>
              <a:rPr lang="en-US" sz="3600" dirty="0">
                <a:solidFill>
                  <a:schemeClr val="accent4"/>
                </a:solidFill>
              </a:rPr>
              <a:t>] &gt; max) max = </a:t>
            </a:r>
            <a:r>
              <a:rPr lang="en-US" sz="3600" dirty="0" err="1">
                <a:solidFill>
                  <a:schemeClr val="accent4"/>
                </a:solidFill>
              </a:rPr>
              <a:t>myList</a:t>
            </a:r>
            <a:r>
              <a:rPr lang="en-US" sz="3600" dirty="0">
                <a:solidFill>
                  <a:schemeClr val="accent4"/>
                </a:solidFill>
              </a:rPr>
              <a:t>[</a:t>
            </a:r>
            <a:r>
              <a:rPr lang="en-US" sz="3600" dirty="0" err="1">
                <a:solidFill>
                  <a:schemeClr val="accent4"/>
                </a:solidFill>
              </a:rPr>
              <a:t>i</a:t>
            </a:r>
            <a:r>
              <a:rPr lang="en-US" sz="3600" dirty="0">
                <a:solidFill>
                  <a:schemeClr val="accent4"/>
                </a:solidFill>
              </a:rPr>
              <a:t>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36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63394D-0D1E-402D-96CC-D4E5347DB6FE}" type="slidenum">
              <a:rPr lang="en-US" altLang="en-US" sz="1400" smtClean="0"/>
              <a:pPr/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73075"/>
          </a:xfrm>
          <a:noFill/>
        </p:spPr>
        <p:txBody>
          <a:bodyPr/>
          <a:lstStyle/>
          <a:p>
            <a:r>
              <a:rPr lang="en-US" altLang="en-US" sz="4000"/>
              <a:t>Opening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8642350" cy="5106988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500"/>
              <a:t>Read one hundred numbers, compute their average, and find out how many numbers are above the average.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1E2220-11F4-4F8D-A464-13796AD70F73}" type="slidenum">
              <a:rPr lang="en-US" altLang="en-US" sz="1400" smtClean="0"/>
              <a:pPr/>
              <a:t>3</a:t>
            </a:fld>
            <a:endParaRPr lang="en-US" altLang="en-US" sz="140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738" y="203200"/>
            <a:ext cx="7772400" cy="652463"/>
          </a:xfrm>
        </p:spPr>
        <p:txBody>
          <a:bodyPr/>
          <a:lstStyle/>
          <a:p>
            <a:r>
              <a:rPr lang="en-US" altLang="en-US" sz="4000"/>
              <a:t>Introducing Arrays</a:t>
            </a:r>
          </a:p>
        </p:txBody>
      </p:sp>
      <p:sp>
        <p:nvSpPr>
          <p:cNvPr id="6148" name="Text Box 1033"/>
          <p:cNvSpPr txBox="1">
            <a:spLocks noChangeArrowheads="1"/>
          </p:cNvSpPr>
          <p:nvPr/>
        </p:nvSpPr>
        <p:spPr bwMode="auto">
          <a:xfrm>
            <a:off x="231775" y="1009650"/>
            <a:ext cx="8680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800"/>
              <a:t>Array is a data structure that represents a collection of the same types of data. </a:t>
            </a:r>
            <a:endParaRPr lang="en-US" altLang="en-US"/>
          </a:p>
        </p:txBody>
      </p:sp>
      <p:sp>
        <p:nvSpPr>
          <p:cNvPr id="6149" name="Rectangle 1035"/>
          <p:cNvSpPr>
            <a:spLocks noChangeArrowheads="1"/>
          </p:cNvSpPr>
          <p:nvPr/>
        </p:nvSpPr>
        <p:spPr bwMode="auto">
          <a:xfrm>
            <a:off x="2770188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1040"/>
          <p:cNvSpPr>
            <a:spLocks noChangeArrowheads="1"/>
          </p:cNvSpPr>
          <p:nvPr/>
        </p:nvSpPr>
        <p:spPr bwMode="auto">
          <a:xfrm>
            <a:off x="2171700" y="1912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61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968500"/>
            <a:ext cx="81708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9D7506-55EB-4750-B5A6-9F8D3D6224D2}" type="slidenum">
              <a:rPr lang="en-US" altLang="en-US" sz="1400" smtClean="0"/>
              <a:pPr/>
              <a:t>4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noFill/>
        </p:spPr>
        <p:txBody>
          <a:bodyPr/>
          <a:lstStyle/>
          <a:p>
            <a:r>
              <a:rPr lang="en-US" altLang="en-US"/>
              <a:t>Declaring Array Variables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696200" cy="4724400"/>
          </a:xfrm>
          <a:noFill/>
        </p:spPr>
        <p:txBody>
          <a:bodyPr/>
          <a:lstStyle/>
          <a:p>
            <a:r>
              <a:rPr lang="en-US" altLang="en-US" sz="2600" dirty="0">
                <a:latin typeface="Courier New" pitchFamily="49" charset="0"/>
              </a:rPr>
              <a:t>datatype[] </a:t>
            </a:r>
            <a:r>
              <a:rPr lang="en-US" altLang="en-US" sz="2600" dirty="0" err="1">
                <a:latin typeface="Courier New" pitchFamily="49" charset="0"/>
              </a:rPr>
              <a:t>arrayRefVar</a:t>
            </a:r>
            <a:r>
              <a:rPr lang="en-US" altLang="en-US" sz="2600" dirty="0">
                <a:latin typeface="Courier New" pitchFamily="49" charset="0"/>
              </a:rPr>
              <a:t>;</a:t>
            </a:r>
            <a:endParaRPr lang="en-US" altLang="en-US" sz="2400" dirty="0">
              <a:latin typeface="Courier New" pitchFamily="49" charset="0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600" dirty="0"/>
              <a:t>Example: 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600" dirty="0"/>
              <a:t>    </a:t>
            </a:r>
            <a:r>
              <a:rPr lang="en-US" altLang="en-US" sz="2400" dirty="0">
                <a:latin typeface="Courier New" pitchFamily="49" charset="0"/>
              </a:rPr>
              <a:t>double[] </a:t>
            </a:r>
            <a:r>
              <a:rPr lang="en-US" altLang="en-US" sz="2400" dirty="0" err="1">
                <a:latin typeface="Courier New" pitchFamily="49" charset="0"/>
              </a:rPr>
              <a:t>myList</a:t>
            </a:r>
            <a:r>
              <a:rPr lang="en-US" altLang="en-US" sz="2400" dirty="0">
                <a:latin typeface="Courier New" pitchFamily="49" charset="0"/>
              </a:rPr>
              <a:t>;</a:t>
            </a:r>
            <a:endParaRPr lang="en-US" altLang="en-US" sz="2400" dirty="0"/>
          </a:p>
          <a:p>
            <a:pPr>
              <a:buFont typeface="Monotype Sorts" pitchFamily="2" charset="2"/>
              <a:buNone/>
            </a:pPr>
            <a:endParaRPr lang="en-US" altLang="en-US" sz="2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805148-7970-49D3-8218-F32D0BF696ED}" type="slidenum">
              <a:rPr lang="en-US" altLang="en-US" sz="1400" smtClean="0"/>
              <a:pPr/>
              <a:t>5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noFill/>
        </p:spPr>
        <p:txBody>
          <a:bodyPr/>
          <a:lstStyle/>
          <a:p>
            <a:r>
              <a:rPr lang="en-US" altLang="en-US"/>
              <a:t>Creating Arrays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>
                <a:latin typeface="Courier New" pitchFamily="49" charset="0"/>
              </a:rPr>
              <a:t>arrayRefVar = new datatype[arraySize];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Example:</a:t>
            </a: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600">
                <a:latin typeface="Courier New" pitchFamily="49" charset="0"/>
              </a:rPr>
              <a:t>myList = new double[10];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600">
                <a:latin typeface="Courier New" pitchFamily="49" charset="0"/>
              </a:rPr>
              <a:t>myList[0]</a:t>
            </a:r>
            <a:r>
              <a:rPr lang="en-US" altLang="en-US"/>
              <a:t> references the first element in the array.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00">
                <a:latin typeface="Courier New" pitchFamily="49" charset="0"/>
              </a:rPr>
              <a:t>myList[9]</a:t>
            </a:r>
            <a:r>
              <a:rPr lang="en-US" altLang="en-US"/>
              <a:t> references the last element in the array.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C08DFC-8EB5-4AA0-9CAB-F7316064F6DD}" type="slidenum">
              <a:rPr lang="en-US" altLang="en-US" sz="1400" smtClean="0"/>
              <a:pPr/>
              <a:t>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19200"/>
          </a:xfrm>
          <a:noFill/>
        </p:spPr>
        <p:txBody>
          <a:bodyPr/>
          <a:lstStyle/>
          <a:p>
            <a:r>
              <a:rPr lang="en-US" altLang="en-US"/>
              <a:t>Declaring and Creating</a:t>
            </a:r>
            <a:br>
              <a:rPr lang="en-US" altLang="en-US"/>
            </a:br>
            <a:r>
              <a:rPr lang="en-US" altLang="en-US"/>
              <a:t>in One Step</a:t>
            </a:r>
            <a:endParaRPr lang="en-US" altLang="en-US" sz="400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315200" cy="4114800"/>
          </a:xfrm>
        </p:spPr>
        <p:txBody>
          <a:bodyPr/>
          <a:lstStyle/>
          <a:p>
            <a:pPr>
              <a:defRPr/>
            </a:pP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</a:rPr>
              <a:t>datatype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</a:rPr>
              <a:t>[] </a:t>
            </a: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</a:rPr>
              <a:t>arrayRefVar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</a:rPr>
              <a:t> = new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</a:rPr>
              <a:t>    </a:t>
            </a: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</a:rPr>
              <a:t>datatype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</a:rPr>
              <a:t>[</a:t>
            </a: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</a:rPr>
              <a:t>arraySize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</a:rPr>
              <a:t>];</a:t>
            </a:r>
            <a:endParaRPr lang="en-US" sz="2600" dirty="0">
              <a:solidFill>
                <a:schemeClr val="accent4"/>
              </a:solidFill>
              <a:latin typeface="Courier New" pitchFamily="49" charset="0"/>
            </a:endParaRPr>
          </a:p>
          <a:p>
            <a:pPr>
              <a:spcBef>
                <a:spcPct val="75000"/>
              </a:spcBef>
              <a:buFont typeface="Monotype Sorts" pitchFamily="2" charset="2"/>
              <a:buNone/>
              <a:defRPr/>
            </a:pPr>
            <a:r>
              <a:rPr lang="en-US" sz="2600" dirty="0">
                <a:solidFill>
                  <a:schemeClr val="accent4"/>
                </a:solidFill>
                <a:latin typeface="Courier New" pitchFamily="49" charset="0"/>
              </a:rPr>
              <a:t> 	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double[]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myList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= new double[10];</a:t>
            </a:r>
            <a:endParaRPr lang="en-US" sz="2600" dirty="0">
              <a:solidFill>
                <a:schemeClr val="accent4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6B87C7-C685-46D4-B7CE-4FAD2F376461}" type="slidenum">
              <a:rPr lang="en-US" altLang="en-US" sz="1400" smtClean="0"/>
              <a:pPr/>
              <a:t>7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The Length of an Array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114800"/>
          </a:xfrm>
          <a:noFill/>
        </p:spPr>
        <p:txBody>
          <a:bodyPr/>
          <a:lstStyle/>
          <a:p>
            <a:pPr marL="0" indent="0" algn="just">
              <a:buFont typeface="Monotype Sorts" pitchFamily="2" charset="2"/>
              <a:buNone/>
            </a:pPr>
            <a:r>
              <a:rPr lang="en-US" altLang="en-US" sz="3000"/>
              <a:t>Once an array is created, its size is fixed. It cannot be changed. You can find its size using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/>
          </a:p>
          <a:p>
            <a:pPr lvl="2" algn="just">
              <a:buFont typeface="Monotype Sorts" pitchFamily="2" charset="2"/>
              <a:buNone/>
            </a:pPr>
            <a:r>
              <a:rPr lang="en-US" altLang="en-US"/>
              <a:t>arrayRefVar.length</a:t>
            </a:r>
          </a:p>
          <a:p>
            <a:pPr lvl="2" algn="just">
              <a:buFont typeface="Monotype Sorts" pitchFamily="2" charset="2"/>
              <a:buNone/>
            </a:pPr>
            <a:endParaRPr lang="en-US" altLang="en-US"/>
          </a:p>
          <a:p>
            <a:pPr marL="0" indent="0" algn="just">
              <a:buFont typeface="Monotype Sorts" pitchFamily="2" charset="2"/>
              <a:buNone/>
            </a:pPr>
            <a:r>
              <a:rPr lang="en-US" altLang="en-US"/>
              <a:t>For example,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/>
          </a:p>
          <a:p>
            <a:pPr lvl="2" algn="just">
              <a:buFont typeface="Monotype Sorts" pitchFamily="2" charset="2"/>
              <a:buNone/>
            </a:pPr>
            <a:r>
              <a:rPr lang="en-US" altLang="en-US"/>
              <a:t>myList.length returns 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5464A0-0501-4A64-9B4C-8FD786B77485}" type="slidenum">
              <a:rPr lang="en-US" altLang="en-US" sz="1400" smtClean="0"/>
              <a:pPr/>
              <a:t>8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90550"/>
          </a:xfrm>
          <a:noFill/>
        </p:spPr>
        <p:txBody>
          <a:bodyPr/>
          <a:lstStyle/>
          <a:p>
            <a:r>
              <a:rPr lang="en-US" altLang="en-US"/>
              <a:t>Default Values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4572000"/>
          </a:xfrm>
          <a:noFill/>
        </p:spPr>
        <p:txBody>
          <a:bodyPr/>
          <a:lstStyle/>
          <a:p>
            <a:pPr marL="0" indent="0" algn="just">
              <a:buFont typeface="Monotype Sorts" pitchFamily="2" charset="2"/>
              <a:buNone/>
            </a:pPr>
            <a:r>
              <a:rPr lang="en-US" altLang="en-US" sz="3400">
                <a:cs typeface="Courier New" pitchFamily="49" charset="0"/>
              </a:rPr>
              <a:t>When an array is created, its elements are assigned the default value of 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 sz="3400">
              <a:cs typeface="Courier New" pitchFamily="49" charset="0"/>
            </a:endParaRPr>
          </a:p>
          <a:p>
            <a:pPr lvl="1" algn="just">
              <a:buFontTx/>
              <a:buNone/>
            </a:pPr>
            <a:r>
              <a:rPr lang="en-US" altLang="en-US" sz="3000" u="sng">
                <a:cs typeface="Courier New" pitchFamily="49" charset="0"/>
              </a:rPr>
              <a:t>0</a:t>
            </a:r>
            <a:r>
              <a:rPr lang="en-US" altLang="en-US" sz="3000">
                <a:cs typeface="Courier New" pitchFamily="49" charset="0"/>
              </a:rPr>
              <a:t> for the numeric primitive data types, </a:t>
            </a:r>
          </a:p>
          <a:p>
            <a:pPr lvl="1" algn="just">
              <a:buFontTx/>
              <a:buNone/>
            </a:pPr>
            <a:r>
              <a:rPr lang="en-US" altLang="en-US" sz="3000" u="sng">
                <a:cs typeface="Courier New" pitchFamily="49" charset="0"/>
              </a:rPr>
              <a:t>'\u0000'</a:t>
            </a:r>
            <a:r>
              <a:rPr lang="en-US" altLang="en-US" sz="3000">
                <a:cs typeface="Courier New" pitchFamily="49" charset="0"/>
              </a:rPr>
              <a:t> for </a:t>
            </a:r>
            <a:r>
              <a:rPr lang="en-US" altLang="en-US" sz="3000" u="sng">
                <a:cs typeface="Courier New" pitchFamily="49" charset="0"/>
              </a:rPr>
              <a:t>char</a:t>
            </a:r>
            <a:r>
              <a:rPr lang="en-US" altLang="en-US" sz="3000">
                <a:cs typeface="Courier New" pitchFamily="49" charset="0"/>
              </a:rPr>
              <a:t> types, and </a:t>
            </a:r>
          </a:p>
          <a:p>
            <a:pPr lvl="1" algn="just">
              <a:buFontTx/>
              <a:buNone/>
            </a:pPr>
            <a:r>
              <a:rPr lang="en-US" altLang="en-US" sz="3000" u="sng">
                <a:cs typeface="Courier New" pitchFamily="49" charset="0"/>
              </a:rPr>
              <a:t>false</a:t>
            </a:r>
            <a:r>
              <a:rPr lang="en-US" altLang="en-US" sz="3000">
                <a:cs typeface="Courier New" pitchFamily="49" charset="0"/>
              </a:rPr>
              <a:t> for </a:t>
            </a:r>
            <a:r>
              <a:rPr lang="en-US" altLang="en-US" sz="3000" u="sng">
                <a:cs typeface="Courier New" pitchFamily="49" charset="0"/>
              </a:rPr>
              <a:t>boolean</a:t>
            </a:r>
            <a:r>
              <a:rPr lang="en-US" altLang="en-US" sz="3000">
                <a:cs typeface="Courier New" pitchFamily="49" charset="0"/>
              </a:rPr>
              <a:t> types. </a:t>
            </a:r>
            <a:endParaRPr lang="en-US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95A8FB-21F6-41CD-9E65-E4659A8CC6AE}" type="slidenum">
              <a:rPr lang="en-US" altLang="en-US" sz="1400" smtClean="0"/>
              <a:pPr/>
              <a:t>9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r>
              <a:rPr lang="en-US" altLang="en-US"/>
              <a:t>Indexed Variables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86400"/>
          </a:xfrm>
          <a:noFill/>
        </p:spPr>
        <p:txBody>
          <a:bodyPr/>
          <a:lstStyle/>
          <a:p>
            <a:pPr marL="0" indent="0" algn="just">
              <a:buFont typeface="Monotype Sorts" pitchFamily="2" charset="2"/>
              <a:buNone/>
            </a:pPr>
            <a:r>
              <a:rPr lang="en-US" altLang="en-US" sz="3000">
                <a:cs typeface="Courier New" pitchFamily="49" charset="0"/>
              </a:rPr>
              <a:t>The array elements are accessed through the index. The array indices are </a:t>
            </a:r>
            <a:r>
              <a:rPr lang="en-US" altLang="en-US" sz="3000" i="1">
                <a:cs typeface="Courier New" pitchFamily="49" charset="0"/>
              </a:rPr>
              <a:t>0-based</a:t>
            </a:r>
            <a:r>
              <a:rPr lang="en-US" altLang="en-US" sz="3000">
                <a:cs typeface="Courier New" pitchFamily="49" charset="0"/>
              </a:rPr>
              <a:t>, i.e., it starts from 0 to arrayRefVar.length-1. In the example in Figure 6.1, myList holds ten double values and the indices are from 0 to 9.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 sz="3000">
              <a:cs typeface="Times New Roman" pitchFamily="18" charset="0"/>
            </a:endParaRPr>
          </a:p>
          <a:p>
            <a:pPr marL="0" indent="0" algn="just">
              <a:buFont typeface="Monotype Sorts" pitchFamily="2" charset="2"/>
              <a:buNone/>
            </a:pPr>
            <a:r>
              <a:rPr lang="en-US" altLang="en-US" sz="3000">
                <a:cs typeface="Courier New" pitchFamily="49" charset="0"/>
              </a:rPr>
              <a:t>Each element in the array is represented using the following syntax, known as an </a:t>
            </a:r>
            <a:r>
              <a:rPr lang="en-US" altLang="en-US" sz="3000" i="1">
                <a:cs typeface="Courier New" pitchFamily="49" charset="0"/>
              </a:rPr>
              <a:t>indexed variable</a:t>
            </a:r>
            <a:r>
              <a:rPr lang="en-US" altLang="en-US" sz="3000">
                <a:cs typeface="Courier New" pitchFamily="49" charset="0"/>
              </a:rPr>
              <a:t>: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 sz="3000">
              <a:cs typeface="Times New Roman" pitchFamily="18" charset="0"/>
            </a:endParaRPr>
          </a:p>
          <a:p>
            <a:pPr lvl="1" algn="just">
              <a:buFontTx/>
              <a:buNone/>
            </a:pPr>
            <a:r>
              <a:rPr lang="en-US" altLang="en-US" sz="2600">
                <a:cs typeface="Courier New" pitchFamily="49" charset="0"/>
              </a:rPr>
              <a:t>arrayRefVar[index];</a:t>
            </a:r>
            <a:endParaRPr lang="en-US" altLang="en-US" sz="260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66461</TotalTime>
  <Words>685</Words>
  <Application>Microsoft Office PowerPoint</Application>
  <PresentationFormat>On-screen Show (4:3)</PresentationFormat>
  <Paragraphs>106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International</vt:lpstr>
      <vt:lpstr>Chapter 7 Single-Dimensional Arrays</vt:lpstr>
      <vt:lpstr>Opening Problem</vt:lpstr>
      <vt:lpstr>Introducing Arrays</vt:lpstr>
      <vt:lpstr>Declaring Array Variables</vt:lpstr>
      <vt:lpstr>Creating Arrays</vt:lpstr>
      <vt:lpstr>Declaring and Creating in One Step</vt:lpstr>
      <vt:lpstr>The Length of an Array</vt:lpstr>
      <vt:lpstr>Default Values</vt:lpstr>
      <vt:lpstr>Indexed Variables</vt:lpstr>
      <vt:lpstr>Using Indexed Variables</vt:lpstr>
      <vt:lpstr>AnalyzeNumbers.java</vt:lpstr>
      <vt:lpstr>Array Initializers</vt:lpstr>
      <vt:lpstr>Declaring, creating, initializing Using the Shorthand Notation</vt:lpstr>
      <vt:lpstr>CAUTION</vt:lpstr>
      <vt:lpstr>Initializing arrays with input values</vt:lpstr>
      <vt:lpstr>Initializing arrays with random values</vt:lpstr>
      <vt:lpstr>Printing arrays</vt:lpstr>
      <vt:lpstr>Summing all elements</vt:lpstr>
      <vt:lpstr>Finding the largest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Charles Frank</cp:lastModifiedBy>
  <cp:revision>336</cp:revision>
  <dcterms:created xsi:type="dcterms:W3CDTF">1995-06-10T17:31:50Z</dcterms:created>
  <dcterms:modified xsi:type="dcterms:W3CDTF">2020-07-04T22:06:31Z</dcterms:modified>
</cp:coreProperties>
</file>