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663" r:id="rId3"/>
    <p:sldId id="691" r:id="rId4"/>
    <p:sldId id="692" r:id="rId5"/>
    <p:sldId id="693" r:id="rId6"/>
    <p:sldId id="682" r:id="rId7"/>
    <p:sldId id="683" r:id="rId8"/>
    <p:sldId id="684" r:id="rId9"/>
    <p:sldId id="685" r:id="rId10"/>
    <p:sldId id="686" r:id="rId11"/>
    <p:sldId id="690" r:id="rId12"/>
    <p:sldId id="68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 autoAdjust="0"/>
    <p:restoredTop sz="95405" autoAdjust="0"/>
  </p:normalViewPr>
  <p:slideViewPr>
    <p:cSldViewPr>
      <p:cViewPr varScale="1">
        <p:scale>
          <a:sx n="73" d="100"/>
          <a:sy n="73" d="100"/>
        </p:scale>
        <p:origin x="1219" y="72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5D87-F7B1-4FB9-8D47-596B87BE3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54ACA-D7F7-4722-8570-AC59DED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8746-F499-4EBD-B48D-37373D549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8337-9C64-492E-B15B-AEE53A6AB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19B9-9CE5-4C1A-AE80-20307C279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0BF3-A5B2-44C4-BD50-B530A5CF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6E2C5-4A01-4E13-BC9F-F6A2AD6C4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9258-EFFD-426D-9BBB-B8797FDB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2C37-6B95-424E-81DF-7185BC89A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57B8-885E-4FD6-B9FE-D566E57D6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2A72-96F6-41A3-B20E-0697B81F6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0EFC-974E-490C-82FF-ED54CAB6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9CCC-1D14-446D-814E-18CD69C1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18F4AB-3292-41CA-B200-AFC324A4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11e/html/DeckOfCards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DeckOfCards.b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Exercise20_15.bat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DeckOfCards.bat" TargetMode="External"/><Relationship Id="rId5" Type="http://schemas.openxmlformats.org/officeDocument/2006/relationships/hyperlink" Target="http://www.cs.armstrong.edu/liang/intro11e/html/DeckOfCards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Chapter 7 Single-Dimensional Arrays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96D48E-62B4-42C8-8E96-DBF140935BB5}" type="slidenum">
              <a:rPr lang="en-US" altLang="en-US" sz="1400" smtClean="0"/>
              <a:pPr/>
              <a:t>10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altLang="en-US"/>
              <a:t>Passing Arrays to Methods</a:t>
            </a:r>
            <a:endParaRPr lang="en-US" altLang="en-US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400800" cy="1676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public static void printArray(int[] array) {</a:t>
            </a:r>
            <a:endParaRPr lang="en-US" altLang="en-US" sz="1800" b="1"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 for (int i = 0; i &lt; array.length; i++) {</a:t>
            </a:r>
            <a:endParaRPr lang="en-US" altLang="en-US" sz="1800" b="1"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   System.out.print(array[i] + " ");</a:t>
            </a:r>
            <a:endParaRPr lang="en-US" altLang="en-US" sz="1800" b="1"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800" b="1"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800" b="1"/>
              <a:t> 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371600" y="3124200"/>
            <a:ext cx="6934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Invoke the method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int[] list = {3, 1, 2, 6, 4, 2};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printArray(list);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3276600" y="1447800"/>
            <a:ext cx="228600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2438400" y="4724400"/>
            <a:ext cx="6934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Invoke the method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printArray(new int[]{3, 1, 2, 6, 4, 2});</a:t>
            </a:r>
          </a:p>
        </p:txBody>
      </p:sp>
      <p:sp>
        <p:nvSpPr>
          <p:cNvPr id="53256" name="Line 12"/>
          <p:cNvSpPr>
            <a:spLocks noChangeShapeType="1"/>
          </p:cNvSpPr>
          <p:nvPr/>
        </p:nvSpPr>
        <p:spPr bwMode="auto">
          <a:xfrm flipH="1" flipV="1">
            <a:off x="5715000" y="1447800"/>
            <a:ext cx="609600" cy="3505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4"/>
          <p:cNvSpPr>
            <a:spLocks noChangeShapeType="1"/>
          </p:cNvSpPr>
          <p:nvPr/>
        </p:nvSpPr>
        <p:spPr bwMode="auto">
          <a:xfrm flipH="1" flipV="1">
            <a:off x="5943600" y="54102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>
            <a:off x="4038600" y="5410200"/>
            <a:ext cx="3581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Rectangle 16"/>
          <p:cNvSpPr>
            <a:spLocks noChangeArrowheads="1"/>
          </p:cNvSpPr>
          <p:nvPr/>
        </p:nvSpPr>
        <p:spPr bwMode="auto">
          <a:xfrm>
            <a:off x="4800600" y="57150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Anonymous array</a:t>
            </a:r>
          </a:p>
        </p:txBody>
      </p:sp>
    </p:spTree>
    <p:extLst>
      <p:ext uri="{BB962C8B-B14F-4D97-AF65-F5344CB8AC3E}">
        <p14:creationId xmlns:p14="http://schemas.microsoft.com/office/powerpoint/2010/main" val="10871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TestPassArray.java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263 Listing 7.3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2B0BF3-A5B2-44C4-BD50-B530A5CF83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498C7E-E887-4A9E-BBCF-0D2B208F6CEB}" type="slidenum">
              <a:rPr lang="en-US" altLang="en-US" sz="1400" smtClean="0"/>
              <a:pPr/>
              <a:t>12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cs typeface="Times New Roman" pitchFamily="18" charset="0"/>
              </a:rPr>
              <a:t>Java uses </a:t>
            </a:r>
            <a:r>
              <a:rPr lang="en-US" altLang="en-US" sz="2600" i="1">
                <a:cs typeface="Times New Roman" pitchFamily="18" charset="0"/>
              </a:rPr>
              <a:t>pass by value</a:t>
            </a:r>
            <a:r>
              <a:rPr lang="en-US" altLang="en-US" sz="2600">
                <a:cs typeface="Times New Roman" pitchFamily="18" charset="0"/>
              </a:rPr>
              <a:t> to pass arguments to a method. There are important differences between passing a value of variables of primitive data types and passing arrays.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2600">
                <a:cs typeface="Times New Roman" pitchFamily="18" charset="0"/>
              </a:rPr>
              <a:t> For a parameter of a primitive type value, the actual value is passed. Changing the value of the local parameter inside the method does not affect the value of the variable outside the method.</a:t>
            </a:r>
          </a:p>
          <a:p>
            <a:pPr marL="0" indent="0">
              <a:lnSpc>
                <a:spcPct val="90000"/>
              </a:lnSpc>
            </a:pPr>
            <a:endParaRPr lang="en-US" altLang="en-US" sz="260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2600">
                <a:cs typeface="Times New Roman" pitchFamily="18" charset="0"/>
              </a:rPr>
              <a:t> For a parameter of an array type, the value of the parameter contains a reference to an array; this reference is passed to the method. Any changes to the array that occur inside the method body will affect the original array that was passed as the argument. </a:t>
            </a: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24042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D13AD7-5204-4160-BBDF-329D0E305A2A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Random shuffling</a:t>
            </a:r>
            <a:endParaRPr lang="en-US" altLang="en-US" sz="4500">
              <a:cs typeface="Times New Roman" pitchFamily="18" charset="0"/>
              <a:hlinkClick r:id="rId3" action="ppaction://program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343275" y="296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68161"/>
              </p:ext>
            </p:extLst>
          </p:nvPr>
        </p:nvGraphicFramePr>
        <p:xfrm>
          <a:off x="78615" y="1611312"/>
          <a:ext cx="8903838" cy="2624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Picture" r:id="rId4" imgW="4610164" imgH="1360151" progId="Word.Picture.8">
                  <p:embed/>
                </p:oleObj>
              </mc:Choice>
              <mc:Fallback>
                <p:oleObj name="Picture" r:id="rId4" imgW="4610164" imgH="136015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5" y="1611312"/>
                        <a:ext cx="8903838" cy="2624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A3AF61-91B3-40B8-B014-3F90707B46B4}" type="slidenum">
              <a:rPr lang="en-US" altLang="en-US" sz="1400" smtClean="0"/>
              <a:pPr/>
              <a:t>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41300"/>
            <a:ext cx="7772400" cy="550863"/>
          </a:xfrm>
        </p:spPr>
        <p:txBody>
          <a:bodyPr/>
          <a:lstStyle/>
          <a:p>
            <a:r>
              <a:rPr lang="en-US" altLang="en-US" sz="4000"/>
              <a:t>Problem: Deck of Cards</a:t>
            </a:r>
            <a:endParaRPr lang="en-US" altLang="en-US" sz="40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31863"/>
            <a:ext cx="8680450" cy="18827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The problem is to write a program that picks four cards randomly from a deck of 52 cards. All the cards can be represented using an array named deck, filled with initial values 0 to 51, as follows: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654050" y="3352800"/>
            <a:ext cx="710565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[] deck = new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[52];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// Initialize cards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for (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= 0;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&lt;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deck.length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++)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 deck[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] =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0" name="Rectangle 9">
            <a:hlinkClick r:id="rId3"/>
          </p:cNvPr>
          <p:cNvSpPr>
            <a:spLocks noChangeArrowheads="1"/>
          </p:cNvSpPr>
          <p:nvPr/>
        </p:nvSpPr>
        <p:spPr bwMode="auto">
          <a:xfrm>
            <a:off x="4960212" y="5349875"/>
            <a:ext cx="170665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DeckOfCards</a:t>
            </a:r>
            <a:endParaRPr lang="en-US" altLang="en-US" sz="2000" dirty="0"/>
          </a:p>
        </p:txBody>
      </p:sp>
      <p:sp>
        <p:nvSpPr>
          <p:cNvPr id="11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803652" y="5349875"/>
            <a:ext cx="699614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</a:rPr>
              <a:t>Run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428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49B3EA-5441-40C1-8B5B-18BD6FD3955E}" type="slidenum">
              <a:rPr lang="en-US" altLang="en-US" sz="1400" smtClean="0"/>
              <a:pPr/>
              <a:t>4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41300"/>
            <a:ext cx="7772400" cy="550863"/>
          </a:xfrm>
        </p:spPr>
        <p:txBody>
          <a:bodyPr/>
          <a:lstStyle/>
          <a:p>
            <a:r>
              <a:rPr lang="en-US" altLang="en-US" sz="4000"/>
              <a:t>Problem: Deck of Cards, cont.</a:t>
            </a:r>
            <a:endParaRPr lang="en-US" altLang="en-US" sz="40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006475"/>
            <a:ext cx="90614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18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195404-986A-495A-8626-D209BEF5E01C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41300"/>
            <a:ext cx="7772400" cy="550863"/>
          </a:xfrm>
        </p:spPr>
        <p:txBody>
          <a:bodyPr/>
          <a:lstStyle/>
          <a:p>
            <a:r>
              <a:rPr lang="en-US" altLang="en-US" sz="4000"/>
              <a:t>Problem: Deck of Cards, cont.</a:t>
            </a:r>
            <a:endParaRPr lang="en-US" altLang="en-US" sz="40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AutoShape 7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1038740" y="5352178"/>
            <a:ext cx="3752121" cy="378697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Book Antiqua" pitchFamily="18" charset="0"/>
              </a:rPr>
              <a:t>GUI Demo (picking four cards)</a:t>
            </a:r>
            <a:endParaRPr lang="en-US" altLang="en-US" sz="1800" dirty="0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60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1355725"/>
            <a:ext cx="9178925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Rectangle 11">
            <a:hlinkClick r:id="rId5"/>
          </p:cNvPr>
          <p:cNvSpPr>
            <a:spLocks noChangeArrowheads="1"/>
          </p:cNvSpPr>
          <p:nvPr/>
        </p:nvSpPr>
        <p:spPr bwMode="auto">
          <a:xfrm>
            <a:off x="4960212" y="5349875"/>
            <a:ext cx="170665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DeckOfCards</a:t>
            </a:r>
            <a:endParaRPr lang="en-US" altLang="en-US" sz="2000" dirty="0"/>
          </a:p>
        </p:txBody>
      </p:sp>
      <p:sp>
        <p:nvSpPr>
          <p:cNvPr id="13" name="AutoShape 10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6803652" y="5349875"/>
            <a:ext cx="699614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</a:rPr>
              <a:t>Run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38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DeckOfCards.java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259 Listing 7.2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2B0BF3-A5B2-44C4-BD50-B530A5CF83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6E6163-61F9-49E9-A275-654333BB8D10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/>
          <a:lstStyle/>
          <a:p>
            <a:r>
              <a:rPr lang="en-US" altLang="en-US" sz="4100"/>
              <a:t>Copying Arrays</a:t>
            </a:r>
            <a:endParaRPr lang="en-US" altLang="en-US" sz="41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47750"/>
            <a:ext cx="8604250" cy="22479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300">
                <a:cs typeface="Courier New" pitchFamily="49" charset="0"/>
              </a:rPr>
              <a:t>Often, in a program, you need to duplicate an array or a part of an array. In such cases you could attempt to use the assignment statement (=), as follows:</a:t>
            </a:r>
            <a:endParaRPr lang="en-US" altLang="en-US" sz="230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300">
                <a:cs typeface="Courier New" pitchFamily="49" charset="0"/>
              </a:rPr>
              <a:t> </a:t>
            </a:r>
            <a:endParaRPr lang="en-US" altLang="en-US" sz="230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300">
                <a:cs typeface="Courier New" pitchFamily="49" charset="0"/>
              </a:rPr>
              <a:t>list2 = list1;</a:t>
            </a:r>
            <a:endParaRPr lang="en-US" altLang="en-US" sz="230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300">
                <a:cs typeface="Courier New" pitchFamily="49" charset="0"/>
              </a:rPr>
              <a:t> </a:t>
            </a:r>
            <a:endParaRPr lang="en-US" altLang="en-US" sz="2300">
              <a:cs typeface="Times New Roman" pitchFamily="18" charset="0"/>
            </a:endParaRP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006725"/>
            <a:ext cx="8369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85BA22-607A-4E47-AEA0-BFA3D5512827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Copying Arrays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000"/>
              <a:t>Using a loop:</a:t>
            </a:r>
            <a:endParaRPr lang="en-US" altLang="en-US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int[] sourceArray = {2, 3, 1, 5, 10};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int[] targetArray = new int[sourceArray.length];</a:t>
            </a:r>
          </a:p>
          <a:p>
            <a:pPr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for (int i = 0; i &lt; sourceArrays.length; i++)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   targetArray[i] = sourceArray[i];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207160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6CF9AC-A5A4-47FE-A474-340DD0B46389}" type="slidenum">
              <a:rPr lang="en-US" altLang="en-US" sz="1400" smtClean="0"/>
              <a:pPr/>
              <a:t>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arraycopy</a:t>
            </a:r>
            <a:r>
              <a:rPr lang="en-US" altLang="en-US"/>
              <a:t> Utility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arraycopy(sourceArray, src_pos, targetArray, tar_pos, length);</a:t>
            </a:r>
            <a:endParaRPr lang="en-US" altLang="en-US" sz="2600" b="1">
              <a:latin typeface="Book Antiqua" pitchFamily="18" charset="0"/>
            </a:endParaRPr>
          </a:p>
          <a:p>
            <a:pPr algn="just">
              <a:buFont typeface="Monotype Sorts" pitchFamily="2" charset="2"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Example:</a:t>
            </a: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600" b="1">
                <a:latin typeface="Courier New" pitchFamily="49" charset="0"/>
              </a:rPr>
              <a:t>System.arraycopy(sourceArray, 0, targetArray, 0, sourceArray.length);</a:t>
            </a:r>
            <a:r>
              <a:rPr lang="en-US" altLang="en-US" sz="2400" b="1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19977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66656</TotalTime>
  <Words>488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Courier</vt:lpstr>
      <vt:lpstr>Courier New</vt:lpstr>
      <vt:lpstr>Monotype Sorts</vt:lpstr>
      <vt:lpstr>Times New Roman</vt:lpstr>
      <vt:lpstr>International</vt:lpstr>
      <vt:lpstr>Picture</vt:lpstr>
      <vt:lpstr>Chapter 7 Single-Dimensional Arrays</vt:lpstr>
      <vt:lpstr>Random shuffling</vt:lpstr>
      <vt:lpstr>Problem: Deck of Cards</vt:lpstr>
      <vt:lpstr>Problem: Deck of Cards, cont.</vt:lpstr>
      <vt:lpstr>Problem: Deck of Cards, cont.</vt:lpstr>
      <vt:lpstr>DeckOfCards.java</vt:lpstr>
      <vt:lpstr>Copying Arrays</vt:lpstr>
      <vt:lpstr>Copying Arrays</vt:lpstr>
      <vt:lpstr>The arraycopy Utility</vt:lpstr>
      <vt:lpstr>Passing Arrays to Methods</vt:lpstr>
      <vt:lpstr>TestPassArray.java</vt:lpstr>
      <vt:lpstr>Pass By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Charles Frank</cp:lastModifiedBy>
  <cp:revision>342</cp:revision>
  <dcterms:created xsi:type="dcterms:W3CDTF">1995-06-10T17:31:50Z</dcterms:created>
  <dcterms:modified xsi:type="dcterms:W3CDTF">2020-07-04T22:20:09Z</dcterms:modified>
</cp:coreProperties>
</file>