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520" r:id="rId3"/>
    <p:sldId id="499" r:id="rId4"/>
    <p:sldId id="521" r:id="rId5"/>
    <p:sldId id="504" r:id="rId6"/>
    <p:sldId id="519" r:id="rId7"/>
    <p:sldId id="598" r:id="rId8"/>
    <p:sldId id="527" r:id="rId9"/>
    <p:sldId id="528" r:id="rId10"/>
    <p:sldId id="50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59" autoAdjust="0"/>
    <p:restoredTop sz="95405" autoAdjust="0"/>
  </p:normalViewPr>
  <p:slideViewPr>
    <p:cSldViewPr>
      <p:cViewPr varScale="1">
        <p:scale>
          <a:sx n="91" d="100"/>
          <a:sy n="91" d="100"/>
        </p:scale>
        <p:origin x="691" y="58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501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076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B2C31A4C-76BE-4158-8345-6E666485E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75D87-F7B1-4FB9-8D47-596B87BE3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54ACA-D7F7-4722-8570-AC59DEDB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58746-F499-4EBD-B48D-37373D549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8337-9C64-492E-B15B-AEE53A6AB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619B9-9CE5-4C1A-AE80-20307C279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B0BF3-A5B2-44C4-BD50-B530A5CF8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6E2C5-4A01-4E13-BC9F-F6A2AD6C4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9258-EFFD-426D-9BBB-B8797FDB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2C37-6B95-424E-81DF-7185BC89A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57B8-885E-4FD6-B9FE-D566E57D6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82A72-96F6-41A3-B20E-0697B81F6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90EFC-974E-490C-82FF-ED54CAB63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9CCC-1D14-446D-814E-18CD69C1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18F4AB-3292-41CA-B200-AFC324A41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ArrayOfObject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ArrayOfObject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ArrayOfObjects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11F68-AFCD-44D0-A90D-ADB870FC40D9}" type="slidenum">
              <a:rPr lang="en-US" altLang="en-US" sz="1400" smtClean="0"/>
              <a:pPr/>
              <a:t>1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 smtClean="0"/>
              <a:t>Chapter 7 Single-Dimensional Arrays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191DA9-3E76-4F5D-B4F7-AD9F1E79668B}" type="slidenum">
              <a:rPr lang="en-US" altLang="en-US" sz="1400" smtClean="0"/>
              <a:pPr/>
              <a:t>10</a:t>
            </a:fld>
            <a:endParaRPr lang="en-US" altLang="en-US" sz="1400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mtClean="0"/>
              <a:t>The Arrays.binarySearch Method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Since binary search is frequently used in programming, Java provides several overloaded </a:t>
            </a:r>
            <a:r>
              <a:rPr lang="en-US" altLang="en-US" sz="2000" dirty="0" err="1" smtClean="0">
                <a:cs typeface="Courier New" pitchFamily="49" charset="0"/>
              </a:rPr>
              <a:t>binarySearch</a:t>
            </a:r>
            <a:r>
              <a:rPr lang="en-US" altLang="en-US" sz="2000" dirty="0" smtClean="0">
                <a:cs typeface="Courier New" pitchFamily="49" charset="0"/>
              </a:rPr>
              <a:t> methods for searching a key in an array of </a:t>
            </a:r>
            <a:r>
              <a:rPr lang="en-US" altLang="en-US" sz="2000" dirty="0" err="1" smtClean="0">
                <a:cs typeface="Courier New" pitchFamily="49" charset="0"/>
              </a:rPr>
              <a:t>int</a:t>
            </a:r>
            <a:r>
              <a:rPr lang="en-US" altLang="en-US" sz="2000" dirty="0" smtClean="0">
                <a:cs typeface="Courier New" pitchFamily="49" charset="0"/>
              </a:rPr>
              <a:t>, double, char, short, long, and float in the </a:t>
            </a:r>
            <a:r>
              <a:rPr lang="en-US" altLang="en-US" sz="2000" dirty="0" err="1" smtClean="0">
                <a:cs typeface="Courier New" pitchFamily="49" charset="0"/>
              </a:rPr>
              <a:t>java.util.Arrays</a:t>
            </a:r>
            <a:r>
              <a:rPr lang="en-US" altLang="en-US" sz="2000" dirty="0" smtClean="0">
                <a:cs typeface="Courier New" pitchFamily="49" charset="0"/>
              </a:rPr>
              <a:t> class. For example, the following code searches the keys in an array of numbers and an array of characters.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cs typeface="Courier New" pitchFamily="49" charset="0"/>
              </a:rPr>
              <a:t>int</a:t>
            </a:r>
            <a:r>
              <a:rPr lang="en-US" altLang="en-US" sz="1800" dirty="0" smtClean="0">
                <a:cs typeface="Courier New" pitchFamily="49" charset="0"/>
              </a:rPr>
              <a:t>[] list = {2, 4, 7, 10, 11, 45, 50, 59, 60, 66, 69, 70, 79};</a:t>
            </a:r>
            <a:endParaRPr lang="en-US" altLang="en-US" sz="1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cs typeface="Courier New" pitchFamily="49" charset="0"/>
              </a:rPr>
              <a:t>System.out.println</a:t>
            </a:r>
            <a:r>
              <a:rPr lang="en-US" altLang="en-US" sz="1800" dirty="0" smtClean="0">
                <a:cs typeface="Courier New" pitchFamily="49" charset="0"/>
              </a:rPr>
              <a:t>("Index is " + </a:t>
            </a:r>
            <a:endParaRPr lang="en-US" altLang="en-US" sz="1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cs typeface="Courier New" pitchFamily="49" charset="0"/>
              </a:rPr>
              <a:t>  </a:t>
            </a:r>
            <a:r>
              <a:rPr lang="en-US" altLang="en-US" sz="1800" dirty="0" err="1" smtClean="0">
                <a:cs typeface="Courier New" pitchFamily="49" charset="0"/>
              </a:rPr>
              <a:t>java.util.Arrays.binarySearch</a:t>
            </a:r>
            <a:r>
              <a:rPr lang="en-US" altLang="en-US" sz="1800" dirty="0" smtClean="0">
                <a:cs typeface="Courier New" pitchFamily="49" charset="0"/>
              </a:rPr>
              <a:t>(list, 11));</a:t>
            </a:r>
            <a:endParaRPr lang="en-US" altLang="en-US" sz="1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cs typeface="Courier New" pitchFamily="49" charset="0"/>
              </a:rPr>
              <a:t> </a:t>
            </a:r>
            <a:endParaRPr lang="en-US" altLang="en-US" sz="1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cs typeface="Courier New" pitchFamily="49" charset="0"/>
              </a:rPr>
              <a:t>char[] chars = {'a', 'c', 'g', 'x', 'y', 'z'};</a:t>
            </a:r>
            <a:endParaRPr lang="en-US" altLang="en-US" sz="1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err="1" smtClean="0">
                <a:cs typeface="Courier New" pitchFamily="49" charset="0"/>
              </a:rPr>
              <a:t>System.out.println</a:t>
            </a:r>
            <a:r>
              <a:rPr lang="en-US" altLang="en-US" sz="1800" dirty="0" smtClean="0">
                <a:cs typeface="Courier New" pitchFamily="49" charset="0"/>
              </a:rPr>
              <a:t>("Index is " + </a:t>
            </a:r>
            <a:endParaRPr lang="en-US" altLang="en-US" sz="1800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cs typeface="Courier New" pitchFamily="49" charset="0"/>
              </a:rPr>
              <a:t>  </a:t>
            </a:r>
            <a:r>
              <a:rPr lang="en-US" altLang="en-US" sz="1800" dirty="0" err="1" smtClean="0">
                <a:cs typeface="Courier New" pitchFamily="49" charset="0"/>
              </a:rPr>
              <a:t>java.util.Arrays.binarySearch</a:t>
            </a:r>
            <a:r>
              <a:rPr lang="en-US" altLang="en-US" sz="1800" dirty="0" smtClean="0">
                <a:cs typeface="Courier New" pitchFamily="49" charset="0"/>
              </a:rPr>
              <a:t>(chars, 't'));</a:t>
            </a:r>
            <a:endParaRPr lang="en-US" altLang="en-US" sz="18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 </a:t>
            </a:r>
            <a:endParaRPr lang="en-US" altLang="en-US" sz="2000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>
                <a:cs typeface="Courier New" pitchFamily="49" charset="0"/>
              </a:rPr>
              <a:t>For the </a:t>
            </a:r>
            <a:r>
              <a:rPr lang="en-US" altLang="en-US" sz="2000" dirty="0" err="1" smtClean="0">
                <a:cs typeface="Courier New" pitchFamily="49" charset="0"/>
              </a:rPr>
              <a:t>binarySearch</a:t>
            </a:r>
            <a:r>
              <a:rPr lang="en-US" altLang="en-US" sz="2000" dirty="0" smtClean="0">
                <a:cs typeface="Courier New" pitchFamily="49" charset="0"/>
              </a:rPr>
              <a:t> method to work, the array must be pre-sorted in increasing order. </a:t>
            </a:r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 flipH="1" flipV="1">
            <a:off x="3124200" y="2971800"/>
            <a:ext cx="11430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8" name="Rectangle 8"/>
          <p:cNvSpPr>
            <a:spLocks noChangeArrowheads="1"/>
          </p:cNvSpPr>
          <p:nvPr/>
        </p:nvSpPr>
        <p:spPr bwMode="auto">
          <a:xfrm>
            <a:off x="5486400" y="3352800"/>
            <a:ext cx="2743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cs typeface="Courier New" pitchFamily="49" charset="0"/>
              </a:rPr>
              <a:t>Return is 4</a:t>
            </a:r>
          </a:p>
        </p:txBody>
      </p:sp>
      <p:sp>
        <p:nvSpPr>
          <p:cNvPr id="100359" name="Rectangle 9"/>
          <p:cNvSpPr>
            <a:spLocks noChangeArrowheads="1"/>
          </p:cNvSpPr>
          <p:nvPr/>
        </p:nvSpPr>
        <p:spPr bwMode="auto">
          <a:xfrm>
            <a:off x="5410200" y="4419600"/>
            <a:ext cx="327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cs typeface="Courier New" pitchFamily="49" charset="0"/>
              </a:rPr>
              <a:t>Return is –4 (insertion point is 3, so return is -3-1)</a:t>
            </a:r>
          </a:p>
        </p:txBody>
      </p:sp>
      <p:sp>
        <p:nvSpPr>
          <p:cNvPr id="100360" name="Line 10"/>
          <p:cNvSpPr>
            <a:spLocks noChangeShapeType="1"/>
          </p:cNvSpPr>
          <p:nvPr/>
        </p:nvSpPr>
        <p:spPr bwMode="auto">
          <a:xfrm flipH="1" flipV="1">
            <a:off x="3429000" y="4267200"/>
            <a:ext cx="9144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319359D-66C5-4EA4-9528-261D42531EA9}" type="slidenum">
              <a:rPr lang="en-US" altLang="en-US" sz="1400" smtClean="0"/>
              <a:pPr/>
              <a:t>2</a:t>
            </a:fld>
            <a:endParaRPr lang="en-US" altLang="en-US" sz="1400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r>
              <a:rPr lang="en-US" altLang="en-US" smtClean="0"/>
              <a:t>Searching Arrays</a:t>
            </a:r>
            <a:endParaRPr lang="en-US" altLang="en-US" u="sng" smtClean="0"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87044" name="Rectangle 6"/>
          <p:cNvSpPr>
            <a:spLocks noChangeArrowheads="1"/>
          </p:cNvSpPr>
          <p:nvPr/>
        </p:nvSpPr>
        <p:spPr bwMode="auto">
          <a:xfrm>
            <a:off x="0" y="281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0" y="4043363"/>
          <a:ext cx="929005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Picture" r:id="rId4" imgW="4800600" imgH="1219200" progId="Word.Picture.8">
                  <p:embed/>
                </p:oleObj>
              </mc:Choice>
              <mc:Fallback>
                <p:oleObj name="Picture" r:id="rId4" imgW="4800600" imgH="1219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3363"/>
                        <a:ext cx="9290050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29718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smtClean="0"/>
              <a:t>Searching is the process of looking for a specific element in an array; for example, discovering whether a certain score is included in a list of scores. Searching is a common task in computer programming. There are many algorithms and data structures devoted to searching. In this section, two commonly used approaches are discussed, </a:t>
            </a:r>
            <a:r>
              <a:rPr lang="en-US" altLang="en-US" sz="2800" i="1" smtClean="0"/>
              <a:t>linear search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binary search</a:t>
            </a:r>
            <a:r>
              <a:rPr lang="en-US" altLang="en-US" sz="28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BF0081-EB2E-4AD4-A2C9-A65850E6F0D6}" type="slidenum">
              <a:rPr lang="en-US" altLang="en-US" sz="1400" smtClean="0"/>
              <a:pPr/>
              <a:t>3</a:t>
            </a:fld>
            <a:endParaRPr lang="en-US" altLang="en-US" sz="140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mtClean="0"/>
              <a:t>From Idea to Solution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590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/** The method for finding a key in the list */</a:t>
            </a:r>
            <a:endParaRPr lang="en-US" sz="20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[] list,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key) {</a:t>
            </a:r>
            <a:endParaRPr lang="en-US" sz="20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en-US" sz="20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if (key == list[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sz="20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return -1;</a:t>
            </a:r>
            <a:endParaRPr lang="en-US" sz="20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>
              <a:solidFill>
                <a:schemeClr val="accent4"/>
              </a:solidFill>
            </a:endParaRPr>
          </a:p>
        </p:txBody>
      </p:sp>
      <p:sp>
        <p:nvSpPr>
          <p:cNvPr id="94213" name="Rectangle 7"/>
          <p:cNvSpPr>
            <a:spLocks noChangeArrowheads="1"/>
          </p:cNvSpPr>
          <p:nvPr/>
        </p:nvSpPr>
        <p:spPr bwMode="auto">
          <a:xfrm>
            <a:off x="228600" y="4876800"/>
            <a:ext cx="8534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[] list = {1, 4, 4, 2, 5, -3, 6, 2};</a:t>
            </a:r>
            <a:endParaRPr lang="en-US" sz="20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(list, 4);  // returns 1</a:t>
            </a:r>
            <a:endParaRPr lang="en-US" sz="20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(list, -4); // returns -1</a:t>
            </a:r>
            <a:endParaRPr lang="en-US" sz="2000" b="1" dirty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k = </a:t>
            </a:r>
            <a:r>
              <a:rPr lang="en-US" sz="20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(list, -3); // returns 5</a:t>
            </a:r>
          </a:p>
        </p:txBody>
      </p:sp>
      <p:sp>
        <p:nvSpPr>
          <p:cNvPr id="91142" name="Rectangle 8"/>
          <p:cNvSpPr>
            <a:spLocks noChangeArrowheads="1"/>
          </p:cNvSpPr>
          <p:nvPr/>
        </p:nvSpPr>
        <p:spPr bwMode="auto">
          <a:xfrm>
            <a:off x="304800" y="3962400"/>
            <a:ext cx="830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>
                <a:cs typeface="Times New Roman" pitchFamily="18" charset="0"/>
              </a:rPr>
              <a:t>Trace the method</a:t>
            </a:r>
          </a:p>
        </p:txBody>
      </p:sp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533400" y="1905000"/>
            <a:ext cx="6629400" cy="1447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1BE7CC-BA5F-4870-9006-E9931839E41A}" type="slidenum">
              <a:rPr lang="en-US" altLang="en-US" sz="1400" smtClean="0"/>
              <a:pPr/>
              <a:t>4</a:t>
            </a:fld>
            <a:endParaRPr lang="en-US" altLang="en-US" sz="1400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 smtClean="0"/>
              <a:t>Binary Search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For binary search to work, the elements in the array must already be ordered. Without loss of generality, assume that the array is in ascending order. </a:t>
            </a:r>
          </a:p>
          <a:p>
            <a:pPr marL="292100" lvl="1" indent="165100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e.g., 2 4 7 10 11 45 50 59 60 66 69 70 79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The binary search first compares the key with the element in the middle of the array.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DB32B0-877B-4B55-BF75-6041D186CECF}" type="slidenum">
              <a:rPr lang="en-US" altLang="en-US" sz="1400" smtClean="0"/>
              <a:pPr/>
              <a:t>5</a:t>
            </a:fld>
            <a:endParaRPr lang="en-US" altLang="en-US" sz="140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 smtClean="0"/>
              <a:t>Binary Search, cont.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90775"/>
            <a:ext cx="7924800" cy="4011613"/>
          </a:xfrm>
        </p:spPr>
        <p:txBody>
          <a:bodyPr/>
          <a:lstStyle/>
          <a:p>
            <a:pPr marL="512763" indent="-512763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If the key is less than the middle element, you only need to search the key in the first half of the array.</a:t>
            </a:r>
          </a:p>
          <a:p>
            <a:pPr marL="512763" indent="-512763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If the key is equal to the middle element, the search ends with a match.</a:t>
            </a:r>
          </a:p>
          <a:p>
            <a:pPr marL="512763" indent="-512763">
              <a:lnSpc>
                <a:spcPct val="90000"/>
              </a:lnSpc>
            </a:pPr>
            <a:r>
              <a:rPr lang="en-US" altLang="en-US" smtClean="0">
                <a:cs typeface="Times New Roman" pitchFamily="18" charset="0"/>
              </a:rPr>
              <a:t>If the key is greater than the middle element, you only need to search the key in the second half of the array.</a:t>
            </a:r>
            <a:endParaRPr lang="en-US" altLang="en-US" smtClean="0"/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693738" y="1662113"/>
            <a:ext cx="7221537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512763" indent="-512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>
                <a:cs typeface="Times New Roman" pitchFamily="18" charset="0"/>
              </a:rPr>
              <a:t>Consider the following three cases: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2D7A79-428B-436A-B773-FEC04EDC81FB}" type="slidenum">
              <a:rPr lang="en-US" altLang="en-US" sz="1400" smtClean="0"/>
              <a:pPr/>
              <a:t>6</a:t>
            </a:fld>
            <a:endParaRPr lang="en-US" altLang="en-US" sz="1400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en-US" smtClean="0"/>
              <a:t>Binary Search, cont.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291465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6261" name="Rectangle 8"/>
          <p:cNvSpPr>
            <a:spLocks noChangeArrowheads="1"/>
          </p:cNvSpPr>
          <p:nvPr/>
        </p:nvSpPr>
        <p:spPr bwMode="auto">
          <a:xfrm>
            <a:off x="24336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626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01738"/>
            <a:ext cx="868045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CDE3BE-E91A-4AB4-B04F-DF93D05A7830}" type="slidenum">
              <a:rPr lang="en-US" altLang="en-US" sz="1400" smtClean="0"/>
              <a:pPr/>
              <a:t>7</a:t>
            </a:fld>
            <a:endParaRPr lang="en-US" altLang="en-US" sz="1400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8" y="87313"/>
            <a:ext cx="7772400" cy="422275"/>
          </a:xfrm>
        </p:spPr>
        <p:txBody>
          <a:bodyPr/>
          <a:lstStyle/>
          <a:p>
            <a:r>
              <a:rPr lang="en-US" altLang="en-US" smtClean="0"/>
              <a:t>Binary Search, cont.</a:t>
            </a:r>
            <a:endParaRPr lang="en-US" altLang="en-US" u="sng" smtClean="0">
              <a:latin typeface="Book Antiqua" pitchFamily="18" charset="0"/>
              <a:hlinkClick r:id="rId3" action="ppaction://program"/>
            </a:endParaRP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291465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24336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7286" name="Object 5"/>
          <p:cNvGraphicFramePr>
            <a:graphicFrameLocks noChangeAspect="1"/>
          </p:cNvGraphicFramePr>
          <p:nvPr/>
        </p:nvGraphicFramePr>
        <p:xfrm>
          <a:off x="-382588" y="509588"/>
          <a:ext cx="9380538" cy="613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Picture" r:id="rId4" imgW="4282440" imgH="2796540" progId="Word.Picture.8">
                  <p:embed/>
                </p:oleObj>
              </mc:Choice>
              <mc:Fallback>
                <p:oleObj name="Picture" r:id="rId4" imgW="4282440" imgH="27965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2588" y="509588"/>
                        <a:ext cx="9380538" cy="613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C0E605-7BE0-42B5-A979-511F0A385F5D}" type="slidenum">
              <a:rPr lang="en-US" altLang="en-US" sz="1400" smtClean="0"/>
              <a:pPr/>
              <a:t>8</a:t>
            </a:fld>
            <a:endParaRPr lang="en-US" altLang="en-US" sz="1400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mtClean="0"/>
              <a:t>Binary Search, cont.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5334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The binarySearch method returns the index of the element in the list that matches the search key if it is contained in the list. Otherwise, it returns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 -insertion point - 1.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mtClean="0">
                <a:cs typeface="Times New Roman" pitchFamily="18" charset="0"/>
              </a:rPr>
              <a:t>The insertion point is the point at which the key would be inserted into the list.</a:t>
            </a:r>
            <a:r>
              <a:rPr lang="en-US" altLang="en-US" sz="4000" smtClean="0">
                <a:cs typeface="Times New Roman" pitchFamily="18" charset="0"/>
              </a:rPr>
              <a:t>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40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EEA90B-15CB-4775-93E8-41625507C281}" type="slidenum">
              <a:rPr lang="en-US" altLang="en-US" sz="1400" smtClean="0"/>
              <a:pPr/>
              <a:t>9</a:t>
            </a:fld>
            <a:endParaRPr lang="en-US" altLang="en-US" sz="1400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mtClean="0"/>
              <a:t>From Idea to Soluton</a:t>
            </a:r>
            <a:endParaRPr lang="en-US" altLang="en-US" u="sng" smtClean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/** Use binary search to find the key in the list */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binarySearch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[] list,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key) {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low = 0;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high =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list.length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cs typeface="Courier New" pitchFamily="49" charset="0"/>
              </a:rPr>
              <a:t> 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while (high &gt;= low) {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mid = (low + high) / 2;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if (key &lt; list[mid])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high = mid - 1;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else if (key == list[mid])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return mid;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    low = mid + 1;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cs typeface="Courier New" pitchFamily="49" charset="0"/>
              </a:rPr>
              <a:t> 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 return -1 - low;</a:t>
            </a:r>
            <a:endParaRPr lang="en-US" sz="1800" b="1" dirty="0" smtClean="0">
              <a:solidFill>
                <a:schemeClr val="accent4"/>
              </a:solidFill>
              <a:latin typeface="Courier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66450</TotalTime>
  <Words>573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Courier</vt:lpstr>
      <vt:lpstr>Courier New</vt:lpstr>
      <vt:lpstr>Monotype Sorts</vt:lpstr>
      <vt:lpstr>Times New Roman</vt:lpstr>
      <vt:lpstr>International</vt:lpstr>
      <vt:lpstr>Picture</vt:lpstr>
      <vt:lpstr>Chapter 7 Single-Dimensional Arrays</vt:lpstr>
      <vt:lpstr>Searching Arrays</vt:lpstr>
      <vt:lpstr>From Idea to Solution</vt:lpstr>
      <vt:lpstr>Binary Search</vt:lpstr>
      <vt:lpstr>Binary Search, cont.</vt:lpstr>
      <vt:lpstr>Binary Search, cont.</vt:lpstr>
      <vt:lpstr>Binary Search, cont.</vt:lpstr>
      <vt:lpstr>Binary Search, cont.</vt:lpstr>
      <vt:lpstr>From Idea to Soluton</vt:lpstr>
      <vt:lpstr>The Arrays.binarySearch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Charles Frank</cp:lastModifiedBy>
  <cp:revision>334</cp:revision>
  <dcterms:created xsi:type="dcterms:W3CDTF">1995-06-10T17:31:50Z</dcterms:created>
  <dcterms:modified xsi:type="dcterms:W3CDTF">2017-03-01T15:12:39Z</dcterms:modified>
</cp:coreProperties>
</file>