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8"/>
  </p:notesMasterIdLst>
  <p:handoutMasterIdLst>
    <p:handoutMasterId r:id="rId9"/>
  </p:handoutMasterIdLst>
  <p:sldIdLst>
    <p:sldId id="257" r:id="rId2"/>
    <p:sldId id="602" r:id="rId3"/>
    <p:sldId id="653" r:id="rId4"/>
    <p:sldId id="654" r:id="rId5"/>
    <p:sldId id="536" r:id="rId6"/>
    <p:sldId id="535" r:id="rId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28">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959" autoAdjust="0"/>
    <p:restoredTop sz="95405" autoAdjust="0"/>
  </p:normalViewPr>
  <p:slideViewPr>
    <p:cSldViewPr>
      <p:cViewPr varScale="1">
        <p:scale>
          <a:sx n="91" d="100"/>
          <a:sy n="91" d="100"/>
        </p:scale>
        <p:origin x="691" y="58"/>
      </p:cViewPr>
      <p:guideLst>
        <p:guide orient="horz" pos="864"/>
        <p:guide pos="5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501"/>
    </p:cViewPr>
  </p:sorterViewPr>
  <p:notesViewPr>
    <p:cSldViewPr>
      <p:cViewPr varScale="1">
        <p:scale>
          <a:sx n="43" d="100"/>
          <a:sy n="43" d="100"/>
        </p:scale>
        <p:origin x="-1422" y="-84"/>
      </p:cViewPr>
      <p:guideLst>
        <p:guide orient="horz" pos="2160"/>
        <p:guide pos="2880"/>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10769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116740"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pPr>
              <a:defRPr/>
            </a:pPr>
            <a:fld id="{B2C31A4C-76BE-4158-8345-6E666485E147}" type="slidenum">
              <a:rPr lang="en-US"/>
              <a:pPr>
                <a:defRPr/>
              </a:pPr>
              <a:t>‹#›</a:t>
            </a:fld>
            <a:endParaRPr lang="en-US"/>
          </a:p>
        </p:txBody>
      </p:sp>
    </p:spTree>
    <p:extLst>
      <p:ext uri="{BB962C8B-B14F-4D97-AF65-F5344CB8AC3E}">
        <p14:creationId xmlns:p14="http://schemas.microsoft.com/office/powerpoint/2010/main" val="3125132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p:cNvGrpSpPr>
            <a:grpSpLocks/>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6" name="Group 30"/>
            <p:cNvGrpSpPr>
              <a:grpSpLocks/>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8" name="Group 9"/>
              <p:cNvGrpSpPr>
                <a:grpSpLocks/>
              </p:cNvGrpSpPr>
              <p:nvPr/>
            </p:nvGrpSpPr>
            <p:grpSpPr bwMode="auto">
              <a:xfrm>
                <a:off x="2289" y="72"/>
                <a:ext cx="1440" cy="1984"/>
                <a:chOff x="2289" y="72"/>
                <a:chExt cx="1440" cy="1984"/>
              </a:xfrm>
            </p:grpSpPr>
            <p:sp>
              <p:nvSpPr>
                <p:cNvPr id="29"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 name="Group 29"/>
              <p:cNvGrpSpPr>
                <a:grpSpLocks/>
              </p:cNvGrpSpPr>
              <p:nvPr/>
            </p:nvGrpSpPr>
            <p:grpSpPr bwMode="auto">
              <a:xfrm>
                <a:off x="2071" y="406"/>
                <a:ext cx="1392" cy="1109"/>
                <a:chOff x="2071" y="406"/>
                <a:chExt cx="1392" cy="1109"/>
              </a:xfrm>
            </p:grpSpPr>
            <p:sp>
              <p:nvSpPr>
                <p:cNvPr id="11"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4" name="Rectangle 37"/>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smtClean="0">
                <a:latin typeface="Arial" pitchFamily="34" charset="0"/>
              </a:rPr>
              <a:t>Liang, Introduction to Java Programming, Tenth Edition, (c) 2015 Pearson Education, Inc. All rights reserved. </a:t>
            </a:r>
          </a:p>
        </p:txBody>
      </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smtClean="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smtClean="0"/>
              <a:t>Click to edit Master subtitle style</a:t>
            </a:r>
          </a:p>
        </p:txBody>
      </p:sp>
      <p:sp>
        <p:nvSpPr>
          <p:cNvPr id="35" name="Rectangle 34"/>
          <p:cNvSpPr>
            <a:spLocks noGrp="1" noChangeArrowheads="1"/>
          </p:cNvSpPr>
          <p:nvPr>
            <p:ph type="dt" sz="quarter" idx="10"/>
          </p:nvPr>
        </p:nvSpPr>
        <p:spPr/>
        <p:txBody>
          <a:bodyPr/>
          <a:lstStyle>
            <a:lvl1pPr>
              <a:defRPr/>
            </a:lvl1pPr>
          </a:lstStyle>
          <a:p>
            <a:pPr>
              <a:defRPr/>
            </a:pPr>
            <a:endParaRPr lang="en-US"/>
          </a:p>
        </p:txBody>
      </p:sp>
      <p:sp>
        <p:nvSpPr>
          <p:cNvPr id="36" name="Rectangle 36"/>
          <p:cNvSpPr>
            <a:spLocks noGrp="1" noChangeArrowheads="1"/>
          </p:cNvSpPr>
          <p:nvPr>
            <p:ph type="sldNum" sz="quarter" idx="11"/>
          </p:nvPr>
        </p:nvSpPr>
        <p:spPr>
          <a:xfrm>
            <a:off x="6553200" y="6400800"/>
            <a:ext cx="1905000" cy="457200"/>
          </a:xfrm>
        </p:spPr>
        <p:txBody>
          <a:bodyPr/>
          <a:lstStyle>
            <a:lvl1pPr>
              <a:defRPr/>
            </a:lvl1pPr>
          </a:lstStyle>
          <a:p>
            <a:pPr>
              <a:defRPr/>
            </a:pPr>
            <a:fld id="{F9275D87-F7B1-4FB9-8D47-596B87BE3F39}" type="slidenum">
              <a:rPr lang="en-US"/>
              <a:pPr>
                <a:defRPr/>
              </a:pPr>
              <a:t>‹#›</a:t>
            </a:fld>
            <a:endParaRPr lang="en-US"/>
          </a:p>
        </p:txBody>
      </p:sp>
    </p:spTree>
    <p:extLst>
      <p:ext uri="{BB962C8B-B14F-4D97-AF65-F5344CB8AC3E}">
        <p14:creationId xmlns:p14="http://schemas.microsoft.com/office/powerpoint/2010/main" val="3477634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8D354ACA-D7F7-4722-8570-AC59DEDBC172}" type="slidenum">
              <a:rPr lang="en-US"/>
              <a:pPr>
                <a:defRPr/>
              </a:pPr>
              <a:t>‹#›</a:t>
            </a:fld>
            <a:endParaRPr lang="en-US"/>
          </a:p>
        </p:txBody>
      </p:sp>
    </p:spTree>
    <p:extLst>
      <p:ext uri="{BB962C8B-B14F-4D97-AF65-F5344CB8AC3E}">
        <p14:creationId xmlns:p14="http://schemas.microsoft.com/office/powerpoint/2010/main" val="1680556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B8358746-F499-4EBD-B48D-37373D5494A6}" type="slidenum">
              <a:rPr lang="en-US"/>
              <a:pPr>
                <a:defRPr/>
              </a:pPr>
              <a:t>‹#›</a:t>
            </a:fld>
            <a:endParaRPr lang="en-US"/>
          </a:p>
        </p:txBody>
      </p:sp>
    </p:spTree>
    <p:extLst>
      <p:ext uri="{BB962C8B-B14F-4D97-AF65-F5344CB8AC3E}">
        <p14:creationId xmlns:p14="http://schemas.microsoft.com/office/powerpoint/2010/main" val="2030678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53858337-9C64-492E-B15B-AEE53A6ABE2C}" type="slidenum">
              <a:rPr lang="en-US"/>
              <a:pPr>
                <a:defRPr/>
              </a:pPr>
              <a:t>‹#›</a:t>
            </a:fld>
            <a:endParaRPr lang="en-US"/>
          </a:p>
        </p:txBody>
      </p:sp>
    </p:spTree>
    <p:extLst>
      <p:ext uri="{BB962C8B-B14F-4D97-AF65-F5344CB8AC3E}">
        <p14:creationId xmlns:p14="http://schemas.microsoft.com/office/powerpoint/2010/main" val="2795427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28575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6573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573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37909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7909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pPr>
              <a:defRPr/>
            </a:pPr>
            <a:fld id="{068619B9-9CE5-4C1A-AE80-20307C279BB5}" type="slidenum">
              <a:rPr lang="en-US"/>
              <a:pPr>
                <a:defRPr/>
              </a:pPr>
              <a:t>‹#›</a:t>
            </a:fld>
            <a:endParaRPr lang="en-US"/>
          </a:p>
        </p:txBody>
      </p:sp>
    </p:spTree>
    <p:extLst>
      <p:ext uri="{BB962C8B-B14F-4D97-AF65-F5344CB8AC3E}">
        <p14:creationId xmlns:p14="http://schemas.microsoft.com/office/powerpoint/2010/main" val="295982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FF2B0BF3-A5B2-44C4-BD50-B530A5CF8357}" type="slidenum">
              <a:rPr lang="en-US"/>
              <a:pPr>
                <a:defRPr/>
              </a:pPr>
              <a:t>‹#›</a:t>
            </a:fld>
            <a:endParaRPr lang="en-US"/>
          </a:p>
        </p:txBody>
      </p:sp>
    </p:spTree>
    <p:extLst>
      <p:ext uri="{BB962C8B-B14F-4D97-AF65-F5344CB8AC3E}">
        <p14:creationId xmlns:p14="http://schemas.microsoft.com/office/powerpoint/2010/main" val="3791082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A5C6E2C5-4A01-4E13-BC9F-F6A2AD6C456C}" type="slidenum">
              <a:rPr lang="en-US"/>
              <a:pPr>
                <a:defRPr/>
              </a:pPr>
              <a:t>‹#›</a:t>
            </a:fld>
            <a:endParaRPr lang="en-US"/>
          </a:p>
        </p:txBody>
      </p:sp>
    </p:spTree>
    <p:extLst>
      <p:ext uri="{BB962C8B-B14F-4D97-AF65-F5344CB8AC3E}">
        <p14:creationId xmlns:p14="http://schemas.microsoft.com/office/powerpoint/2010/main" val="294336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A3A39258-EFFD-426D-9BBB-B8797FDB27CF}" type="slidenum">
              <a:rPr lang="en-US"/>
              <a:pPr>
                <a:defRPr/>
              </a:pPr>
              <a:t>‹#›</a:t>
            </a:fld>
            <a:endParaRPr lang="en-US"/>
          </a:p>
        </p:txBody>
      </p:sp>
    </p:spTree>
    <p:extLst>
      <p:ext uri="{BB962C8B-B14F-4D97-AF65-F5344CB8AC3E}">
        <p14:creationId xmlns:p14="http://schemas.microsoft.com/office/powerpoint/2010/main" val="694071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pPr>
              <a:defRPr/>
            </a:pPr>
            <a:fld id="{231F2C37-6B95-424E-81DF-7185BC89A203}" type="slidenum">
              <a:rPr lang="en-US"/>
              <a:pPr>
                <a:defRPr/>
              </a:pPr>
              <a:t>‹#›</a:t>
            </a:fld>
            <a:endParaRPr lang="en-US"/>
          </a:p>
        </p:txBody>
      </p:sp>
    </p:spTree>
    <p:extLst>
      <p:ext uri="{BB962C8B-B14F-4D97-AF65-F5344CB8AC3E}">
        <p14:creationId xmlns:p14="http://schemas.microsoft.com/office/powerpoint/2010/main" val="3074132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a:ln/>
        </p:spPr>
        <p:txBody>
          <a:bodyPr/>
          <a:lstStyle>
            <a:lvl1pPr>
              <a:defRPr/>
            </a:lvl1pPr>
          </a:lstStyle>
          <a:p>
            <a:pPr>
              <a:defRPr/>
            </a:pPr>
            <a:endParaRPr lang="en-US"/>
          </a:p>
        </p:txBody>
      </p:sp>
      <p:sp>
        <p:nvSpPr>
          <p:cNvPr id="4" name="Rectangle 34"/>
          <p:cNvSpPr>
            <a:spLocks noGrp="1" noChangeArrowheads="1"/>
          </p:cNvSpPr>
          <p:nvPr>
            <p:ph type="sldNum" sz="quarter" idx="11"/>
          </p:nvPr>
        </p:nvSpPr>
        <p:spPr>
          <a:ln/>
        </p:spPr>
        <p:txBody>
          <a:bodyPr/>
          <a:lstStyle>
            <a:lvl1pPr>
              <a:defRPr/>
            </a:lvl1pPr>
          </a:lstStyle>
          <a:p>
            <a:pPr>
              <a:defRPr/>
            </a:pPr>
            <a:fld id="{4BE757B8-885E-4FD6-B9FE-D566E57D6118}" type="slidenum">
              <a:rPr lang="en-US"/>
              <a:pPr>
                <a:defRPr/>
              </a:pPr>
              <a:t>‹#›</a:t>
            </a:fld>
            <a:endParaRPr lang="en-US"/>
          </a:p>
        </p:txBody>
      </p:sp>
    </p:spTree>
    <p:extLst>
      <p:ext uri="{BB962C8B-B14F-4D97-AF65-F5344CB8AC3E}">
        <p14:creationId xmlns:p14="http://schemas.microsoft.com/office/powerpoint/2010/main" val="2321126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pPr>
              <a:defRPr/>
            </a:pPr>
            <a:endParaRPr lang="en-US"/>
          </a:p>
        </p:txBody>
      </p:sp>
      <p:sp>
        <p:nvSpPr>
          <p:cNvPr id="3" name="Rectangle 34"/>
          <p:cNvSpPr>
            <a:spLocks noGrp="1" noChangeArrowheads="1"/>
          </p:cNvSpPr>
          <p:nvPr>
            <p:ph type="sldNum" sz="quarter" idx="11"/>
          </p:nvPr>
        </p:nvSpPr>
        <p:spPr>
          <a:ln/>
        </p:spPr>
        <p:txBody>
          <a:bodyPr/>
          <a:lstStyle>
            <a:lvl1pPr>
              <a:defRPr/>
            </a:lvl1pPr>
          </a:lstStyle>
          <a:p>
            <a:pPr>
              <a:defRPr/>
            </a:pPr>
            <a:fld id="{15E82A72-96F6-41A3-B20E-0697B81F6079}" type="slidenum">
              <a:rPr lang="en-US"/>
              <a:pPr>
                <a:defRPr/>
              </a:pPr>
              <a:t>‹#›</a:t>
            </a:fld>
            <a:endParaRPr lang="en-US"/>
          </a:p>
        </p:txBody>
      </p:sp>
    </p:spTree>
    <p:extLst>
      <p:ext uri="{BB962C8B-B14F-4D97-AF65-F5344CB8AC3E}">
        <p14:creationId xmlns:p14="http://schemas.microsoft.com/office/powerpoint/2010/main" val="225295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A7E90EFC-974E-490C-82FF-ED54CAB635AC}" type="slidenum">
              <a:rPr lang="en-US"/>
              <a:pPr>
                <a:defRPr/>
              </a:pPr>
              <a:t>‹#›</a:t>
            </a:fld>
            <a:endParaRPr lang="en-US"/>
          </a:p>
        </p:txBody>
      </p:sp>
    </p:spTree>
    <p:extLst>
      <p:ext uri="{BB962C8B-B14F-4D97-AF65-F5344CB8AC3E}">
        <p14:creationId xmlns:p14="http://schemas.microsoft.com/office/powerpoint/2010/main" val="2073053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FE6E9CCC-1D14-446D-814E-18CD69C1F6BE}" type="slidenum">
              <a:rPr lang="en-US"/>
              <a:pPr>
                <a:defRPr/>
              </a:pPr>
              <a:t>‹#›</a:t>
            </a:fld>
            <a:endParaRPr lang="en-US"/>
          </a:p>
        </p:txBody>
      </p:sp>
    </p:spTree>
    <p:extLst>
      <p:ext uri="{BB962C8B-B14F-4D97-AF65-F5344CB8AC3E}">
        <p14:creationId xmlns:p14="http://schemas.microsoft.com/office/powerpoint/2010/main" val="1059186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29"/>
          <p:cNvGrpSpPr>
            <a:grpSpLocks/>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33" name="Group 28"/>
            <p:cNvGrpSpPr>
              <a:grpSpLocks/>
            </p:cNvGrpSpPr>
            <p:nvPr/>
          </p:nvGrpSpPr>
          <p:grpSpPr bwMode="auto">
            <a:xfrm>
              <a:off x="4458" y="2751"/>
              <a:ext cx="1190" cy="1426"/>
              <a:chOff x="4458" y="2751"/>
              <a:chExt cx="1190" cy="1426"/>
            </a:xfrm>
          </p:grpSpPr>
          <p:sp>
            <p:nvSpPr>
              <p:cNvPr id="1034"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40" name="Group 27"/>
              <p:cNvGrpSpPr>
                <a:grpSpLocks/>
              </p:cNvGrpSpPr>
              <p:nvPr/>
            </p:nvGrpSpPr>
            <p:grpSpPr bwMode="auto">
              <a:xfrm>
                <a:off x="4458" y="2991"/>
                <a:ext cx="999" cy="797"/>
                <a:chOff x="4458" y="2991"/>
                <a:chExt cx="999" cy="797"/>
              </a:xfrm>
            </p:grpSpPr>
            <p:sp>
              <p:nvSpPr>
                <p:cNvPr id="1041"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pPr>
              <a:defRPr/>
            </a:pPr>
            <a:fld id="{4318F4AB-3292-41CA-B200-AFC324A4159E}" type="slidenum">
              <a:rPr lang="en-US"/>
              <a:pPr>
                <a:defRPr/>
              </a:pPr>
              <a:t>‹#›</a:t>
            </a:fld>
            <a:endParaRPr lang="en-US"/>
          </a:p>
        </p:txBody>
      </p:sp>
      <p:sp>
        <p:nvSpPr>
          <p:cNvPr id="1031" name="Rectangle 35"/>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smtClean="0">
                <a:latin typeface="Arial" pitchFamily="34" charset="0"/>
              </a:rPr>
              <a:t>Liang, Introduction to Java Programming, Tenth Edition, (c) 2015 Pearson Education, Inc. All rights reserved. </a:t>
            </a:r>
          </a:p>
        </p:txBody>
      </p:sp>
    </p:spTree>
  </p:cSld>
  <p:clrMap bg1="lt1" tx1="dk1" bg2="lt2" tx2="dk2" accent1="accent1" accent2="accent2" accent3="accent3" accent4="accent4" accent5="accent5" accent6="accent6" hlink="hlink" folHlink="folHlink"/>
  <p:sldLayoutIdLst>
    <p:sldLayoutId id="2147483815"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9211F68-AFCD-44D0-A90D-ADB870FC40D9}" type="slidenum">
              <a:rPr lang="en-US" altLang="en-US" sz="1400" smtClean="0"/>
              <a:pPr/>
              <a:t>1</a:t>
            </a:fld>
            <a:endParaRPr lang="en-US" altLang="en-US" sz="1400" smtClean="0"/>
          </a:p>
        </p:txBody>
      </p:sp>
      <p:sp>
        <p:nvSpPr>
          <p:cNvPr id="3075" name="Rectangle 2"/>
          <p:cNvSpPr>
            <a:spLocks noGrp="1" noChangeArrowheads="1"/>
          </p:cNvSpPr>
          <p:nvPr>
            <p:ph type="title"/>
          </p:nvPr>
        </p:nvSpPr>
        <p:spPr>
          <a:xfrm>
            <a:off x="654050" y="587375"/>
            <a:ext cx="7772400" cy="1143000"/>
          </a:xfrm>
          <a:noFill/>
        </p:spPr>
        <p:txBody>
          <a:bodyPr/>
          <a:lstStyle/>
          <a:p>
            <a:r>
              <a:rPr lang="en-US" altLang="en-US" sz="4000" smtClean="0"/>
              <a:t>Chapter 7 Single-Dimensional Arrays</a:t>
            </a:r>
          </a:p>
        </p:txBody>
      </p:sp>
      <p:sp>
        <p:nvSpPr>
          <p:cNvPr id="3076" name="Rectangle 12"/>
          <p:cNvSpPr>
            <a:spLocks noChangeArrowheads="1"/>
          </p:cNvSpPr>
          <p:nvPr/>
        </p:nvSpPr>
        <p:spPr bwMode="auto">
          <a:xfrm>
            <a:off x="2181225"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D34121D-B318-4128-B745-22CC140335FF}" type="slidenum">
              <a:rPr lang="en-US" altLang="en-US" sz="1400" smtClean="0"/>
              <a:pPr/>
              <a:t>2</a:t>
            </a:fld>
            <a:endParaRPr lang="en-US" altLang="en-US" sz="1400" smtClean="0"/>
          </a:p>
        </p:txBody>
      </p:sp>
      <p:sp>
        <p:nvSpPr>
          <p:cNvPr id="101379" name="Rectangle 2"/>
          <p:cNvSpPr>
            <a:spLocks noGrp="1" noChangeArrowheads="1"/>
          </p:cNvSpPr>
          <p:nvPr>
            <p:ph type="title"/>
          </p:nvPr>
        </p:nvSpPr>
        <p:spPr>
          <a:xfrm>
            <a:off x="762000" y="152400"/>
            <a:ext cx="7772400" cy="838200"/>
          </a:xfrm>
        </p:spPr>
        <p:txBody>
          <a:bodyPr/>
          <a:lstStyle/>
          <a:p>
            <a:r>
              <a:rPr lang="en-US" altLang="en-US" smtClean="0"/>
              <a:t>Sorting Arrays</a:t>
            </a:r>
            <a:endParaRPr lang="en-US" altLang="en-US" u="sng" smtClean="0">
              <a:latin typeface="Book Antiqua" pitchFamily="18" charset="0"/>
              <a:hlinkClick r:id="rId2" action="ppaction://program"/>
            </a:endParaRPr>
          </a:p>
        </p:txBody>
      </p:sp>
      <p:sp>
        <p:nvSpPr>
          <p:cNvPr id="101380" name="Rectangle 3"/>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1381" name="Rectangle 5"/>
          <p:cNvSpPr>
            <a:spLocks noGrp="1" noChangeArrowheads="1"/>
          </p:cNvSpPr>
          <p:nvPr>
            <p:ph type="body" idx="1"/>
          </p:nvPr>
        </p:nvSpPr>
        <p:spPr>
          <a:xfrm>
            <a:off x="155575" y="1201738"/>
            <a:ext cx="8759825" cy="4090987"/>
          </a:xfrm>
          <a:noFill/>
        </p:spPr>
        <p:txBody>
          <a:bodyPr/>
          <a:lstStyle/>
          <a:p>
            <a:pPr marL="0" indent="0">
              <a:buFont typeface="Monotype Sorts" pitchFamily="2" charset="2"/>
              <a:buNone/>
            </a:pPr>
            <a:r>
              <a:rPr lang="en-US" altLang="en-US" smtClean="0"/>
              <a:t>Sorting, like searching, is also a common task in computer programming. Many different algorithms have been developed for sorting. This section introduces a simple, intuitive sorting algorithms: </a:t>
            </a:r>
            <a:r>
              <a:rPr lang="en-US" altLang="en-US" i="1" smtClean="0"/>
              <a:t>selection sort</a:t>
            </a:r>
            <a:r>
              <a:rPr lang="en-US" altLang="en-US" smtClean="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8D0C42D-4CE2-49C5-BF74-94C824FDC0FB}" type="slidenum">
              <a:rPr lang="en-US" altLang="en-US" sz="1400" smtClean="0"/>
              <a:pPr/>
              <a:t>3</a:t>
            </a:fld>
            <a:endParaRPr lang="en-US" altLang="en-US" sz="1400" smtClean="0"/>
          </a:p>
        </p:txBody>
      </p:sp>
      <p:sp>
        <p:nvSpPr>
          <p:cNvPr id="102403" name="Rectangle 2"/>
          <p:cNvSpPr>
            <a:spLocks noChangeArrowheads="1"/>
          </p:cNvSpPr>
          <p:nvPr/>
        </p:nvSpPr>
        <p:spPr bwMode="auto">
          <a:xfrm>
            <a:off x="2027238" y="427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04" name="Rectangle 4"/>
          <p:cNvSpPr>
            <a:spLocks noGrp="1" noChangeArrowheads="1"/>
          </p:cNvSpPr>
          <p:nvPr>
            <p:ph type="title"/>
          </p:nvPr>
        </p:nvSpPr>
        <p:spPr>
          <a:xfrm>
            <a:off x="228600" y="228600"/>
            <a:ext cx="8299450" cy="396875"/>
          </a:xfrm>
          <a:noFill/>
        </p:spPr>
        <p:txBody>
          <a:bodyPr/>
          <a:lstStyle/>
          <a:p>
            <a:r>
              <a:rPr lang="en-US" altLang="en-US" sz="3200" smtClean="0"/>
              <a:t>Selection Sort</a:t>
            </a:r>
            <a:endParaRPr lang="en-US" altLang="en-US" sz="3200" smtClean="0">
              <a:solidFill>
                <a:schemeClr val="tx1"/>
              </a:solidFill>
              <a:latin typeface="Book Antiqua" pitchFamily="18" charset="0"/>
              <a:hlinkClick r:id="rId2" action="ppaction://program"/>
            </a:endParaRPr>
          </a:p>
        </p:txBody>
      </p:sp>
      <p:sp>
        <p:nvSpPr>
          <p:cNvPr id="102405" name="Rectangle 5"/>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06" name="Rectangle 6"/>
          <p:cNvSpPr>
            <a:spLocks noChangeArrowheads="1"/>
          </p:cNvSpPr>
          <p:nvPr/>
        </p:nvSpPr>
        <p:spPr bwMode="auto">
          <a:xfrm>
            <a:off x="0" y="149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10240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0938" y="1277938"/>
            <a:ext cx="6307137" cy="508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02408" name="Rectangle 3"/>
          <p:cNvSpPr>
            <a:spLocks noGrp="1" noChangeArrowheads="1"/>
          </p:cNvSpPr>
          <p:nvPr>
            <p:ph type="body" idx="1"/>
          </p:nvPr>
        </p:nvSpPr>
        <p:spPr>
          <a:xfrm>
            <a:off x="306388" y="644525"/>
            <a:ext cx="8531225" cy="863600"/>
          </a:xfrm>
          <a:noFill/>
        </p:spPr>
        <p:txBody>
          <a:bodyPr/>
          <a:lstStyle/>
          <a:p>
            <a:pPr marL="0" indent="0">
              <a:lnSpc>
                <a:spcPct val="80000"/>
              </a:lnSpc>
              <a:buFont typeface="Monotype Sorts" pitchFamily="2" charset="2"/>
              <a:buNone/>
            </a:pPr>
            <a:r>
              <a:rPr lang="en-US" altLang="en-US" sz="2000" smtClean="0">
                <a:cs typeface="Times New Roman" pitchFamily="18" charset="0"/>
              </a:rPr>
              <a:t>Selection sort finds the smallest number in the list and places it first. It then finds the smallest number remaining and places it second, and so on until the list contains only a single number. </a:t>
            </a:r>
            <a:endParaRPr lang="en-US" altLang="en-US" sz="20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07F6618-C7C6-4E8F-855F-CF0D64D55FD9}" type="slidenum">
              <a:rPr lang="en-US" altLang="en-US" sz="1400" smtClean="0"/>
              <a:pPr/>
              <a:t>4</a:t>
            </a:fld>
            <a:endParaRPr lang="en-US" altLang="en-US" sz="1400" smtClean="0"/>
          </a:p>
        </p:txBody>
      </p:sp>
      <p:sp>
        <p:nvSpPr>
          <p:cNvPr id="104451" name="Rectangle 2"/>
          <p:cNvSpPr>
            <a:spLocks noGrp="1" noChangeArrowheads="1"/>
          </p:cNvSpPr>
          <p:nvPr>
            <p:ph type="title"/>
          </p:nvPr>
        </p:nvSpPr>
        <p:spPr>
          <a:xfrm>
            <a:off x="615950" y="125413"/>
            <a:ext cx="7726363" cy="474662"/>
          </a:xfrm>
        </p:spPr>
        <p:txBody>
          <a:bodyPr/>
          <a:lstStyle/>
          <a:p>
            <a:r>
              <a:rPr lang="en-US" altLang="en-US" smtClean="0"/>
              <a:t>From Idea to Solution</a:t>
            </a:r>
            <a:endParaRPr lang="en-US" altLang="en-US" smtClean="0">
              <a:solidFill>
                <a:schemeClr val="tx1"/>
              </a:solidFill>
              <a:latin typeface="Book Antiqua" pitchFamily="18" charset="0"/>
              <a:hlinkClick r:id="rId2" action="ppaction://program"/>
            </a:endParaRPr>
          </a:p>
        </p:txBody>
      </p:sp>
      <p:sp>
        <p:nvSpPr>
          <p:cNvPr id="107524" name="Rectangle 3"/>
          <p:cNvSpPr>
            <a:spLocks noChangeArrowheads="1"/>
          </p:cNvSpPr>
          <p:nvPr/>
        </p:nvSpPr>
        <p:spPr bwMode="auto">
          <a:xfrm>
            <a:off x="0" y="701675"/>
            <a:ext cx="91440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sz="1600" b="1" dirty="0">
                <a:solidFill>
                  <a:schemeClr val="accent4"/>
                </a:solidFill>
                <a:latin typeface="Courier New" pitchFamily="49" charset="0"/>
                <a:cs typeface="Courier New" pitchFamily="49" charset="0"/>
              </a:rPr>
              <a:t>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select the smallest element in list[i..listSize-1];</a:t>
            </a:r>
          </a:p>
          <a:p>
            <a:pPr>
              <a:defRPr/>
            </a:pPr>
            <a:r>
              <a:rPr lang="en-US" sz="1600" b="1" dirty="0">
                <a:solidFill>
                  <a:schemeClr val="accent4"/>
                </a:solidFill>
                <a:latin typeface="Courier New" pitchFamily="49" charset="0"/>
                <a:cs typeface="Courier New" pitchFamily="49" charset="0"/>
              </a:rPr>
              <a:t>  swap the smallest with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if necessary;</a:t>
            </a:r>
          </a:p>
          <a:p>
            <a:pPr>
              <a:defRPr/>
            </a:pPr>
            <a:r>
              <a:rPr lang="en-US" sz="1600" b="1" dirty="0">
                <a:solidFill>
                  <a:schemeClr val="accent4"/>
                </a:solidFill>
                <a:latin typeface="Courier New" pitchFamily="49" charset="0"/>
                <a:cs typeface="Courier New" pitchFamily="49" charset="0"/>
              </a:rPr>
              <a:t>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is in its correct position. </a:t>
            </a:r>
          </a:p>
          <a:p>
            <a:pPr>
              <a:defRPr/>
            </a:pPr>
            <a:r>
              <a:rPr lang="en-US" sz="1600" b="1" dirty="0">
                <a:solidFill>
                  <a:schemeClr val="accent4"/>
                </a:solidFill>
                <a:latin typeface="Courier New" pitchFamily="49" charset="0"/>
                <a:cs typeface="Courier New" pitchFamily="49" charset="0"/>
              </a:rPr>
              <a:t>  // The next iteration apply on </a:t>
            </a:r>
            <a:r>
              <a:rPr lang="en-US" sz="1600" b="1" dirty="0" smtClean="0">
                <a:solidFill>
                  <a:schemeClr val="accent4"/>
                </a:solidFill>
                <a:latin typeface="Courier New" pitchFamily="49" charset="0"/>
                <a:cs typeface="Courier New" pitchFamily="49" charset="0"/>
              </a:rPr>
              <a:t>list[i+1..</a:t>
            </a:r>
            <a:r>
              <a:rPr lang="en-US" sz="1600" b="1" dirty="0">
                <a:solidFill>
                  <a:schemeClr val="accent4"/>
                </a:solidFill>
                <a:latin typeface="Courier New" pitchFamily="49" charset="0"/>
                <a:cs typeface="Courier New" pitchFamily="49" charset="0"/>
              </a:rPr>
              <a:t>listSize-1]</a:t>
            </a:r>
          </a:p>
          <a:p>
            <a:pPr>
              <a:defRPr/>
            </a:pPr>
            <a:r>
              <a:rPr lang="en-US" sz="1600" b="1" dirty="0">
                <a:solidFill>
                  <a:schemeClr val="accent4"/>
                </a:solidFill>
                <a:latin typeface="Courier New" pitchFamily="49" charset="0"/>
                <a:cs typeface="Courier New" pitchFamily="49" charset="0"/>
              </a:rPr>
              <a:t>}</a:t>
            </a:r>
          </a:p>
        </p:txBody>
      </p:sp>
      <p:sp>
        <p:nvSpPr>
          <p:cNvPr id="107525" name="Rectangle 4"/>
          <p:cNvSpPr>
            <a:spLocks noChangeArrowheads="1"/>
          </p:cNvSpPr>
          <p:nvPr/>
        </p:nvSpPr>
        <p:spPr bwMode="auto">
          <a:xfrm>
            <a:off x="654050" y="2738438"/>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nSpc>
                <a:spcPct val="90000"/>
              </a:lnSpc>
              <a:spcBef>
                <a:spcPct val="20000"/>
              </a:spcBef>
              <a:buClr>
                <a:schemeClr val="tx2"/>
              </a:buClr>
              <a:buSzPct val="75000"/>
              <a:buFont typeface="Monotype Sorts" pitchFamily="2" charset="2"/>
              <a:buNone/>
              <a:defRPr/>
            </a:pPr>
            <a:r>
              <a:rPr lang="en-US" sz="1700" b="1" dirty="0">
                <a:solidFill>
                  <a:schemeClr val="accent4"/>
                </a:solidFill>
                <a:latin typeface="Courier New" pitchFamily="49" charset="0"/>
                <a:cs typeface="Courier New" pitchFamily="49" charset="0"/>
              </a:rPr>
              <a:t>list[0] list[1] list[2] list[3] ...               list[10]</a:t>
            </a:r>
            <a:endParaRPr lang="en-US" sz="1700" b="1" dirty="0">
              <a:solidFill>
                <a:schemeClr val="accent4"/>
              </a:solidFill>
              <a:latin typeface="Courier New" pitchFamily="49" charset="0"/>
              <a:cs typeface="Times New Roman" pitchFamily="18" charset="0"/>
            </a:endParaRPr>
          </a:p>
          <a:p>
            <a:pPr>
              <a:lnSpc>
                <a:spcPct val="90000"/>
              </a:lnSpc>
              <a:spcBef>
                <a:spcPct val="20000"/>
              </a:spcBef>
              <a:buClr>
                <a:schemeClr val="tx2"/>
              </a:buClr>
              <a:buSzPct val="75000"/>
              <a:buFont typeface="Monotype Sorts" pitchFamily="2" charset="2"/>
              <a:buNone/>
              <a:defRPr/>
            </a:pPr>
            <a:endParaRPr lang="en-US" sz="1700" b="1" dirty="0">
              <a:solidFill>
                <a:schemeClr val="bg2"/>
              </a:solidFill>
              <a:latin typeface="Courier New" pitchFamily="49" charset="0"/>
              <a:cs typeface="Courier New" pitchFamily="49" charset="0"/>
            </a:endParaRPr>
          </a:p>
        </p:txBody>
      </p:sp>
      <p:sp>
        <p:nvSpPr>
          <p:cNvPr id="104454" name="Rectangle 5"/>
          <p:cNvSpPr>
            <a:spLocks noChangeArrowheads="1"/>
          </p:cNvSpPr>
          <p:nvPr/>
        </p:nvSpPr>
        <p:spPr bwMode="auto">
          <a:xfrm>
            <a:off x="654050" y="3236913"/>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b="1" dirty="0" smtClean="0">
                <a:solidFill>
                  <a:srgbClr val="FF6600"/>
                </a:solidFill>
                <a:latin typeface="Courier New" pitchFamily="49" charset="0"/>
                <a:cs typeface="Courier New" pitchFamily="49" charset="0"/>
              </a:rPr>
              <a:t>list[0]</a:t>
            </a:r>
            <a:r>
              <a:rPr lang="en-US" altLang="en-US" sz="1700" b="1" dirty="0" smtClean="0">
                <a:solidFill>
                  <a:schemeClr val="bg2"/>
                </a:solidFill>
                <a:latin typeface="Courier New" pitchFamily="49" charset="0"/>
                <a:cs typeface="Courier New" pitchFamily="49" charset="0"/>
              </a:rPr>
              <a:t> </a:t>
            </a:r>
            <a:r>
              <a:rPr lang="en-US" altLang="en-US" sz="1700" b="1" dirty="0" smtClean="0">
                <a:solidFill>
                  <a:schemeClr val="accent4"/>
                </a:solidFill>
                <a:latin typeface="Courier New" pitchFamily="49" charset="0"/>
                <a:cs typeface="Courier New" pitchFamily="49" charset="0"/>
              </a:rPr>
              <a:t>list[1] list[2] list[3] ...               list[10]</a:t>
            </a:r>
          </a:p>
          <a:p>
            <a:pPr>
              <a:lnSpc>
                <a:spcPct val="90000"/>
              </a:lnSpc>
              <a:buFont typeface="Monotype Sorts"/>
              <a:buNone/>
              <a:defRPr/>
            </a:pPr>
            <a:endParaRPr lang="en-US" altLang="en-US" sz="1700" b="1" dirty="0" smtClean="0">
              <a:solidFill>
                <a:schemeClr val="accent4"/>
              </a:solidFill>
              <a:latin typeface="Courier New" pitchFamily="49" charset="0"/>
              <a:cs typeface="Courier New" pitchFamily="49" charset="0"/>
            </a:endParaRPr>
          </a:p>
        </p:txBody>
      </p:sp>
      <p:sp>
        <p:nvSpPr>
          <p:cNvPr id="104455" name="Rectangle 6"/>
          <p:cNvSpPr>
            <a:spLocks noChangeArrowheads="1"/>
          </p:cNvSpPr>
          <p:nvPr/>
        </p:nvSpPr>
        <p:spPr bwMode="auto">
          <a:xfrm>
            <a:off x="654050" y="3736975"/>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b="1" dirty="0" smtClean="0">
                <a:solidFill>
                  <a:srgbClr val="FF6600"/>
                </a:solidFill>
                <a:latin typeface="Courier New" pitchFamily="49" charset="0"/>
                <a:cs typeface="Courier New" pitchFamily="49" charset="0"/>
              </a:rPr>
              <a:t>list[0] list[1]</a:t>
            </a:r>
            <a:r>
              <a:rPr lang="en-US" altLang="en-US" sz="1700" b="1" dirty="0" smtClean="0">
                <a:solidFill>
                  <a:schemeClr val="bg2"/>
                </a:solidFill>
                <a:latin typeface="Courier New" pitchFamily="49" charset="0"/>
                <a:cs typeface="Courier New" pitchFamily="49" charset="0"/>
              </a:rPr>
              <a:t> </a:t>
            </a:r>
            <a:r>
              <a:rPr lang="en-US" altLang="en-US" sz="1700" b="1" dirty="0" smtClean="0">
                <a:solidFill>
                  <a:schemeClr val="accent4"/>
                </a:solidFill>
                <a:latin typeface="Courier New" pitchFamily="49" charset="0"/>
                <a:cs typeface="Courier New" pitchFamily="49" charset="0"/>
              </a:rPr>
              <a:t>list[2] list[3] ...               list[10]</a:t>
            </a:r>
          </a:p>
          <a:p>
            <a:pPr>
              <a:lnSpc>
                <a:spcPct val="90000"/>
              </a:lnSpc>
              <a:buFont typeface="Monotype Sorts"/>
              <a:buNone/>
              <a:defRPr/>
            </a:pPr>
            <a:endParaRPr lang="en-US" altLang="en-US" sz="1700" b="1" dirty="0" smtClean="0">
              <a:solidFill>
                <a:schemeClr val="bg2"/>
              </a:solidFill>
              <a:latin typeface="Courier New" pitchFamily="49" charset="0"/>
              <a:cs typeface="Courier New" pitchFamily="49" charset="0"/>
            </a:endParaRPr>
          </a:p>
        </p:txBody>
      </p:sp>
      <p:sp>
        <p:nvSpPr>
          <p:cNvPr id="104456" name="Rectangle 7"/>
          <p:cNvSpPr>
            <a:spLocks noChangeArrowheads="1"/>
          </p:cNvSpPr>
          <p:nvPr/>
        </p:nvSpPr>
        <p:spPr bwMode="auto">
          <a:xfrm>
            <a:off x="654050" y="4235450"/>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b="1" dirty="0" smtClean="0">
                <a:solidFill>
                  <a:srgbClr val="FF6600"/>
                </a:solidFill>
                <a:latin typeface="Courier New" pitchFamily="49" charset="0"/>
                <a:cs typeface="Courier New" pitchFamily="49" charset="0"/>
              </a:rPr>
              <a:t>list[0] list[1] list[2]</a:t>
            </a:r>
            <a:r>
              <a:rPr lang="en-US" altLang="en-US" sz="1700" b="1" dirty="0" smtClean="0">
                <a:solidFill>
                  <a:schemeClr val="bg2"/>
                </a:solidFill>
                <a:latin typeface="Courier New" pitchFamily="49" charset="0"/>
                <a:cs typeface="Courier New" pitchFamily="49" charset="0"/>
              </a:rPr>
              <a:t> </a:t>
            </a:r>
            <a:r>
              <a:rPr lang="en-US" altLang="en-US" sz="1700" b="1" dirty="0" smtClean="0">
                <a:solidFill>
                  <a:schemeClr val="accent4"/>
                </a:solidFill>
                <a:latin typeface="Courier New" pitchFamily="49" charset="0"/>
                <a:cs typeface="Courier New" pitchFamily="49" charset="0"/>
              </a:rPr>
              <a:t>list[3] ...               list[10]</a:t>
            </a:r>
          </a:p>
          <a:p>
            <a:pPr>
              <a:lnSpc>
                <a:spcPct val="90000"/>
              </a:lnSpc>
              <a:buFont typeface="Monotype Sorts"/>
              <a:buNone/>
              <a:defRPr/>
            </a:pPr>
            <a:endParaRPr lang="en-US" altLang="en-US" sz="1700" b="1" dirty="0" smtClean="0">
              <a:solidFill>
                <a:schemeClr val="accent4"/>
              </a:solidFill>
              <a:latin typeface="Courier New" pitchFamily="49" charset="0"/>
              <a:cs typeface="Courier New" pitchFamily="49" charset="0"/>
            </a:endParaRPr>
          </a:p>
        </p:txBody>
      </p:sp>
      <p:sp>
        <p:nvSpPr>
          <p:cNvPr id="104457" name="Rectangle 8"/>
          <p:cNvSpPr>
            <a:spLocks noChangeArrowheads="1"/>
          </p:cNvSpPr>
          <p:nvPr/>
        </p:nvSpPr>
        <p:spPr bwMode="auto">
          <a:xfrm>
            <a:off x="654050" y="4773613"/>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b="1" dirty="0" smtClean="0">
                <a:solidFill>
                  <a:srgbClr val="FF6600"/>
                </a:solidFill>
                <a:latin typeface="Courier New" pitchFamily="49" charset="0"/>
                <a:cs typeface="Courier New" pitchFamily="49" charset="0"/>
              </a:rPr>
              <a:t>list[0] list[1] list[2] list[3]</a:t>
            </a:r>
            <a:r>
              <a:rPr lang="en-US" altLang="en-US" sz="1700" b="1" dirty="0" smtClean="0">
                <a:solidFill>
                  <a:schemeClr val="bg2"/>
                </a:solidFill>
                <a:latin typeface="Courier New" pitchFamily="49" charset="0"/>
                <a:cs typeface="Courier New" pitchFamily="49" charset="0"/>
              </a:rPr>
              <a:t> ...               </a:t>
            </a:r>
            <a:r>
              <a:rPr lang="en-US" altLang="en-US" sz="1700" b="1" dirty="0" smtClean="0">
                <a:solidFill>
                  <a:schemeClr val="accent4"/>
                </a:solidFill>
                <a:latin typeface="Courier New" pitchFamily="49" charset="0"/>
                <a:cs typeface="Courier New" pitchFamily="49" charset="0"/>
              </a:rPr>
              <a:t>list[10]</a:t>
            </a:r>
          </a:p>
          <a:p>
            <a:pPr>
              <a:lnSpc>
                <a:spcPct val="90000"/>
              </a:lnSpc>
              <a:buFont typeface="Monotype Sorts"/>
              <a:buNone/>
              <a:defRPr/>
            </a:pPr>
            <a:endParaRPr lang="en-US" altLang="en-US" sz="1700" b="1" dirty="0" smtClean="0">
              <a:solidFill>
                <a:schemeClr val="bg2"/>
              </a:solidFill>
              <a:latin typeface="Courier New" pitchFamily="49" charset="0"/>
              <a:cs typeface="Courier New" pitchFamily="49" charset="0"/>
            </a:endParaRPr>
          </a:p>
        </p:txBody>
      </p:sp>
      <p:sp>
        <p:nvSpPr>
          <p:cNvPr id="104458" name="Rectangle 9"/>
          <p:cNvSpPr>
            <a:spLocks noChangeArrowheads="1"/>
          </p:cNvSpPr>
          <p:nvPr/>
        </p:nvSpPr>
        <p:spPr bwMode="auto">
          <a:xfrm>
            <a:off x="654050" y="5272088"/>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700">
                <a:solidFill>
                  <a:schemeClr val="bg2"/>
                </a:solidFill>
                <a:latin typeface="Courier New" pitchFamily="49" charset="0"/>
                <a:cs typeface="Courier New" pitchFamily="49" charset="0"/>
              </a:rPr>
              <a:t>                                ...               </a:t>
            </a:r>
          </a:p>
        </p:txBody>
      </p:sp>
      <p:sp>
        <p:nvSpPr>
          <p:cNvPr id="104459" name="Rectangle 10"/>
          <p:cNvSpPr>
            <a:spLocks noChangeArrowheads="1"/>
          </p:cNvSpPr>
          <p:nvPr/>
        </p:nvSpPr>
        <p:spPr bwMode="auto">
          <a:xfrm>
            <a:off x="654050" y="5886450"/>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700" b="1">
                <a:solidFill>
                  <a:srgbClr val="FF6600"/>
                </a:solidFill>
                <a:latin typeface="Courier New" pitchFamily="49" charset="0"/>
                <a:cs typeface="Courier New" pitchFamily="49" charset="0"/>
              </a:rPr>
              <a:t>list[0] list[1] list[2] list[3] ...               list[10]</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021B6ED-5ABC-418A-9B80-1BEB58358C42}" type="slidenum">
              <a:rPr lang="en-US" altLang="en-US" sz="1400" smtClean="0"/>
              <a:pPr/>
              <a:t>5</a:t>
            </a:fld>
            <a:endParaRPr lang="en-US" altLang="en-US" sz="1400" smtClean="0"/>
          </a:p>
        </p:txBody>
      </p:sp>
      <p:sp>
        <p:nvSpPr>
          <p:cNvPr id="108547" name="Rectangle 2"/>
          <p:cNvSpPr>
            <a:spLocks noGrp="1" noChangeArrowheads="1"/>
          </p:cNvSpPr>
          <p:nvPr>
            <p:ph type="title"/>
          </p:nvPr>
        </p:nvSpPr>
        <p:spPr>
          <a:xfrm>
            <a:off x="609600" y="304800"/>
            <a:ext cx="7772400" cy="457200"/>
          </a:xfrm>
        </p:spPr>
        <p:txBody>
          <a:bodyPr/>
          <a:lstStyle/>
          <a:p>
            <a:r>
              <a:rPr lang="en-US" altLang="en-US" smtClean="0"/>
              <a:t>Wrap it in a Method</a:t>
            </a:r>
            <a:endParaRPr lang="en-US" altLang="en-US" smtClean="0">
              <a:solidFill>
                <a:schemeClr val="tx1"/>
              </a:solidFill>
              <a:latin typeface="Book Antiqua" pitchFamily="18" charset="0"/>
              <a:hlinkClick r:id="rId2" action="ppaction://program"/>
            </a:endParaRPr>
          </a:p>
        </p:txBody>
      </p:sp>
      <p:sp>
        <p:nvSpPr>
          <p:cNvPr id="111620" name="Rectangle 3"/>
          <p:cNvSpPr>
            <a:spLocks noChangeArrowheads="1"/>
          </p:cNvSpPr>
          <p:nvPr/>
        </p:nvSpPr>
        <p:spPr bwMode="auto">
          <a:xfrm>
            <a:off x="304800" y="914400"/>
            <a:ext cx="86106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nSpc>
                <a:spcPct val="90000"/>
              </a:lnSpc>
              <a:spcBef>
                <a:spcPct val="20000"/>
              </a:spcBef>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 The method for sorting the numbers */</a:t>
            </a:r>
            <a:endParaRPr lang="en-US" sz="1600" b="1" dirty="0">
              <a:solidFill>
                <a:schemeClr val="accent4"/>
              </a:solidFill>
              <a:latin typeface="Courier"/>
              <a:cs typeface="Times New Roman" pitchFamily="18" charset="0"/>
            </a:endParaRPr>
          </a:p>
          <a:p>
            <a:pPr>
              <a:defRPr/>
            </a:pPr>
            <a:r>
              <a:rPr lang="en-US" b="1" dirty="0">
                <a:solidFill>
                  <a:schemeClr val="accent4"/>
                </a:solidFill>
              </a:rPr>
              <a:t>   </a:t>
            </a:r>
            <a:r>
              <a:rPr lang="en-US" sz="1600" b="1" dirty="0">
                <a:solidFill>
                  <a:schemeClr val="accent4"/>
                </a:solidFill>
                <a:latin typeface="Courier New" pitchFamily="49" charset="0"/>
                <a:cs typeface="Courier New" pitchFamily="49" charset="0"/>
              </a:rPr>
              <a:t>public static void </a:t>
            </a:r>
            <a:r>
              <a:rPr lang="en-US" sz="1600" b="1" dirty="0" err="1">
                <a:solidFill>
                  <a:schemeClr val="accent4"/>
                </a:solidFill>
                <a:latin typeface="Courier New" pitchFamily="49" charset="0"/>
                <a:cs typeface="Courier New" pitchFamily="49" charset="0"/>
              </a:rPr>
              <a:t>selectionSort</a:t>
            </a:r>
            <a:r>
              <a:rPr lang="en-US" sz="1600" b="1" dirty="0">
                <a:solidFill>
                  <a:schemeClr val="accent4"/>
                </a:solidFill>
                <a:latin typeface="Courier New" pitchFamily="49" charset="0"/>
                <a:cs typeface="Courier New" pitchFamily="49" charset="0"/>
              </a:rPr>
              <a:t>(double[] list) {</a:t>
            </a:r>
          </a:p>
          <a:p>
            <a:pPr>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 Find the minimum in the list[i..list.length-1]</a:t>
            </a:r>
          </a:p>
          <a:p>
            <a:pPr>
              <a:defRPr/>
            </a:pPr>
            <a:r>
              <a:rPr lang="en-US" sz="1600" b="1" dirty="0">
                <a:solidFill>
                  <a:schemeClr val="accent4"/>
                </a:solidFill>
                <a:latin typeface="Courier New" pitchFamily="49" charset="0"/>
                <a:cs typeface="Courier New" pitchFamily="49" charset="0"/>
              </a:rPr>
              <a:t>      double </a:t>
            </a:r>
            <a:r>
              <a:rPr lang="en-US" sz="1600" b="1" dirty="0" err="1">
                <a:solidFill>
                  <a:schemeClr val="accent4"/>
                </a:solidFill>
                <a:latin typeface="Courier New" pitchFamily="49" charset="0"/>
                <a:cs typeface="Courier New" pitchFamily="49" charset="0"/>
              </a:rPr>
              <a:t>currentMin</a:t>
            </a:r>
            <a:r>
              <a:rPr lang="en-US" sz="1600" b="1" dirty="0">
                <a:solidFill>
                  <a:schemeClr val="accent4"/>
                </a:solidFill>
                <a:latin typeface="Courier New" pitchFamily="49" charset="0"/>
                <a:cs typeface="Courier New" pitchFamily="49" charset="0"/>
              </a:rPr>
              <a:t>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p>
          <a:p>
            <a:pPr>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p>
          <a:p>
            <a:pPr>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j =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+ 1; j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j++) {</a:t>
            </a:r>
          </a:p>
          <a:p>
            <a:pPr>
              <a:defRPr/>
            </a:pPr>
            <a:r>
              <a:rPr lang="en-US" sz="1600" b="1" dirty="0">
                <a:solidFill>
                  <a:schemeClr val="accent4"/>
                </a:solidFill>
                <a:latin typeface="Courier New" pitchFamily="49" charset="0"/>
                <a:cs typeface="Courier New" pitchFamily="49" charset="0"/>
              </a:rPr>
              <a:t>        if (</a:t>
            </a:r>
            <a:r>
              <a:rPr lang="en-US" sz="1600" b="1" dirty="0" err="1">
                <a:solidFill>
                  <a:schemeClr val="accent4"/>
                </a:solidFill>
                <a:latin typeface="Courier New" pitchFamily="49" charset="0"/>
                <a:cs typeface="Courier New" pitchFamily="49" charset="0"/>
              </a:rPr>
              <a:t>currentMin</a:t>
            </a:r>
            <a:r>
              <a:rPr lang="en-US" sz="1600" b="1" dirty="0">
                <a:solidFill>
                  <a:schemeClr val="accent4"/>
                </a:solidFill>
                <a:latin typeface="Courier New" pitchFamily="49" charset="0"/>
                <a:cs typeface="Courier New" pitchFamily="49" charset="0"/>
              </a:rPr>
              <a:t> &gt; list[j]) {</a:t>
            </a:r>
          </a:p>
          <a:p>
            <a:pPr>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currentMin</a:t>
            </a:r>
            <a:r>
              <a:rPr lang="en-US" sz="1600" b="1" dirty="0">
                <a:solidFill>
                  <a:schemeClr val="accent4"/>
                </a:solidFill>
                <a:latin typeface="Courier New" pitchFamily="49" charset="0"/>
                <a:cs typeface="Courier New" pitchFamily="49" charset="0"/>
              </a:rPr>
              <a:t> = list[j];</a:t>
            </a:r>
          </a:p>
          <a:p>
            <a:pPr>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 j;</a:t>
            </a:r>
          </a:p>
          <a:p>
            <a:pPr>
              <a:defRPr/>
            </a:pP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a:t>
            </a:r>
          </a:p>
          <a:p>
            <a:pPr>
              <a:defRPr/>
            </a:pPr>
            <a:endParaRPr lang="en-US" sz="1600" b="1" dirty="0">
              <a:solidFill>
                <a:schemeClr val="accent4"/>
              </a:solidFill>
              <a:latin typeface="Courier New" pitchFamily="49" charset="0"/>
              <a:cs typeface="Courier New" pitchFamily="49" charset="0"/>
            </a:endParaRPr>
          </a:p>
          <a:p>
            <a:pPr>
              <a:defRPr/>
            </a:pPr>
            <a:r>
              <a:rPr lang="en-US" sz="1600" b="1" dirty="0">
                <a:solidFill>
                  <a:schemeClr val="accent4"/>
                </a:solidFill>
                <a:latin typeface="Courier New" pitchFamily="49" charset="0"/>
                <a:cs typeface="Courier New" pitchFamily="49" charset="0"/>
              </a:rPr>
              <a:t>      // Swap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with list[</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if necessary;</a:t>
            </a:r>
          </a:p>
          <a:p>
            <a:pPr>
              <a:defRPr/>
            </a:pPr>
            <a:r>
              <a:rPr lang="en-US" sz="1600" b="1" dirty="0">
                <a:solidFill>
                  <a:schemeClr val="accent4"/>
                </a:solidFill>
                <a:latin typeface="Courier New" pitchFamily="49" charset="0"/>
                <a:cs typeface="Courier New" pitchFamily="49" charset="0"/>
              </a:rPr>
              <a:t>      if (</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list[</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p>
          <a:p>
            <a:pPr>
              <a:defRPr/>
            </a:pPr>
            <a:r>
              <a:rPr lang="en-US" sz="1600" b="1" dirty="0">
                <a:solidFill>
                  <a:schemeClr val="accent4"/>
                </a:solidFill>
                <a:latin typeface="Courier New" pitchFamily="49" charset="0"/>
                <a:cs typeface="Courier New" pitchFamily="49" charset="0"/>
              </a:rPr>
              <a:t>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a:t>
            </a:r>
            <a:r>
              <a:rPr lang="en-US" sz="1600" b="1" dirty="0" err="1">
                <a:solidFill>
                  <a:schemeClr val="accent4"/>
                </a:solidFill>
                <a:latin typeface="Courier New" pitchFamily="49" charset="0"/>
                <a:cs typeface="Courier New" pitchFamily="49" charset="0"/>
              </a:rPr>
              <a:t>currentMin</a:t>
            </a:r>
            <a:r>
              <a:rPr lang="en-US" sz="1600" b="1" dirty="0">
                <a:solidFill>
                  <a:schemeClr val="accent4"/>
                </a:solidFill>
                <a:latin typeface="Courier New" pitchFamily="49" charset="0"/>
                <a:cs typeface="Courier New" pitchFamily="49" charset="0"/>
              </a:rPr>
              <a:t>;</a:t>
            </a:r>
          </a:p>
          <a:p>
            <a:pPr>
              <a:defRPr/>
            </a:pP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a:t>
            </a:r>
          </a:p>
        </p:txBody>
      </p:sp>
      <p:sp>
        <p:nvSpPr>
          <p:cNvPr id="108549" name="Rectangle 5"/>
          <p:cNvSpPr>
            <a:spLocks noChangeArrowheads="1"/>
          </p:cNvSpPr>
          <p:nvPr/>
        </p:nvSpPr>
        <p:spPr bwMode="auto">
          <a:xfrm>
            <a:off x="385763" y="1239838"/>
            <a:ext cx="7772400" cy="48768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8550" name="Text Box 7"/>
          <p:cNvSpPr txBox="1">
            <a:spLocks noChangeArrowheads="1"/>
          </p:cNvSpPr>
          <p:nvPr/>
        </p:nvSpPr>
        <p:spPr bwMode="auto">
          <a:xfrm>
            <a:off x="5867400" y="2209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108551" name="Text Box 8"/>
          <p:cNvSpPr txBox="1">
            <a:spLocks noChangeArrowheads="1"/>
          </p:cNvSpPr>
          <p:nvPr/>
        </p:nvSpPr>
        <p:spPr bwMode="auto">
          <a:xfrm>
            <a:off x="5867400" y="4657725"/>
            <a:ext cx="32766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solidFill>
                  <a:schemeClr val="bg2"/>
                </a:solidFill>
              </a:rPr>
              <a:t>Invoke it</a:t>
            </a:r>
          </a:p>
          <a:p>
            <a:pPr>
              <a:spcBef>
                <a:spcPct val="50000"/>
              </a:spcBef>
            </a:pPr>
            <a:r>
              <a:rPr lang="en-US" altLang="en-US">
                <a:solidFill>
                  <a:schemeClr val="bg2"/>
                </a:solidFill>
              </a:rPr>
              <a:t>selectionSort(yourList)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4329E99-CEBB-4BCB-9C32-3A81EE76816E}" type="slidenum">
              <a:rPr lang="en-US" altLang="en-US" sz="1400" smtClean="0"/>
              <a:pPr/>
              <a:t>6</a:t>
            </a:fld>
            <a:endParaRPr lang="en-US" altLang="en-US" sz="1400" smtClean="0"/>
          </a:p>
        </p:txBody>
      </p:sp>
      <p:sp>
        <p:nvSpPr>
          <p:cNvPr id="109571" name="Rectangle 2"/>
          <p:cNvSpPr>
            <a:spLocks noGrp="1" noChangeArrowheads="1"/>
          </p:cNvSpPr>
          <p:nvPr>
            <p:ph type="title"/>
          </p:nvPr>
        </p:nvSpPr>
        <p:spPr>
          <a:xfrm>
            <a:off x="609600" y="304800"/>
            <a:ext cx="7772400" cy="609600"/>
          </a:xfrm>
        </p:spPr>
        <p:txBody>
          <a:bodyPr/>
          <a:lstStyle/>
          <a:p>
            <a:r>
              <a:rPr lang="en-US" altLang="en-US" smtClean="0"/>
              <a:t>The Arrays.sort Method</a:t>
            </a:r>
            <a:endParaRPr lang="en-US" altLang="en-US" smtClean="0">
              <a:solidFill>
                <a:schemeClr val="tx1"/>
              </a:solidFill>
              <a:latin typeface="Book Antiqua" pitchFamily="18" charset="0"/>
              <a:hlinkClick r:id="rId2" action="ppaction://program"/>
            </a:endParaRPr>
          </a:p>
        </p:txBody>
      </p:sp>
      <p:sp>
        <p:nvSpPr>
          <p:cNvPr id="109572" name="Rectangle 4"/>
          <p:cNvSpPr>
            <a:spLocks noChangeArrowheads="1"/>
          </p:cNvSpPr>
          <p:nvPr/>
        </p:nvSpPr>
        <p:spPr bwMode="auto">
          <a:xfrm>
            <a:off x="381000" y="1700213"/>
            <a:ext cx="8534400"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2200" dirty="0" smtClean="0">
                <a:cs typeface="Courier New" pitchFamily="49" charset="0"/>
              </a:rPr>
              <a:t>Since sorting is frequently used in programming, Java provides several overloaded sort methods for sorting an array of </a:t>
            </a:r>
            <a:r>
              <a:rPr lang="en-US" altLang="en-US" sz="2200" dirty="0" err="1" smtClean="0">
                <a:cs typeface="Courier New" pitchFamily="49" charset="0"/>
              </a:rPr>
              <a:t>int</a:t>
            </a:r>
            <a:r>
              <a:rPr lang="en-US" altLang="en-US" sz="2200" dirty="0" smtClean="0">
                <a:cs typeface="Courier New" pitchFamily="49" charset="0"/>
              </a:rPr>
              <a:t>, double, char, short, long, and float in the </a:t>
            </a:r>
            <a:r>
              <a:rPr lang="en-US" altLang="en-US" sz="2200" dirty="0" err="1" smtClean="0">
                <a:cs typeface="Courier New" pitchFamily="49" charset="0"/>
              </a:rPr>
              <a:t>java.util.Arrays</a:t>
            </a:r>
            <a:r>
              <a:rPr lang="en-US" altLang="en-US" sz="2200" dirty="0" smtClean="0">
                <a:cs typeface="Courier New" pitchFamily="49" charset="0"/>
              </a:rPr>
              <a:t> class. For example, the following code sorts an array of numbers and an array of characters.</a:t>
            </a:r>
          </a:p>
          <a:p>
            <a:pPr>
              <a:lnSpc>
                <a:spcPct val="90000"/>
              </a:lnSpc>
              <a:buFont typeface="Monotype Sorts"/>
              <a:buNone/>
              <a:defRPr/>
            </a:pPr>
            <a:endParaRPr lang="en-US" altLang="en-US" sz="1700" b="1" dirty="0" smtClean="0">
              <a:solidFill>
                <a:schemeClr val="accent4"/>
              </a:solidFill>
              <a:latin typeface="Courier New" pitchFamily="49" charset="0"/>
              <a:cs typeface="Courier New" pitchFamily="49" charset="0"/>
            </a:endParaRPr>
          </a:p>
          <a:p>
            <a:pPr lvl="1">
              <a:lnSpc>
                <a:spcPct val="90000"/>
              </a:lnSpc>
              <a:buClr>
                <a:schemeClr val="tx2"/>
              </a:buClr>
              <a:buSzPct val="75000"/>
              <a:buFont typeface="Monotype Sorts"/>
              <a:buNone/>
              <a:defRPr/>
            </a:pPr>
            <a:r>
              <a:rPr lang="en-US" altLang="en-US" sz="2200" dirty="0" smtClean="0">
                <a:cs typeface="Courier New" pitchFamily="49" charset="0"/>
              </a:rPr>
              <a:t>double[] numbers = {6.0, 4.4, 1.9, 2.9, 3.4, 3.5};</a:t>
            </a:r>
            <a:endParaRPr lang="en-US" altLang="en-US" sz="2200" dirty="0" smtClean="0">
              <a:cs typeface="Times New Roman" pitchFamily="18" charset="0"/>
            </a:endParaRPr>
          </a:p>
          <a:p>
            <a:pPr lvl="1">
              <a:lnSpc>
                <a:spcPct val="90000"/>
              </a:lnSpc>
              <a:buClr>
                <a:schemeClr val="tx2"/>
              </a:buClr>
              <a:buSzPct val="75000"/>
              <a:buFont typeface="Monotype Sorts"/>
              <a:buNone/>
              <a:defRPr/>
            </a:pPr>
            <a:r>
              <a:rPr lang="en-US" altLang="en-US" sz="2200" dirty="0" err="1" smtClean="0">
                <a:cs typeface="Courier New" pitchFamily="49" charset="0"/>
              </a:rPr>
              <a:t>java.util.Arrays.sort</a:t>
            </a:r>
            <a:r>
              <a:rPr lang="en-US" altLang="en-US" sz="2200" dirty="0" smtClean="0">
                <a:cs typeface="Courier New" pitchFamily="49" charset="0"/>
              </a:rPr>
              <a:t>(numbers);</a:t>
            </a:r>
            <a:endParaRPr lang="en-US" altLang="en-US" sz="2200" dirty="0" smtClean="0">
              <a:cs typeface="Times New Roman" pitchFamily="18" charset="0"/>
            </a:endParaRPr>
          </a:p>
          <a:p>
            <a:pPr>
              <a:lnSpc>
                <a:spcPct val="90000"/>
              </a:lnSpc>
              <a:buFont typeface="Monotype Sorts"/>
              <a:buNone/>
              <a:defRPr/>
            </a:pPr>
            <a:r>
              <a:rPr lang="en-US" altLang="en-US" sz="2200" dirty="0" smtClean="0">
                <a:cs typeface="Courier New" pitchFamily="49" charset="0"/>
              </a:rPr>
              <a:t> </a:t>
            </a:r>
            <a:endParaRPr lang="en-US" altLang="en-US" sz="2200" dirty="0" smtClean="0">
              <a:cs typeface="Times New Roman" pitchFamily="18" charset="0"/>
            </a:endParaRPr>
          </a:p>
          <a:p>
            <a:pPr lvl="1">
              <a:lnSpc>
                <a:spcPct val="90000"/>
              </a:lnSpc>
              <a:buClr>
                <a:schemeClr val="tx2"/>
              </a:buClr>
              <a:buSzPct val="75000"/>
              <a:buFont typeface="Monotype Sorts"/>
              <a:buNone/>
              <a:defRPr/>
            </a:pPr>
            <a:r>
              <a:rPr lang="en-US" altLang="en-US" sz="2200" dirty="0" smtClean="0">
                <a:cs typeface="Courier New" pitchFamily="49" charset="0"/>
              </a:rPr>
              <a:t>char[] chars = {'a', 'A', '4', 'F', 'D', 'P'};</a:t>
            </a:r>
            <a:endParaRPr lang="en-US" altLang="en-US" sz="2200" dirty="0" smtClean="0">
              <a:cs typeface="Times New Roman" pitchFamily="18" charset="0"/>
            </a:endParaRPr>
          </a:p>
          <a:p>
            <a:pPr lvl="1">
              <a:lnSpc>
                <a:spcPct val="90000"/>
              </a:lnSpc>
              <a:buClr>
                <a:schemeClr val="tx2"/>
              </a:buClr>
              <a:buSzPct val="75000"/>
              <a:buFont typeface="Monotype Sorts"/>
              <a:buNone/>
              <a:defRPr/>
            </a:pPr>
            <a:r>
              <a:rPr lang="en-US" altLang="en-US" sz="2200" dirty="0" err="1" smtClean="0">
                <a:cs typeface="Courier New" pitchFamily="49" charset="0"/>
              </a:rPr>
              <a:t>java.util.Arrays.sort</a:t>
            </a:r>
            <a:r>
              <a:rPr lang="en-US" altLang="en-US" sz="2200" dirty="0" smtClean="0">
                <a:cs typeface="Courier New" pitchFamily="49" charset="0"/>
              </a:rPr>
              <a:t>(chars);</a:t>
            </a:r>
          </a:p>
        </p:txBody>
      </p:sp>
      <p:sp>
        <p:nvSpPr>
          <p:cNvPr id="109573" name="Rectangle 4"/>
          <p:cNvSpPr>
            <a:spLocks noChangeArrowheads="1"/>
          </p:cNvSpPr>
          <p:nvPr/>
        </p:nvSpPr>
        <p:spPr bwMode="auto">
          <a:xfrm>
            <a:off x="381000" y="5195888"/>
            <a:ext cx="8308975" cy="101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2200">
                <a:cs typeface="Courier New" pitchFamily="49" charset="0"/>
              </a:rPr>
              <a:t>Java 8 now provides Arrays.parallelSort(list) that utilizes the multicore for fast sorting.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66441</TotalTime>
  <Words>446</Words>
  <Application>Microsoft Office PowerPoint</Application>
  <PresentationFormat>On-screen Show (4:3)</PresentationFormat>
  <Paragraphs>57</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Book Antiqua</vt:lpstr>
      <vt:lpstr>Courier</vt:lpstr>
      <vt:lpstr>Courier New</vt:lpstr>
      <vt:lpstr>Monotype Sorts</vt:lpstr>
      <vt:lpstr>Times New Roman</vt:lpstr>
      <vt:lpstr>International</vt:lpstr>
      <vt:lpstr>Chapter 7 Single-Dimensional Arrays</vt:lpstr>
      <vt:lpstr>Sorting Arrays</vt:lpstr>
      <vt:lpstr>Selection Sort</vt:lpstr>
      <vt:lpstr>From Idea to Solution</vt:lpstr>
      <vt:lpstr>Wrap it in a Method</vt:lpstr>
      <vt:lpstr>The Arrays.sort Method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Arrays</dc:title>
  <dc:creator>Y. Daniel Liang</dc:creator>
  <cp:lastModifiedBy>Charles Frank</cp:lastModifiedBy>
  <cp:revision>333</cp:revision>
  <dcterms:created xsi:type="dcterms:W3CDTF">1995-06-10T17:31:50Z</dcterms:created>
  <dcterms:modified xsi:type="dcterms:W3CDTF">2017-03-02T13:17:50Z</dcterms:modified>
</cp:coreProperties>
</file>