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0"/>
  </p:notesMasterIdLst>
  <p:sldIdLst>
    <p:sldId id="326" r:id="rId2"/>
    <p:sldId id="399" r:id="rId3"/>
    <p:sldId id="400" r:id="rId4"/>
    <p:sldId id="309" r:id="rId5"/>
    <p:sldId id="374" r:id="rId6"/>
    <p:sldId id="375" r:id="rId7"/>
    <p:sldId id="376" r:id="rId8"/>
    <p:sldId id="377" r:id="rId9"/>
    <p:sldId id="378" r:id="rId10"/>
    <p:sldId id="379" r:id="rId11"/>
    <p:sldId id="380" r:id="rId12"/>
    <p:sldId id="381" r:id="rId13"/>
    <p:sldId id="382" r:id="rId14"/>
    <p:sldId id="368" r:id="rId15"/>
    <p:sldId id="401" r:id="rId16"/>
    <p:sldId id="402" r:id="rId17"/>
    <p:sldId id="310" r:id="rId18"/>
    <p:sldId id="327" r:id="rId19"/>
    <p:sldId id="383" r:id="rId20"/>
    <p:sldId id="384" r:id="rId21"/>
    <p:sldId id="385" r:id="rId22"/>
    <p:sldId id="386" r:id="rId23"/>
    <p:sldId id="387" r:id="rId24"/>
    <p:sldId id="388" r:id="rId25"/>
    <p:sldId id="389" r:id="rId26"/>
    <p:sldId id="391" r:id="rId27"/>
    <p:sldId id="392" r:id="rId28"/>
    <p:sldId id="390" r:id="rId29"/>
    <p:sldId id="361" r:id="rId30"/>
    <p:sldId id="362" r:id="rId31"/>
    <p:sldId id="340" r:id="rId32"/>
    <p:sldId id="341" r:id="rId33"/>
    <p:sldId id="350" r:id="rId34"/>
    <p:sldId id="365" r:id="rId35"/>
    <p:sldId id="364" r:id="rId36"/>
    <p:sldId id="342" r:id="rId37"/>
    <p:sldId id="344" r:id="rId38"/>
    <p:sldId id="353" r:id="rId39"/>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4" autoAdjust="0"/>
    <p:restoredTop sz="86772" autoAdjust="0"/>
  </p:normalViewPr>
  <p:slideViewPr>
    <p:cSldViewPr>
      <p:cViewPr>
        <p:scale>
          <a:sx n="60" d="100"/>
          <a:sy n="60" d="100"/>
        </p:scale>
        <p:origin x="-702" y="-90"/>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39327138" cy="3932713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440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450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4" name="Group 31"/>
          <p:cNvGrpSpPr>
            <a:grpSpLocks/>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w="9525">
              <a:noFill/>
              <a:miter lim="800000"/>
              <a:headEnd/>
              <a:tailEnd/>
            </a:ln>
            <a:effectLst/>
          </p:spPr>
          <p:txBody>
            <a:bodyPr wrap="none" anchor="ctr"/>
            <a:lstStyle/>
            <a:p>
              <a:pPr>
                <a:defRPr/>
              </a:pPr>
              <a:endParaRPr lang="en-US"/>
            </a:p>
          </p:txBody>
        </p:sp>
        <p:grpSp>
          <p:nvGrpSpPr>
            <p:cNvPr id="6" name="Group 30"/>
            <p:cNvGrpSpPr>
              <a:grpSpLocks/>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anchor="ctr"/>
              <a:lstStyle/>
              <a:p>
                <a:pPr>
                  <a:defRPr/>
                </a:pPr>
                <a:endParaRPr lang="en-US"/>
              </a:p>
            </p:txBody>
          </p:sp>
          <p:grpSp>
            <p:nvGrpSpPr>
              <p:cNvPr id="8" name="Group 9"/>
              <p:cNvGrpSpPr>
                <a:grpSpLocks/>
              </p:cNvGrpSpPr>
              <p:nvPr/>
            </p:nvGrpSpPr>
            <p:grpSpPr bwMode="auto">
              <a:xfrm>
                <a:off x="2289" y="72"/>
                <a:ext cx="1440" cy="1984"/>
                <a:chOff x="2289" y="72"/>
                <a:chExt cx="1440" cy="1984"/>
              </a:xfrm>
            </p:grpSpPr>
            <p:sp>
              <p:nvSpPr>
                <p:cNvPr id="29" name="Freeform 4"/>
                <p:cNvSpPr>
                  <a:spLocks/>
                </p:cNvSpPr>
                <p:nvPr/>
              </p:nvSpPr>
              <p:spPr bwMode="ltGray">
                <a:xfrm>
                  <a:off x="2289" y="127"/>
                  <a:ext cx="1440" cy="1770"/>
                </a:xfrm>
                <a:custGeom>
                  <a:avLst/>
                  <a:gdLst/>
                  <a:ahLst/>
                  <a:cxnLst>
                    <a:cxn ang="0">
                      <a:pos x="901" y="33"/>
                    </a:cxn>
                    <a:cxn ang="0">
                      <a:pos x="1066" y="129"/>
                    </a:cxn>
                    <a:cxn ang="0">
                      <a:pos x="1207" y="256"/>
                    </a:cxn>
                    <a:cxn ang="0">
                      <a:pos x="1316" y="410"/>
                    </a:cxn>
                    <a:cxn ang="0">
                      <a:pos x="1394" y="581"/>
                    </a:cxn>
                    <a:cxn ang="0">
                      <a:pos x="1435" y="766"/>
                    </a:cxn>
                    <a:cxn ang="0">
                      <a:pos x="1435" y="958"/>
                    </a:cxn>
                    <a:cxn ang="0">
                      <a:pos x="1394" y="1143"/>
                    </a:cxn>
                    <a:cxn ang="0">
                      <a:pos x="1316" y="1314"/>
                    </a:cxn>
                    <a:cxn ang="0">
                      <a:pos x="1207" y="1468"/>
                    </a:cxn>
                    <a:cxn ang="0">
                      <a:pos x="1066" y="1597"/>
                    </a:cxn>
                    <a:cxn ang="0">
                      <a:pos x="901" y="1691"/>
                    </a:cxn>
                    <a:cxn ang="0">
                      <a:pos x="721" y="1749"/>
                    </a:cxn>
                    <a:cxn ang="0">
                      <a:pos x="533" y="1769"/>
                    </a:cxn>
                    <a:cxn ang="0">
                      <a:pos x="344" y="1749"/>
                    </a:cxn>
                    <a:cxn ang="0">
                      <a:pos x="165" y="1691"/>
                    </a:cxn>
                    <a:cxn ang="0">
                      <a:pos x="0" y="1597"/>
                    </a:cxn>
                    <a:cxn ang="0">
                      <a:pos x="125" y="1571"/>
                    </a:cxn>
                    <a:cxn ang="0">
                      <a:pos x="281" y="1640"/>
                    </a:cxn>
                    <a:cxn ang="0">
                      <a:pos x="446" y="1675"/>
                    </a:cxn>
                    <a:cxn ang="0">
                      <a:pos x="618" y="1675"/>
                    </a:cxn>
                    <a:cxn ang="0">
                      <a:pos x="785" y="1640"/>
                    </a:cxn>
                    <a:cxn ang="0">
                      <a:pos x="941" y="1571"/>
                    </a:cxn>
                    <a:cxn ang="0">
                      <a:pos x="1080" y="1470"/>
                    </a:cxn>
                    <a:cxn ang="0">
                      <a:pos x="1194" y="1343"/>
                    </a:cxn>
                    <a:cxn ang="0">
                      <a:pos x="1281" y="1194"/>
                    </a:cxn>
                    <a:cxn ang="0">
                      <a:pos x="1332" y="1032"/>
                    </a:cxn>
                    <a:cxn ang="0">
                      <a:pos x="1350" y="862"/>
                    </a:cxn>
                    <a:cxn ang="0">
                      <a:pos x="1332" y="691"/>
                    </a:cxn>
                    <a:cxn ang="0">
                      <a:pos x="1281" y="530"/>
                    </a:cxn>
                    <a:cxn ang="0">
                      <a:pos x="1194" y="381"/>
                    </a:cxn>
                    <a:cxn ang="0">
                      <a:pos x="1080" y="254"/>
                    </a:cxn>
                    <a:cxn ang="0">
                      <a:pos x="941" y="154"/>
                    </a:cxn>
                    <a:cxn ang="0">
                      <a:pos x="785" y="85"/>
                    </a:cxn>
                    <a:cxn ang="0">
                      <a:pos x="812" y="0"/>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w="9525" cap="rnd">
                  <a:noFill/>
                  <a:round/>
                  <a:headEnd/>
                  <a:tailEnd/>
                </a:ln>
                <a:effectLst/>
              </p:spPr>
              <p:txBody>
                <a:bodyPr/>
                <a:lstStyle/>
                <a:p>
                  <a:pPr>
                    <a:defRPr/>
                  </a:pPr>
                  <a:endParaRPr 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p:spPr>
              <p:txBody>
                <a:bodyPr wrap="none" anchor="ctr"/>
                <a:lstStyle/>
                <a:p>
                  <a:pPr>
                    <a:defRPr/>
                  </a:pPr>
                  <a:endParaRPr 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p:spPr>
              <p:txBody>
                <a:bodyPr wrap="none" anchor="ctr"/>
                <a:lstStyle/>
                <a:p>
                  <a:pPr>
                    <a:defRPr/>
                  </a:pPr>
                  <a:endParaRPr 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p:spPr>
              <p:txBody>
                <a:bodyPr wrap="none" anchor="ctr"/>
                <a:lstStyle/>
                <a:p>
                  <a:pPr>
                    <a:defRPr/>
                  </a:pPr>
                  <a:endParaRPr lang="en-US"/>
                </a:p>
              </p:txBody>
            </p:sp>
            <p:sp>
              <p:nvSpPr>
                <p:cNvPr id="33" name="Freeform 8"/>
                <p:cNvSpPr>
                  <a:spLocks/>
                </p:cNvSpPr>
                <p:nvPr/>
              </p:nvSpPr>
              <p:spPr bwMode="ltGray">
                <a:xfrm>
                  <a:off x="2483" y="1903"/>
                  <a:ext cx="841" cy="153"/>
                </a:xfrm>
                <a:custGeom>
                  <a:avLst/>
                  <a:gdLst/>
                  <a:ahLst/>
                  <a:cxnLst>
                    <a:cxn ang="0">
                      <a:pos x="3" y="98"/>
                    </a:cxn>
                    <a:cxn ang="0">
                      <a:pos x="20" y="80"/>
                    </a:cxn>
                    <a:cxn ang="0">
                      <a:pos x="44" y="65"/>
                    </a:cxn>
                    <a:cxn ang="0">
                      <a:pos x="89" y="43"/>
                    </a:cxn>
                    <a:cxn ang="0">
                      <a:pos x="140" y="30"/>
                    </a:cxn>
                    <a:cxn ang="0">
                      <a:pos x="188" y="19"/>
                    </a:cxn>
                    <a:cxn ang="0">
                      <a:pos x="253" y="9"/>
                    </a:cxn>
                    <a:cxn ang="0">
                      <a:pos x="314" y="3"/>
                    </a:cxn>
                    <a:cxn ang="0">
                      <a:pos x="386" y="0"/>
                    </a:cxn>
                    <a:cxn ang="0">
                      <a:pos x="475" y="1"/>
                    </a:cxn>
                    <a:cxn ang="0">
                      <a:pos x="567" y="6"/>
                    </a:cxn>
                    <a:cxn ang="0">
                      <a:pos x="632" y="14"/>
                    </a:cxn>
                    <a:cxn ang="0">
                      <a:pos x="700" y="27"/>
                    </a:cxn>
                    <a:cxn ang="0">
                      <a:pos x="765" y="47"/>
                    </a:cxn>
                    <a:cxn ang="0">
                      <a:pos x="799" y="66"/>
                    </a:cxn>
                    <a:cxn ang="0">
                      <a:pos x="820" y="82"/>
                    </a:cxn>
                    <a:cxn ang="0">
                      <a:pos x="840" y="108"/>
                    </a:cxn>
                    <a:cxn ang="0">
                      <a:pos x="806" y="122"/>
                    </a:cxn>
                    <a:cxn ang="0">
                      <a:pos x="748" y="133"/>
                    </a:cxn>
                    <a:cxn ang="0">
                      <a:pos x="676" y="141"/>
                    </a:cxn>
                    <a:cxn ang="0">
                      <a:pos x="608" y="148"/>
                    </a:cxn>
                    <a:cxn ang="0">
                      <a:pos x="526" y="151"/>
                    </a:cxn>
                    <a:cxn ang="0">
                      <a:pos x="437" y="152"/>
                    </a:cxn>
                    <a:cxn ang="0">
                      <a:pos x="352" y="152"/>
                    </a:cxn>
                    <a:cxn ang="0">
                      <a:pos x="263" y="151"/>
                    </a:cxn>
                    <a:cxn ang="0">
                      <a:pos x="164" y="143"/>
                    </a:cxn>
                    <a:cxn ang="0">
                      <a:pos x="85" y="135"/>
                    </a:cxn>
                    <a:cxn ang="0">
                      <a:pos x="20" y="120"/>
                    </a:cxn>
                    <a:cxn ang="0">
                      <a:pos x="0" y="109"/>
                    </a:cxn>
                    <a:cxn ang="0">
                      <a:pos x="3" y="98"/>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w="9525" cap="rnd">
                  <a:noFill/>
                  <a:round/>
                  <a:headEnd/>
                  <a:tailEnd/>
                </a:ln>
                <a:effectLst/>
              </p:spPr>
              <p:txBody>
                <a:bodyPr/>
                <a:lstStyle/>
                <a:p>
                  <a:pPr>
                    <a:defRPr/>
                  </a:pPr>
                  <a:endParaRPr 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w="9525">
                <a:noFill/>
                <a:round/>
                <a:headEnd/>
                <a:tailEnd/>
              </a:ln>
              <a:effectLst/>
            </p:spPr>
            <p:txBody>
              <a:bodyPr wrap="none" anchor="ctr"/>
              <a:lstStyle/>
              <a:p>
                <a:pPr>
                  <a:defRPr/>
                </a:pPr>
                <a:endParaRPr lang="en-US"/>
              </a:p>
            </p:txBody>
          </p:sp>
          <p:grpSp>
            <p:nvGrpSpPr>
              <p:cNvPr id="10" name="Group 29"/>
              <p:cNvGrpSpPr>
                <a:grpSpLocks/>
              </p:cNvGrpSpPr>
              <p:nvPr/>
            </p:nvGrpSpPr>
            <p:grpSpPr bwMode="auto">
              <a:xfrm>
                <a:off x="2071" y="406"/>
                <a:ext cx="1392" cy="1109"/>
                <a:chOff x="2071" y="406"/>
                <a:chExt cx="1392" cy="1109"/>
              </a:xfrm>
            </p:grpSpPr>
            <p:sp>
              <p:nvSpPr>
                <p:cNvPr id="11" name="Freeform 11"/>
                <p:cNvSpPr>
                  <a:spLocks/>
                </p:cNvSpPr>
                <p:nvPr/>
              </p:nvSpPr>
              <p:spPr bwMode="grayWhite">
                <a:xfrm>
                  <a:off x="2268" y="812"/>
                  <a:ext cx="1" cy="17"/>
                </a:xfrm>
                <a:custGeom>
                  <a:avLst/>
                  <a:gdLst/>
                  <a:ahLst/>
                  <a:cxnLst>
                    <a:cxn ang="0">
                      <a:pos x="0" y="0"/>
                    </a:cxn>
                    <a:cxn ang="0">
                      <a:pos x="0" y="16"/>
                    </a:cxn>
                    <a:cxn ang="0">
                      <a:pos x="0" y="16"/>
                    </a:cxn>
                    <a:cxn ang="0">
                      <a:pos x="0" y="6"/>
                    </a:cxn>
                    <a:cxn ang="0">
                      <a:pos x="0" y="0"/>
                    </a:cxn>
                  </a:cxnLst>
                  <a:rect l="0" t="0" r="r" b="b"/>
                  <a:pathLst>
                    <a:path w="1" h="17">
                      <a:moveTo>
                        <a:pt x="0" y="0"/>
                      </a:moveTo>
                      <a:lnTo>
                        <a:pt x="0" y="16"/>
                      </a:lnTo>
                      <a:lnTo>
                        <a:pt x="0" y="16"/>
                      </a:lnTo>
                      <a:lnTo>
                        <a:pt x="0" y="6"/>
                      </a:lnTo>
                      <a:lnTo>
                        <a:pt x="0" y="0"/>
                      </a:lnTo>
                    </a:path>
                  </a:pathLst>
                </a:custGeom>
                <a:solidFill>
                  <a:schemeClr val="bg1"/>
                </a:solidFill>
                <a:ln w="9525" cap="rnd">
                  <a:noFill/>
                  <a:round/>
                  <a:headEnd/>
                  <a:tailEnd/>
                </a:ln>
                <a:effectLst/>
              </p:spPr>
              <p:txBody>
                <a:bodyPr/>
                <a:lstStyle/>
                <a:p>
                  <a:pPr>
                    <a:defRPr/>
                  </a:pPr>
                  <a:endParaRPr lang="en-US"/>
                </a:p>
              </p:txBody>
            </p:sp>
            <p:sp>
              <p:nvSpPr>
                <p:cNvPr id="12" name="Freeform 12"/>
                <p:cNvSpPr>
                  <a:spLocks/>
                </p:cNvSpPr>
                <p:nvPr/>
              </p:nvSpPr>
              <p:spPr bwMode="grayWhite">
                <a:xfrm>
                  <a:off x="2292" y="843"/>
                  <a:ext cx="17" cy="17"/>
                </a:xfrm>
                <a:custGeom>
                  <a:avLst/>
                  <a:gdLst/>
                  <a:ahLst/>
                  <a:cxnLst>
                    <a:cxn ang="0">
                      <a:pos x="0" y="0"/>
                    </a:cxn>
                    <a:cxn ang="0">
                      <a:pos x="16" y="0"/>
                    </a:cxn>
                    <a:cxn ang="0">
                      <a:pos x="16" y="16"/>
                    </a:cxn>
                    <a:cxn ang="0">
                      <a:pos x="0" y="0"/>
                    </a:cxn>
                  </a:cxnLst>
                  <a:rect l="0" t="0" r="r" b="b"/>
                  <a:pathLst>
                    <a:path w="17" h="17">
                      <a:moveTo>
                        <a:pt x="0" y="0"/>
                      </a:moveTo>
                      <a:lnTo>
                        <a:pt x="16" y="0"/>
                      </a:lnTo>
                      <a:lnTo>
                        <a:pt x="16" y="16"/>
                      </a:lnTo>
                      <a:lnTo>
                        <a:pt x="0" y="0"/>
                      </a:lnTo>
                    </a:path>
                  </a:pathLst>
                </a:custGeom>
                <a:solidFill>
                  <a:schemeClr val="bg1"/>
                </a:solidFill>
                <a:ln w="9525" cap="rnd">
                  <a:noFill/>
                  <a:round/>
                  <a:headEnd/>
                  <a:tailEnd/>
                </a:ln>
                <a:effectLst/>
              </p:spPr>
              <p:txBody>
                <a:bodyPr/>
                <a:lstStyle/>
                <a:p>
                  <a:pPr>
                    <a:defRPr/>
                  </a:pPr>
                  <a:endParaRPr lang="en-US"/>
                </a:p>
              </p:txBody>
            </p:sp>
            <p:sp>
              <p:nvSpPr>
                <p:cNvPr id="13" name="Freeform 13"/>
                <p:cNvSpPr>
                  <a:spLocks/>
                </p:cNvSpPr>
                <p:nvPr/>
              </p:nvSpPr>
              <p:spPr bwMode="grayWhite">
                <a:xfrm>
                  <a:off x="2372" y="802"/>
                  <a:ext cx="51" cy="48"/>
                </a:xfrm>
                <a:custGeom>
                  <a:avLst/>
                  <a:gdLst/>
                  <a:ahLst/>
                  <a:cxnLst>
                    <a:cxn ang="0">
                      <a:pos x="50" y="0"/>
                    </a:cxn>
                    <a:cxn ang="0">
                      <a:pos x="31" y="0"/>
                    </a:cxn>
                    <a:cxn ang="0">
                      <a:pos x="20" y="13"/>
                    </a:cxn>
                    <a:cxn ang="0">
                      <a:pos x="13" y="13"/>
                    </a:cxn>
                    <a:cxn ang="0">
                      <a:pos x="7" y="19"/>
                    </a:cxn>
                    <a:cxn ang="0">
                      <a:pos x="0" y="19"/>
                    </a:cxn>
                    <a:cxn ang="0">
                      <a:pos x="0" y="35"/>
                    </a:cxn>
                    <a:cxn ang="0">
                      <a:pos x="12" y="47"/>
                    </a:cxn>
                    <a:cxn ang="0">
                      <a:pos x="41" y="47"/>
                    </a:cxn>
                    <a:cxn ang="0">
                      <a:pos x="50" y="35"/>
                    </a:cxn>
                    <a:cxn ang="0">
                      <a:pos x="50" y="0"/>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w="9525" cap="rnd">
                  <a:noFill/>
                  <a:round/>
                  <a:headEnd/>
                  <a:tailEnd/>
                </a:ln>
                <a:effectLst/>
              </p:spPr>
              <p:txBody>
                <a:bodyPr/>
                <a:lstStyle/>
                <a:p>
                  <a:pPr>
                    <a:defRPr/>
                  </a:pPr>
                  <a:endParaRPr lang="en-US"/>
                </a:p>
              </p:txBody>
            </p:sp>
            <p:sp>
              <p:nvSpPr>
                <p:cNvPr id="14" name="Freeform 14"/>
                <p:cNvSpPr>
                  <a:spLocks/>
                </p:cNvSpPr>
                <p:nvPr/>
              </p:nvSpPr>
              <p:spPr bwMode="grayWhite">
                <a:xfrm>
                  <a:off x="2071" y="840"/>
                  <a:ext cx="451" cy="587"/>
                </a:xfrm>
                <a:custGeom>
                  <a:avLst/>
                  <a:gdLst/>
                  <a:ahLst/>
                  <a:cxnLst>
                    <a:cxn ang="0">
                      <a:pos x="107" y="0"/>
                    </a:cxn>
                    <a:cxn ang="0">
                      <a:pos x="99" y="16"/>
                    </a:cxn>
                    <a:cxn ang="0">
                      <a:pos x="64" y="47"/>
                    </a:cxn>
                    <a:cxn ang="0">
                      <a:pos x="56" y="75"/>
                    </a:cxn>
                    <a:cxn ang="0">
                      <a:pos x="30" y="95"/>
                    </a:cxn>
                    <a:cxn ang="0">
                      <a:pos x="12" y="135"/>
                    </a:cxn>
                    <a:cxn ang="0">
                      <a:pos x="12" y="159"/>
                    </a:cxn>
                    <a:cxn ang="0">
                      <a:pos x="0" y="201"/>
                    </a:cxn>
                    <a:cxn ang="0">
                      <a:pos x="16" y="219"/>
                    </a:cxn>
                    <a:cxn ang="0">
                      <a:pos x="56" y="272"/>
                    </a:cxn>
                    <a:cxn ang="0">
                      <a:pos x="68" y="265"/>
                    </a:cxn>
                    <a:cxn ang="0">
                      <a:pos x="139" y="265"/>
                    </a:cxn>
                    <a:cxn ang="0">
                      <a:pos x="172" y="278"/>
                    </a:cxn>
                    <a:cxn ang="0">
                      <a:pos x="169" y="319"/>
                    </a:cxn>
                    <a:cxn ang="0">
                      <a:pos x="193" y="374"/>
                    </a:cxn>
                    <a:cxn ang="0">
                      <a:pos x="191" y="389"/>
                    </a:cxn>
                    <a:cxn ang="0">
                      <a:pos x="201" y="406"/>
                    </a:cxn>
                    <a:cxn ang="0">
                      <a:pos x="186" y="445"/>
                    </a:cxn>
                    <a:cxn ang="0">
                      <a:pos x="204" y="494"/>
                    </a:cxn>
                    <a:cxn ang="0">
                      <a:pos x="214" y="532"/>
                    </a:cxn>
                    <a:cxn ang="0">
                      <a:pos x="226" y="556"/>
                    </a:cxn>
                    <a:cxn ang="0">
                      <a:pos x="239" y="586"/>
                    </a:cxn>
                    <a:cxn ang="0">
                      <a:pos x="263" y="582"/>
                    </a:cxn>
                    <a:cxn ang="0">
                      <a:pos x="302" y="560"/>
                    </a:cxn>
                    <a:cxn ang="0">
                      <a:pos x="320" y="533"/>
                    </a:cxn>
                    <a:cxn ang="0">
                      <a:pos x="319" y="515"/>
                    </a:cxn>
                    <a:cxn ang="0">
                      <a:pos x="342" y="500"/>
                    </a:cxn>
                    <a:cxn ang="0">
                      <a:pos x="338" y="474"/>
                    </a:cxn>
                    <a:cxn ang="0">
                      <a:pos x="373" y="432"/>
                    </a:cxn>
                    <a:cxn ang="0">
                      <a:pos x="378" y="398"/>
                    </a:cxn>
                    <a:cxn ang="0">
                      <a:pos x="369" y="386"/>
                    </a:cxn>
                    <a:cxn ang="0">
                      <a:pos x="373" y="372"/>
                    </a:cxn>
                    <a:cxn ang="0">
                      <a:pos x="365" y="360"/>
                    </a:cxn>
                    <a:cxn ang="0">
                      <a:pos x="391" y="327"/>
                    </a:cxn>
                    <a:cxn ang="0">
                      <a:pos x="391" y="310"/>
                    </a:cxn>
                    <a:cxn ang="0">
                      <a:pos x="427" y="282"/>
                    </a:cxn>
                    <a:cxn ang="0">
                      <a:pos x="450" y="207"/>
                    </a:cxn>
                    <a:cxn ang="0">
                      <a:pos x="417" y="226"/>
                    </a:cxn>
                    <a:cxn ang="0">
                      <a:pos x="388" y="218"/>
                    </a:cxn>
                    <a:cxn ang="0">
                      <a:pos x="392" y="200"/>
                    </a:cxn>
                    <a:cxn ang="0">
                      <a:pos x="363" y="180"/>
                    </a:cxn>
                    <a:cxn ang="0">
                      <a:pos x="349" y="132"/>
                    </a:cxn>
                    <a:cxn ang="0">
                      <a:pos x="321" y="93"/>
                    </a:cxn>
                    <a:cxn ang="0">
                      <a:pos x="321" y="66"/>
                    </a:cxn>
                    <a:cxn ang="0">
                      <a:pos x="306" y="65"/>
                    </a:cxn>
                    <a:cxn ang="0">
                      <a:pos x="296" y="69"/>
                    </a:cxn>
                    <a:cxn ang="0">
                      <a:pos x="254" y="54"/>
                    </a:cxn>
                    <a:cxn ang="0">
                      <a:pos x="243" y="65"/>
                    </a:cxn>
                    <a:cxn ang="0">
                      <a:pos x="234" y="78"/>
                    </a:cxn>
                    <a:cxn ang="0">
                      <a:pos x="211" y="53"/>
                    </a:cxn>
                    <a:cxn ang="0">
                      <a:pos x="189" y="47"/>
                    </a:cxn>
                    <a:cxn ang="0">
                      <a:pos x="187" y="15"/>
                    </a:cxn>
                    <a:cxn ang="0">
                      <a:pos x="155" y="20"/>
                    </a:cxn>
                    <a:cxn ang="0">
                      <a:pos x="135" y="13"/>
                    </a:cxn>
                    <a:cxn ang="0">
                      <a:pos x="107" y="0"/>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w="9525" cap="rnd">
                  <a:noFill/>
                  <a:round/>
                  <a:headEnd/>
                  <a:tailEnd/>
                </a:ln>
                <a:effectLst/>
              </p:spPr>
              <p:txBody>
                <a:bodyPr/>
                <a:lstStyle/>
                <a:p>
                  <a:pPr>
                    <a:defRPr/>
                  </a:pPr>
                  <a:endParaRPr lang="en-US"/>
                </a:p>
              </p:txBody>
            </p:sp>
            <p:sp>
              <p:nvSpPr>
                <p:cNvPr id="15" name="Freeform 15"/>
                <p:cNvSpPr>
                  <a:spLocks/>
                </p:cNvSpPr>
                <p:nvPr/>
              </p:nvSpPr>
              <p:spPr bwMode="grayWhite">
                <a:xfrm>
                  <a:off x="3112" y="987"/>
                  <a:ext cx="17" cy="28"/>
                </a:xfrm>
                <a:custGeom>
                  <a:avLst/>
                  <a:gdLst/>
                  <a:ahLst/>
                  <a:cxnLst>
                    <a:cxn ang="0">
                      <a:pos x="7" y="0"/>
                    </a:cxn>
                    <a:cxn ang="0">
                      <a:pos x="9" y="8"/>
                    </a:cxn>
                    <a:cxn ang="0">
                      <a:pos x="7" y="14"/>
                    </a:cxn>
                    <a:cxn ang="0">
                      <a:pos x="7" y="19"/>
                    </a:cxn>
                    <a:cxn ang="0">
                      <a:pos x="16" y="23"/>
                    </a:cxn>
                    <a:cxn ang="0">
                      <a:pos x="16" y="27"/>
                    </a:cxn>
                    <a:cxn ang="0">
                      <a:pos x="9" y="23"/>
                    </a:cxn>
                    <a:cxn ang="0">
                      <a:pos x="3" y="27"/>
                    </a:cxn>
                    <a:cxn ang="0">
                      <a:pos x="0" y="23"/>
                    </a:cxn>
                    <a:cxn ang="0">
                      <a:pos x="3" y="19"/>
                    </a:cxn>
                    <a:cxn ang="0">
                      <a:pos x="0" y="14"/>
                    </a:cxn>
                    <a:cxn ang="0">
                      <a:pos x="3" y="4"/>
                    </a:cxn>
                    <a:cxn ang="0">
                      <a:pos x="7" y="0"/>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w="9525" cap="rnd">
                  <a:noFill/>
                  <a:round/>
                  <a:headEnd/>
                  <a:tailEnd/>
                </a:ln>
                <a:effectLst/>
              </p:spPr>
              <p:txBody>
                <a:bodyPr/>
                <a:lstStyle/>
                <a:p>
                  <a:pPr>
                    <a:defRPr/>
                  </a:pPr>
                  <a:endParaRPr lang="en-US"/>
                </a:p>
              </p:txBody>
            </p:sp>
            <p:sp>
              <p:nvSpPr>
                <p:cNvPr id="16" name="Freeform 16"/>
                <p:cNvSpPr>
                  <a:spLocks/>
                </p:cNvSpPr>
                <p:nvPr/>
              </p:nvSpPr>
              <p:spPr bwMode="grayWhite">
                <a:xfrm>
                  <a:off x="3027" y="1109"/>
                  <a:ext cx="68" cy="97"/>
                </a:xfrm>
                <a:custGeom>
                  <a:avLst/>
                  <a:gdLst/>
                  <a:ahLst/>
                  <a:cxnLst>
                    <a:cxn ang="0">
                      <a:pos x="0" y="48"/>
                    </a:cxn>
                    <a:cxn ang="0">
                      <a:pos x="24" y="48"/>
                    </a:cxn>
                    <a:cxn ang="0">
                      <a:pos x="52" y="0"/>
                    </a:cxn>
                    <a:cxn ang="0">
                      <a:pos x="67" y="28"/>
                    </a:cxn>
                    <a:cxn ang="0">
                      <a:pos x="55" y="96"/>
                    </a:cxn>
                    <a:cxn ang="0">
                      <a:pos x="5" y="80"/>
                    </a:cxn>
                    <a:cxn ang="0">
                      <a:pos x="0" y="48"/>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w="9525" cap="rnd">
                  <a:noFill/>
                  <a:round/>
                  <a:headEnd/>
                  <a:tailEnd/>
                </a:ln>
                <a:effectLst/>
              </p:spPr>
              <p:txBody>
                <a:bodyPr/>
                <a:lstStyle/>
                <a:p>
                  <a:pPr>
                    <a:defRPr/>
                  </a:pPr>
                  <a:endParaRPr lang="en-US"/>
                </a:p>
              </p:txBody>
            </p:sp>
            <p:sp>
              <p:nvSpPr>
                <p:cNvPr id="17" name="Freeform 17"/>
                <p:cNvSpPr>
                  <a:spLocks/>
                </p:cNvSpPr>
                <p:nvPr/>
              </p:nvSpPr>
              <p:spPr bwMode="grayWhite">
                <a:xfrm>
                  <a:off x="3162" y="1146"/>
                  <a:ext cx="117" cy="94"/>
                </a:xfrm>
                <a:custGeom>
                  <a:avLst/>
                  <a:gdLst/>
                  <a:ahLst/>
                  <a:cxnLst>
                    <a:cxn ang="0">
                      <a:pos x="7" y="22"/>
                    </a:cxn>
                    <a:cxn ang="0">
                      <a:pos x="0" y="0"/>
                    </a:cxn>
                    <a:cxn ang="0">
                      <a:pos x="39" y="9"/>
                    </a:cxn>
                    <a:cxn ang="0">
                      <a:pos x="95" y="32"/>
                    </a:cxn>
                    <a:cxn ang="0">
                      <a:pos x="95" y="49"/>
                    </a:cxn>
                    <a:cxn ang="0">
                      <a:pos x="116" y="93"/>
                    </a:cxn>
                    <a:cxn ang="0">
                      <a:pos x="73" y="51"/>
                    </a:cxn>
                    <a:cxn ang="0">
                      <a:pos x="44" y="54"/>
                    </a:cxn>
                    <a:cxn ang="0">
                      <a:pos x="7" y="22"/>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w="9525" cap="rnd">
                  <a:noFill/>
                  <a:round/>
                  <a:headEnd/>
                  <a:tailEnd/>
                </a:ln>
                <a:effectLst/>
              </p:spPr>
              <p:txBody>
                <a:bodyPr/>
                <a:lstStyle/>
                <a:p>
                  <a:pPr>
                    <a:defRPr/>
                  </a:pPr>
                  <a:endParaRPr lang="en-US"/>
                </a:p>
              </p:txBody>
            </p:sp>
            <p:sp>
              <p:nvSpPr>
                <p:cNvPr id="18" name="Freeform 18"/>
                <p:cNvSpPr>
                  <a:spLocks/>
                </p:cNvSpPr>
                <p:nvPr/>
              </p:nvSpPr>
              <p:spPr bwMode="grayWhite">
                <a:xfrm>
                  <a:off x="3384" y="1337"/>
                  <a:ext cx="79" cy="101"/>
                </a:xfrm>
                <a:custGeom>
                  <a:avLst/>
                  <a:gdLst/>
                  <a:ahLst/>
                  <a:cxnLst>
                    <a:cxn ang="0">
                      <a:pos x="48" y="0"/>
                    </a:cxn>
                    <a:cxn ang="0">
                      <a:pos x="78" y="30"/>
                    </a:cxn>
                    <a:cxn ang="0">
                      <a:pos x="16" y="100"/>
                    </a:cxn>
                    <a:cxn ang="0">
                      <a:pos x="0" y="84"/>
                    </a:cxn>
                    <a:cxn ang="0">
                      <a:pos x="45" y="39"/>
                    </a:cxn>
                    <a:cxn ang="0">
                      <a:pos x="48" y="0"/>
                    </a:cxn>
                  </a:cxnLst>
                  <a:rect l="0" t="0" r="r" b="b"/>
                  <a:pathLst>
                    <a:path w="79" h="101">
                      <a:moveTo>
                        <a:pt x="48" y="0"/>
                      </a:moveTo>
                      <a:lnTo>
                        <a:pt x="78" y="30"/>
                      </a:lnTo>
                      <a:lnTo>
                        <a:pt x="16" y="100"/>
                      </a:lnTo>
                      <a:lnTo>
                        <a:pt x="0" y="84"/>
                      </a:lnTo>
                      <a:lnTo>
                        <a:pt x="45" y="39"/>
                      </a:lnTo>
                      <a:lnTo>
                        <a:pt x="48" y="0"/>
                      </a:lnTo>
                    </a:path>
                  </a:pathLst>
                </a:custGeom>
                <a:solidFill>
                  <a:schemeClr val="bg1"/>
                </a:solidFill>
                <a:ln w="9525" cap="rnd">
                  <a:noFill/>
                  <a:round/>
                  <a:headEnd/>
                  <a:tailEnd/>
                </a:ln>
                <a:effectLst/>
              </p:spPr>
              <p:txBody>
                <a:bodyPr/>
                <a:lstStyle/>
                <a:p>
                  <a:pPr>
                    <a:defRPr/>
                  </a:pPr>
                  <a:endParaRPr lang="en-US"/>
                </a:p>
              </p:txBody>
            </p:sp>
            <p:sp>
              <p:nvSpPr>
                <p:cNvPr id="19" name="Freeform 19"/>
                <p:cNvSpPr>
                  <a:spLocks/>
                </p:cNvSpPr>
                <p:nvPr/>
              </p:nvSpPr>
              <p:spPr bwMode="grayWhite">
                <a:xfrm>
                  <a:off x="2211" y="651"/>
                  <a:ext cx="39" cy="66"/>
                </a:xfrm>
                <a:custGeom>
                  <a:avLst/>
                  <a:gdLst/>
                  <a:ahLst/>
                  <a:cxnLst>
                    <a:cxn ang="0">
                      <a:pos x="38" y="51"/>
                    </a:cxn>
                    <a:cxn ang="0">
                      <a:pos x="28" y="43"/>
                    </a:cxn>
                    <a:cxn ang="0">
                      <a:pos x="28" y="14"/>
                    </a:cxn>
                    <a:cxn ang="0">
                      <a:pos x="33" y="8"/>
                    </a:cxn>
                    <a:cxn ang="0">
                      <a:pos x="24" y="8"/>
                    </a:cxn>
                    <a:cxn ang="0">
                      <a:pos x="29" y="0"/>
                    </a:cxn>
                    <a:cxn ang="0">
                      <a:pos x="22" y="0"/>
                    </a:cxn>
                    <a:cxn ang="0">
                      <a:pos x="14" y="9"/>
                    </a:cxn>
                    <a:cxn ang="0">
                      <a:pos x="14" y="27"/>
                    </a:cxn>
                    <a:cxn ang="0">
                      <a:pos x="18" y="31"/>
                    </a:cxn>
                    <a:cxn ang="0">
                      <a:pos x="18" y="39"/>
                    </a:cxn>
                    <a:cxn ang="0">
                      <a:pos x="16" y="39"/>
                    </a:cxn>
                    <a:cxn ang="0">
                      <a:pos x="9" y="46"/>
                    </a:cxn>
                    <a:cxn ang="0">
                      <a:pos x="9" y="53"/>
                    </a:cxn>
                    <a:cxn ang="0">
                      <a:pos x="0" y="65"/>
                    </a:cxn>
                    <a:cxn ang="0">
                      <a:pos x="29" y="65"/>
                    </a:cxn>
                    <a:cxn ang="0">
                      <a:pos x="38" y="51"/>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w="9525" cap="rnd">
                  <a:noFill/>
                  <a:round/>
                  <a:headEnd/>
                  <a:tailEnd/>
                </a:ln>
                <a:effectLst/>
              </p:spPr>
              <p:txBody>
                <a:bodyPr/>
                <a:lstStyle/>
                <a:p>
                  <a:pPr>
                    <a:defRPr/>
                  </a:pPr>
                  <a:endParaRPr lang="en-US"/>
                </a:p>
              </p:txBody>
            </p:sp>
            <p:sp>
              <p:nvSpPr>
                <p:cNvPr id="20" name="Freeform 20"/>
                <p:cNvSpPr>
                  <a:spLocks/>
                </p:cNvSpPr>
                <p:nvPr/>
              </p:nvSpPr>
              <p:spPr bwMode="grayWhite">
                <a:xfrm>
                  <a:off x="2198" y="673"/>
                  <a:ext cx="21" cy="24"/>
                </a:xfrm>
                <a:custGeom>
                  <a:avLst/>
                  <a:gdLst/>
                  <a:ahLst/>
                  <a:cxnLst>
                    <a:cxn ang="0">
                      <a:pos x="17" y="8"/>
                    </a:cxn>
                    <a:cxn ang="0">
                      <a:pos x="20" y="8"/>
                    </a:cxn>
                    <a:cxn ang="0">
                      <a:pos x="20" y="0"/>
                    </a:cxn>
                    <a:cxn ang="0">
                      <a:pos x="13" y="0"/>
                    </a:cxn>
                    <a:cxn ang="0">
                      <a:pos x="0" y="15"/>
                    </a:cxn>
                    <a:cxn ang="0">
                      <a:pos x="0" y="23"/>
                    </a:cxn>
                    <a:cxn ang="0">
                      <a:pos x="12" y="23"/>
                    </a:cxn>
                    <a:cxn ang="0">
                      <a:pos x="17" y="17"/>
                    </a:cxn>
                    <a:cxn ang="0">
                      <a:pos x="17" y="8"/>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w="9525" cap="rnd">
                  <a:noFill/>
                  <a:round/>
                  <a:headEnd/>
                  <a:tailEnd/>
                </a:ln>
                <a:effectLst/>
              </p:spPr>
              <p:txBody>
                <a:bodyPr/>
                <a:lstStyle/>
                <a:p>
                  <a:pPr>
                    <a:defRPr/>
                  </a:pPr>
                  <a:endParaRPr lang="en-US"/>
                </a:p>
              </p:txBody>
            </p:sp>
            <p:sp>
              <p:nvSpPr>
                <p:cNvPr id="21" name="Freeform 21"/>
                <p:cNvSpPr>
                  <a:spLocks/>
                </p:cNvSpPr>
                <p:nvPr/>
              </p:nvSpPr>
              <p:spPr bwMode="grayWhite">
                <a:xfrm>
                  <a:off x="2167" y="634"/>
                  <a:ext cx="256" cy="216"/>
                </a:xfrm>
                <a:custGeom>
                  <a:avLst/>
                  <a:gdLst/>
                  <a:ahLst/>
                  <a:cxnLst>
                    <a:cxn ang="0">
                      <a:pos x="168" y="15"/>
                    </a:cxn>
                    <a:cxn ang="0">
                      <a:pos x="201" y="20"/>
                    </a:cxn>
                    <a:cxn ang="0">
                      <a:pos x="181" y="28"/>
                    </a:cxn>
                    <a:cxn ang="0">
                      <a:pos x="172" y="41"/>
                    </a:cxn>
                    <a:cxn ang="0">
                      <a:pos x="160" y="70"/>
                    </a:cxn>
                    <a:cxn ang="0">
                      <a:pos x="140" y="72"/>
                    </a:cxn>
                    <a:cxn ang="0">
                      <a:pos x="123" y="69"/>
                    </a:cxn>
                    <a:cxn ang="0">
                      <a:pos x="131" y="55"/>
                    </a:cxn>
                    <a:cxn ang="0">
                      <a:pos x="124" y="37"/>
                    </a:cxn>
                    <a:cxn ang="0">
                      <a:pos x="114" y="69"/>
                    </a:cxn>
                    <a:cxn ang="0">
                      <a:pos x="87" y="84"/>
                    </a:cxn>
                    <a:cxn ang="0">
                      <a:pos x="73" y="94"/>
                    </a:cxn>
                    <a:cxn ang="0">
                      <a:pos x="53" y="108"/>
                    </a:cxn>
                    <a:cxn ang="0">
                      <a:pos x="43" y="143"/>
                    </a:cxn>
                    <a:cxn ang="0">
                      <a:pos x="8" y="130"/>
                    </a:cxn>
                    <a:cxn ang="0">
                      <a:pos x="0" y="156"/>
                    </a:cxn>
                    <a:cxn ang="0">
                      <a:pos x="15" y="194"/>
                    </a:cxn>
                    <a:cxn ang="0">
                      <a:pos x="71" y="153"/>
                    </a:cxn>
                    <a:cxn ang="0">
                      <a:pos x="105" y="145"/>
                    </a:cxn>
                    <a:cxn ang="0">
                      <a:pos x="111" y="161"/>
                    </a:cxn>
                    <a:cxn ang="0">
                      <a:pos x="139" y="201"/>
                    </a:cxn>
                    <a:cxn ang="0">
                      <a:pos x="142" y="189"/>
                    </a:cxn>
                    <a:cxn ang="0">
                      <a:pos x="150" y="189"/>
                    </a:cxn>
                    <a:cxn ang="0">
                      <a:pos x="123" y="152"/>
                    </a:cxn>
                    <a:cxn ang="0">
                      <a:pos x="131" y="139"/>
                    </a:cxn>
                    <a:cxn ang="0">
                      <a:pos x="160" y="178"/>
                    </a:cxn>
                    <a:cxn ang="0">
                      <a:pos x="172" y="202"/>
                    </a:cxn>
                    <a:cxn ang="0">
                      <a:pos x="178" y="215"/>
                    </a:cxn>
                    <a:cxn ang="0">
                      <a:pos x="183" y="191"/>
                    </a:cxn>
                    <a:cxn ang="0">
                      <a:pos x="202" y="182"/>
                    </a:cxn>
                    <a:cxn ang="0">
                      <a:pos x="214" y="177"/>
                    </a:cxn>
                    <a:cxn ang="0">
                      <a:pos x="210" y="158"/>
                    </a:cxn>
                    <a:cxn ang="0">
                      <a:pos x="219" y="126"/>
                    </a:cxn>
                    <a:cxn ang="0">
                      <a:pos x="232" y="130"/>
                    </a:cxn>
                    <a:cxn ang="0">
                      <a:pos x="236" y="145"/>
                    </a:cxn>
                    <a:cxn ang="0">
                      <a:pos x="247" y="137"/>
                    </a:cxn>
                    <a:cxn ang="0">
                      <a:pos x="244" y="134"/>
                    </a:cxn>
                    <a:cxn ang="0">
                      <a:pos x="252" y="114"/>
                    </a:cxn>
                    <a:cxn ang="0">
                      <a:pos x="255" y="137"/>
                    </a:cxn>
                    <a:cxn ang="0">
                      <a:pos x="168" y="0"/>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w="9525" cap="rnd">
                  <a:noFill/>
                  <a:round/>
                  <a:headEnd/>
                  <a:tailEnd/>
                </a:ln>
                <a:effectLst/>
              </p:spPr>
              <p:txBody>
                <a:bodyPr/>
                <a:lstStyle/>
                <a:p>
                  <a:pPr>
                    <a:defRPr/>
                  </a:pPr>
                  <a:endParaRPr lang="en-US"/>
                </a:p>
              </p:txBody>
            </p:sp>
            <p:sp>
              <p:nvSpPr>
                <p:cNvPr id="22" name="Freeform 22"/>
                <p:cNvSpPr>
                  <a:spLocks/>
                </p:cNvSpPr>
                <p:nvPr/>
              </p:nvSpPr>
              <p:spPr bwMode="grayWhite">
                <a:xfrm>
                  <a:off x="2276" y="406"/>
                  <a:ext cx="1089" cy="769"/>
                </a:xfrm>
                <a:custGeom>
                  <a:avLst/>
                  <a:gdLst/>
                  <a:ahLst/>
                  <a:cxnLst>
                    <a:cxn ang="0">
                      <a:pos x="32" y="202"/>
                    </a:cxn>
                    <a:cxn ang="0">
                      <a:pos x="99" y="134"/>
                    </a:cxn>
                    <a:cxn ang="0">
                      <a:pos x="142" y="181"/>
                    </a:cxn>
                    <a:cxn ang="0">
                      <a:pos x="118" y="179"/>
                    </a:cxn>
                    <a:cxn ang="0">
                      <a:pos x="216" y="172"/>
                    </a:cxn>
                    <a:cxn ang="0">
                      <a:pos x="240" y="110"/>
                    </a:cxn>
                    <a:cxn ang="0">
                      <a:pos x="241" y="124"/>
                    </a:cxn>
                    <a:cxn ang="0">
                      <a:pos x="223" y="172"/>
                    </a:cxn>
                    <a:cxn ang="0">
                      <a:pos x="301" y="133"/>
                    </a:cxn>
                    <a:cxn ang="0">
                      <a:pos x="460" y="23"/>
                    </a:cxn>
                    <a:cxn ang="0">
                      <a:pos x="574" y="29"/>
                    </a:cxn>
                    <a:cxn ang="0">
                      <a:pos x="701" y="15"/>
                    </a:cxn>
                    <a:cxn ang="0">
                      <a:pos x="840" y="71"/>
                    </a:cxn>
                    <a:cxn ang="0">
                      <a:pos x="1001" y="91"/>
                    </a:cxn>
                    <a:cxn ang="0">
                      <a:pos x="1080" y="156"/>
                    </a:cxn>
                    <a:cxn ang="0">
                      <a:pos x="1019" y="206"/>
                    </a:cxn>
                    <a:cxn ang="0">
                      <a:pos x="985" y="270"/>
                    </a:cxn>
                    <a:cxn ang="0">
                      <a:pos x="945" y="273"/>
                    </a:cxn>
                    <a:cxn ang="0">
                      <a:pos x="958" y="184"/>
                    </a:cxn>
                    <a:cxn ang="0">
                      <a:pos x="906" y="232"/>
                    </a:cxn>
                    <a:cxn ang="0">
                      <a:pos x="868" y="273"/>
                    </a:cxn>
                    <a:cxn ang="0">
                      <a:pos x="881" y="318"/>
                    </a:cxn>
                    <a:cxn ang="0">
                      <a:pos x="837" y="385"/>
                    </a:cxn>
                    <a:cxn ang="0">
                      <a:pos x="844" y="439"/>
                    </a:cxn>
                    <a:cxn ang="0">
                      <a:pos x="839" y="413"/>
                    </a:cxn>
                    <a:cxn ang="0">
                      <a:pos x="797" y="416"/>
                    </a:cxn>
                    <a:cxn ang="0">
                      <a:pos x="828" y="496"/>
                    </a:cxn>
                    <a:cxn ang="0">
                      <a:pos x="751" y="589"/>
                    </a:cxn>
                    <a:cxn ang="0">
                      <a:pos x="730" y="615"/>
                    </a:cxn>
                    <a:cxn ang="0">
                      <a:pos x="703" y="706"/>
                    </a:cxn>
                    <a:cxn ang="0">
                      <a:pos x="665" y="708"/>
                    </a:cxn>
                    <a:cxn ang="0">
                      <a:pos x="711" y="768"/>
                    </a:cxn>
                    <a:cxn ang="0">
                      <a:pos x="634" y="626"/>
                    </a:cxn>
                    <a:cxn ang="0">
                      <a:pos x="545" y="596"/>
                    </a:cxn>
                    <a:cxn ang="0">
                      <a:pos x="503" y="689"/>
                    </a:cxn>
                    <a:cxn ang="0">
                      <a:pos x="471" y="738"/>
                    </a:cxn>
                    <a:cxn ang="0">
                      <a:pos x="416" y="592"/>
                    </a:cxn>
                    <a:cxn ang="0">
                      <a:pos x="373" y="607"/>
                    </a:cxn>
                    <a:cxn ang="0">
                      <a:pos x="336" y="545"/>
                    </a:cxn>
                    <a:cxn ang="0">
                      <a:pos x="223" y="510"/>
                    </a:cxn>
                    <a:cxn ang="0">
                      <a:pos x="263" y="577"/>
                    </a:cxn>
                    <a:cxn ang="0">
                      <a:pos x="234" y="620"/>
                    </a:cxn>
                    <a:cxn ang="0">
                      <a:pos x="190" y="605"/>
                    </a:cxn>
                    <a:cxn ang="0">
                      <a:pos x="119" y="495"/>
                    </a:cxn>
                    <a:cxn ang="0">
                      <a:pos x="149" y="432"/>
                    </a:cxn>
                    <a:cxn ang="0">
                      <a:pos x="166" y="385"/>
                    </a:cxn>
                    <a:cxn ang="0">
                      <a:pos x="149" y="226"/>
                    </a:cxn>
                    <a:cxn ang="0">
                      <a:pos x="86" y="193"/>
                    </a:cxn>
                    <a:cxn ang="0">
                      <a:pos x="55" y="210"/>
                    </a:cxn>
                    <a:cxn ang="0">
                      <a:pos x="0" y="226"/>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w="9525" cap="rnd">
                  <a:noFill/>
                  <a:round/>
                  <a:headEnd/>
                  <a:tailEnd/>
                </a:ln>
                <a:effectLst/>
              </p:spPr>
              <p:txBody>
                <a:bodyPr/>
                <a:lstStyle/>
                <a:p>
                  <a:pPr>
                    <a:defRPr/>
                  </a:pPr>
                  <a:endParaRPr lang="en-US"/>
                </a:p>
              </p:txBody>
            </p:sp>
            <p:sp>
              <p:nvSpPr>
                <p:cNvPr id="23" name="Freeform 23"/>
                <p:cNvSpPr>
                  <a:spLocks/>
                </p:cNvSpPr>
                <p:nvPr/>
              </p:nvSpPr>
              <p:spPr bwMode="grayWhite">
                <a:xfrm>
                  <a:off x="3135" y="720"/>
                  <a:ext cx="94" cy="157"/>
                </a:xfrm>
                <a:custGeom>
                  <a:avLst/>
                  <a:gdLst/>
                  <a:ahLst/>
                  <a:cxnLst>
                    <a:cxn ang="0">
                      <a:pos x="63" y="0"/>
                    </a:cxn>
                    <a:cxn ang="0">
                      <a:pos x="63" y="20"/>
                    </a:cxn>
                    <a:cxn ang="0">
                      <a:pos x="55" y="33"/>
                    </a:cxn>
                    <a:cxn ang="0">
                      <a:pos x="57" y="54"/>
                    </a:cxn>
                    <a:cxn ang="0">
                      <a:pos x="47" y="82"/>
                    </a:cxn>
                    <a:cxn ang="0">
                      <a:pos x="31" y="108"/>
                    </a:cxn>
                    <a:cxn ang="0">
                      <a:pos x="7" y="125"/>
                    </a:cxn>
                    <a:cxn ang="0">
                      <a:pos x="0" y="154"/>
                    </a:cxn>
                    <a:cxn ang="0">
                      <a:pos x="10" y="156"/>
                    </a:cxn>
                    <a:cxn ang="0">
                      <a:pos x="10" y="129"/>
                    </a:cxn>
                    <a:cxn ang="0">
                      <a:pos x="44" y="127"/>
                    </a:cxn>
                    <a:cxn ang="0">
                      <a:pos x="69" y="109"/>
                    </a:cxn>
                    <a:cxn ang="0">
                      <a:pos x="69" y="72"/>
                    </a:cxn>
                    <a:cxn ang="0">
                      <a:pos x="77" y="58"/>
                    </a:cxn>
                    <a:cxn ang="0">
                      <a:pos x="64" y="34"/>
                    </a:cxn>
                    <a:cxn ang="0">
                      <a:pos x="82" y="27"/>
                    </a:cxn>
                    <a:cxn ang="0">
                      <a:pos x="93" y="8"/>
                    </a:cxn>
                    <a:cxn ang="0">
                      <a:pos x="69" y="11"/>
                    </a:cxn>
                    <a:cxn ang="0">
                      <a:pos x="63" y="0"/>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w="9525" cap="rnd">
                  <a:noFill/>
                  <a:round/>
                  <a:headEnd/>
                  <a:tailEnd/>
                </a:ln>
                <a:effectLst/>
              </p:spPr>
              <p:txBody>
                <a:bodyPr/>
                <a:lstStyle/>
                <a:p>
                  <a:pPr>
                    <a:defRPr/>
                  </a:pPr>
                  <a:endParaRPr lang="en-US"/>
                </a:p>
              </p:txBody>
            </p:sp>
            <p:sp>
              <p:nvSpPr>
                <p:cNvPr id="24" name="Freeform 24"/>
                <p:cNvSpPr>
                  <a:spLocks/>
                </p:cNvSpPr>
                <p:nvPr/>
              </p:nvSpPr>
              <p:spPr bwMode="grayWhite">
                <a:xfrm>
                  <a:off x="2780" y="1139"/>
                  <a:ext cx="19" cy="36"/>
                </a:xfrm>
                <a:custGeom>
                  <a:avLst/>
                  <a:gdLst/>
                  <a:ahLst/>
                  <a:cxnLst>
                    <a:cxn ang="0">
                      <a:pos x="9" y="0"/>
                    </a:cxn>
                    <a:cxn ang="0">
                      <a:pos x="0" y="16"/>
                    </a:cxn>
                    <a:cxn ang="0">
                      <a:pos x="6" y="35"/>
                    </a:cxn>
                    <a:cxn ang="0">
                      <a:pos x="18" y="21"/>
                    </a:cxn>
                    <a:cxn ang="0">
                      <a:pos x="9" y="0"/>
                    </a:cxn>
                  </a:cxnLst>
                  <a:rect l="0" t="0" r="r" b="b"/>
                  <a:pathLst>
                    <a:path w="19" h="36">
                      <a:moveTo>
                        <a:pt x="9" y="0"/>
                      </a:moveTo>
                      <a:lnTo>
                        <a:pt x="0" y="16"/>
                      </a:lnTo>
                      <a:lnTo>
                        <a:pt x="6" y="35"/>
                      </a:lnTo>
                      <a:lnTo>
                        <a:pt x="18" y="21"/>
                      </a:lnTo>
                      <a:lnTo>
                        <a:pt x="9" y="0"/>
                      </a:lnTo>
                    </a:path>
                  </a:pathLst>
                </a:custGeom>
                <a:solidFill>
                  <a:schemeClr val="bg1"/>
                </a:solidFill>
                <a:ln w="9525" cap="rnd">
                  <a:noFill/>
                  <a:round/>
                  <a:headEnd/>
                  <a:tailEnd/>
                </a:ln>
                <a:effectLst/>
              </p:spPr>
              <p:txBody>
                <a:bodyPr/>
                <a:lstStyle/>
                <a:p>
                  <a:pPr>
                    <a:defRPr/>
                  </a:pPr>
                  <a:endParaRPr lang="en-US"/>
                </a:p>
              </p:txBody>
            </p:sp>
            <p:sp>
              <p:nvSpPr>
                <p:cNvPr id="25" name="Freeform 25"/>
                <p:cNvSpPr>
                  <a:spLocks/>
                </p:cNvSpPr>
                <p:nvPr/>
              </p:nvSpPr>
              <p:spPr bwMode="grayWhite">
                <a:xfrm>
                  <a:off x="2923" y="1177"/>
                  <a:ext cx="220" cy="94"/>
                </a:xfrm>
                <a:custGeom>
                  <a:avLst/>
                  <a:gdLst/>
                  <a:ahLst/>
                  <a:cxnLst>
                    <a:cxn ang="0">
                      <a:pos x="0" y="0"/>
                    </a:cxn>
                    <a:cxn ang="0">
                      <a:pos x="33" y="7"/>
                    </a:cxn>
                    <a:cxn ang="0">
                      <a:pos x="82" y="41"/>
                    </a:cxn>
                    <a:cxn ang="0">
                      <a:pos x="75" y="60"/>
                    </a:cxn>
                    <a:cxn ang="0">
                      <a:pos x="115" y="77"/>
                    </a:cxn>
                    <a:cxn ang="0">
                      <a:pos x="219" y="77"/>
                    </a:cxn>
                    <a:cxn ang="0">
                      <a:pos x="106" y="93"/>
                    </a:cxn>
                    <a:cxn ang="0">
                      <a:pos x="75" y="60"/>
                    </a:cxn>
                    <a:cxn ang="0">
                      <a:pos x="46" y="54"/>
                    </a:cxn>
                    <a:cxn ang="0">
                      <a:pos x="0" y="0"/>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w="9525" cap="rnd">
                  <a:noFill/>
                  <a:round/>
                  <a:headEnd/>
                  <a:tailEnd/>
                </a:ln>
                <a:effectLst/>
              </p:spPr>
              <p:txBody>
                <a:bodyPr/>
                <a:lstStyle/>
                <a:p>
                  <a:pPr>
                    <a:defRPr/>
                  </a:pPr>
                  <a:endParaRPr lang="en-US"/>
                </a:p>
              </p:txBody>
            </p:sp>
            <p:sp>
              <p:nvSpPr>
                <p:cNvPr id="26" name="Freeform 26"/>
                <p:cNvSpPr>
                  <a:spLocks/>
                </p:cNvSpPr>
                <p:nvPr/>
              </p:nvSpPr>
              <p:spPr bwMode="grayWhite">
                <a:xfrm>
                  <a:off x="3098" y="1255"/>
                  <a:ext cx="236" cy="221"/>
                </a:xfrm>
                <a:custGeom>
                  <a:avLst/>
                  <a:gdLst/>
                  <a:ahLst/>
                  <a:cxnLst>
                    <a:cxn ang="0">
                      <a:pos x="190" y="216"/>
                    </a:cxn>
                    <a:cxn ang="0">
                      <a:pos x="179" y="212"/>
                    </a:cxn>
                    <a:cxn ang="0">
                      <a:pos x="154" y="187"/>
                    </a:cxn>
                    <a:cxn ang="0">
                      <a:pos x="130" y="182"/>
                    </a:cxn>
                    <a:cxn ang="0">
                      <a:pos x="124" y="167"/>
                    </a:cxn>
                    <a:cxn ang="0">
                      <a:pos x="110" y="155"/>
                    </a:cxn>
                    <a:cxn ang="0">
                      <a:pos x="87" y="155"/>
                    </a:cxn>
                    <a:cxn ang="0">
                      <a:pos x="62" y="165"/>
                    </a:cxn>
                    <a:cxn ang="0">
                      <a:pos x="40" y="169"/>
                    </a:cxn>
                    <a:cxn ang="0">
                      <a:pos x="15" y="169"/>
                    </a:cxn>
                    <a:cxn ang="0">
                      <a:pos x="14" y="152"/>
                    </a:cxn>
                    <a:cxn ang="0">
                      <a:pos x="5" y="127"/>
                    </a:cxn>
                    <a:cxn ang="0">
                      <a:pos x="3" y="114"/>
                    </a:cxn>
                    <a:cxn ang="0">
                      <a:pos x="3" y="79"/>
                    </a:cxn>
                    <a:cxn ang="0">
                      <a:pos x="44" y="60"/>
                    </a:cxn>
                    <a:cxn ang="0">
                      <a:pos x="48" y="41"/>
                    </a:cxn>
                    <a:cxn ang="0">
                      <a:pos x="57" y="43"/>
                    </a:cxn>
                    <a:cxn ang="0">
                      <a:pos x="77" y="22"/>
                    </a:cxn>
                    <a:cxn ang="0">
                      <a:pos x="98" y="25"/>
                    </a:cxn>
                    <a:cxn ang="0">
                      <a:pos x="113" y="10"/>
                    </a:cxn>
                    <a:cxn ang="0">
                      <a:pos x="125" y="8"/>
                    </a:cxn>
                    <a:cxn ang="0">
                      <a:pos x="145" y="34"/>
                    </a:cxn>
                    <a:cxn ang="0">
                      <a:pos x="163" y="43"/>
                    </a:cxn>
                    <a:cxn ang="0">
                      <a:pos x="165" y="16"/>
                    </a:cxn>
                    <a:cxn ang="0">
                      <a:pos x="172" y="0"/>
                    </a:cxn>
                    <a:cxn ang="0">
                      <a:pos x="185" y="22"/>
                    </a:cxn>
                    <a:cxn ang="0">
                      <a:pos x="196" y="60"/>
                    </a:cxn>
                    <a:cxn ang="0">
                      <a:pos x="219" y="83"/>
                    </a:cxn>
                    <a:cxn ang="0">
                      <a:pos x="232" y="101"/>
                    </a:cxn>
                    <a:cxn ang="0">
                      <a:pos x="235" y="133"/>
                    </a:cxn>
                    <a:cxn ang="0">
                      <a:pos x="221" y="169"/>
                    </a:cxn>
                    <a:cxn ang="0">
                      <a:pos x="217" y="202"/>
                    </a:cxn>
                    <a:cxn ang="0">
                      <a:pos x="196" y="21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w="9525" cap="rnd">
                  <a:noFill/>
                  <a:round/>
                  <a:headEnd/>
                  <a:tailEnd/>
                </a:ln>
                <a:effectLst/>
              </p:spPr>
              <p:txBody>
                <a:bodyPr/>
                <a:lstStyle/>
                <a:p>
                  <a:pPr>
                    <a:defRPr/>
                  </a:pPr>
                  <a:endParaRPr lang="en-US"/>
                </a:p>
              </p:txBody>
            </p:sp>
            <p:sp>
              <p:nvSpPr>
                <p:cNvPr id="27" name="Freeform 27"/>
                <p:cNvSpPr>
                  <a:spLocks/>
                </p:cNvSpPr>
                <p:nvPr/>
              </p:nvSpPr>
              <p:spPr bwMode="grayWhite">
                <a:xfrm>
                  <a:off x="3286" y="1488"/>
                  <a:ext cx="18" cy="27"/>
                </a:xfrm>
                <a:custGeom>
                  <a:avLst/>
                  <a:gdLst/>
                  <a:ahLst/>
                  <a:cxnLst>
                    <a:cxn ang="0">
                      <a:pos x="9" y="23"/>
                    </a:cxn>
                    <a:cxn ang="0">
                      <a:pos x="3" y="19"/>
                    </a:cxn>
                    <a:cxn ang="0">
                      <a:pos x="3" y="15"/>
                    </a:cxn>
                    <a:cxn ang="0">
                      <a:pos x="3" y="11"/>
                    </a:cxn>
                    <a:cxn ang="0">
                      <a:pos x="2" y="7"/>
                    </a:cxn>
                    <a:cxn ang="0">
                      <a:pos x="0" y="0"/>
                    </a:cxn>
                    <a:cxn ang="0">
                      <a:pos x="3" y="0"/>
                    </a:cxn>
                    <a:cxn ang="0">
                      <a:pos x="9" y="4"/>
                    </a:cxn>
                    <a:cxn ang="0">
                      <a:pos x="12" y="3"/>
                    </a:cxn>
                    <a:cxn ang="0">
                      <a:pos x="13" y="3"/>
                    </a:cxn>
                    <a:cxn ang="0">
                      <a:pos x="17" y="0"/>
                    </a:cxn>
                    <a:cxn ang="0">
                      <a:pos x="17" y="11"/>
                    </a:cxn>
                    <a:cxn ang="0">
                      <a:pos x="15" y="15"/>
                    </a:cxn>
                    <a:cxn ang="0">
                      <a:pos x="13" y="19"/>
                    </a:cxn>
                    <a:cxn ang="0">
                      <a:pos x="13" y="22"/>
                    </a:cxn>
                    <a:cxn ang="0">
                      <a:pos x="12" y="23"/>
                    </a:cxn>
                    <a:cxn ang="0">
                      <a:pos x="12" y="26"/>
                    </a:cxn>
                    <a:cxn ang="0">
                      <a:pos x="9" y="23"/>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w="9525" cap="rnd">
                  <a:noFill/>
                  <a:round/>
                  <a:headEnd/>
                  <a:tailEnd/>
                </a:ln>
                <a:effectLst/>
              </p:spPr>
              <p:txBody>
                <a:bodyPr/>
                <a:lstStyle/>
                <a:p>
                  <a:pPr>
                    <a:defRPr/>
                  </a:pPr>
                  <a:endParaRPr lang="en-US"/>
                </a:p>
              </p:txBody>
            </p:sp>
            <p:sp>
              <p:nvSpPr>
                <p:cNvPr id="28" name="Freeform 28"/>
                <p:cNvSpPr>
                  <a:spLocks/>
                </p:cNvSpPr>
                <p:nvPr/>
              </p:nvSpPr>
              <p:spPr bwMode="grayWhite">
                <a:xfrm>
                  <a:off x="2463" y="1235"/>
                  <a:ext cx="26" cy="106"/>
                </a:xfrm>
                <a:custGeom>
                  <a:avLst/>
                  <a:gdLst/>
                  <a:ahLst/>
                  <a:cxnLst>
                    <a:cxn ang="0">
                      <a:pos x="3" y="37"/>
                    </a:cxn>
                    <a:cxn ang="0">
                      <a:pos x="13" y="28"/>
                    </a:cxn>
                    <a:cxn ang="0">
                      <a:pos x="20" y="0"/>
                    </a:cxn>
                    <a:cxn ang="0">
                      <a:pos x="25" y="42"/>
                    </a:cxn>
                    <a:cxn ang="0">
                      <a:pos x="17" y="94"/>
                    </a:cxn>
                    <a:cxn ang="0">
                      <a:pos x="0" y="105"/>
                    </a:cxn>
                    <a:cxn ang="0">
                      <a:pos x="0" y="80"/>
                    </a:cxn>
                    <a:cxn ang="0">
                      <a:pos x="5" y="64"/>
                    </a:cxn>
                    <a:cxn ang="0">
                      <a:pos x="3" y="3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w="9525" cap="rnd">
                  <a:noFill/>
                  <a:round/>
                  <a:headEnd/>
                  <a:tailEnd/>
                </a:ln>
                <a:effectLst/>
              </p:spPr>
              <p:txBody>
                <a:bodyPr/>
                <a:lstStyle/>
                <a:p>
                  <a:pPr>
                    <a:defRPr/>
                  </a:pPr>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r>
              <a:rPr lang="en-US"/>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r>
              <a:rPr lang="en-US"/>
              <a:t>Click to edit Master subtitle style</a:t>
            </a:r>
          </a:p>
        </p:txBody>
      </p:sp>
      <p:sp>
        <p:nvSpPr>
          <p:cNvPr id="34" name="Rectangle 34"/>
          <p:cNvSpPr>
            <a:spLocks noGrp="1" noChangeArrowheads="1"/>
          </p:cNvSpPr>
          <p:nvPr>
            <p:ph type="dt" sz="quarter" idx="10"/>
          </p:nvPr>
        </p:nvSpPr>
        <p:spPr/>
        <p:txBody>
          <a:bodyPr/>
          <a:lstStyle>
            <a:lvl1pPr>
              <a:defRPr smtClean="0"/>
            </a:lvl1pPr>
          </a:lstStyle>
          <a:p>
            <a:pPr>
              <a:defRPr/>
            </a:pPr>
            <a:endParaRPr lang="en-US"/>
          </a:p>
        </p:txBody>
      </p:sp>
      <p:sp>
        <p:nvSpPr>
          <p:cNvPr id="35" name="Rectangle 35"/>
          <p:cNvSpPr>
            <a:spLocks noGrp="1" noChangeArrowheads="1"/>
          </p:cNvSpPr>
          <p:nvPr>
            <p:ph type="ftr" sz="quarter" idx="11"/>
          </p:nvPr>
        </p:nvSpPr>
        <p:spPr bwMode="auto">
          <a:xfrm>
            <a:off x="3124200" y="6400800"/>
            <a:ext cx="28956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lgn="ctr">
              <a:defRPr sz="1400" smtClean="0"/>
            </a:lvl1pPr>
          </a:lstStyle>
          <a:p>
            <a:pPr>
              <a:defRPr/>
            </a:pPr>
            <a:r>
              <a:rPr lang="en-US"/>
              <a:t>Liang, Introduction to Java Programming, Eighth Edition, (c) 2011 Pearson Education, Inc. All rights reserved. 0132130807</a:t>
            </a:r>
          </a:p>
        </p:txBody>
      </p:sp>
      <p:sp>
        <p:nvSpPr>
          <p:cNvPr id="36" name="Rectangle 36"/>
          <p:cNvSpPr>
            <a:spLocks noGrp="1" noChangeArrowheads="1"/>
          </p:cNvSpPr>
          <p:nvPr>
            <p:ph type="sldNum" sz="quarter" idx="12"/>
          </p:nvPr>
        </p:nvSpPr>
        <p:spPr>
          <a:xfrm>
            <a:off x="6553200" y="6400800"/>
            <a:ext cx="1905000" cy="457200"/>
          </a:xfrm>
        </p:spPr>
        <p:txBody>
          <a:bodyPr/>
          <a:lstStyle>
            <a:lvl1pPr>
              <a:defRPr smtClean="0"/>
            </a:lvl1pPr>
          </a:lstStyle>
          <a:p>
            <a:pPr>
              <a:defRPr/>
            </a:pPr>
            <a:fld id="{05A26431-3F97-4812-B101-CF671BBCB14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17D76FB4-2CFE-4B71-8F39-86DC2334ACA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E4AF964D-B3A9-4C65-8FE6-8F977E7A400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204DC4F4-E164-4A79-9CB5-A8998A2136C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F12CEF4C-AD97-4722-8920-5300AE0A2D4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4FFC2DEE-6EC2-400F-AB7F-5C581F10E7F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pPr>
              <a:defRPr/>
            </a:pPr>
            <a:fld id="{B83B526D-027E-4888-B11D-DA03BC003E7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a:ln/>
        </p:spPr>
        <p:txBody>
          <a:bodyPr/>
          <a:lstStyle>
            <a:lvl1pPr>
              <a:defRPr/>
            </a:lvl1pPr>
          </a:lstStyle>
          <a:p>
            <a:pPr>
              <a:defRPr/>
            </a:pPr>
            <a:endParaRPr lang="en-US"/>
          </a:p>
        </p:txBody>
      </p:sp>
      <p:sp>
        <p:nvSpPr>
          <p:cNvPr id="4" name="Rectangle 34"/>
          <p:cNvSpPr>
            <a:spLocks noGrp="1" noChangeArrowheads="1"/>
          </p:cNvSpPr>
          <p:nvPr>
            <p:ph type="sldNum" sz="quarter" idx="11"/>
          </p:nvPr>
        </p:nvSpPr>
        <p:spPr>
          <a:ln/>
        </p:spPr>
        <p:txBody>
          <a:bodyPr/>
          <a:lstStyle>
            <a:lvl1pPr>
              <a:defRPr/>
            </a:lvl1pPr>
          </a:lstStyle>
          <a:p>
            <a:pPr>
              <a:defRPr/>
            </a:pPr>
            <a:fld id="{ED1993CA-45F2-4E20-BB78-73CB7B19D41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pPr>
              <a:defRPr/>
            </a:pPr>
            <a:endParaRPr lang="en-US"/>
          </a:p>
        </p:txBody>
      </p:sp>
      <p:sp>
        <p:nvSpPr>
          <p:cNvPr id="3" name="Rectangle 34"/>
          <p:cNvSpPr>
            <a:spLocks noGrp="1" noChangeArrowheads="1"/>
          </p:cNvSpPr>
          <p:nvPr>
            <p:ph type="sldNum" sz="quarter" idx="11"/>
          </p:nvPr>
        </p:nvSpPr>
        <p:spPr>
          <a:ln/>
        </p:spPr>
        <p:txBody>
          <a:bodyPr/>
          <a:lstStyle>
            <a:lvl1pPr>
              <a:defRPr/>
            </a:lvl1pPr>
          </a:lstStyle>
          <a:p>
            <a:pPr>
              <a:defRPr/>
            </a:pPr>
            <a:fld id="{1C8F7A2A-0126-4103-8A6F-9F1424E71C0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2C069202-92AB-4014-88BC-3D3B80D0CE9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B8FC013E-D139-4513-959E-1952F603BD4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6146" name="Group 29"/>
          <p:cNvGrpSpPr>
            <a:grpSpLocks/>
          </p:cNvGrpSpPr>
          <p:nvPr/>
        </p:nvGrpSpPr>
        <p:grpSpPr bwMode="auto">
          <a:xfrm>
            <a:off x="0" y="4367213"/>
            <a:ext cx="9131300" cy="2478087"/>
            <a:chOff x="0" y="2751"/>
            <a:chExt cx="5752" cy="1561"/>
          </a:xfrm>
        </p:grpSpPr>
        <p:sp>
          <p:nvSpPr>
            <p:cNvPr id="1026"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anchor="ctr"/>
            <a:lstStyle/>
            <a:p>
              <a:pPr>
                <a:defRPr/>
              </a:pPr>
              <a:endParaRPr lang="en-US"/>
            </a:p>
          </p:txBody>
        </p:sp>
        <p:grpSp>
          <p:nvGrpSpPr>
            <p:cNvPr id="6153" name="Group 28"/>
            <p:cNvGrpSpPr>
              <a:grpSpLocks/>
            </p:cNvGrpSpPr>
            <p:nvPr/>
          </p:nvGrpSpPr>
          <p:grpSpPr bwMode="auto">
            <a:xfrm>
              <a:off x="4458" y="2751"/>
              <a:ext cx="1190" cy="1426"/>
              <a:chOff x="4458" y="2751"/>
              <a:chExt cx="1190" cy="1426"/>
            </a:xfrm>
          </p:grpSpPr>
          <p:sp>
            <p:nvSpPr>
              <p:cNvPr id="1027" name="Freeform 3"/>
              <p:cNvSpPr>
                <a:spLocks/>
              </p:cNvSpPr>
              <p:nvPr/>
            </p:nvSpPr>
            <p:spPr bwMode="ltGray">
              <a:xfrm>
                <a:off x="4614" y="2790"/>
                <a:ext cx="1034" cy="1273"/>
              </a:xfrm>
              <a:custGeom>
                <a:avLst/>
                <a:gdLst/>
                <a:ahLst/>
                <a:cxnLst>
                  <a:cxn ang="0">
                    <a:pos x="646" y="23"/>
                  </a:cxn>
                  <a:cxn ang="0">
                    <a:pos x="765" y="92"/>
                  </a:cxn>
                  <a:cxn ang="0">
                    <a:pos x="866" y="184"/>
                  </a:cxn>
                  <a:cxn ang="0">
                    <a:pos x="944" y="294"/>
                  </a:cxn>
                  <a:cxn ang="0">
                    <a:pos x="1000" y="417"/>
                  </a:cxn>
                  <a:cxn ang="0">
                    <a:pos x="1030" y="550"/>
                  </a:cxn>
                  <a:cxn ang="0">
                    <a:pos x="1030" y="688"/>
                  </a:cxn>
                  <a:cxn ang="0">
                    <a:pos x="1000" y="821"/>
                  </a:cxn>
                  <a:cxn ang="0">
                    <a:pos x="944" y="944"/>
                  </a:cxn>
                  <a:cxn ang="0">
                    <a:pos x="866" y="1055"/>
                  </a:cxn>
                  <a:cxn ang="0">
                    <a:pos x="765" y="1148"/>
                  </a:cxn>
                  <a:cxn ang="0">
                    <a:pos x="646" y="1215"/>
                  </a:cxn>
                  <a:cxn ang="0">
                    <a:pos x="517" y="1257"/>
                  </a:cxn>
                  <a:cxn ang="0">
                    <a:pos x="382" y="1272"/>
                  </a:cxn>
                  <a:cxn ang="0">
                    <a:pos x="246" y="1257"/>
                  </a:cxn>
                  <a:cxn ang="0">
                    <a:pos x="118" y="1215"/>
                  </a:cxn>
                  <a:cxn ang="0">
                    <a:pos x="0" y="1148"/>
                  </a:cxn>
                  <a:cxn ang="0">
                    <a:pos x="89" y="1129"/>
                  </a:cxn>
                  <a:cxn ang="0">
                    <a:pos x="201" y="1179"/>
                  </a:cxn>
                  <a:cxn ang="0">
                    <a:pos x="320" y="1204"/>
                  </a:cxn>
                  <a:cxn ang="0">
                    <a:pos x="443" y="1204"/>
                  </a:cxn>
                  <a:cxn ang="0">
                    <a:pos x="563" y="1179"/>
                  </a:cxn>
                  <a:cxn ang="0">
                    <a:pos x="675" y="1129"/>
                  </a:cxn>
                  <a:cxn ang="0">
                    <a:pos x="775" y="1057"/>
                  </a:cxn>
                  <a:cxn ang="0">
                    <a:pos x="857" y="965"/>
                  </a:cxn>
                  <a:cxn ang="0">
                    <a:pos x="919" y="858"/>
                  </a:cxn>
                  <a:cxn ang="0">
                    <a:pos x="956" y="742"/>
                  </a:cxn>
                  <a:cxn ang="0">
                    <a:pos x="969" y="619"/>
                  </a:cxn>
                  <a:cxn ang="0">
                    <a:pos x="956" y="496"/>
                  </a:cxn>
                  <a:cxn ang="0">
                    <a:pos x="919" y="381"/>
                  </a:cxn>
                  <a:cxn ang="0">
                    <a:pos x="857" y="273"/>
                  </a:cxn>
                  <a:cxn ang="0">
                    <a:pos x="775" y="182"/>
                  </a:cxn>
                  <a:cxn ang="0">
                    <a:pos x="675" y="110"/>
                  </a:cxn>
                  <a:cxn ang="0">
                    <a:pos x="563" y="61"/>
                  </a:cxn>
                  <a:cxn ang="0">
                    <a:pos x="582" y="0"/>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w="9525" cap="rnd">
                <a:noFill/>
                <a:round/>
                <a:headEnd/>
                <a:tailEnd/>
              </a:ln>
              <a:effectLst/>
            </p:spPr>
            <p:txBody>
              <a:bodyPr/>
              <a:lstStyle/>
              <a:p>
                <a:pPr>
                  <a:defRPr/>
                </a:pPr>
                <a:endParaRPr lang="en-US"/>
              </a:p>
            </p:txBody>
          </p:sp>
          <p:sp>
            <p:nvSpPr>
              <p:cNvPr id="1028"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p:spPr>
            <p:txBody>
              <a:bodyPr wrap="none" anchor="ctr"/>
              <a:lstStyle/>
              <a:p>
                <a:pPr>
                  <a:defRPr/>
                </a:pPr>
                <a:endParaRPr lang="en-US"/>
              </a:p>
            </p:txBody>
          </p:sp>
          <p:sp>
            <p:nvSpPr>
              <p:cNvPr id="1029"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p:spPr>
            <p:txBody>
              <a:bodyPr wrap="none" anchor="ctr"/>
              <a:lstStyle/>
              <a:p>
                <a:pPr>
                  <a:defRPr/>
                </a:pPr>
                <a:endParaRPr lang="en-US"/>
              </a:p>
            </p:txBody>
          </p:sp>
          <p:sp>
            <p:nvSpPr>
              <p:cNvPr id="1030"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p:spPr>
            <p:txBody>
              <a:bodyPr wrap="none" anchor="ctr"/>
              <a:lstStyle/>
              <a:p>
                <a:pPr>
                  <a:defRPr/>
                </a:pPr>
                <a:endParaRPr lang="en-US"/>
              </a:p>
            </p:txBody>
          </p:sp>
          <p:sp>
            <p:nvSpPr>
              <p:cNvPr id="1031" name="Freeform 7"/>
              <p:cNvSpPr>
                <a:spLocks/>
              </p:cNvSpPr>
              <p:nvPr/>
            </p:nvSpPr>
            <p:spPr bwMode="ltGray">
              <a:xfrm>
                <a:off x="4753" y="4067"/>
                <a:ext cx="604" cy="110"/>
              </a:xfrm>
              <a:custGeom>
                <a:avLst/>
                <a:gdLst/>
                <a:ahLst/>
                <a:cxnLst>
                  <a:cxn ang="0">
                    <a:pos x="2" y="70"/>
                  </a:cxn>
                  <a:cxn ang="0">
                    <a:pos x="14" y="57"/>
                  </a:cxn>
                  <a:cxn ang="0">
                    <a:pos x="31" y="46"/>
                  </a:cxn>
                  <a:cxn ang="0">
                    <a:pos x="63" y="30"/>
                  </a:cxn>
                  <a:cxn ang="0">
                    <a:pos x="100" y="21"/>
                  </a:cxn>
                  <a:cxn ang="0">
                    <a:pos x="134" y="13"/>
                  </a:cxn>
                  <a:cxn ang="0">
                    <a:pos x="181" y="6"/>
                  </a:cxn>
                  <a:cxn ang="0">
                    <a:pos x="225" y="2"/>
                  </a:cxn>
                  <a:cxn ang="0">
                    <a:pos x="277" y="0"/>
                  </a:cxn>
                  <a:cxn ang="0">
                    <a:pos x="340" y="0"/>
                  </a:cxn>
                  <a:cxn ang="0">
                    <a:pos x="407" y="4"/>
                  </a:cxn>
                  <a:cxn ang="0">
                    <a:pos x="453" y="10"/>
                  </a:cxn>
                  <a:cxn ang="0">
                    <a:pos x="502" y="19"/>
                  </a:cxn>
                  <a:cxn ang="0">
                    <a:pos x="549" y="33"/>
                  </a:cxn>
                  <a:cxn ang="0">
                    <a:pos x="573" y="47"/>
                  </a:cxn>
                  <a:cxn ang="0">
                    <a:pos x="588" y="58"/>
                  </a:cxn>
                  <a:cxn ang="0">
                    <a:pos x="603" y="77"/>
                  </a:cxn>
                  <a:cxn ang="0">
                    <a:pos x="578" y="87"/>
                  </a:cxn>
                  <a:cxn ang="0">
                    <a:pos x="536" y="95"/>
                  </a:cxn>
                  <a:cxn ang="0">
                    <a:pos x="485" y="101"/>
                  </a:cxn>
                  <a:cxn ang="0">
                    <a:pos x="436" y="106"/>
                  </a:cxn>
                  <a:cxn ang="0">
                    <a:pos x="377" y="108"/>
                  </a:cxn>
                  <a:cxn ang="0">
                    <a:pos x="313" y="109"/>
                  </a:cxn>
                  <a:cxn ang="0">
                    <a:pos x="252" y="109"/>
                  </a:cxn>
                  <a:cxn ang="0">
                    <a:pos x="188" y="108"/>
                  </a:cxn>
                  <a:cxn ang="0">
                    <a:pos x="117" y="102"/>
                  </a:cxn>
                  <a:cxn ang="0">
                    <a:pos x="61" y="96"/>
                  </a:cxn>
                  <a:cxn ang="0">
                    <a:pos x="14" y="86"/>
                  </a:cxn>
                  <a:cxn ang="0">
                    <a:pos x="0" y="78"/>
                  </a:cxn>
                  <a:cxn ang="0">
                    <a:pos x="2" y="70"/>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w="9525" cap="rnd">
                <a:noFill/>
                <a:round/>
                <a:headEnd/>
                <a:tailEnd/>
              </a:ln>
              <a:effectLst/>
            </p:spPr>
            <p:txBody>
              <a:bodyPr/>
              <a:lstStyle/>
              <a:p>
                <a:pPr>
                  <a:defRPr/>
                </a:pPr>
                <a:endParaRPr lang="en-US"/>
              </a:p>
            </p:txBody>
          </p:sp>
          <p:sp>
            <p:nvSpPr>
              <p:cNvPr id="1032"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w="9525">
                <a:noFill/>
                <a:round/>
                <a:headEnd/>
                <a:tailEnd/>
              </a:ln>
              <a:effectLst/>
            </p:spPr>
            <p:txBody>
              <a:bodyPr wrap="none" anchor="ctr"/>
              <a:lstStyle/>
              <a:p>
                <a:pPr>
                  <a:defRPr/>
                </a:pPr>
                <a:endParaRPr lang="en-US"/>
              </a:p>
            </p:txBody>
          </p:sp>
          <p:grpSp>
            <p:nvGrpSpPr>
              <p:cNvPr id="6160" name="Group 27"/>
              <p:cNvGrpSpPr>
                <a:grpSpLocks/>
              </p:cNvGrpSpPr>
              <p:nvPr/>
            </p:nvGrpSpPr>
            <p:grpSpPr bwMode="auto">
              <a:xfrm>
                <a:off x="4458" y="2991"/>
                <a:ext cx="999" cy="797"/>
                <a:chOff x="4458" y="2991"/>
                <a:chExt cx="999" cy="797"/>
              </a:xfrm>
            </p:grpSpPr>
            <p:sp>
              <p:nvSpPr>
                <p:cNvPr id="1033" name="Freeform 9"/>
                <p:cNvSpPr>
                  <a:spLocks/>
                </p:cNvSpPr>
                <p:nvPr/>
              </p:nvSpPr>
              <p:spPr bwMode="grayWhite">
                <a:xfrm>
                  <a:off x="4599" y="3283"/>
                  <a:ext cx="1" cy="17"/>
                </a:xfrm>
                <a:custGeom>
                  <a:avLst/>
                  <a:gdLst/>
                  <a:ahLst/>
                  <a:cxnLst>
                    <a:cxn ang="0">
                      <a:pos x="0" y="0"/>
                    </a:cxn>
                    <a:cxn ang="0">
                      <a:pos x="0" y="16"/>
                    </a:cxn>
                    <a:cxn ang="0">
                      <a:pos x="0" y="16"/>
                    </a:cxn>
                    <a:cxn ang="0">
                      <a:pos x="0" y="6"/>
                    </a:cxn>
                    <a:cxn ang="0">
                      <a:pos x="0" y="0"/>
                    </a:cxn>
                  </a:cxnLst>
                  <a:rect l="0" t="0" r="r" b="b"/>
                  <a:pathLst>
                    <a:path w="1" h="17">
                      <a:moveTo>
                        <a:pt x="0" y="0"/>
                      </a:moveTo>
                      <a:lnTo>
                        <a:pt x="0" y="16"/>
                      </a:lnTo>
                      <a:lnTo>
                        <a:pt x="0" y="16"/>
                      </a:lnTo>
                      <a:lnTo>
                        <a:pt x="0" y="6"/>
                      </a:lnTo>
                      <a:lnTo>
                        <a:pt x="0" y="0"/>
                      </a:lnTo>
                    </a:path>
                  </a:pathLst>
                </a:custGeom>
                <a:solidFill>
                  <a:schemeClr val="bg1"/>
                </a:solidFill>
                <a:ln w="9525" cap="rnd">
                  <a:noFill/>
                  <a:round/>
                  <a:headEnd/>
                  <a:tailEnd/>
                </a:ln>
                <a:effectLst/>
              </p:spPr>
              <p:txBody>
                <a:bodyPr/>
                <a:lstStyle/>
                <a:p>
                  <a:pPr>
                    <a:defRPr/>
                  </a:pPr>
                  <a:endParaRPr lang="en-US"/>
                </a:p>
              </p:txBody>
            </p:sp>
            <p:sp>
              <p:nvSpPr>
                <p:cNvPr id="1034" name="Freeform 10"/>
                <p:cNvSpPr>
                  <a:spLocks/>
                </p:cNvSpPr>
                <p:nvPr/>
              </p:nvSpPr>
              <p:spPr bwMode="grayWhite">
                <a:xfrm>
                  <a:off x="4616" y="3305"/>
                  <a:ext cx="17" cy="17"/>
                </a:xfrm>
                <a:custGeom>
                  <a:avLst/>
                  <a:gdLst/>
                  <a:ahLst/>
                  <a:cxnLst>
                    <a:cxn ang="0">
                      <a:pos x="0" y="0"/>
                    </a:cxn>
                    <a:cxn ang="0">
                      <a:pos x="16" y="0"/>
                    </a:cxn>
                    <a:cxn ang="0">
                      <a:pos x="16" y="16"/>
                    </a:cxn>
                    <a:cxn ang="0">
                      <a:pos x="0" y="0"/>
                    </a:cxn>
                  </a:cxnLst>
                  <a:rect l="0" t="0" r="r" b="b"/>
                  <a:pathLst>
                    <a:path w="17" h="17">
                      <a:moveTo>
                        <a:pt x="0" y="0"/>
                      </a:moveTo>
                      <a:lnTo>
                        <a:pt x="16" y="0"/>
                      </a:lnTo>
                      <a:lnTo>
                        <a:pt x="16" y="16"/>
                      </a:lnTo>
                      <a:lnTo>
                        <a:pt x="0" y="0"/>
                      </a:lnTo>
                    </a:path>
                  </a:pathLst>
                </a:custGeom>
                <a:solidFill>
                  <a:schemeClr val="bg1"/>
                </a:solidFill>
                <a:ln w="9525" cap="rnd">
                  <a:noFill/>
                  <a:round/>
                  <a:headEnd/>
                  <a:tailEnd/>
                </a:ln>
                <a:effectLst/>
              </p:spPr>
              <p:txBody>
                <a:bodyPr/>
                <a:lstStyle/>
                <a:p>
                  <a:pPr>
                    <a:defRPr/>
                  </a:pPr>
                  <a:endParaRPr lang="en-US"/>
                </a:p>
              </p:txBody>
            </p:sp>
            <p:sp>
              <p:nvSpPr>
                <p:cNvPr id="1035" name="Freeform 11"/>
                <p:cNvSpPr>
                  <a:spLocks/>
                </p:cNvSpPr>
                <p:nvPr/>
              </p:nvSpPr>
              <p:spPr bwMode="grayWhite">
                <a:xfrm>
                  <a:off x="4674" y="3275"/>
                  <a:ext cx="37" cy="35"/>
                </a:xfrm>
                <a:custGeom>
                  <a:avLst/>
                  <a:gdLst/>
                  <a:ahLst/>
                  <a:cxnLst>
                    <a:cxn ang="0">
                      <a:pos x="36" y="0"/>
                    </a:cxn>
                    <a:cxn ang="0">
                      <a:pos x="22" y="0"/>
                    </a:cxn>
                    <a:cxn ang="0">
                      <a:pos x="14" y="9"/>
                    </a:cxn>
                    <a:cxn ang="0">
                      <a:pos x="9" y="9"/>
                    </a:cxn>
                    <a:cxn ang="0">
                      <a:pos x="5" y="13"/>
                    </a:cxn>
                    <a:cxn ang="0">
                      <a:pos x="0" y="13"/>
                    </a:cxn>
                    <a:cxn ang="0">
                      <a:pos x="0" y="25"/>
                    </a:cxn>
                    <a:cxn ang="0">
                      <a:pos x="8" y="34"/>
                    </a:cxn>
                    <a:cxn ang="0">
                      <a:pos x="29" y="34"/>
                    </a:cxn>
                    <a:cxn ang="0">
                      <a:pos x="36" y="25"/>
                    </a:cxn>
                    <a:cxn ang="0">
                      <a:pos x="36" y="0"/>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w="9525" cap="rnd">
                  <a:noFill/>
                  <a:round/>
                  <a:headEnd/>
                  <a:tailEnd/>
                </a:ln>
                <a:effectLst/>
              </p:spPr>
              <p:txBody>
                <a:bodyPr/>
                <a:lstStyle/>
                <a:p>
                  <a:pPr>
                    <a:defRPr/>
                  </a:pPr>
                  <a:endParaRPr lang="en-US"/>
                </a:p>
              </p:txBody>
            </p:sp>
            <p:sp>
              <p:nvSpPr>
                <p:cNvPr id="1036" name="Freeform 12"/>
                <p:cNvSpPr>
                  <a:spLocks/>
                </p:cNvSpPr>
                <p:nvPr/>
              </p:nvSpPr>
              <p:spPr bwMode="grayWhite">
                <a:xfrm>
                  <a:off x="4458" y="3303"/>
                  <a:ext cx="324" cy="422"/>
                </a:xfrm>
                <a:custGeom>
                  <a:avLst/>
                  <a:gdLst/>
                  <a:ahLst/>
                  <a:cxnLst>
                    <a:cxn ang="0">
                      <a:pos x="76" y="0"/>
                    </a:cxn>
                    <a:cxn ang="0">
                      <a:pos x="71" y="11"/>
                    </a:cxn>
                    <a:cxn ang="0">
                      <a:pos x="45" y="33"/>
                    </a:cxn>
                    <a:cxn ang="0">
                      <a:pos x="40" y="53"/>
                    </a:cxn>
                    <a:cxn ang="0">
                      <a:pos x="21" y="68"/>
                    </a:cxn>
                    <a:cxn ang="0">
                      <a:pos x="8" y="96"/>
                    </a:cxn>
                    <a:cxn ang="0">
                      <a:pos x="8" y="114"/>
                    </a:cxn>
                    <a:cxn ang="0">
                      <a:pos x="0" y="144"/>
                    </a:cxn>
                    <a:cxn ang="0">
                      <a:pos x="11" y="157"/>
                    </a:cxn>
                    <a:cxn ang="0">
                      <a:pos x="40" y="195"/>
                    </a:cxn>
                    <a:cxn ang="0">
                      <a:pos x="48" y="190"/>
                    </a:cxn>
                    <a:cxn ang="0">
                      <a:pos x="99" y="190"/>
                    </a:cxn>
                    <a:cxn ang="0">
                      <a:pos x="123" y="199"/>
                    </a:cxn>
                    <a:cxn ang="0">
                      <a:pos x="121" y="229"/>
                    </a:cxn>
                    <a:cxn ang="0">
                      <a:pos x="138" y="268"/>
                    </a:cxn>
                    <a:cxn ang="0">
                      <a:pos x="137" y="279"/>
                    </a:cxn>
                    <a:cxn ang="0">
                      <a:pos x="144" y="291"/>
                    </a:cxn>
                    <a:cxn ang="0">
                      <a:pos x="133" y="319"/>
                    </a:cxn>
                    <a:cxn ang="0">
                      <a:pos x="146" y="354"/>
                    </a:cxn>
                    <a:cxn ang="0">
                      <a:pos x="153" y="382"/>
                    </a:cxn>
                    <a:cxn ang="0">
                      <a:pos x="162" y="399"/>
                    </a:cxn>
                    <a:cxn ang="0">
                      <a:pos x="171" y="421"/>
                    </a:cxn>
                    <a:cxn ang="0">
                      <a:pos x="188" y="418"/>
                    </a:cxn>
                    <a:cxn ang="0">
                      <a:pos x="216" y="402"/>
                    </a:cxn>
                    <a:cxn ang="0">
                      <a:pos x="229" y="382"/>
                    </a:cxn>
                    <a:cxn ang="0">
                      <a:pos x="228" y="369"/>
                    </a:cxn>
                    <a:cxn ang="0">
                      <a:pos x="245" y="359"/>
                    </a:cxn>
                    <a:cxn ang="0">
                      <a:pos x="242" y="340"/>
                    </a:cxn>
                    <a:cxn ang="0">
                      <a:pos x="267" y="310"/>
                    </a:cxn>
                    <a:cxn ang="0">
                      <a:pos x="271" y="285"/>
                    </a:cxn>
                    <a:cxn ang="0">
                      <a:pos x="264" y="277"/>
                    </a:cxn>
                    <a:cxn ang="0">
                      <a:pos x="267" y="267"/>
                    </a:cxn>
                    <a:cxn ang="0">
                      <a:pos x="261" y="258"/>
                    </a:cxn>
                    <a:cxn ang="0">
                      <a:pos x="280" y="234"/>
                    </a:cxn>
                    <a:cxn ang="0">
                      <a:pos x="280" y="222"/>
                    </a:cxn>
                    <a:cxn ang="0">
                      <a:pos x="306" y="202"/>
                    </a:cxn>
                    <a:cxn ang="0">
                      <a:pos x="323" y="148"/>
                    </a:cxn>
                    <a:cxn ang="0">
                      <a:pos x="299" y="162"/>
                    </a:cxn>
                    <a:cxn ang="0">
                      <a:pos x="278" y="156"/>
                    </a:cxn>
                    <a:cxn ang="0">
                      <a:pos x="281" y="143"/>
                    </a:cxn>
                    <a:cxn ang="0">
                      <a:pos x="260" y="129"/>
                    </a:cxn>
                    <a:cxn ang="0">
                      <a:pos x="250" y="94"/>
                    </a:cxn>
                    <a:cxn ang="0">
                      <a:pos x="230" y="66"/>
                    </a:cxn>
                    <a:cxn ang="0">
                      <a:pos x="230" y="47"/>
                    </a:cxn>
                    <a:cxn ang="0">
                      <a:pos x="219" y="46"/>
                    </a:cxn>
                    <a:cxn ang="0">
                      <a:pos x="212" y="49"/>
                    </a:cxn>
                    <a:cxn ang="0">
                      <a:pos x="182" y="38"/>
                    </a:cxn>
                    <a:cxn ang="0">
                      <a:pos x="174" y="46"/>
                    </a:cxn>
                    <a:cxn ang="0">
                      <a:pos x="167" y="56"/>
                    </a:cxn>
                    <a:cxn ang="0">
                      <a:pos x="151" y="38"/>
                    </a:cxn>
                    <a:cxn ang="0">
                      <a:pos x="135" y="33"/>
                    </a:cxn>
                    <a:cxn ang="0">
                      <a:pos x="134" y="10"/>
                    </a:cxn>
                    <a:cxn ang="0">
                      <a:pos x="111" y="14"/>
                    </a:cxn>
                    <a:cxn ang="0">
                      <a:pos x="96" y="9"/>
                    </a:cxn>
                    <a:cxn ang="0">
                      <a:pos x="76" y="0"/>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w="9525" cap="rnd">
                  <a:noFill/>
                  <a:round/>
                  <a:headEnd/>
                  <a:tailEnd/>
                </a:ln>
                <a:effectLst/>
              </p:spPr>
              <p:txBody>
                <a:bodyPr/>
                <a:lstStyle/>
                <a:p>
                  <a:pPr>
                    <a:defRPr/>
                  </a:pPr>
                  <a:endParaRPr lang="en-US"/>
                </a:p>
              </p:txBody>
            </p:sp>
            <p:sp>
              <p:nvSpPr>
                <p:cNvPr id="1037" name="Freeform 13"/>
                <p:cNvSpPr>
                  <a:spLocks/>
                </p:cNvSpPr>
                <p:nvPr/>
              </p:nvSpPr>
              <p:spPr bwMode="grayWhite">
                <a:xfrm>
                  <a:off x="5205" y="3408"/>
                  <a:ext cx="17" cy="21"/>
                </a:xfrm>
                <a:custGeom>
                  <a:avLst/>
                  <a:gdLst/>
                  <a:ahLst/>
                  <a:cxnLst>
                    <a:cxn ang="0">
                      <a:pos x="7" y="0"/>
                    </a:cxn>
                    <a:cxn ang="0">
                      <a:pos x="9" y="5"/>
                    </a:cxn>
                    <a:cxn ang="0">
                      <a:pos x="7" y="10"/>
                    </a:cxn>
                    <a:cxn ang="0">
                      <a:pos x="7" y="14"/>
                    </a:cxn>
                    <a:cxn ang="0">
                      <a:pos x="16" y="17"/>
                    </a:cxn>
                    <a:cxn ang="0">
                      <a:pos x="16" y="20"/>
                    </a:cxn>
                    <a:cxn ang="0">
                      <a:pos x="9" y="17"/>
                    </a:cxn>
                    <a:cxn ang="0">
                      <a:pos x="3" y="20"/>
                    </a:cxn>
                    <a:cxn ang="0">
                      <a:pos x="0" y="17"/>
                    </a:cxn>
                    <a:cxn ang="0">
                      <a:pos x="3" y="14"/>
                    </a:cxn>
                    <a:cxn ang="0">
                      <a:pos x="0" y="10"/>
                    </a:cxn>
                    <a:cxn ang="0">
                      <a:pos x="3" y="2"/>
                    </a:cxn>
                    <a:cxn ang="0">
                      <a:pos x="7" y="0"/>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w="9525" cap="rnd">
                  <a:noFill/>
                  <a:round/>
                  <a:headEnd/>
                  <a:tailEnd/>
                </a:ln>
                <a:effectLst/>
              </p:spPr>
              <p:txBody>
                <a:bodyPr/>
                <a:lstStyle/>
                <a:p>
                  <a:pPr>
                    <a:defRPr/>
                  </a:pPr>
                  <a:endParaRPr lang="en-US"/>
                </a:p>
              </p:txBody>
            </p:sp>
            <p:sp>
              <p:nvSpPr>
                <p:cNvPr id="1038" name="Freeform 14"/>
                <p:cNvSpPr>
                  <a:spLocks/>
                </p:cNvSpPr>
                <p:nvPr/>
              </p:nvSpPr>
              <p:spPr bwMode="grayWhite">
                <a:xfrm>
                  <a:off x="5144" y="3496"/>
                  <a:ext cx="49" cy="70"/>
                </a:xfrm>
                <a:custGeom>
                  <a:avLst/>
                  <a:gdLst/>
                  <a:ahLst/>
                  <a:cxnLst>
                    <a:cxn ang="0">
                      <a:pos x="0" y="34"/>
                    </a:cxn>
                    <a:cxn ang="0">
                      <a:pos x="17" y="34"/>
                    </a:cxn>
                    <a:cxn ang="0">
                      <a:pos x="37" y="0"/>
                    </a:cxn>
                    <a:cxn ang="0">
                      <a:pos x="48" y="20"/>
                    </a:cxn>
                    <a:cxn ang="0">
                      <a:pos x="39" y="69"/>
                    </a:cxn>
                    <a:cxn ang="0">
                      <a:pos x="3" y="57"/>
                    </a:cxn>
                    <a:cxn ang="0">
                      <a:pos x="0" y="34"/>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w="9525" cap="rnd">
                  <a:noFill/>
                  <a:round/>
                  <a:headEnd/>
                  <a:tailEnd/>
                </a:ln>
                <a:effectLst/>
              </p:spPr>
              <p:txBody>
                <a:bodyPr/>
                <a:lstStyle/>
                <a:p>
                  <a:pPr>
                    <a:defRPr/>
                  </a:pPr>
                  <a:endParaRPr lang="en-US"/>
                </a:p>
              </p:txBody>
            </p:sp>
            <p:sp>
              <p:nvSpPr>
                <p:cNvPr id="1039" name="Freeform 15"/>
                <p:cNvSpPr>
                  <a:spLocks/>
                </p:cNvSpPr>
                <p:nvPr/>
              </p:nvSpPr>
              <p:spPr bwMode="grayWhite">
                <a:xfrm>
                  <a:off x="5241" y="3523"/>
                  <a:ext cx="84" cy="67"/>
                </a:xfrm>
                <a:custGeom>
                  <a:avLst/>
                  <a:gdLst/>
                  <a:ahLst/>
                  <a:cxnLst>
                    <a:cxn ang="0">
                      <a:pos x="5" y="15"/>
                    </a:cxn>
                    <a:cxn ang="0">
                      <a:pos x="0" y="0"/>
                    </a:cxn>
                    <a:cxn ang="0">
                      <a:pos x="27" y="6"/>
                    </a:cxn>
                    <a:cxn ang="0">
                      <a:pos x="67" y="22"/>
                    </a:cxn>
                    <a:cxn ang="0">
                      <a:pos x="67" y="34"/>
                    </a:cxn>
                    <a:cxn ang="0">
                      <a:pos x="83" y="66"/>
                    </a:cxn>
                    <a:cxn ang="0">
                      <a:pos x="52" y="36"/>
                    </a:cxn>
                    <a:cxn ang="0">
                      <a:pos x="31" y="38"/>
                    </a:cxn>
                    <a:cxn ang="0">
                      <a:pos x="5" y="15"/>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w="9525" cap="rnd">
                  <a:noFill/>
                  <a:round/>
                  <a:headEnd/>
                  <a:tailEnd/>
                </a:ln>
                <a:effectLst/>
              </p:spPr>
              <p:txBody>
                <a:bodyPr/>
                <a:lstStyle/>
                <a:p>
                  <a:pPr>
                    <a:defRPr/>
                  </a:pPr>
                  <a:endParaRPr lang="en-US"/>
                </a:p>
              </p:txBody>
            </p:sp>
            <p:sp>
              <p:nvSpPr>
                <p:cNvPr id="1040" name="Freeform 16"/>
                <p:cNvSpPr>
                  <a:spLocks/>
                </p:cNvSpPr>
                <p:nvPr/>
              </p:nvSpPr>
              <p:spPr bwMode="grayWhite">
                <a:xfrm>
                  <a:off x="5400" y="3660"/>
                  <a:ext cx="57" cy="73"/>
                </a:xfrm>
                <a:custGeom>
                  <a:avLst/>
                  <a:gdLst/>
                  <a:ahLst/>
                  <a:cxnLst>
                    <a:cxn ang="0">
                      <a:pos x="34" y="0"/>
                    </a:cxn>
                    <a:cxn ang="0">
                      <a:pos x="56" y="21"/>
                    </a:cxn>
                    <a:cxn ang="0">
                      <a:pos x="11" y="72"/>
                    </a:cxn>
                    <a:cxn ang="0">
                      <a:pos x="0" y="60"/>
                    </a:cxn>
                    <a:cxn ang="0">
                      <a:pos x="32" y="28"/>
                    </a:cxn>
                    <a:cxn ang="0">
                      <a:pos x="34" y="0"/>
                    </a:cxn>
                  </a:cxnLst>
                  <a:rect l="0" t="0" r="r" b="b"/>
                  <a:pathLst>
                    <a:path w="57" h="73">
                      <a:moveTo>
                        <a:pt x="34" y="0"/>
                      </a:moveTo>
                      <a:lnTo>
                        <a:pt x="56" y="21"/>
                      </a:lnTo>
                      <a:lnTo>
                        <a:pt x="11" y="72"/>
                      </a:lnTo>
                      <a:lnTo>
                        <a:pt x="0" y="60"/>
                      </a:lnTo>
                      <a:lnTo>
                        <a:pt x="32" y="28"/>
                      </a:lnTo>
                      <a:lnTo>
                        <a:pt x="34" y="0"/>
                      </a:lnTo>
                    </a:path>
                  </a:pathLst>
                </a:custGeom>
                <a:solidFill>
                  <a:schemeClr val="bg1"/>
                </a:solidFill>
                <a:ln w="9525" cap="rnd">
                  <a:noFill/>
                  <a:round/>
                  <a:headEnd/>
                  <a:tailEnd/>
                </a:ln>
                <a:effectLst/>
              </p:spPr>
              <p:txBody>
                <a:bodyPr/>
                <a:lstStyle/>
                <a:p>
                  <a:pPr>
                    <a:defRPr/>
                  </a:pPr>
                  <a:endParaRPr lang="en-US"/>
                </a:p>
              </p:txBody>
            </p:sp>
            <p:sp>
              <p:nvSpPr>
                <p:cNvPr id="1041" name="Freeform 17"/>
                <p:cNvSpPr>
                  <a:spLocks/>
                </p:cNvSpPr>
                <p:nvPr/>
              </p:nvSpPr>
              <p:spPr bwMode="grayWhite">
                <a:xfrm>
                  <a:off x="4558" y="3167"/>
                  <a:ext cx="29" cy="48"/>
                </a:xfrm>
                <a:custGeom>
                  <a:avLst/>
                  <a:gdLst/>
                  <a:ahLst/>
                  <a:cxnLst>
                    <a:cxn ang="0">
                      <a:pos x="28" y="36"/>
                    </a:cxn>
                    <a:cxn ang="0">
                      <a:pos x="20" y="31"/>
                    </a:cxn>
                    <a:cxn ang="0">
                      <a:pos x="20" y="10"/>
                    </a:cxn>
                    <a:cxn ang="0">
                      <a:pos x="24" y="5"/>
                    </a:cxn>
                    <a:cxn ang="0">
                      <a:pos x="17" y="5"/>
                    </a:cxn>
                    <a:cxn ang="0">
                      <a:pos x="21" y="0"/>
                    </a:cxn>
                    <a:cxn ang="0">
                      <a:pos x="16" y="0"/>
                    </a:cxn>
                    <a:cxn ang="0">
                      <a:pos x="10" y="6"/>
                    </a:cxn>
                    <a:cxn ang="0">
                      <a:pos x="10" y="19"/>
                    </a:cxn>
                    <a:cxn ang="0">
                      <a:pos x="13" y="22"/>
                    </a:cxn>
                    <a:cxn ang="0">
                      <a:pos x="13" y="28"/>
                    </a:cxn>
                    <a:cxn ang="0">
                      <a:pos x="11" y="28"/>
                    </a:cxn>
                    <a:cxn ang="0">
                      <a:pos x="6" y="33"/>
                    </a:cxn>
                    <a:cxn ang="0">
                      <a:pos x="6" y="38"/>
                    </a:cxn>
                    <a:cxn ang="0">
                      <a:pos x="0" y="47"/>
                    </a:cxn>
                    <a:cxn ang="0">
                      <a:pos x="21" y="47"/>
                    </a:cxn>
                    <a:cxn ang="0">
                      <a:pos x="28" y="36"/>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w="9525" cap="rnd">
                  <a:noFill/>
                  <a:round/>
                  <a:headEnd/>
                  <a:tailEnd/>
                </a:ln>
                <a:effectLst/>
              </p:spPr>
              <p:txBody>
                <a:bodyPr/>
                <a:lstStyle/>
                <a:p>
                  <a:pPr>
                    <a:defRPr/>
                  </a:pPr>
                  <a:endParaRPr lang="en-US"/>
                </a:p>
              </p:txBody>
            </p:sp>
            <p:sp>
              <p:nvSpPr>
                <p:cNvPr id="1042" name="Freeform 18"/>
                <p:cNvSpPr>
                  <a:spLocks/>
                </p:cNvSpPr>
                <p:nvPr/>
              </p:nvSpPr>
              <p:spPr bwMode="grayWhite">
                <a:xfrm>
                  <a:off x="4549" y="3183"/>
                  <a:ext cx="17" cy="17"/>
                </a:xfrm>
                <a:custGeom>
                  <a:avLst/>
                  <a:gdLst/>
                  <a:ahLst/>
                  <a:cxnLst>
                    <a:cxn ang="0">
                      <a:pos x="13" y="5"/>
                    </a:cxn>
                    <a:cxn ang="0">
                      <a:pos x="16" y="5"/>
                    </a:cxn>
                    <a:cxn ang="0">
                      <a:pos x="16" y="0"/>
                    </a:cxn>
                    <a:cxn ang="0">
                      <a:pos x="10" y="0"/>
                    </a:cxn>
                    <a:cxn ang="0">
                      <a:pos x="0" y="10"/>
                    </a:cxn>
                    <a:cxn ang="0">
                      <a:pos x="0" y="16"/>
                    </a:cxn>
                    <a:cxn ang="0">
                      <a:pos x="9" y="16"/>
                    </a:cxn>
                    <a:cxn ang="0">
                      <a:pos x="13" y="11"/>
                    </a:cxn>
                    <a:cxn ang="0">
                      <a:pos x="13" y="5"/>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w="9525" cap="rnd">
                  <a:noFill/>
                  <a:round/>
                  <a:headEnd/>
                  <a:tailEnd/>
                </a:ln>
                <a:effectLst/>
              </p:spPr>
              <p:txBody>
                <a:bodyPr/>
                <a:lstStyle/>
                <a:p>
                  <a:pPr>
                    <a:defRPr/>
                  </a:pPr>
                  <a:endParaRPr lang="en-US"/>
                </a:p>
              </p:txBody>
            </p:sp>
            <p:sp>
              <p:nvSpPr>
                <p:cNvPr id="1043" name="Freeform 19"/>
                <p:cNvSpPr>
                  <a:spLocks/>
                </p:cNvSpPr>
                <p:nvPr/>
              </p:nvSpPr>
              <p:spPr bwMode="grayWhite">
                <a:xfrm>
                  <a:off x="4527" y="3155"/>
                  <a:ext cx="184" cy="155"/>
                </a:xfrm>
                <a:custGeom>
                  <a:avLst/>
                  <a:gdLst/>
                  <a:ahLst/>
                  <a:cxnLst>
                    <a:cxn ang="0">
                      <a:pos x="120" y="10"/>
                    </a:cxn>
                    <a:cxn ang="0">
                      <a:pos x="144" y="14"/>
                    </a:cxn>
                    <a:cxn ang="0">
                      <a:pos x="129" y="20"/>
                    </a:cxn>
                    <a:cxn ang="0">
                      <a:pos x="123" y="29"/>
                    </a:cxn>
                    <a:cxn ang="0">
                      <a:pos x="114" y="50"/>
                    </a:cxn>
                    <a:cxn ang="0">
                      <a:pos x="100" y="51"/>
                    </a:cxn>
                    <a:cxn ang="0">
                      <a:pos x="88" y="49"/>
                    </a:cxn>
                    <a:cxn ang="0">
                      <a:pos x="94" y="39"/>
                    </a:cxn>
                    <a:cxn ang="0">
                      <a:pos x="88" y="26"/>
                    </a:cxn>
                    <a:cxn ang="0">
                      <a:pos x="81" y="49"/>
                    </a:cxn>
                    <a:cxn ang="0">
                      <a:pos x="62" y="60"/>
                    </a:cxn>
                    <a:cxn ang="0">
                      <a:pos x="52" y="67"/>
                    </a:cxn>
                    <a:cxn ang="0">
                      <a:pos x="38" y="77"/>
                    </a:cxn>
                    <a:cxn ang="0">
                      <a:pos x="30" y="102"/>
                    </a:cxn>
                    <a:cxn ang="0">
                      <a:pos x="5" y="93"/>
                    </a:cxn>
                    <a:cxn ang="0">
                      <a:pos x="0" y="111"/>
                    </a:cxn>
                    <a:cxn ang="0">
                      <a:pos x="10" y="138"/>
                    </a:cxn>
                    <a:cxn ang="0">
                      <a:pos x="50" y="109"/>
                    </a:cxn>
                    <a:cxn ang="0">
                      <a:pos x="75" y="103"/>
                    </a:cxn>
                    <a:cxn ang="0">
                      <a:pos x="79" y="115"/>
                    </a:cxn>
                    <a:cxn ang="0">
                      <a:pos x="99" y="143"/>
                    </a:cxn>
                    <a:cxn ang="0">
                      <a:pos x="101" y="135"/>
                    </a:cxn>
                    <a:cxn ang="0">
                      <a:pos x="107" y="135"/>
                    </a:cxn>
                    <a:cxn ang="0">
                      <a:pos x="88" y="108"/>
                    </a:cxn>
                    <a:cxn ang="0">
                      <a:pos x="94" y="99"/>
                    </a:cxn>
                    <a:cxn ang="0">
                      <a:pos x="114" y="127"/>
                    </a:cxn>
                    <a:cxn ang="0">
                      <a:pos x="123" y="144"/>
                    </a:cxn>
                    <a:cxn ang="0">
                      <a:pos x="127" y="154"/>
                    </a:cxn>
                    <a:cxn ang="0">
                      <a:pos x="131" y="136"/>
                    </a:cxn>
                    <a:cxn ang="0">
                      <a:pos x="144" y="130"/>
                    </a:cxn>
                    <a:cxn ang="0">
                      <a:pos x="153" y="126"/>
                    </a:cxn>
                    <a:cxn ang="0">
                      <a:pos x="150" y="113"/>
                    </a:cxn>
                    <a:cxn ang="0">
                      <a:pos x="157" y="90"/>
                    </a:cxn>
                    <a:cxn ang="0">
                      <a:pos x="166" y="93"/>
                    </a:cxn>
                    <a:cxn ang="0">
                      <a:pos x="169" y="103"/>
                    </a:cxn>
                    <a:cxn ang="0">
                      <a:pos x="177" y="98"/>
                    </a:cxn>
                    <a:cxn ang="0">
                      <a:pos x="175" y="95"/>
                    </a:cxn>
                    <a:cxn ang="0">
                      <a:pos x="180" y="81"/>
                    </a:cxn>
                    <a:cxn ang="0">
                      <a:pos x="183" y="98"/>
                    </a:cxn>
                    <a:cxn ang="0">
                      <a:pos x="120" y="0"/>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w="9525" cap="rnd">
                  <a:noFill/>
                  <a:round/>
                  <a:headEnd/>
                  <a:tailEnd/>
                </a:ln>
                <a:effectLst/>
              </p:spPr>
              <p:txBody>
                <a:bodyPr/>
                <a:lstStyle/>
                <a:p>
                  <a:pPr>
                    <a:defRPr/>
                  </a:pPr>
                  <a:endParaRPr lang="en-US"/>
                </a:p>
              </p:txBody>
            </p:sp>
            <p:sp>
              <p:nvSpPr>
                <p:cNvPr id="1044" name="Freeform 20"/>
                <p:cNvSpPr>
                  <a:spLocks/>
                </p:cNvSpPr>
                <p:nvPr/>
              </p:nvSpPr>
              <p:spPr bwMode="grayWhite">
                <a:xfrm>
                  <a:off x="4605" y="2991"/>
                  <a:ext cx="782" cy="553"/>
                </a:xfrm>
                <a:custGeom>
                  <a:avLst/>
                  <a:gdLst/>
                  <a:ahLst/>
                  <a:cxnLst>
                    <a:cxn ang="0">
                      <a:pos x="22" y="145"/>
                    </a:cxn>
                    <a:cxn ang="0">
                      <a:pos x="71" y="96"/>
                    </a:cxn>
                    <a:cxn ang="0">
                      <a:pos x="101" y="130"/>
                    </a:cxn>
                    <a:cxn ang="0">
                      <a:pos x="84" y="128"/>
                    </a:cxn>
                    <a:cxn ang="0">
                      <a:pos x="155" y="123"/>
                    </a:cxn>
                    <a:cxn ang="0">
                      <a:pos x="172" y="79"/>
                    </a:cxn>
                    <a:cxn ang="0">
                      <a:pos x="172" y="89"/>
                    </a:cxn>
                    <a:cxn ang="0">
                      <a:pos x="160" y="123"/>
                    </a:cxn>
                    <a:cxn ang="0">
                      <a:pos x="216" y="95"/>
                    </a:cxn>
                    <a:cxn ang="0">
                      <a:pos x="330" y="16"/>
                    </a:cxn>
                    <a:cxn ang="0">
                      <a:pos x="412" y="20"/>
                    </a:cxn>
                    <a:cxn ang="0">
                      <a:pos x="503" y="10"/>
                    </a:cxn>
                    <a:cxn ang="0">
                      <a:pos x="602" y="51"/>
                    </a:cxn>
                    <a:cxn ang="0">
                      <a:pos x="718" y="65"/>
                    </a:cxn>
                    <a:cxn ang="0">
                      <a:pos x="775" y="112"/>
                    </a:cxn>
                    <a:cxn ang="0">
                      <a:pos x="731" y="148"/>
                    </a:cxn>
                    <a:cxn ang="0">
                      <a:pos x="707" y="194"/>
                    </a:cxn>
                    <a:cxn ang="0">
                      <a:pos x="678" y="196"/>
                    </a:cxn>
                    <a:cxn ang="0">
                      <a:pos x="687" y="132"/>
                    </a:cxn>
                    <a:cxn ang="0">
                      <a:pos x="650" y="166"/>
                    </a:cxn>
                    <a:cxn ang="0">
                      <a:pos x="623" y="196"/>
                    </a:cxn>
                    <a:cxn ang="0">
                      <a:pos x="632" y="228"/>
                    </a:cxn>
                    <a:cxn ang="0">
                      <a:pos x="600" y="276"/>
                    </a:cxn>
                    <a:cxn ang="0">
                      <a:pos x="605" y="315"/>
                    </a:cxn>
                    <a:cxn ang="0">
                      <a:pos x="602" y="296"/>
                    </a:cxn>
                    <a:cxn ang="0">
                      <a:pos x="572" y="299"/>
                    </a:cxn>
                    <a:cxn ang="0">
                      <a:pos x="594" y="356"/>
                    </a:cxn>
                    <a:cxn ang="0">
                      <a:pos x="539" y="423"/>
                    </a:cxn>
                    <a:cxn ang="0">
                      <a:pos x="524" y="442"/>
                    </a:cxn>
                    <a:cxn ang="0">
                      <a:pos x="504" y="507"/>
                    </a:cxn>
                    <a:cxn ang="0">
                      <a:pos x="477" y="508"/>
                    </a:cxn>
                    <a:cxn ang="0">
                      <a:pos x="510" y="552"/>
                    </a:cxn>
                    <a:cxn ang="0">
                      <a:pos x="455" y="449"/>
                    </a:cxn>
                    <a:cxn ang="0">
                      <a:pos x="391" y="428"/>
                    </a:cxn>
                    <a:cxn ang="0">
                      <a:pos x="361" y="495"/>
                    </a:cxn>
                    <a:cxn ang="0">
                      <a:pos x="338" y="530"/>
                    </a:cxn>
                    <a:cxn ang="0">
                      <a:pos x="298" y="425"/>
                    </a:cxn>
                    <a:cxn ang="0">
                      <a:pos x="267" y="436"/>
                    </a:cxn>
                    <a:cxn ang="0">
                      <a:pos x="241" y="391"/>
                    </a:cxn>
                    <a:cxn ang="0">
                      <a:pos x="160" y="366"/>
                    </a:cxn>
                    <a:cxn ang="0">
                      <a:pos x="188" y="414"/>
                    </a:cxn>
                    <a:cxn ang="0">
                      <a:pos x="167" y="445"/>
                    </a:cxn>
                    <a:cxn ang="0">
                      <a:pos x="136" y="434"/>
                    </a:cxn>
                    <a:cxn ang="0">
                      <a:pos x="85" y="355"/>
                    </a:cxn>
                    <a:cxn ang="0">
                      <a:pos x="106" y="310"/>
                    </a:cxn>
                    <a:cxn ang="0">
                      <a:pos x="119" y="276"/>
                    </a:cxn>
                    <a:cxn ang="0">
                      <a:pos x="106" y="162"/>
                    </a:cxn>
                    <a:cxn ang="0">
                      <a:pos x="61" y="138"/>
                    </a:cxn>
                    <a:cxn ang="0">
                      <a:pos x="39" y="150"/>
                    </a:cxn>
                    <a:cxn ang="0">
                      <a:pos x="0" y="162"/>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w="9525" cap="rnd">
                  <a:noFill/>
                  <a:round/>
                  <a:headEnd/>
                  <a:tailEnd/>
                </a:ln>
                <a:effectLst/>
              </p:spPr>
              <p:txBody>
                <a:bodyPr/>
                <a:lstStyle/>
                <a:p>
                  <a:pPr>
                    <a:defRPr/>
                  </a:pPr>
                  <a:endParaRPr lang="en-US"/>
                </a:p>
              </p:txBody>
            </p:sp>
            <p:sp>
              <p:nvSpPr>
                <p:cNvPr id="1045" name="Freeform 21"/>
                <p:cNvSpPr>
                  <a:spLocks/>
                </p:cNvSpPr>
                <p:nvPr/>
              </p:nvSpPr>
              <p:spPr bwMode="grayWhite">
                <a:xfrm>
                  <a:off x="5221" y="3217"/>
                  <a:ext cx="68" cy="113"/>
                </a:xfrm>
                <a:custGeom>
                  <a:avLst/>
                  <a:gdLst/>
                  <a:ahLst/>
                  <a:cxnLst>
                    <a:cxn ang="0">
                      <a:pos x="45" y="0"/>
                    </a:cxn>
                    <a:cxn ang="0">
                      <a:pos x="45" y="14"/>
                    </a:cxn>
                    <a:cxn ang="0">
                      <a:pos x="39" y="23"/>
                    </a:cxn>
                    <a:cxn ang="0">
                      <a:pos x="41" y="38"/>
                    </a:cxn>
                    <a:cxn ang="0">
                      <a:pos x="33" y="58"/>
                    </a:cxn>
                    <a:cxn ang="0">
                      <a:pos x="22" y="77"/>
                    </a:cxn>
                    <a:cxn ang="0">
                      <a:pos x="5" y="89"/>
                    </a:cxn>
                    <a:cxn ang="0">
                      <a:pos x="0" y="110"/>
                    </a:cxn>
                    <a:cxn ang="0">
                      <a:pos x="7" y="112"/>
                    </a:cxn>
                    <a:cxn ang="0">
                      <a:pos x="7" y="92"/>
                    </a:cxn>
                    <a:cxn ang="0">
                      <a:pos x="31" y="91"/>
                    </a:cxn>
                    <a:cxn ang="0">
                      <a:pos x="49" y="78"/>
                    </a:cxn>
                    <a:cxn ang="0">
                      <a:pos x="49" y="51"/>
                    </a:cxn>
                    <a:cxn ang="0">
                      <a:pos x="55" y="41"/>
                    </a:cxn>
                    <a:cxn ang="0">
                      <a:pos x="46" y="24"/>
                    </a:cxn>
                    <a:cxn ang="0">
                      <a:pos x="59" y="19"/>
                    </a:cxn>
                    <a:cxn ang="0">
                      <a:pos x="67" y="5"/>
                    </a:cxn>
                    <a:cxn ang="0">
                      <a:pos x="49" y="7"/>
                    </a:cxn>
                    <a:cxn ang="0">
                      <a:pos x="45" y="0"/>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w="9525" cap="rnd">
                  <a:noFill/>
                  <a:round/>
                  <a:headEnd/>
                  <a:tailEnd/>
                </a:ln>
                <a:effectLst/>
              </p:spPr>
              <p:txBody>
                <a:bodyPr/>
                <a:lstStyle/>
                <a:p>
                  <a:pPr>
                    <a:defRPr/>
                  </a:pPr>
                  <a:endParaRPr lang="en-US"/>
                </a:p>
              </p:txBody>
            </p:sp>
            <p:sp>
              <p:nvSpPr>
                <p:cNvPr id="1046" name="Freeform 22"/>
                <p:cNvSpPr>
                  <a:spLocks/>
                </p:cNvSpPr>
                <p:nvPr/>
              </p:nvSpPr>
              <p:spPr bwMode="grayWhite">
                <a:xfrm>
                  <a:off x="4967" y="3518"/>
                  <a:ext cx="17" cy="26"/>
                </a:xfrm>
                <a:custGeom>
                  <a:avLst/>
                  <a:gdLst/>
                  <a:ahLst/>
                  <a:cxnLst>
                    <a:cxn ang="0">
                      <a:pos x="8" y="0"/>
                    </a:cxn>
                    <a:cxn ang="0">
                      <a:pos x="0" y="11"/>
                    </a:cxn>
                    <a:cxn ang="0">
                      <a:pos x="5" y="25"/>
                    </a:cxn>
                    <a:cxn ang="0">
                      <a:pos x="16" y="15"/>
                    </a:cxn>
                    <a:cxn ang="0">
                      <a:pos x="8" y="0"/>
                    </a:cxn>
                  </a:cxnLst>
                  <a:rect l="0" t="0" r="r" b="b"/>
                  <a:pathLst>
                    <a:path w="17" h="26">
                      <a:moveTo>
                        <a:pt x="8" y="0"/>
                      </a:moveTo>
                      <a:lnTo>
                        <a:pt x="0" y="11"/>
                      </a:lnTo>
                      <a:lnTo>
                        <a:pt x="5" y="25"/>
                      </a:lnTo>
                      <a:lnTo>
                        <a:pt x="16" y="15"/>
                      </a:lnTo>
                      <a:lnTo>
                        <a:pt x="8" y="0"/>
                      </a:lnTo>
                    </a:path>
                  </a:pathLst>
                </a:custGeom>
                <a:solidFill>
                  <a:schemeClr val="bg1"/>
                </a:solidFill>
                <a:ln w="9525" cap="rnd">
                  <a:noFill/>
                  <a:round/>
                  <a:headEnd/>
                  <a:tailEnd/>
                </a:ln>
                <a:effectLst/>
              </p:spPr>
              <p:txBody>
                <a:bodyPr/>
                <a:lstStyle/>
                <a:p>
                  <a:pPr>
                    <a:defRPr/>
                  </a:pPr>
                  <a:endParaRPr lang="en-US"/>
                </a:p>
              </p:txBody>
            </p:sp>
            <p:sp>
              <p:nvSpPr>
                <p:cNvPr id="1047" name="Freeform 23"/>
                <p:cNvSpPr>
                  <a:spLocks/>
                </p:cNvSpPr>
                <p:nvPr/>
              </p:nvSpPr>
              <p:spPr bwMode="grayWhite">
                <a:xfrm>
                  <a:off x="5069" y="3545"/>
                  <a:ext cx="158" cy="68"/>
                </a:xfrm>
                <a:custGeom>
                  <a:avLst/>
                  <a:gdLst/>
                  <a:ahLst/>
                  <a:cxnLst>
                    <a:cxn ang="0">
                      <a:pos x="0" y="0"/>
                    </a:cxn>
                    <a:cxn ang="0">
                      <a:pos x="23" y="5"/>
                    </a:cxn>
                    <a:cxn ang="0">
                      <a:pos x="58" y="29"/>
                    </a:cxn>
                    <a:cxn ang="0">
                      <a:pos x="53" y="43"/>
                    </a:cxn>
                    <a:cxn ang="0">
                      <a:pos x="82" y="55"/>
                    </a:cxn>
                    <a:cxn ang="0">
                      <a:pos x="157" y="55"/>
                    </a:cxn>
                    <a:cxn ang="0">
                      <a:pos x="75" y="67"/>
                    </a:cxn>
                    <a:cxn ang="0">
                      <a:pos x="53" y="43"/>
                    </a:cxn>
                    <a:cxn ang="0">
                      <a:pos x="32" y="38"/>
                    </a:cxn>
                    <a:cxn ang="0">
                      <a:pos x="0" y="0"/>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w="9525" cap="rnd">
                  <a:noFill/>
                  <a:round/>
                  <a:headEnd/>
                  <a:tailEnd/>
                </a:ln>
                <a:effectLst/>
              </p:spPr>
              <p:txBody>
                <a:bodyPr/>
                <a:lstStyle/>
                <a:p>
                  <a:pPr>
                    <a:defRPr/>
                  </a:pPr>
                  <a:endParaRPr lang="en-US"/>
                </a:p>
              </p:txBody>
            </p:sp>
            <p:sp>
              <p:nvSpPr>
                <p:cNvPr id="1048" name="Freeform 24"/>
                <p:cNvSpPr>
                  <a:spLocks/>
                </p:cNvSpPr>
                <p:nvPr/>
              </p:nvSpPr>
              <p:spPr bwMode="grayWhite">
                <a:xfrm>
                  <a:off x="5195" y="3601"/>
                  <a:ext cx="169" cy="159"/>
                </a:xfrm>
                <a:custGeom>
                  <a:avLst/>
                  <a:gdLst/>
                  <a:ahLst/>
                  <a:cxnLst>
                    <a:cxn ang="0">
                      <a:pos x="135" y="155"/>
                    </a:cxn>
                    <a:cxn ang="0">
                      <a:pos x="127" y="152"/>
                    </a:cxn>
                    <a:cxn ang="0">
                      <a:pos x="110" y="134"/>
                    </a:cxn>
                    <a:cxn ang="0">
                      <a:pos x="92" y="130"/>
                    </a:cxn>
                    <a:cxn ang="0">
                      <a:pos x="88" y="119"/>
                    </a:cxn>
                    <a:cxn ang="0">
                      <a:pos x="78" y="111"/>
                    </a:cxn>
                    <a:cxn ang="0">
                      <a:pos x="62" y="111"/>
                    </a:cxn>
                    <a:cxn ang="0">
                      <a:pos x="44" y="118"/>
                    </a:cxn>
                    <a:cxn ang="0">
                      <a:pos x="28" y="121"/>
                    </a:cxn>
                    <a:cxn ang="0">
                      <a:pos x="10" y="121"/>
                    </a:cxn>
                    <a:cxn ang="0">
                      <a:pos x="10" y="109"/>
                    </a:cxn>
                    <a:cxn ang="0">
                      <a:pos x="3" y="91"/>
                    </a:cxn>
                    <a:cxn ang="0">
                      <a:pos x="2" y="81"/>
                    </a:cxn>
                    <a:cxn ang="0">
                      <a:pos x="2" y="56"/>
                    </a:cxn>
                    <a:cxn ang="0">
                      <a:pos x="31" y="43"/>
                    </a:cxn>
                    <a:cxn ang="0">
                      <a:pos x="34" y="29"/>
                    </a:cxn>
                    <a:cxn ang="0">
                      <a:pos x="40" y="30"/>
                    </a:cxn>
                    <a:cxn ang="0">
                      <a:pos x="55" y="15"/>
                    </a:cxn>
                    <a:cxn ang="0">
                      <a:pos x="70" y="17"/>
                    </a:cxn>
                    <a:cxn ang="0">
                      <a:pos x="80" y="7"/>
                    </a:cxn>
                    <a:cxn ang="0">
                      <a:pos x="89" y="5"/>
                    </a:cxn>
                    <a:cxn ang="0">
                      <a:pos x="103" y="24"/>
                    </a:cxn>
                    <a:cxn ang="0">
                      <a:pos x="116" y="30"/>
                    </a:cxn>
                    <a:cxn ang="0">
                      <a:pos x="117" y="11"/>
                    </a:cxn>
                    <a:cxn ang="0">
                      <a:pos x="122" y="0"/>
                    </a:cxn>
                    <a:cxn ang="0">
                      <a:pos x="132" y="15"/>
                    </a:cxn>
                    <a:cxn ang="0">
                      <a:pos x="140" y="43"/>
                    </a:cxn>
                    <a:cxn ang="0">
                      <a:pos x="156" y="59"/>
                    </a:cxn>
                    <a:cxn ang="0">
                      <a:pos x="165" y="72"/>
                    </a:cxn>
                    <a:cxn ang="0">
                      <a:pos x="168" y="95"/>
                    </a:cxn>
                    <a:cxn ang="0">
                      <a:pos x="157" y="121"/>
                    </a:cxn>
                    <a:cxn ang="0">
                      <a:pos x="155" y="145"/>
                    </a:cxn>
                    <a:cxn ang="0">
                      <a:pos x="140" y="154"/>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w="9525" cap="rnd">
                  <a:noFill/>
                  <a:round/>
                  <a:headEnd/>
                  <a:tailEnd/>
                </a:ln>
                <a:effectLst/>
              </p:spPr>
              <p:txBody>
                <a:bodyPr/>
                <a:lstStyle/>
                <a:p>
                  <a:pPr>
                    <a:defRPr/>
                  </a:pPr>
                  <a:endParaRPr lang="en-US"/>
                </a:p>
              </p:txBody>
            </p:sp>
            <p:sp>
              <p:nvSpPr>
                <p:cNvPr id="1049" name="Freeform 25"/>
                <p:cNvSpPr>
                  <a:spLocks/>
                </p:cNvSpPr>
                <p:nvPr/>
              </p:nvSpPr>
              <p:spPr bwMode="grayWhite">
                <a:xfrm>
                  <a:off x="5330" y="3768"/>
                  <a:ext cx="17" cy="20"/>
                </a:xfrm>
                <a:custGeom>
                  <a:avLst/>
                  <a:gdLst/>
                  <a:ahLst/>
                  <a:cxnLst>
                    <a:cxn ang="0">
                      <a:pos x="8" y="16"/>
                    </a:cxn>
                    <a:cxn ang="0">
                      <a:pos x="2" y="13"/>
                    </a:cxn>
                    <a:cxn ang="0">
                      <a:pos x="2" y="10"/>
                    </a:cxn>
                    <a:cxn ang="0">
                      <a:pos x="2" y="8"/>
                    </a:cxn>
                    <a:cxn ang="0">
                      <a:pos x="1" y="5"/>
                    </a:cxn>
                    <a:cxn ang="0">
                      <a:pos x="0" y="0"/>
                    </a:cxn>
                    <a:cxn ang="0">
                      <a:pos x="2" y="0"/>
                    </a:cxn>
                    <a:cxn ang="0">
                      <a:pos x="8" y="2"/>
                    </a:cxn>
                    <a:cxn ang="0">
                      <a:pos x="11" y="2"/>
                    </a:cxn>
                    <a:cxn ang="0">
                      <a:pos x="12" y="2"/>
                    </a:cxn>
                    <a:cxn ang="0">
                      <a:pos x="16" y="0"/>
                    </a:cxn>
                    <a:cxn ang="0">
                      <a:pos x="16" y="8"/>
                    </a:cxn>
                    <a:cxn ang="0">
                      <a:pos x="14" y="10"/>
                    </a:cxn>
                    <a:cxn ang="0">
                      <a:pos x="12" y="13"/>
                    </a:cxn>
                    <a:cxn ang="0">
                      <a:pos x="12" y="16"/>
                    </a:cxn>
                    <a:cxn ang="0">
                      <a:pos x="11" y="16"/>
                    </a:cxn>
                    <a:cxn ang="0">
                      <a:pos x="11" y="19"/>
                    </a:cxn>
                    <a:cxn ang="0">
                      <a:pos x="8" y="16"/>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w="9525" cap="rnd">
                  <a:noFill/>
                  <a:round/>
                  <a:headEnd/>
                  <a:tailEnd/>
                </a:ln>
                <a:effectLst/>
              </p:spPr>
              <p:txBody>
                <a:bodyPr/>
                <a:lstStyle/>
                <a:p>
                  <a:pPr>
                    <a:defRPr/>
                  </a:pPr>
                  <a:endParaRPr lang="en-US"/>
                </a:p>
              </p:txBody>
            </p:sp>
            <p:sp>
              <p:nvSpPr>
                <p:cNvPr id="1050" name="Freeform 26"/>
                <p:cNvSpPr>
                  <a:spLocks/>
                </p:cNvSpPr>
                <p:nvPr/>
              </p:nvSpPr>
              <p:spPr bwMode="grayWhite">
                <a:xfrm>
                  <a:off x="4739" y="3587"/>
                  <a:ext cx="19" cy="76"/>
                </a:xfrm>
                <a:custGeom>
                  <a:avLst/>
                  <a:gdLst/>
                  <a:ahLst/>
                  <a:cxnLst>
                    <a:cxn ang="0">
                      <a:pos x="2" y="26"/>
                    </a:cxn>
                    <a:cxn ang="0">
                      <a:pos x="9" y="20"/>
                    </a:cxn>
                    <a:cxn ang="0">
                      <a:pos x="14" y="0"/>
                    </a:cxn>
                    <a:cxn ang="0">
                      <a:pos x="18" y="30"/>
                    </a:cxn>
                    <a:cxn ang="0">
                      <a:pos x="12" y="67"/>
                    </a:cxn>
                    <a:cxn ang="0">
                      <a:pos x="0" y="75"/>
                    </a:cxn>
                    <a:cxn ang="0">
                      <a:pos x="0" y="57"/>
                    </a:cxn>
                    <a:cxn ang="0">
                      <a:pos x="3" y="45"/>
                    </a:cxn>
                    <a:cxn ang="0">
                      <a:pos x="2" y="26"/>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w="9525" cap="rnd">
                  <a:noFill/>
                  <a:round/>
                  <a:headEnd/>
                  <a:tailEnd/>
                </a:ln>
                <a:effectLst/>
              </p:spPr>
              <p:txBody>
                <a:bodyPr/>
                <a:lstStyle/>
                <a:p>
                  <a:pPr>
                    <a:defRPr/>
                  </a:pPr>
                  <a:endParaRPr lang="en-US"/>
                </a:p>
              </p:txBody>
            </p:sp>
          </p:grpSp>
        </p:grpSp>
      </p:grpSp>
      <p:sp>
        <p:nvSpPr>
          <p:cNvPr id="6147" name="Rectangle 30"/>
          <p:cNvSpPr>
            <a:spLocks noGrp="1" noChangeArrowheads="1"/>
          </p:cNvSpPr>
          <p:nvPr>
            <p:ph type="title"/>
          </p:nvPr>
        </p:nvSpPr>
        <p:spPr bwMode="auto">
          <a:xfrm>
            <a:off x="685800" y="28575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6148" name="Rectangle 31"/>
          <p:cNvSpPr>
            <a:spLocks noGrp="1" noChangeArrowheads="1"/>
          </p:cNvSpPr>
          <p:nvPr>
            <p:ph type="body" idx="1"/>
          </p:nvPr>
        </p:nvSpPr>
        <p:spPr bwMode="auto">
          <a:xfrm>
            <a:off x="685800" y="165735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smtClean="0"/>
            </a:lvl1pPr>
          </a:lstStyle>
          <a:p>
            <a:pPr>
              <a:defRPr/>
            </a:pPr>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smtClean="0"/>
            </a:lvl1pPr>
          </a:lstStyle>
          <a:p>
            <a:pPr>
              <a:defRPr/>
            </a:pPr>
            <a:fld id="{AB473F60-847A-45A6-A0A5-18874CA7F185}" type="slidenum">
              <a:rPr lang="en-US"/>
              <a:pPr>
                <a:defRPr/>
              </a:pPr>
              <a:t>‹#›</a:t>
            </a:fld>
            <a:endParaRPr lang="en-US"/>
          </a:p>
        </p:txBody>
      </p:sp>
      <p:sp>
        <p:nvSpPr>
          <p:cNvPr id="1059" name="Rectangle 35"/>
          <p:cNvSpPr>
            <a:spLocks noChangeArrowheads="1"/>
          </p:cNvSpPr>
          <p:nvPr userDrawn="1"/>
        </p:nvSpPr>
        <p:spPr bwMode="auto">
          <a:xfrm>
            <a:off x="1676400" y="6438900"/>
            <a:ext cx="5581650" cy="419100"/>
          </a:xfrm>
          <a:prstGeom prst="rect">
            <a:avLst/>
          </a:prstGeom>
          <a:noFill/>
          <a:ln w="9525">
            <a:noFill/>
            <a:miter lim="800000"/>
            <a:headEnd/>
            <a:tailEnd/>
          </a:ln>
          <a:effectLst/>
        </p:spPr>
        <p:txBody>
          <a:bodyPr/>
          <a:lstStyle/>
          <a:p>
            <a:pPr algn="ctr" eaLnBrk="1" hangingPunct="1">
              <a:defRPr/>
            </a:pPr>
            <a:r>
              <a:rPr lang="en-US" sz="1000">
                <a:latin typeface="Arial" pitchFamily="34" charset="0"/>
              </a:rPr>
              <a:t>Liang, Introduction to Java Programming, Eighth Edition, (c) 2011 Pearson Education, Inc. All rights reserved. 0132130807</a:t>
            </a:r>
          </a:p>
        </p:txBody>
      </p:sp>
    </p:spTree>
  </p:cSld>
  <p:clrMap bg1="dk2" tx1="lt1" bg2="dk1" tx2="lt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6.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ml/GreatestCommonDivisor.bat" TargetMode="External"/><Relationship Id="rId2" Type="http://schemas.openxmlformats.org/officeDocument/2006/relationships/hyperlink" Target="html/GreatestCommonDivisor.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5"/>
          <p:cNvSpPr>
            <a:spLocks noGrp="1" noChangeArrowheads="1"/>
          </p:cNvSpPr>
          <p:nvPr>
            <p:ph type="ftr" sz="quarter" idx="11"/>
          </p:nvPr>
        </p:nvSpPr>
        <p:spPr>
          <a:noFill/>
        </p:spPr>
        <p:txBody>
          <a:bodyPr/>
          <a:lstStyle/>
          <a:p>
            <a:r>
              <a:rPr lang="en-US"/>
              <a:t>Liang, Introduction to Java Programming, Eighth Edition, (c) 2011 Pearson Education, Inc. All rights reserved. 0132130807</a:t>
            </a:r>
          </a:p>
        </p:txBody>
      </p:sp>
      <p:sp>
        <p:nvSpPr>
          <p:cNvPr id="8195" name="Rectangle 36"/>
          <p:cNvSpPr>
            <a:spLocks noGrp="1" noChangeArrowheads="1"/>
          </p:cNvSpPr>
          <p:nvPr>
            <p:ph type="sldNum" sz="quarter" idx="12"/>
          </p:nvPr>
        </p:nvSpPr>
        <p:spPr>
          <a:noFill/>
        </p:spPr>
        <p:txBody>
          <a:bodyPr/>
          <a:lstStyle/>
          <a:p>
            <a:fld id="{1D69B542-6248-4889-B036-BBA88EF5C035}" type="slidenum">
              <a:rPr lang="en-US"/>
              <a:pPr/>
              <a:t>1</a:t>
            </a:fld>
            <a:endParaRPr lang="en-US"/>
          </a:p>
        </p:txBody>
      </p:sp>
      <p:sp>
        <p:nvSpPr>
          <p:cNvPr id="8196" name="Rectangle 1026"/>
          <p:cNvSpPr>
            <a:spLocks noGrp="1" noChangeArrowheads="1"/>
          </p:cNvSpPr>
          <p:nvPr>
            <p:ph type="ctrTitle"/>
          </p:nvPr>
        </p:nvSpPr>
        <p:spPr>
          <a:xfrm>
            <a:off x="347663" y="855663"/>
            <a:ext cx="8334375" cy="1152525"/>
          </a:xfrm>
        </p:spPr>
        <p:txBody>
          <a:bodyPr/>
          <a:lstStyle/>
          <a:p>
            <a:r>
              <a:rPr lang="en-US" sz="4000" smtClean="0"/>
              <a:t>Chapter 4 Loops</a:t>
            </a:r>
            <a:endParaRPr lang="en-US" smtClean="0"/>
          </a:p>
        </p:txBody>
      </p:sp>
      <p:sp>
        <p:nvSpPr>
          <p:cNvPr id="5" name="Rectangle 3"/>
          <p:cNvSpPr txBox="1">
            <a:spLocks noChangeArrowheads="1"/>
          </p:cNvSpPr>
          <p:nvPr/>
        </p:nvSpPr>
        <p:spPr bwMode="auto">
          <a:xfrm>
            <a:off x="228600" y="2133600"/>
            <a:ext cx="8683625" cy="4114800"/>
          </a:xfrm>
          <a:prstGeom prst="rect">
            <a:avLst/>
          </a:prstGeom>
          <a:noFill/>
          <a:ln w="9525">
            <a:noFill/>
            <a:miter lim="800000"/>
            <a:headEnd/>
            <a:tailEnd/>
          </a:ln>
          <a:effectLst/>
        </p:spPr>
        <p:txBody>
          <a:bodyPr lIns="92075" tIns="46038" rIns="92075" bIns="46038" anchor="ctr"/>
          <a:lstStyle/>
          <a:p>
            <a:pPr algn="ctr">
              <a:lnSpc>
                <a:spcPct val="90000"/>
              </a:lnSpc>
              <a:spcBef>
                <a:spcPct val="20000"/>
              </a:spcBef>
              <a:buClr>
                <a:schemeClr val="tx2"/>
              </a:buClr>
              <a:buSzPct val="75000"/>
              <a:buFont typeface="Monotype Sorts" pitchFamily="2" charset="2"/>
              <a:buNone/>
              <a:defRPr/>
            </a:pPr>
            <a:r>
              <a:rPr lang="en-US" sz="2800" kern="0">
                <a:latin typeface="+mn-lt"/>
              </a:rPr>
              <a:t>Suppose that you need to print a string (e.g., </a:t>
            </a:r>
            <a:r>
              <a:rPr lang="en-US" sz="2800" u="sng" kern="0">
                <a:latin typeface="+mn-lt"/>
              </a:rPr>
              <a:t>"Welcome to Java!"</a:t>
            </a:r>
            <a:r>
              <a:rPr lang="en-US" sz="2800" kern="0">
                <a:latin typeface="+mn-lt"/>
              </a:rPr>
              <a:t>) a hundred times. It would be tedious to have to write the following statement a hundred times:</a:t>
            </a:r>
          </a:p>
          <a:p>
            <a:pPr algn="ctr">
              <a:lnSpc>
                <a:spcPct val="90000"/>
              </a:lnSpc>
              <a:spcBef>
                <a:spcPct val="20000"/>
              </a:spcBef>
              <a:buClr>
                <a:schemeClr val="tx2"/>
              </a:buClr>
              <a:buSzPct val="75000"/>
              <a:buFont typeface="Monotype Sorts" pitchFamily="2" charset="2"/>
              <a:buNone/>
              <a:defRPr/>
            </a:pPr>
            <a:endParaRPr lang="en-US" sz="2800" u="sng" kern="0">
              <a:latin typeface="+mn-lt"/>
            </a:endParaRPr>
          </a:p>
          <a:p>
            <a:pPr algn="ctr">
              <a:lnSpc>
                <a:spcPct val="90000"/>
              </a:lnSpc>
              <a:spcBef>
                <a:spcPct val="20000"/>
              </a:spcBef>
              <a:buClr>
                <a:schemeClr val="tx2"/>
              </a:buClr>
              <a:buSzPct val="75000"/>
              <a:buFont typeface="Monotype Sorts" pitchFamily="2" charset="2"/>
              <a:buNone/>
              <a:defRPr/>
            </a:pPr>
            <a:r>
              <a:rPr lang="en-US" sz="2800" u="sng" kern="0">
                <a:latin typeface="+mn-lt"/>
              </a:rPr>
              <a:t>System.out.println("Welcome to Java!");</a:t>
            </a:r>
          </a:p>
          <a:p>
            <a:pPr algn="ctr">
              <a:lnSpc>
                <a:spcPct val="90000"/>
              </a:lnSpc>
              <a:spcBef>
                <a:spcPct val="20000"/>
              </a:spcBef>
              <a:buClr>
                <a:schemeClr val="tx2"/>
              </a:buClr>
              <a:buSzPct val="75000"/>
              <a:buFont typeface="Monotype Sorts" pitchFamily="2" charset="2"/>
              <a:buNone/>
              <a:defRPr/>
            </a:pPr>
            <a:endParaRPr lang="en-US" sz="2800" kern="0">
              <a:latin typeface="+mn-lt"/>
            </a:endParaRPr>
          </a:p>
          <a:p>
            <a:pPr algn="ctr">
              <a:lnSpc>
                <a:spcPct val="90000"/>
              </a:lnSpc>
              <a:spcBef>
                <a:spcPct val="20000"/>
              </a:spcBef>
              <a:buClr>
                <a:schemeClr val="tx2"/>
              </a:buClr>
              <a:buSzPct val="75000"/>
              <a:buFont typeface="Monotype Sorts" pitchFamily="2" charset="2"/>
              <a:buNone/>
              <a:defRPr/>
            </a:pPr>
            <a:r>
              <a:rPr lang="en-US" sz="2800" kern="0">
                <a:latin typeface="+mn-lt"/>
              </a:rPr>
              <a:t>So, how do you solve this problem?</a:t>
            </a:r>
            <a:endParaRPr lang="en-US" sz="2800" kern="0" dirty="0">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p>
            <a:fld id="{2FA977E1-546A-4967-9B39-5E16BF38EBD5}" type="slidenum">
              <a:rPr lang="en-US"/>
              <a:pPr/>
              <a:t>10</a:t>
            </a:fld>
            <a:endParaRPr lang="en-US"/>
          </a:p>
        </p:txBody>
      </p:sp>
      <p:sp>
        <p:nvSpPr>
          <p:cNvPr id="16387" name="Rectangle 2"/>
          <p:cNvSpPr>
            <a:spLocks noGrp="1" noChangeArrowheads="1"/>
          </p:cNvSpPr>
          <p:nvPr>
            <p:ph type="title"/>
          </p:nvPr>
        </p:nvSpPr>
        <p:spPr>
          <a:xfrm>
            <a:off x="685800" y="228600"/>
            <a:ext cx="7772400" cy="762000"/>
          </a:xfrm>
        </p:spPr>
        <p:txBody>
          <a:bodyPr/>
          <a:lstStyle/>
          <a:p>
            <a:r>
              <a:rPr lang="en-US" smtClean="0"/>
              <a:t>Trace while Loop, cont.</a:t>
            </a:r>
          </a:p>
        </p:txBody>
      </p:sp>
      <p:sp>
        <p:nvSpPr>
          <p:cNvPr id="16388" name="Rectangle 3"/>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16389" name="Rectangle 4"/>
          <p:cNvSpPr>
            <a:spLocks noChangeArrowheads="1"/>
          </p:cNvSpPr>
          <p:nvPr/>
        </p:nvSpPr>
        <p:spPr bwMode="auto">
          <a:xfrm>
            <a:off x="228600" y="1447800"/>
            <a:ext cx="5334000" cy="2465388"/>
          </a:xfrm>
          <a:prstGeom prst="rect">
            <a:avLst/>
          </a:prstGeom>
          <a:solidFill>
            <a:schemeClr val="tx1"/>
          </a:solidFill>
          <a:ln w="12700">
            <a:noFill/>
            <a:miter lim="800000"/>
            <a:headEnd type="none" w="sm" len="sm"/>
            <a:tailEnd type="none" w="sm" len="sm"/>
          </a:ln>
        </p:spPr>
        <p:txBody>
          <a:bodyPr>
            <a:spAutoFit/>
          </a:bodyPr>
          <a:lstStyle/>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int count = 0;</a:t>
            </a:r>
            <a:endParaRPr lang="en-US">
              <a:solidFill>
                <a:schemeClr val="bg2"/>
              </a:solidFill>
              <a:cs typeface="Times New Roman" pitchFamily="18" charset="0"/>
            </a:endParaRPr>
          </a:p>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while (count &lt; 2) {</a:t>
            </a:r>
            <a:endParaRPr lang="en-US">
              <a:solidFill>
                <a:schemeClr val="bg2"/>
              </a:solidFill>
              <a:cs typeface="Times New Roman" pitchFamily="18" charset="0"/>
            </a:endParaRPr>
          </a:p>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  System.out.println("Welcome to Java!");</a:t>
            </a:r>
            <a:endParaRPr lang="en-US">
              <a:solidFill>
                <a:schemeClr val="bg2"/>
              </a:solidFill>
              <a:cs typeface="Times New Roman" pitchFamily="18" charset="0"/>
            </a:endParaRPr>
          </a:p>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  count++;</a:t>
            </a:r>
            <a:endParaRPr lang="en-US">
              <a:solidFill>
                <a:schemeClr val="bg2"/>
              </a:solidFill>
              <a:cs typeface="Times New Roman" pitchFamily="18" charset="0"/>
            </a:endParaRPr>
          </a:p>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a:t>
            </a:r>
          </a:p>
        </p:txBody>
      </p:sp>
      <p:sp>
        <p:nvSpPr>
          <p:cNvPr id="16390" name="Rectangle 5"/>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16391" name="AutoShape 6"/>
          <p:cNvSpPr>
            <a:spLocks noChangeArrowheads="1"/>
          </p:cNvSpPr>
          <p:nvPr/>
        </p:nvSpPr>
        <p:spPr bwMode="auto">
          <a:xfrm>
            <a:off x="5257800" y="1219200"/>
            <a:ext cx="3538538" cy="635000"/>
          </a:xfrm>
          <a:prstGeom prst="wedgeRoundRectCallout">
            <a:avLst>
              <a:gd name="adj1" fmla="val -59333"/>
              <a:gd name="adj2" fmla="val 165250"/>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sz="1800"/>
              <a:t>Print Welcome to Java</a:t>
            </a:r>
          </a:p>
        </p:txBody>
      </p:sp>
      <p:sp>
        <p:nvSpPr>
          <p:cNvPr id="16392" name="Rectangle 7"/>
          <p:cNvSpPr>
            <a:spLocks noChangeArrowheads="1"/>
          </p:cNvSpPr>
          <p:nvPr/>
        </p:nvSpPr>
        <p:spPr bwMode="auto">
          <a:xfrm>
            <a:off x="309563" y="2506663"/>
            <a:ext cx="5105400" cy="3841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
        <p:nvSpPr>
          <p:cNvPr id="16393"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p>
            <a:fld id="{1B382D84-F2B5-4C3B-BF97-A5BF21EBB5C9}" type="slidenum">
              <a:rPr lang="en-US"/>
              <a:pPr/>
              <a:t>11</a:t>
            </a:fld>
            <a:endParaRPr lang="en-US"/>
          </a:p>
        </p:txBody>
      </p:sp>
      <p:sp>
        <p:nvSpPr>
          <p:cNvPr id="17411" name="Rectangle 2"/>
          <p:cNvSpPr>
            <a:spLocks noGrp="1" noChangeArrowheads="1"/>
          </p:cNvSpPr>
          <p:nvPr>
            <p:ph type="title"/>
          </p:nvPr>
        </p:nvSpPr>
        <p:spPr>
          <a:xfrm>
            <a:off x="685800" y="228600"/>
            <a:ext cx="7772400" cy="762000"/>
          </a:xfrm>
        </p:spPr>
        <p:txBody>
          <a:bodyPr/>
          <a:lstStyle/>
          <a:p>
            <a:r>
              <a:rPr lang="en-US" smtClean="0"/>
              <a:t>Trace while Loop, cont.</a:t>
            </a:r>
          </a:p>
        </p:txBody>
      </p:sp>
      <p:sp>
        <p:nvSpPr>
          <p:cNvPr id="17412" name="Rectangle 3"/>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17413" name="Rectangle 4"/>
          <p:cNvSpPr>
            <a:spLocks noChangeArrowheads="1"/>
          </p:cNvSpPr>
          <p:nvPr/>
        </p:nvSpPr>
        <p:spPr bwMode="auto">
          <a:xfrm>
            <a:off x="228600" y="1447800"/>
            <a:ext cx="5334000" cy="2465388"/>
          </a:xfrm>
          <a:prstGeom prst="rect">
            <a:avLst/>
          </a:prstGeom>
          <a:solidFill>
            <a:schemeClr val="tx1"/>
          </a:solidFill>
          <a:ln w="12700">
            <a:noFill/>
            <a:miter lim="800000"/>
            <a:headEnd type="none" w="sm" len="sm"/>
            <a:tailEnd type="none" w="sm" len="sm"/>
          </a:ln>
        </p:spPr>
        <p:txBody>
          <a:bodyPr>
            <a:spAutoFit/>
          </a:bodyPr>
          <a:lstStyle/>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int count = 0;</a:t>
            </a:r>
            <a:endParaRPr lang="en-US">
              <a:solidFill>
                <a:schemeClr val="bg2"/>
              </a:solidFill>
              <a:cs typeface="Times New Roman" pitchFamily="18" charset="0"/>
            </a:endParaRPr>
          </a:p>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while (count &lt; 2) {</a:t>
            </a:r>
            <a:endParaRPr lang="en-US">
              <a:solidFill>
                <a:schemeClr val="bg2"/>
              </a:solidFill>
              <a:cs typeface="Times New Roman" pitchFamily="18" charset="0"/>
            </a:endParaRPr>
          </a:p>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  System.out.println("Welcome to Java!");</a:t>
            </a:r>
            <a:endParaRPr lang="en-US">
              <a:solidFill>
                <a:schemeClr val="bg2"/>
              </a:solidFill>
              <a:cs typeface="Times New Roman" pitchFamily="18" charset="0"/>
            </a:endParaRPr>
          </a:p>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  count++;</a:t>
            </a:r>
            <a:endParaRPr lang="en-US">
              <a:solidFill>
                <a:schemeClr val="bg2"/>
              </a:solidFill>
              <a:cs typeface="Times New Roman" pitchFamily="18" charset="0"/>
            </a:endParaRPr>
          </a:p>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a:t>
            </a:r>
          </a:p>
        </p:txBody>
      </p:sp>
      <p:sp>
        <p:nvSpPr>
          <p:cNvPr id="17414" name="Rectangle 5"/>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17415" name="AutoShape 6"/>
          <p:cNvSpPr>
            <a:spLocks noChangeArrowheads="1"/>
          </p:cNvSpPr>
          <p:nvPr/>
        </p:nvSpPr>
        <p:spPr bwMode="auto">
          <a:xfrm>
            <a:off x="5257800" y="1219200"/>
            <a:ext cx="3538538" cy="635000"/>
          </a:xfrm>
          <a:prstGeom prst="wedgeRoundRectCallout">
            <a:avLst>
              <a:gd name="adj1" fmla="val -59333"/>
              <a:gd name="adj2" fmla="val 242000"/>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sz="1800"/>
              <a:t>Increase count by 1</a:t>
            </a:r>
          </a:p>
          <a:p>
            <a:pPr algn="ctr"/>
            <a:r>
              <a:rPr lang="en-US" sz="1800"/>
              <a:t>count is 2 now</a:t>
            </a:r>
          </a:p>
        </p:txBody>
      </p:sp>
      <p:sp>
        <p:nvSpPr>
          <p:cNvPr id="17416" name="Rectangle 8"/>
          <p:cNvSpPr>
            <a:spLocks noChangeArrowheads="1"/>
          </p:cNvSpPr>
          <p:nvPr/>
        </p:nvSpPr>
        <p:spPr bwMode="auto">
          <a:xfrm>
            <a:off x="269875" y="2968625"/>
            <a:ext cx="5105400" cy="3841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
        <p:nvSpPr>
          <p:cNvPr id="17417" name="Rectangle 9"/>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p>
            <a:fld id="{43614DCC-85CD-4F41-82D3-9B2AC70B1C0F}" type="slidenum">
              <a:rPr lang="en-US"/>
              <a:pPr/>
              <a:t>12</a:t>
            </a:fld>
            <a:endParaRPr lang="en-US"/>
          </a:p>
        </p:txBody>
      </p:sp>
      <p:sp>
        <p:nvSpPr>
          <p:cNvPr id="18435" name="Rectangle 2"/>
          <p:cNvSpPr>
            <a:spLocks noGrp="1" noChangeArrowheads="1"/>
          </p:cNvSpPr>
          <p:nvPr>
            <p:ph type="title"/>
          </p:nvPr>
        </p:nvSpPr>
        <p:spPr>
          <a:xfrm>
            <a:off x="685800" y="228600"/>
            <a:ext cx="7772400" cy="762000"/>
          </a:xfrm>
        </p:spPr>
        <p:txBody>
          <a:bodyPr/>
          <a:lstStyle/>
          <a:p>
            <a:r>
              <a:rPr lang="en-US" smtClean="0"/>
              <a:t>Trace while Loop, cont.</a:t>
            </a:r>
          </a:p>
        </p:txBody>
      </p:sp>
      <p:sp>
        <p:nvSpPr>
          <p:cNvPr id="18436" name="Rectangle 3"/>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18437" name="Rectangle 4"/>
          <p:cNvSpPr>
            <a:spLocks noChangeArrowheads="1"/>
          </p:cNvSpPr>
          <p:nvPr/>
        </p:nvSpPr>
        <p:spPr bwMode="auto">
          <a:xfrm>
            <a:off x="228600" y="1447800"/>
            <a:ext cx="5334000" cy="2465388"/>
          </a:xfrm>
          <a:prstGeom prst="rect">
            <a:avLst/>
          </a:prstGeom>
          <a:solidFill>
            <a:schemeClr val="tx1"/>
          </a:solidFill>
          <a:ln w="12700">
            <a:noFill/>
            <a:miter lim="800000"/>
            <a:headEnd type="none" w="sm" len="sm"/>
            <a:tailEnd type="none" w="sm" len="sm"/>
          </a:ln>
        </p:spPr>
        <p:txBody>
          <a:bodyPr>
            <a:spAutoFit/>
          </a:bodyPr>
          <a:lstStyle/>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int count = 0;</a:t>
            </a:r>
            <a:endParaRPr lang="en-US">
              <a:solidFill>
                <a:schemeClr val="bg2"/>
              </a:solidFill>
              <a:cs typeface="Times New Roman" pitchFamily="18" charset="0"/>
            </a:endParaRPr>
          </a:p>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while (count &lt; 2) {</a:t>
            </a:r>
            <a:endParaRPr lang="en-US">
              <a:solidFill>
                <a:schemeClr val="bg2"/>
              </a:solidFill>
              <a:cs typeface="Times New Roman" pitchFamily="18" charset="0"/>
            </a:endParaRPr>
          </a:p>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  System.out.println("Welcome to Java!");</a:t>
            </a:r>
            <a:endParaRPr lang="en-US">
              <a:solidFill>
                <a:schemeClr val="bg2"/>
              </a:solidFill>
              <a:cs typeface="Times New Roman" pitchFamily="18" charset="0"/>
            </a:endParaRPr>
          </a:p>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  count++;</a:t>
            </a:r>
            <a:endParaRPr lang="en-US">
              <a:solidFill>
                <a:schemeClr val="bg2"/>
              </a:solidFill>
              <a:cs typeface="Times New Roman" pitchFamily="18" charset="0"/>
            </a:endParaRPr>
          </a:p>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a:t>
            </a:r>
          </a:p>
        </p:txBody>
      </p:sp>
      <p:sp>
        <p:nvSpPr>
          <p:cNvPr id="18438" name="Rectangle 5"/>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18439" name="AutoShape 6"/>
          <p:cNvSpPr>
            <a:spLocks noChangeArrowheads="1"/>
          </p:cNvSpPr>
          <p:nvPr/>
        </p:nvSpPr>
        <p:spPr bwMode="auto">
          <a:xfrm>
            <a:off x="5262563" y="1201738"/>
            <a:ext cx="3538537" cy="635000"/>
          </a:xfrm>
          <a:prstGeom prst="wedgeRoundRectCallout">
            <a:avLst>
              <a:gd name="adj1" fmla="val -63639"/>
              <a:gd name="adj2" fmla="val 110750"/>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sz="1800"/>
              <a:t>(count &lt; 2) is false since count is 2 now</a:t>
            </a:r>
          </a:p>
        </p:txBody>
      </p:sp>
      <p:sp>
        <p:nvSpPr>
          <p:cNvPr id="18440" name="Rectangle 7"/>
          <p:cNvSpPr>
            <a:spLocks noChangeArrowheads="1"/>
          </p:cNvSpPr>
          <p:nvPr/>
        </p:nvSpPr>
        <p:spPr bwMode="auto">
          <a:xfrm>
            <a:off x="309563" y="2008188"/>
            <a:ext cx="5143500" cy="3841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
        <p:nvSpPr>
          <p:cNvPr id="18441"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p>
            <a:fld id="{D67494F2-275E-43D2-ADC2-E509DA20A0D7}" type="slidenum">
              <a:rPr lang="en-US"/>
              <a:pPr/>
              <a:t>13</a:t>
            </a:fld>
            <a:endParaRPr lang="en-US"/>
          </a:p>
        </p:txBody>
      </p:sp>
      <p:sp>
        <p:nvSpPr>
          <p:cNvPr id="19459" name="Rectangle 2"/>
          <p:cNvSpPr>
            <a:spLocks noGrp="1" noChangeArrowheads="1"/>
          </p:cNvSpPr>
          <p:nvPr>
            <p:ph type="title"/>
          </p:nvPr>
        </p:nvSpPr>
        <p:spPr>
          <a:xfrm>
            <a:off x="685800" y="228600"/>
            <a:ext cx="7772400" cy="762000"/>
          </a:xfrm>
        </p:spPr>
        <p:txBody>
          <a:bodyPr/>
          <a:lstStyle/>
          <a:p>
            <a:r>
              <a:rPr lang="en-US" smtClean="0"/>
              <a:t>Trace while Loop</a:t>
            </a:r>
          </a:p>
        </p:txBody>
      </p:sp>
      <p:sp>
        <p:nvSpPr>
          <p:cNvPr id="19460" name="Rectangle 3"/>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19461" name="Rectangle 4"/>
          <p:cNvSpPr>
            <a:spLocks noChangeArrowheads="1"/>
          </p:cNvSpPr>
          <p:nvPr/>
        </p:nvSpPr>
        <p:spPr bwMode="auto">
          <a:xfrm>
            <a:off x="228600" y="1447800"/>
            <a:ext cx="5334000" cy="2976563"/>
          </a:xfrm>
          <a:prstGeom prst="rect">
            <a:avLst/>
          </a:prstGeom>
          <a:solidFill>
            <a:schemeClr val="tx1"/>
          </a:solidFill>
          <a:ln w="12700">
            <a:noFill/>
            <a:miter lim="800000"/>
            <a:headEnd type="none" w="sm" len="sm"/>
            <a:tailEnd type="none" w="sm" len="sm"/>
          </a:ln>
        </p:spPr>
        <p:txBody>
          <a:bodyPr>
            <a:spAutoFit/>
          </a:bodyPr>
          <a:lstStyle/>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int count = 0;</a:t>
            </a:r>
            <a:endParaRPr lang="en-US">
              <a:solidFill>
                <a:schemeClr val="bg2"/>
              </a:solidFill>
              <a:cs typeface="Times New Roman" pitchFamily="18" charset="0"/>
            </a:endParaRPr>
          </a:p>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while (count &lt; 2) {</a:t>
            </a:r>
            <a:endParaRPr lang="en-US">
              <a:solidFill>
                <a:schemeClr val="bg2"/>
              </a:solidFill>
              <a:cs typeface="Times New Roman" pitchFamily="18" charset="0"/>
            </a:endParaRPr>
          </a:p>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  System.out.println("Welcome to Java!");</a:t>
            </a:r>
            <a:endParaRPr lang="en-US">
              <a:solidFill>
                <a:schemeClr val="bg2"/>
              </a:solidFill>
              <a:cs typeface="Times New Roman" pitchFamily="18" charset="0"/>
            </a:endParaRPr>
          </a:p>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  count++;</a:t>
            </a:r>
            <a:endParaRPr lang="en-US">
              <a:solidFill>
                <a:schemeClr val="bg2"/>
              </a:solidFill>
              <a:cs typeface="Times New Roman" pitchFamily="18" charset="0"/>
            </a:endParaRPr>
          </a:p>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a:t>
            </a:r>
          </a:p>
          <a:p>
            <a:pPr>
              <a:lnSpc>
                <a:spcPct val="90000"/>
              </a:lnSpc>
              <a:spcBef>
                <a:spcPct val="50000"/>
              </a:spcBef>
              <a:buClr>
                <a:schemeClr val="tx2"/>
              </a:buClr>
              <a:buSzPct val="75000"/>
              <a:buFont typeface="Monotype Sorts" pitchFamily="2" charset="2"/>
              <a:buNone/>
            </a:pPr>
            <a:endParaRPr lang="en-US">
              <a:solidFill>
                <a:schemeClr val="bg2"/>
              </a:solidFill>
              <a:cs typeface="Courier New" pitchFamily="49" charset="0"/>
            </a:endParaRPr>
          </a:p>
        </p:txBody>
      </p:sp>
      <p:sp>
        <p:nvSpPr>
          <p:cNvPr id="19462" name="Rectangle 5"/>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19463" name="AutoShape 6"/>
          <p:cNvSpPr>
            <a:spLocks noChangeArrowheads="1"/>
          </p:cNvSpPr>
          <p:nvPr/>
        </p:nvSpPr>
        <p:spPr bwMode="auto">
          <a:xfrm>
            <a:off x="5262563" y="1201738"/>
            <a:ext cx="3538537" cy="635000"/>
          </a:xfrm>
          <a:prstGeom prst="wedgeRoundRectCallout">
            <a:avLst>
              <a:gd name="adj1" fmla="val -64222"/>
              <a:gd name="adj2" fmla="val 411500"/>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sz="1800"/>
              <a:t>The loop exits. Execute the next statement after the loop.</a:t>
            </a:r>
          </a:p>
        </p:txBody>
      </p:sp>
      <p:sp>
        <p:nvSpPr>
          <p:cNvPr id="19464" name="Rectangle 8"/>
          <p:cNvSpPr>
            <a:spLocks noChangeArrowheads="1"/>
          </p:cNvSpPr>
          <p:nvPr/>
        </p:nvSpPr>
        <p:spPr bwMode="auto">
          <a:xfrm>
            <a:off x="309563" y="3967163"/>
            <a:ext cx="5143500" cy="3841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
        <p:nvSpPr>
          <p:cNvPr id="19465" name="Rectangle 9"/>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p>
            <a:fld id="{4AB67FC3-211A-4EDB-BD0B-276AC7BD4885}" type="slidenum">
              <a:rPr lang="en-US"/>
              <a:pPr/>
              <a:t>14</a:t>
            </a:fld>
            <a:endParaRPr lang="en-US"/>
          </a:p>
        </p:txBody>
      </p:sp>
      <p:sp>
        <p:nvSpPr>
          <p:cNvPr id="20483" name="Rectangle 2"/>
          <p:cNvSpPr>
            <a:spLocks noGrp="1" noChangeArrowheads="1"/>
          </p:cNvSpPr>
          <p:nvPr>
            <p:ph type="title"/>
          </p:nvPr>
        </p:nvSpPr>
        <p:spPr>
          <a:xfrm>
            <a:off x="0" y="241300"/>
            <a:ext cx="9144000" cy="628650"/>
          </a:xfrm>
        </p:spPr>
        <p:txBody>
          <a:bodyPr/>
          <a:lstStyle/>
          <a:p>
            <a:r>
              <a:rPr lang="en-US" sz="3600" smtClean="0"/>
              <a:t>Problem: Guessing Numbers</a:t>
            </a:r>
            <a:r>
              <a:rPr lang="en-US" sz="4000" smtClean="0"/>
              <a:t> </a:t>
            </a:r>
          </a:p>
        </p:txBody>
      </p:sp>
      <p:sp>
        <p:nvSpPr>
          <p:cNvPr id="20484" name="Rectangle 3"/>
          <p:cNvSpPr>
            <a:spLocks noGrp="1" noChangeArrowheads="1"/>
          </p:cNvSpPr>
          <p:nvPr>
            <p:ph type="body" idx="1"/>
          </p:nvPr>
        </p:nvSpPr>
        <p:spPr>
          <a:xfrm>
            <a:off x="309563" y="1009650"/>
            <a:ext cx="8534400" cy="4186238"/>
          </a:xfrm>
        </p:spPr>
        <p:txBody>
          <a:bodyPr/>
          <a:lstStyle/>
          <a:p>
            <a:pPr marL="0" indent="0">
              <a:spcBef>
                <a:spcPct val="100000"/>
              </a:spcBef>
              <a:buFont typeface="Monotype Sorts" pitchFamily="2" charset="2"/>
              <a:buNone/>
            </a:pPr>
            <a:r>
              <a:rPr lang="en-US" dirty="0" smtClean="0"/>
              <a:t>Write a program that randomly generates an integer between </a:t>
            </a:r>
            <a:r>
              <a:rPr lang="en-US" u="sng" dirty="0" smtClean="0"/>
              <a:t>0</a:t>
            </a:r>
            <a:r>
              <a:rPr lang="en-US" dirty="0" smtClean="0"/>
              <a:t> and </a:t>
            </a:r>
            <a:r>
              <a:rPr lang="en-US" u="sng" dirty="0" smtClean="0"/>
              <a:t>10</a:t>
            </a:r>
            <a:r>
              <a:rPr lang="en-US" dirty="0" smtClean="0"/>
              <a:t>, inclusive. The program prompts the user to enter a number continuously until the number matches the randomly generated number. For each user input, the program tells the user whether the input is too low or too high, so the user can choose the next input intelligently. Here is a sample run: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Guessing Numbers</a:t>
            </a:r>
            <a:r>
              <a:rPr lang="en-US" sz="4800" smtClean="0"/>
              <a:t> </a:t>
            </a:r>
            <a:endParaRPr lang="en-US" smtClean="0"/>
          </a:p>
        </p:txBody>
      </p:sp>
      <p:sp>
        <p:nvSpPr>
          <p:cNvPr id="21507" name="Content Placeholder 2"/>
          <p:cNvSpPr>
            <a:spLocks noGrp="1"/>
          </p:cNvSpPr>
          <p:nvPr>
            <p:ph idx="1"/>
          </p:nvPr>
        </p:nvSpPr>
        <p:spPr/>
        <p:txBody>
          <a:bodyPr/>
          <a:lstStyle/>
          <a:p>
            <a:pPr>
              <a:buFont typeface="Monotype Sorts" pitchFamily="2" charset="2"/>
              <a:buNone/>
            </a:pPr>
            <a:r>
              <a:rPr lang="en-US" sz="2000" b="1" dirty="0" smtClean="0"/>
              <a:t>import</a:t>
            </a:r>
            <a:r>
              <a:rPr lang="en-US" sz="2000" dirty="0" smtClean="0"/>
              <a:t> </a:t>
            </a:r>
            <a:r>
              <a:rPr lang="en-US" sz="2000" dirty="0" err="1" smtClean="0"/>
              <a:t>java.util.Scanner</a:t>
            </a:r>
            <a:r>
              <a:rPr lang="en-US" sz="2000" dirty="0" smtClean="0"/>
              <a:t>; </a:t>
            </a:r>
          </a:p>
          <a:p>
            <a:pPr>
              <a:buFont typeface="Monotype Sorts" pitchFamily="2" charset="2"/>
              <a:buNone/>
            </a:pPr>
            <a:endParaRPr lang="en-US" sz="2000" dirty="0" smtClean="0"/>
          </a:p>
          <a:p>
            <a:pPr>
              <a:buFont typeface="Monotype Sorts" pitchFamily="2" charset="2"/>
              <a:buNone/>
            </a:pPr>
            <a:r>
              <a:rPr lang="en-US" sz="2000" b="1" dirty="0" smtClean="0"/>
              <a:t>public</a:t>
            </a:r>
            <a:r>
              <a:rPr lang="en-US" sz="2000" dirty="0" smtClean="0"/>
              <a:t> </a:t>
            </a:r>
            <a:r>
              <a:rPr lang="en-US" sz="2000" b="1" dirty="0" smtClean="0"/>
              <a:t>class</a:t>
            </a:r>
            <a:r>
              <a:rPr lang="en-US" sz="2000" dirty="0" smtClean="0"/>
              <a:t> </a:t>
            </a:r>
            <a:r>
              <a:rPr lang="en-US" sz="2000" dirty="0" err="1" smtClean="0"/>
              <a:t>GuessNumberUsingBreak</a:t>
            </a:r>
            <a:r>
              <a:rPr lang="en-US" sz="2000" dirty="0" smtClean="0"/>
              <a:t> { </a:t>
            </a:r>
          </a:p>
          <a:p>
            <a:pPr>
              <a:buFont typeface="Monotype Sorts" pitchFamily="2" charset="2"/>
              <a:buNone/>
            </a:pPr>
            <a:r>
              <a:rPr lang="en-US" sz="2000" b="1" dirty="0" smtClean="0"/>
              <a:t>	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buFont typeface="Monotype Sorts" pitchFamily="2" charset="2"/>
              <a:buNone/>
            </a:pPr>
            <a:r>
              <a:rPr lang="en-US" sz="2000" dirty="0" smtClean="0"/>
              <a:t>		// Generate a random number to be guessed </a:t>
            </a:r>
          </a:p>
          <a:p>
            <a:pPr>
              <a:buFont typeface="Monotype Sorts" pitchFamily="2" charset="2"/>
              <a:buNone/>
            </a:pPr>
            <a:r>
              <a:rPr lang="en-US" sz="2000" b="1" dirty="0" smtClean="0"/>
              <a:t>		</a:t>
            </a:r>
            <a:r>
              <a:rPr lang="en-US" sz="2000" b="1" dirty="0" err="1" smtClean="0"/>
              <a:t>int</a:t>
            </a:r>
            <a:r>
              <a:rPr lang="en-US" sz="2000" dirty="0" smtClean="0"/>
              <a:t> number = (</a:t>
            </a:r>
            <a:r>
              <a:rPr lang="en-US" sz="2000" b="1" dirty="0" err="1" smtClean="0"/>
              <a:t>int</a:t>
            </a:r>
            <a:r>
              <a:rPr lang="en-US" sz="2000" dirty="0" smtClean="0"/>
              <a:t>)(</a:t>
            </a:r>
            <a:r>
              <a:rPr lang="en-US" sz="2000" dirty="0" err="1" smtClean="0"/>
              <a:t>Math.random</a:t>
            </a:r>
            <a:r>
              <a:rPr lang="en-US" sz="2000" dirty="0" smtClean="0"/>
              <a:t>() * 11); </a:t>
            </a:r>
          </a:p>
          <a:p>
            <a:pPr>
              <a:buFont typeface="Monotype Sorts" pitchFamily="2" charset="2"/>
              <a:buNone/>
            </a:pPr>
            <a:r>
              <a:rPr lang="en-US" sz="2000" dirty="0" smtClean="0"/>
              <a:t>		Scanner input = </a:t>
            </a:r>
            <a:r>
              <a:rPr lang="en-US" sz="2000" b="1" dirty="0" smtClean="0"/>
              <a:t>new</a:t>
            </a:r>
            <a:r>
              <a:rPr lang="en-US" sz="2000" dirty="0" smtClean="0"/>
              <a:t> Scanner(</a:t>
            </a:r>
            <a:r>
              <a:rPr lang="en-US" sz="2000" dirty="0" err="1" smtClean="0"/>
              <a:t>System.in</a:t>
            </a:r>
            <a:r>
              <a:rPr lang="en-US" sz="2000" dirty="0" smtClean="0"/>
              <a:t>); </a:t>
            </a:r>
          </a:p>
          <a:p>
            <a:pPr>
              <a:buFont typeface="Monotype Sorts" pitchFamily="2" charset="2"/>
              <a:buNone/>
            </a:pPr>
            <a:r>
              <a:rPr lang="en-US" sz="2000" dirty="0" smtClean="0"/>
              <a:t>		</a:t>
            </a:r>
            <a:r>
              <a:rPr lang="en-US" sz="2000" dirty="0" err="1" smtClean="0"/>
              <a:t>System.out.println</a:t>
            </a:r>
            <a:r>
              <a:rPr lang="en-US" sz="2000" dirty="0" smtClean="0"/>
              <a:t>("Guess a magic number between 0 and 10"); </a:t>
            </a:r>
          </a:p>
        </p:txBody>
      </p:sp>
      <p:sp>
        <p:nvSpPr>
          <p:cNvPr id="21508" name="Slide Number Placeholder 3"/>
          <p:cNvSpPr>
            <a:spLocks noGrp="1"/>
          </p:cNvSpPr>
          <p:nvPr>
            <p:ph type="sldNum" sz="quarter" idx="11"/>
          </p:nvPr>
        </p:nvSpPr>
        <p:spPr>
          <a:noFill/>
        </p:spPr>
        <p:txBody>
          <a:bodyPr/>
          <a:lstStyle/>
          <a:p>
            <a:fld id="{63724759-DA17-495B-96F4-965C77185512}" type="slidenum">
              <a:rPr lang="en-US"/>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t>Guessing Numbers</a:t>
            </a:r>
            <a:r>
              <a:rPr lang="en-US" sz="4800" smtClean="0"/>
              <a:t> </a:t>
            </a:r>
            <a:endParaRPr lang="en-US" smtClean="0"/>
          </a:p>
        </p:txBody>
      </p:sp>
      <p:sp>
        <p:nvSpPr>
          <p:cNvPr id="22531" name="Content Placeholder 2"/>
          <p:cNvSpPr>
            <a:spLocks noGrp="1"/>
          </p:cNvSpPr>
          <p:nvPr>
            <p:ph idx="1"/>
          </p:nvPr>
        </p:nvSpPr>
        <p:spPr>
          <a:xfrm>
            <a:off x="685800" y="1657350"/>
            <a:ext cx="7772400" cy="4591050"/>
          </a:xfrm>
        </p:spPr>
        <p:txBody>
          <a:bodyPr/>
          <a:lstStyle/>
          <a:p>
            <a:pPr lvl="2">
              <a:buFont typeface="Monotype Sorts" pitchFamily="2" charset="2"/>
              <a:buNone/>
            </a:pPr>
            <a:r>
              <a:rPr lang="en-US" sz="1600" b="1" dirty="0" smtClean="0"/>
              <a:t>while</a:t>
            </a:r>
            <a:r>
              <a:rPr lang="en-US" sz="1600" dirty="0" smtClean="0"/>
              <a:t> (</a:t>
            </a:r>
            <a:r>
              <a:rPr lang="en-US" sz="1600" b="1" dirty="0" smtClean="0"/>
              <a:t>true</a:t>
            </a:r>
            <a:r>
              <a:rPr lang="en-US" sz="1600" dirty="0" smtClean="0"/>
              <a:t>) { </a:t>
            </a:r>
          </a:p>
          <a:p>
            <a:pPr lvl="3">
              <a:buFontTx/>
              <a:buNone/>
            </a:pPr>
            <a:r>
              <a:rPr lang="en-US" sz="1600" dirty="0" smtClean="0"/>
              <a:t>// Prompt the user to guess the number </a:t>
            </a:r>
          </a:p>
          <a:p>
            <a:pPr lvl="3">
              <a:buFontTx/>
              <a:buNone/>
            </a:pPr>
            <a:r>
              <a:rPr lang="en-US" sz="1600" dirty="0" err="1" smtClean="0"/>
              <a:t>System.out.print</a:t>
            </a:r>
            <a:r>
              <a:rPr lang="en-US" sz="1600" dirty="0" smtClean="0"/>
              <a:t>("\</a:t>
            </a:r>
            <a:r>
              <a:rPr lang="en-US" sz="1600" dirty="0" err="1" smtClean="0"/>
              <a:t>nEnter</a:t>
            </a:r>
            <a:r>
              <a:rPr lang="en-US" sz="1600" dirty="0" smtClean="0"/>
              <a:t> your guess: "); </a:t>
            </a:r>
          </a:p>
          <a:p>
            <a:pPr lvl="3">
              <a:buFontTx/>
              <a:buNone/>
            </a:pPr>
            <a:r>
              <a:rPr lang="en-US" sz="1600" b="1" dirty="0" err="1" smtClean="0"/>
              <a:t>int</a:t>
            </a:r>
            <a:r>
              <a:rPr lang="en-US" sz="1600" dirty="0" smtClean="0"/>
              <a:t> guess = </a:t>
            </a:r>
            <a:r>
              <a:rPr lang="en-US" sz="1600" dirty="0" err="1" smtClean="0"/>
              <a:t>input.nextInt</a:t>
            </a:r>
            <a:r>
              <a:rPr lang="en-US" sz="1600" dirty="0" smtClean="0"/>
              <a:t>(); </a:t>
            </a:r>
          </a:p>
          <a:p>
            <a:pPr lvl="3">
              <a:buFontTx/>
              <a:buNone/>
            </a:pPr>
            <a:r>
              <a:rPr lang="en-US" sz="1600" b="1" dirty="0" smtClean="0"/>
              <a:t>if</a:t>
            </a:r>
            <a:r>
              <a:rPr lang="en-US" sz="1600" dirty="0" smtClean="0"/>
              <a:t> (guess == number) { </a:t>
            </a:r>
          </a:p>
          <a:p>
            <a:pPr lvl="3">
              <a:buFontTx/>
              <a:buNone/>
            </a:pPr>
            <a:r>
              <a:rPr lang="en-US" sz="1600" dirty="0" smtClean="0"/>
              <a:t>	</a:t>
            </a:r>
            <a:r>
              <a:rPr lang="en-US" sz="1600" dirty="0" err="1" smtClean="0"/>
              <a:t>System.out.println</a:t>
            </a:r>
            <a:r>
              <a:rPr lang="en-US" sz="1600" dirty="0" smtClean="0"/>
              <a:t>("Yes, the number is " + number); </a:t>
            </a:r>
          </a:p>
          <a:p>
            <a:pPr lvl="3">
              <a:buFontTx/>
              <a:buNone/>
            </a:pPr>
            <a:r>
              <a:rPr lang="en-US" sz="1600" b="1" dirty="0" smtClean="0"/>
              <a:t>	break</a:t>
            </a:r>
            <a:r>
              <a:rPr lang="en-US" sz="1600" dirty="0" smtClean="0"/>
              <a:t>; </a:t>
            </a:r>
          </a:p>
          <a:p>
            <a:pPr lvl="3">
              <a:buFontTx/>
              <a:buNone/>
            </a:pPr>
            <a:r>
              <a:rPr lang="en-US" sz="1600" dirty="0" smtClean="0"/>
              <a:t>} </a:t>
            </a:r>
            <a:r>
              <a:rPr lang="en-US" sz="1600" b="1" dirty="0" smtClean="0"/>
              <a:t>else</a:t>
            </a:r>
            <a:r>
              <a:rPr lang="en-US" sz="1600" dirty="0" smtClean="0"/>
              <a:t> </a:t>
            </a:r>
            <a:r>
              <a:rPr lang="en-US" sz="1600" b="1" dirty="0" smtClean="0"/>
              <a:t>if</a:t>
            </a:r>
            <a:r>
              <a:rPr lang="en-US" sz="1600" dirty="0" smtClean="0"/>
              <a:t> (guess &gt; number) </a:t>
            </a:r>
          </a:p>
          <a:p>
            <a:pPr lvl="3">
              <a:buFontTx/>
              <a:buNone/>
            </a:pPr>
            <a:r>
              <a:rPr lang="en-US" sz="1600" dirty="0" smtClean="0"/>
              <a:t>	</a:t>
            </a:r>
            <a:r>
              <a:rPr lang="en-US" sz="1600" dirty="0" err="1" smtClean="0"/>
              <a:t>System.out.println</a:t>
            </a:r>
            <a:r>
              <a:rPr lang="en-US" sz="1600" dirty="0" smtClean="0"/>
              <a:t>("Your guess is too high"); </a:t>
            </a:r>
          </a:p>
          <a:p>
            <a:pPr lvl="3">
              <a:buFontTx/>
              <a:buNone/>
            </a:pPr>
            <a:r>
              <a:rPr lang="en-US" sz="1600" b="1" dirty="0" smtClean="0"/>
              <a:t>else</a:t>
            </a:r>
            <a:r>
              <a:rPr lang="en-US" sz="1600" dirty="0" smtClean="0"/>
              <a:t> </a:t>
            </a:r>
            <a:r>
              <a:rPr lang="en-US" sz="1600" dirty="0" err="1" smtClean="0"/>
              <a:t>System.out.println</a:t>
            </a:r>
            <a:r>
              <a:rPr lang="en-US" sz="1600" dirty="0" smtClean="0"/>
              <a:t>("Your guess is too low"); </a:t>
            </a:r>
          </a:p>
          <a:p>
            <a:pPr lvl="2">
              <a:buFontTx/>
              <a:buNone/>
            </a:pPr>
            <a:r>
              <a:rPr lang="en-US" sz="1600" dirty="0" smtClean="0"/>
              <a:t>} // End of loop </a:t>
            </a:r>
          </a:p>
          <a:p>
            <a:pPr lvl="1">
              <a:buFontTx/>
              <a:buNone/>
            </a:pPr>
            <a:r>
              <a:rPr lang="en-US" sz="1600" dirty="0" smtClean="0"/>
              <a:t>} // end main function</a:t>
            </a:r>
          </a:p>
          <a:p>
            <a:pPr>
              <a:buFontTx/>
              <a:buNone/>
            </a:pPr>
            <a:r>
              <a:rPr lang="en-US" sz="1600" dirty="0" smtClean="0"/>
              <a:t>} // end of class</a:t>
            </a:r>
          </a:p>
          <a:p>
            <a:pPr lvl="1">
              <a:buFontTx/>
              <a:buNone/>
            </a:pPr>
            <a:endParaRPr lang="en-US" sz="1600" dirty="0" smtClean="0"/>
          </a:p>
          <a:p>
            <a:pPr lvl="1">
              <a:buFontTx/>
              <a:buNone/>
            </a:pPr>
            <a:endParaRPr lang="en-US" sz="1600" dirty="0" smtClean="0"/>
          </a:p>
          <a:p>
            <a:pPr lvl="1">
              <a:buFontTx/>
              <a:buNone/>
            </a:pPr>
            <a:endParaRPr lang="en-US" sz="1600" dirty="0" smtClean="0"/>
          </a:p>
          <a:p>
            <a:pPr>
              <a:buFont typeface="Monotype Sorts" pitchFamily="2" charset="2"/>
              <a:buNone/>
            </a:pPr>
            <a:endParaRPr lang="en-US" sz="1600" dirty="0" smtClean="0"/>
          </a:p>
        </p:txBody>
      </p:sp>
      <p:sp>
        <p:nvSpPr>
          <p:cNvPr id="22532" name="Slide Number Placeholder 3"/>
          <p:cNvSpPr>
            <a:spLocks noGrp="1"/>
          </p:cNvSpPr>
          <p:nvPr>
            <p:ph type="sldNum" sz="quarter" idx="11"/>
          </p:nvPr>
        </p:nvSpPr>
        <p:spPr>
          <a:noFill/>
        </p:spPr>
        <p:txBody>
          <a:bodyPr/>
          <a:lstStyle/>
          <a:p>
            <a:fld id="{24322D9D-E702-4BD3-8FA9-84B82E73C551}" type="slidenum">
              <a:rPr lang="en-US"/>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4"/>
          <p:cNvSpPr>
            <a:spLocks noGrp="1"/>
          </p:cNvSpPr>
          <p:nvPr>
            <p:ph type="sldNum" sz="quarter" idx="11"/>
          </p:nvPr>
        </p:nvSpPr>
        <p:spPr>
          <a:noFill/>
        </p:spPr>
        <p:txBody>
          <a:bodyPr/>
          <a:lstStyle/>
          <a:p>
            <a:fld id="{EBF5DA2A-82EE-402D-A194-3AAD4DE9BAA0}" type="slidenum">
              <a:rPr lang="en-US"/>
              <a:pPr/>
              <a:t>17</a:t>
            </a:fld>
            <a:endParaRPr lang="en-US"/>
          </a:p>
        </p:txBody>
      </p:sp>
      <p:sp>
        <p:nvSpPr>
          <p:cNvPr id="2052" name="Rectangle 2"/>
          <p:cNvSpPr>
            <a:spLocks noGrp="1" noChangeArrowheads="1"/>
          </p:cNvSpPr>
          <p:nvPr>
            <p:ph type="title"/>
          </p:nvPr>
        </p:nvSpPr>
        <p:spPr>
          <a:xfrm>
            <a:off x="685800" y="0"/>
            <a:ext cx="7772400" cy="1428750"/>
          </a:xfrm>
        </p:spPr>
        <p:txBody>
          <a:bodyPr/>
          <a:lstStyle/>
          <a:p>
            <a:r>
              <a:rPr lang="en-US" sz="4200" smtClean="0">
                <a:latin typeface="Courier New" pitchFamily="49" charset="0"/>
              </a:rPr>
              <a:t>do-while</a:t>
            </a:r>
            <a:r>
              <a:rPr lang="en-US" smtClean="0"/>
              <a:t> Loop</a:t>
            </a:r>
            <a:endParaRPr lang="en-US" smtClean="0">
              <a:solidFill>
                <a:schemeClr val="tx1"/>
              </a:solidFill>
            </a:endParaRPr>
          </a:p>
        </p:txBody>
      </p:sp>
      <p:sp>
        <p:nvSpPr>
          <p:cNvPr id="2053" name="Rectangle 12"/>
          <p:cNvSpPr>
            <a:spLocks noChangeArrowheads="1"/>
          </p:cNvSpPr>
          <p:nvPr/>
        </p:nvSpPr>
        <p:spPr bwMode="auto">
          <a:xfrm>
            <a:off x="3455988" y="2228850"/>
            <a:ext cx="9144000" cy="0"/>
          </a:xfrm>
          <a:prstGeom prst="rect">
            <a:avLst/>
          </a:prstGeom>
          <a:noFill/>
          <a:ln w="12700">
            <a:noFill/>
            <a:miter lim="800000"/>
            <a:headEnd type="none" w="sm" len="sm"/>
            <a:tailEnd type="none" w="sm" len="sm"/>
          </a:ln>
        </p:spPr>
        <p:txBody>
          <a:bodyPr>
            <a:spAutoFit/>
          </a:bodyPr>
          <a:lstStyle/>
          <a:p>
            <a:endParaRPr lang="en-US"/>
          </a:p>
        </p:txBody>
      </p:sp>
      <p:sp>
        <p:nvSpPr>
          <p:cNvPr id="2054" name="Rectangle 13"/>
          <p:cNvSpPr>
            <a:spLocks noChangeArrowheads="1"/>
          </p:cNvSpPr>
          <p:nvPr/>
        </p:nvSpPr>
        <p:spPr bwMode="auto">
          <a:xfrm>
            <a:off x="152400" y="3810000"/>
            <a:ext cx="7315200" cy="2100263"/>
          </a:xfrm>
          <a:prstGeom prst="rect">
            <a:avLst/>
          </a:prstGeom>
          <a:noFill/>
          <a:ln w="12700">
            <a:noFill/>
            <a:miter lim="800000"/>
            <a:headEnd type="none" w="sm" len="sm"/>
            <a:tailEnd type="none" w="sm" len="sm"/>
          </a:ln>
        </p:spPr>
        <p:txBody>
          <a:bodyPr>
            <a:spAutoFit/>
          </a:bodyPr>
          <a:lstStyle/>
          <a:p>
            <a:pPr>
              <a:spcBef>
                <a:spcPct val="50000"/>
              </a:spcBef>
              <a:buClr>
                <a:schemeClr val="tx2"/>
              </a:buClr>
              <a:buSzPct val="75000"/>
              <a:buFont typeface="Monotype Sorts" pitchFamily="2" charset="2"/>
              <a:buNone/>
            </a:pPr>
            <a:r>
              <a:rPr lang="en-US">
                <a:latin typeface="Courier New" pitchFamily="49" charset="0"/>
              </a:rPr>
              <a:t>do {</a:t>
            </a:r>
          </a:p>
          <a:p>
            <a:pPr>
              <a:spcBef>
                <a:spcPct val="50000"/>
              </a:spcBef>
              <a:buClr>
                <a:schemeClr val="tx2"/>
              </a:buClr>
              <a:buSzPct val="75000"/>
              <a:buFont typeface="Monotype Sorts" pitchFamily="2" charset="2"/>
              <a:buNone/>
            </a:pPr>
            <a:r>
              <a:rPr lang="en-US">
                <a:latin typeface="Courier New" pitchFamily="49" charset="0"/>
              </a:rPr>
              <a:t>  // Loop body;</a:t>
            </a:r>
          </a:p>
          <a:p>
            <a:pPr>
              <a:spcBef>
                <a:spcPct val="50000"/>
              </a:spcBef>
              <a:buClr>
                <a:schemeClr val="tx2"/>
              </a:buClr>
              <a:buSzPct val="75000"/>
              <a:buFont typeface="Monotype Sorts" pitchFamily="2" charset="2"/>
              <a:buNone/>
            </a:pPr>
            <a:r>
              <a:rPr lang="en-US">
                <a:latin typeface="Courier New" pitchFamily="49" charset="0"/>
              </a:rPr>
              <a:t>  Statement(s);</a:t>
            </a:r>
          </a:p>
          <a:p>
            <a:pPr>
              <a:spcBef>
                <a:spcPct val="50000"/>
              </a:spcBef>
              <a:buClr>
                <a:schemeClr val="tx2"/>
              </a:buClr>
              <a:buSzPct val="75000"/>
              <a:buFont typeface="Monotype Sorts" pitchFamily="2" charset="2"/>
              <a:buNone/>
            </a:pPr>
            <a:r>
              <a:rPr lang="en-US">
                <a:latin typeface="Courier New" pitchFamily="49" charset="0"/>
              </a:rPr>
              <a:t>} while (loop-continuation-condition);</a:t>
            </a:r>
          </a:p>
        </p:txBody>
      </p:sp>
      <p:sp>
        <p:nvSpPr>
          <p:cNvPr id="2055" name="Rectangle 15"/>
          <p:cNvSpPr>
            <a:spLocks noChangeArrowheads="1"/>
          </p:cNvSpPr>
          <p:nvPr/>
        </p:nvSpPr>
        <p:spPr bwMode="auto">
          <a:xfrm>
            <a:off x="3667125" y="2300288"/>
            <a:ext cx="9144000" cy="0"/>
          </a:xfrm>
          <a:prstGeom prst="rect">
            <a:avLst/>
          </a:prstGeom>
          <a:noFill/>
          <a:ln w="12700">
            <a:noFill/>
            <a:miter lim="800000"/>
            <a:headEnd type="none" w="sm" len="sm"/>
            <a:tailEnd type="none" w="sm" len="sm"/>
          </a:ln>
        </p:spPr>
        <p:txBody>
          <a:bodyPr>
            <a:spAutoFit/>
          </a:bodyPr>
          <a:lstStyle/>
          <a:p>
            <a:endParaRPr lang="en-US"/>
          </a:p>
        </p:txBody>
      </p:sp>
      <p:sp>
        <p:nvSpPr>
          <p:cNvPr id="2056" name="Rectangle 19"/>
          <p:cNvSpPr>
            <a:spLocks noChangeArrowheads="1"/>
          </p:cNvSpPr>
          <p:nvPr/>
        </p:nvSpPr>
        <p:spPr bwMode="auto">
          <a:xfrm>
            <a:off x="3667125" y="2419350"/>
            <a:ext cx="9144000" cy="0"/>
          </a:xfrm>
          <a:prstGeom prst="rect">
            <a:avLst/>
          </a:prstGeom>
          <a:noFill/>
          <a:ln w="12700">
            <a:noFill/>
            <a:miter lim="800000"/>
            <a:headEnd type="none" w="sm" len="sm"/>
            <a:tailEnd type="none" w="sm" len="sm"/>
          </a:ln>
        </p:spPr>
        <p:txBody>
          <a:bodyPr>
            <a:spAutoFit/>
          </a:bodyPr>
          <a:lstStyle/>
          <a:p>
            <a:endParaRPr lang="en-US"/>
          </a:p>
        </p:txBody>
      </p:sp>
      <p:graphicFrame>
        <p:nvGraphicFramePr>
          <p:cNvPr id="2050" name="Object 18"/>
          <p:cNvGraphicFramePr>
            <a:graphicFrameLocks noChangeAspect="1"/>
          </p:cNvGraphicFramePr>
          <p:nvPr/>
        </p:nvGraphicFramePr>
        <p:xfrm>
          <a:off x="4495800" y="1295400"/>
          <a:ext cx="3619500" cy="4038600"/>
        </p:xfrm>
        <a:graphic>
          <a:graphicData uri="http://schemas.openxmlformats.org/presentationml/2006/ole">
            <p:oleObj spid="_x0000_s2050" r:id="rId3" imgW="1807464" imgH="2016252" progId="Word.Picture.8">
              <p:embed/>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lide Number Placeholder 4"/>
          <p:cNvSpPr>
            <a:spLocks noGrp="1"/>
          </p:cNvSpPr>
          <p:nvPr>
            <p:ph type="sldNum" sz="quarter" idx="11"/>
          </p:nvPr>
        </p:nvSpPr>
        <p:spPr>
          <a:noFill/>
        </p:spPr>
        <p:txBody>
          <a:bodyPr/>
          <a:lstStyle/>
          <a:p>
            <a:fld id="{62AC6F6A-3528-44EE-AA23-08A60359CA1D}" type="slidenum">
              <a:rPr lang="en-US"/>
              <a:pPr/>
              <a:t>18</a:t>
            </a:fld>
            <a:endParaRPr lang="en-US"/>
          </a:p>
        </p:txBody>
      </p:sp>
      <p:sp>
        <p:nvSpPr>
          <p:cNvPr id="3076" name="Rectangle 2"/>
          <p:cNvSpPr>
            <a:spLocks noGrp="1" noChangeArrowheads="1"/>
          </p:cNvSpPr>
          <p:nvPr>
            <p:ph type="title"/>
          </p:nvPr>
        </p:nvSpPr>
        <p:spPr>
          <a:xfrm>
            <a:off x="685800" y="152400"/>
            <a:ext cx="7772400" cy="685800"/>
          </a:xfrm>
        </p:spPr>
        <p:txBody>
          <a:bodyPr/>
          <a:lstStyle/>
          <a:p>
            <a:r>
              <a:rPr lang="en-US" sz="4200" smtClean="0">
                <a:latin typeface="Courier New" pitchFamily="49" charset="0"/>
              </a:rPr>
              <a:t>for</a:t>
            </a:r>
            <a:r>
              <a:rPr lang="en-US" smtClean="0"/>
              <a:t> Loops</a:t>
            </a:r>
            <a:endParaRPr lang="en-US" b="1" smtClean="0">
              <a:latin typeface="Book Antiqua" pitchFamily="18" charset="0"/>
            </a:endParaRPr>
          </a:p>
        </p:txBody>
      </p:sp>
      <p:sp>
        <p:nvSpPr>
          <p:cNvPr id="3077" name="Rectangle 3"/>
          <p:cNvSpPr>
            <a:spLocks noGrp="1" noChangeArrowheads="1"/>
          </p:cNvSpPr>
          <p:nvPr>
            <p:ph type="body" idx="1"/>
          </p:nvPr>
        </p:nvSpPr>
        <p:spPr>
          <a:xfrm>
            <a:off x="228600" y="990600"/>
            <a:ext cx="4114800" cy="1981200"/>
          </a:xfrm>
        </p:spPr>
        <p:txBody>
          <a:bodyPr/>
          <a:lstStyle/>
          <a:p>
            <a:pPr>
              <a:lnSpc>
                <a:spcPct val="90000"/>
              </a:lnSpc>
              <a:spcBef>
                <a:spcPct val="0"/>
              </a:spcBef>
              <a:buFont typeface="Monotype Sorts" pitchFamily="2" charset="2"/>
              <a:buNone/>
            </a:pPr>
            <a:r>
              <a:rPr lang="en-US" sz="2400" smtClean="0"/>
              <a:t>for (initial-action; loop-continuation-condition; action-after-each-iteration) {</a:t>
            </a:r>
          </a:p>
          <a:p>
            <a:pPr>
              <a:lnSpc>
                <a:spcPct val="90000"/>
              </a:lnSpc>
              <a:spcBef>
                <a:spcPct val="0"/>
              </a:spcBef>
              <a:buFont typeface="Monotype Sorts" pitchFamily="2" charset="2"/>
              <a:buNone/>
            </a:pPr>
            <a:r>
              <a:rPr lang="en-US" sz="2400" smtClean="0"/>
              <a:t>   // loop body;</a:t>
            </a:r>
          </a:p>
          <a:p>
            <a:pPr>
              <a:lnSpc>
                <a:spcPct val="90000"/>
              </a:lnSpc>
              <a:spcBef>
                <a:spcPct val="0"/>
              </a:spcBef>
              <a:buFont typeface="Monotype Sorts" pitchFamily="2" charset="2"/>
              <a:buNone/>
            </a:pPr>
            <a:r>
              <a:rPr lang="en-US" sz="2400" smtClean="0"/>
              <a:t>   Statement(s);</a:t>
            </a:r>
          </a:p>
          <a:p>
            <a:pPr>
              <a:lnSpc>
                <a:spcPct val="90000"/>
              </a:lnSpc>
              <a:spcBef>
                <a:spcPct val="0"/>
              </a:spcBef>
              <a:buFont typeface="Monotype Sorts" pitchFamily="2" charset="2"/>
              <a:buNone/>
            </a:pPr>
            <a:r>
              <a:rPr lang="en-US" sz="2400" smtClean="0"/>
              <a:t>}</a:t>
            </a:r>
          </a:p>
        </p:txBody>
      </p:sp>
      <p:sp>
        <p:nvSpPr>
          <p:cNvPr id="3078" name="Rectangle 5"/>
          <p:cNvSpPr>
            <a:spLocks noChangeArrowheads="1"/>
          </p:cNvSpPr>
          <p:nvPr/>
        </p:nvSpPr>
        <p:spPr bwMode="auto">
          <a:xfrm>
            <a:off x="2243138" y="1933575"/>
            <a:ext cx="9144000" cy="0"/>
          </a:xfrm>
          <a:prstGeom prst="rect">
            <a:avLst/>
          </a:prstGeom>
          <a:noFill/>
          <a:ln w="12700">
            <a:noFill/>
            <a:miter lim="800000"/>
            <a:headEnd type="none" w="sm" len="sm"/>
            <a:tailEnd type="none" w="sm" len="sm"/>
          </a:ln>
        </p:spPr>
        <p:txBody>
          <a:bodyPr>
            <a:spAutoFit/>
          </a:bodyPr>
          <a:lstStyle/>
          <a:p>
            <a:endParaRPr lang="en-US"/>
          </a:p>
        </p:txBody>
      </p:sp>
      <p:sp>
        <p:nvSpPr>
          <p:cNvPr id="3079" name="Line 6"/>
          <p:cNvSpPr>
            <a:spLocks noChangeShapeType="1"/>
          </p:cNvSpPr>
          <p:nvPr/>
        </p:nvSpPr>
        <p:spPr bwMode="auto">
          <a:xfrm>
            <a:off x="2286000" y="2286000"/>
            <a:ext cx="381000" cy="685800"/>
          </a:xfrm>
          <a:prstGeom prst="line">
            <a:avLst/>
          </a:prstGeom>
          <a:noFill/>
          <a:ln w="12700">
            <a:solidFill>
              <a:srgbClr val="FF0000"/>
            </a:solidFill>
            <a:round/>
            <a:headEnd type="none" w="sm" len="sm"/>
            <a:tailEnd type="stealth" w="sm" len="sm"/>
          </a:ln>
        </p:spPr>
        <p:txBody>
          <a:bodyPr/>
          <a:lstStyle/>
          <a:p>
            <a:endParaRPr lang="en-US"/>
          </a:p>
        </p:txBody>
      </p:sp>
      <p:sp>
        <p:nvSpPr>
          <p:cNvPr id="3080" name="Rectangle 7"/>
          <p:cNvSpPr>
            <a:spLocks noChangeArrowheads="1"/>
          </p:cNvSpPr>
          <p:nvPr/>
        </p:nvSpPr>
        <p:spPr bwMode="auto">
          <a:xfrm>
            <a:off x="4953000" y="990600"/>
            <a:ext cx="3962400" cy="1981200"/>
          </a:xfrm>
          <a:prstGeom prst="rect">
            <a:avLst/>
          </a:prstGeom>
          <a:noFill/>
          <a:ln w="9525">
            <a:noFill/>
            <a:miter lim="800000"/>
            <a:headEnd/>
            <a:tailEnd/>
          </a:ln>
        </p:spPr>
        <p:txBody>
          <a:bodyPr lIns="92075" tIns="46038" rIns="92075" bIns="46038"/>
          <a:lstStyle/>
          <a:p>
            <a:pPr marL="342900" indent="-342900">
              <a:spcBef>
                <a:spcPct val="20000"/>
              </a:spcBef>
              <a:buClr>
                <a:schemeClr val="tx2"/>
              </a:buClr>
              <a:buSzPct val="75000"/>
              <a:buFont typeface="Monotype Sorts" pitchFamily="2" charset="2"/>
              <a:buNone/>
            </a:pPr>
            <a:r>
              <a:rPr lang="en-US"/>
              <a:t>int i;</a:t>
            </a:r>
          </a:p>
          <a:p>
            <a:pPr marL="342900" indent="-342900">
              <a:buClr>
                <a:schemeClr val="tx2"/>
              </a:buClr>
              <a:buSzPct val="75000"/>
              <a:buFont typeface="Monotype Sorts" pitchFamily="2" charset="2"/>
              <a:buNone/>
            </a:pPr>
            <a:r>
              <a:rPr lang="en-US"/>
              <a:t>for (i = 0; i &lt; 100; i++) {	 </a:t>
            </a:r>
          </a:p>
          <a:p>
            <a:pPr marL="342900" indent="-342900">
              <a:buClr>
                <a:schemeClr val="tx2"/>
              </a:buClr>
              <a:buSzPct val="75000"/>
              <a:buFont typeface="Monotype Sorts" pitchFamily="2" charset="2"/>
              <a:buNone/>
            </a:pPr>
            <a:r>
              <a:rPr lang="en-US"/>
              <a:t>  System.out.println(</a:t>
            </a:r>
          </a:p>
          <a:p>
            <a:pPr marL="342900" indent="-342900">
              <a:buClr>
                <a:schemeClr val="tx2"/>
              </a:buClr>
              <a:buSzPct val="75000"/>
              <a:buFont typeface="Monotype Sorts" pitchFamily="2" charset="2"/>
              <a:buNone/>
            </a:pPr>
            <a:r>
              <a:rPr lang="en-US"/>
              <a:t>     "Welcome to Java!"); </a:t>
            </a:r>
          </a:p>
          <a:p>
            <a:pPr marL="342900" indent="-342900">
              <a:buClr>
                <a:schemeClr val="tx2"/>
              </a:buClr>
              <a:buSzPct val="75000"/>
              <a:buFont typeface="Monotype Sorts" pitchFamily="2" charset="2"/>
              <a:buNone/>
            </a:pPr>
            <a:r>
              <a:rPr lang="en-US"/>
              <a:t>}</a:t>
            </a:r>
          </a:p>
        </p:txBody>
      </p:sp>
      <p:sp>
        <p:nvSpPr>
          <p:cNvPr id="3081" name="Line 8"/>
          <p:cNvSpPr>
            <a:spLocks noChangeShapeType="1"/>
          </p:cNvSpPr>
          <p:nvPr/>
        </p:nvSpPr>
        <p:spPr bwMode="auto">
          <a:xfrm>
            <a:off x="5257800" y="2286000"/>
            <a:ext cx="838200" cy="685800"/>
          </a:xfrm>
          <a:prstGeom prst="line">
            <a:avLst/>
          </a:prstGeom>
          <a:noFill/>
          <a:ln w="12700">
            <a:solidFill>
              <a:srgbClr val="FF0000"/>
            </a:solidFill>
            <a:round/>
            <a:headEnd type="none" w="sm" len="sm"/>
            <a:tailEnd type="stealth" w="sm" len="sm"/>
          </a:ln>
        </p:spPr>
        <p:txBody>
          <a:bodyPr/>
          <a:lstStyle/>
          <a:p>
            <a:endParaRPr lang="en-US"/>
          </a:p>
        </p:txBody>
      </p:sp>
      <p:sp>
        <p:nvSpPr>
          <p:cNvPr id="3082" name="Rectangle 10"/>
          <p:cNvSpPr>
            <a:spLocks noChangeArrowheads="1"/>
          </p:cNvSpPr>
          <p:nvPr/>
        </p:nvSpPr>
        <p:spPr bwMode="auto">
          <a:xfrm>
            <a:off x="2243138" y="1933575"/>
            <a:ext cx="9144000" cy="0"/>
          </a:xfrm>
          <a:prstGeom prst="rect">
            <a:avLst/>
          </a:prstGeom>
          <a:noFill/>
          <a:ln w="12700">
            <a:noFill/>
            <a:miter lim="800000"/>
            <a:headEnd type="none" w="sm" len="sm"/>
            <a:tailEnd type="none" w="sm" len="sm"/>
          </a:ln>
        </p:spPr>
        <p:txBody>
          <a:bodyPr>
            <a:spAutoFit/>
          </a:bodyPr>
          <a:lstStyle/>
          <a:p>
            <a:endParaRPr lang="en-US"/>
          </a:p>
        </p:txBody>
      </p:sp>
      <p:sp>
        <p:nvSpPr>
          <p:cNvPr id="3083" name="Rectangle 12"/>
          <p:cNvSpPr>
            <a:spLocks noChangeArrowheads="1"/>
          </p:cNvSpPr>
          <p:nvPr/>
        </p:nvSpPr>
        <p:spPr bwMode="auto">
          <a:xfrm>
            <a:off x="2243138" y="1933575"/>
            <a:ext cx="9144000" cy="0"/>
          </a:xfrm>
          <a:prstGeom prst="rect">
            <a:avLst/>
          </a:prstGeom>
          <a:noFill/>
          <a:ln w="12700">
            <a:noFill/>
            <a:miter lim="800000"/>
            <a:headEnd type="none" w="sm" len="sm"/>
            <a:tailEnd type="none" w="sm" len="sm"/>
          </a:ln>
        </p:spPr>
        <p:txBody>
          <a:bodyPr>
            <a:spAutoFit/>
          </a:bodyPr>
          <a:lstStyle/>
          <a:p>
            <a:endParaRPr lang="en-US"/>
          </a:p>
        </p:txBody>
      </p:sp>
      <p:graphicFrame>
        <p:nvGraphicFramePr>
          <p:cNvPr id="3074" name="Object 11"/>
          <p:cNvGraphicFramePr>
            <a:graphicFrameLocks noChangeAspect="1"/>
          </p:cNvGraphicFramePr>
          <p:nvPr/>
        </p:nvGraphicFramePr>
        <p:xfrm>
          <a:off x="1676400" y="2857500"/>
          <a:ext cx="5486400" cy="3524250"/>
        </p:xfrm>
        <a:graphic>
          <a:graphicData uri="http://schemas.openxmlformats.org/presentationml/2006/ole">
            <p:oleObj spid="_x0000_s3074" name="Picture" r:id="rId3" imgW="4660920" imgH="2994840" progId="Word.Picture.8">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p>
            <a:fld id="{2809B2E7-7536-49D0-B8DA-47DB5B990919}" type="slidenum">
              <a:rPr lang="en-US"/>
              <a:pPr/>
              <a:t>19</a:t>
            </a:fld>
            <a:endParaRPr lang="en-US"/>
          </a:p>
        </p:txBody>
      </p:sp>
      <p:sp>
        <p:nvSpPr>
          <p:cNvPr id="23555" name="Rectangle 2"/>
          <p:cNvSpPr>
            <a:spLocks noGrp="1" noChangeArrowheads="1"/>
          </p:cNvSpPr>
          <p:nvPr>
            <p:ph type="title"/>
          </p:nvPr>
        </p:nvSpPr>
        <p:spPr>
          <a:xfrm>
            <a:off x="685800" y="228600"/>
            <a:ext cx="7772400" cy="762000"/>
          </a:xfrm>
        </p:spPr>
        <p:txBody>
          <a:bodyPr/>
          <a:lstStyle/>
          <a:p>
            <a:r>
              <a:rPr lang="en-US" smtClean="0"/>
              <a:t>Trace for Loop</a:t>
            </a:r>
          </a:p>
        </p:txBody>
      </p:sp>
      <p:sp>
        <p:nvSpPr>
          <p:cNvPr id="23556" name="Rectangle 3"/>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23557" name="Rectangle 4"/>
          <p:cNvSpPr>
            <a:spLocks noChangeArrowheads="1"/>
          </p:cNvSpPr>
          <p:nvPr/>
        </p:nvSpPr>
        <p:spPr bwMode="auto">
          <a:xfrm>
            <a:off x="228600" y="1447800"/>
            <a:ext cx="5334000" cy="1917700"/>
          </a:xfrm>
          <a:prstGeom prst="rect">
            <a:avLst/>
          </a:prstGeom>
          <a:solidFill>
            <a:schemeClr val="tx1"/>
          </a:solidFill>
          <a:ln w="12700">
            <a:noFill/>
            <a:miter lim="800000"/>
            <a:headEnd type="none" w="sm" len="sm"/>
            <a:tailEnd type="none" w="sm" len="sm"/>
          </a:ln>
        </p:spPr>
        <p:txBody>
          <a:bodyPr>
            <a:spAutoFit/>
          </a:bodyPr>
          <a:lstStyle/>
          <a:p>
            <a:r>
              <a:rPr lang="en-US">
                <a:solidFill>
                  <a:schemeClr val="bg2"/>
                </a:solidFill>
              </a:rPr>
              <a:t>int i;</a:t>
            </a:r>
          </a:p>
          <a:p>
            <a:r>
              <a:rPr lang="en-US">
                <a:solidFill>
                  <a:schemeClr val="bg2"/>
                </a:solidFill>
              </a:rPr>
              <a:t>for (i = 0; i &lt; 2; i++) {	 </a:t>
            </a:r>
          </a:p>
          <a:p>
            <a:r>
              <a:rPr lang="en-US">
                <a:solidFill>
                  <a:schemeClr val="bg2"/>
                </a:solidFill>
              </a:rPr>
              <a:t>  System.out.println(</a:t>
            </a:r>
          </a:p>
          <a:p>
            <a:r>
              <a:rPr lang="en-US">
                <a:solidFill>
                  <a:schemeClr val="bg2"/>
                </a:solidFill>
              </a:rPr>
              <a:t>     "Welcome to Java!"); </a:t>
            </a:r>
          </a:p>
          <a:p>
            <a:r>
              <a:rPr lang="en-US">
                <a:solidFill>
                  <a:schemeClr val="bg2"/>
                </a:solidFill>
              </a:rPr>
              <a:t>}</a:t>
            </a:r>
          </a:p>
        </p:txBody>
      </p:sp>
      <p:sp>
        <p:nvSpPr>
          <p:cNvPr id="23558" name="Rectangle 5"/>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23559" name="Rectangle 6"/>
          <p:cNvSpPr>
            <a:spLocks noChangeArrowheads="1"/>
          </p:cNvSpPr>
          <p:nvPr/>
        </p:nvSpPr>
        <p:spPr bwMode="auto">
          <a:xfrm>
            <a:off x="304800" y="1470025"/>
            <a:ext cx="5105400" cy="3841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
        <p:nvSpPr>
          <p:cNvPr id="23560" name="AutoShape 7"/>
          <p:cNvSpPr>
            <a:spLocks noChangeArrowheads="1"/>
          </p:cNvSpPr>
          <p:nvPr/>
        </p:nvSpPr>
        <p:spPr bwMode="auto">
          <a:xfrm>
            <a:off x="5257800" y="1219200"/>
            <a:ext cx="3533775" cy="384175"/>
          </a:xfrm>
          <a:prstGeom prst="wedgeRoundRectCallout">
            <a:avLst>
              <a:gd name="adj1" fmla="val -114556"/>
              <a:gd name="adj2" fmla="val 71074"/>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sz="1800"/>
              <a:t>Declare i</a:t>
            </a:r>
          </a:p>
        </p:txBody>
      </p:sp>
      <p:sp>
        <p:nvSpPr>
          <p:cNvPr id="23561"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A2109A68-CF29-4F10-9787-462FF18A5DF0}" type="slidenum">
              <a:rPr lang="en-US"/>
              <a:pPr/>
              <a:t>2</a:t>
            </a:fld>
            <a:endParaRPr lang="en-US"/>
          </a:p>
        </p:txBody>
      </p:sp>
      <p:sp>
        <p:nvSpPr>
          <p:cNvPr id="9219" name="Rectangle 2"/>
          <p:cNvSpPr>
            <a:spLocks noGrp="1" noChangeArrowheads="1"/>
          </p:cNvSpPr>
          <p:nvPr>
            <p:ph type="title"/>
          </p:nvPr>
        </p:nvSpPr>
        <p:spPr>
          <a:xfrm>
            <a:off x="685800" y="228600"/>
            <a:ext cx="7772400" cy="857250"/>
          </a:xfrm>
        </p:spPr>
        <p:txBody>
          <a:bodyPr/>
          <a:lstStyle/>
          <a:p>
            <a:r>
              <a:rPr lang="en-US" smtClean="0"/>
              <a:t>Opening Problem</a:t>
            </a:r>
          </a:p>
        </p:txBody>
      </p:sp>
      <p:sp>
        <p:nvSpPr>
          <p:cNvPr id="9220" name="Rectangle 3"/>
          <p:cNvSpPr>
            <a:spLocks noChangeArrowheads="1"/>
          </p:cNvSpPr>
          <p:nvPr/>
        </p:nvSpPr>
        <p:spPr bwMode="auto">
          <a:xfrm>
            <a:off x="0" y="2370138"/>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9221" name="Rectangle 4"/>
          <p:cNvSpPr>
            <a:spLocks noChangeArrowheads="1"/>
          </p:cNvSpPr>
          <p:nvPr/>
        </p:nvSpPr>
        <p:spPr bwMode="auto">
          <a:xfrm>
            <a:off x="0" y="4487863"/>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9222" name="Rectangle 5"/>
          <p:cNvSpPr>
            <a:spLocks noChangeArrowheads="1"/>
          </p:cNvSpPr>
          <p:nvPr/>
        </p:nvSpPr>
        <p:spPr bwMode="auto">
          <a:xfrm>
            <a:off x="0" y="2182813"/>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9223" name="Text Box 6"/>
          <p:cNvSpPr txBox="1">
            <a:spLocks noChangeArrowheads="1"/>
          </p:cNvSpPr>
          <p:nvPr/>
        </p:nvSpPr>
        <p:spPr bwMode="auto">
          <a:xfrm>
            <a:off x="2074863" y="1892300"/>
            <a:ext cx="6223000" cy="4421188"/>
          </a:xfrm>
          <a:prstGeom prst="rect">
            <a:avLst/>
          </a:prstGeom>
          <a:solidFill>
            <a:schemeClr val="tx1"/>
          </a:solidFill>
          <a:ln w="12700">
            <a:noFill/>
            <a:miter lim="800000"/>
            <a:headEnd type="none" w="sm" len="sm"/>
            <a:tailEnd type="none" w="sm" len="sm"/>
          </a:ln>
        </p:spPr>
        <p:txBody>
          <a:bodyPr>
            <a:spAutoFit/>
          </a:bodyPr>
          <a:lstStyle/>
          <a:p>
            <a:r>
              <a:rPr lang="en-US" sz="2000">
                <a:solidFill>
                  <a:schemeClr val="bg2"/>
                </a:solidFill>
                <a:latin typeface="Courier New" pitchFamily="49" charset="0"/>
              </a:rPr>
              <a:t>System.out.println("Welcome to Java!");</a:t>
            </a:r>
          </a:p>
          <a:p>
            <a:r>
              <a:rPr lang="en-US" sz="2000">
                <a:solidFill>
                  <a:schemeClr val="bg2"/>
                </a:solidFill>
                <a:latin typeface="Courier New" pitchFamily="49" charset="0"/>
              </a:rPr>
              <a:t>System.out.println("Welcome to Java!");</a:t>
            </a:r>
          </a:p>
          <a:p>
            <a:r>
              <a:rPr lang="en-US" sz="2000">
                <a:solidFill>
                  <a:schemeClr val="bg2"/>
                </a:solidFill>
                <a:latin typeface="Courier New" pitchFamily="49" charset="0"/>
              </a:rPr>
              <a:t>System.out.println("Welcome to Java!");</a:t>
            </a:r>
          </a:p>
          <a:p>
            <a:r>
              <a:rPr lang="en-US" sz="2000">
                <a:solidFill>
                  <a:schemeClr val="bg2"/>
                </a:solidFill>
                <a:latin typeface="Courier New" pitchFamily="49" charset="0"/>
              </a:rPr>
              <a:t>System.out.println("Welcome to Java!");</a:t>
            </a:r>
          </a:p>
          <a:p>
            <a:r>
              <a:rPr lang="en-US" sz="2000">
                <a:solidFill>
                  <a:schemeClr val="bg2"/>
                </a:solidFill>
                <a:latin typeface="Courier New" pitchFamily="49" charset="0"/>
              </a:rPr>
              <a:t>System.out.println("Welcome to Java!");</a:t>
            </a:r>
          </a:p>
          <a:p>
            <a:r>
              <a:rPr lang="en-US" sz="2000">
                <a:solidFill>
                  <a:schemeClr val="bg2"/>
                </a:solidFill>
                <a:latin typeface="Courier New" pitchFamily="49" charset="0"/>
              </a:rPr>
              <a:t>System.out.println("Welcome to Java!");</a:t>
            </a:r>
          </a:p>
          <a:p>
            <a:endParaRPr lang="en-US" sz="2000">
              <a:solidFill>
                <a:schemeClr val="bg2"/>
              </a:solidFill>
              <a:latin typeface="Courier New" pitchFamily="49" charset="0"/>
            </a:endParaRPr>
          </a:p>
          <a:p>
            <a:r>
              <a:rPr lang="en-US" sz="2800">
                <a:solidFill>
                  <a:schemeClr val="bg2"/>
                </a:solidFill>
              </a:rPr>
              <a:t>…</a:t>
            </a:r>
            <a:r>
              <a:rPr lang="en-US" sz="2800"/>
              <a:t> </a:t>
            </a:r>
          </a:p>
          <a:p>
            <a:r>
              <a:rPr lang="en-US" sz="2800">
                <a:solidFill>
                  <a:schemeClr val="bg2"/>
                </a:solidFill>
              </a:rPr>
              <a:t>…</a:t>
            </a:r>
            <a:r>
              <a:rPr lang="en-US" sz="2800"/>
              <a:t> </a:t>
            </a:r>
          </a:p>
          <a:p>
            <a:r>
              <a:rPr lang="en-US" sz="2800">
                <a:solidFill>
                  <a:schemeClr val="bg2"/>
                </a:solidFill>
              </a:rPr>
              <a:t>…</a:t>
            </a:r>
            <a:r>
              <a:rPr lang="en-US" sz="2800"/>
              <a:t> </a:t>
            </a:r>
          </a:p>
          <a:p>
            <a:r>
              <a:rPr lang="en-US" sz="2000">
                <a:solidFill>
                  <a:schemeClr val="bg2"/>
                </a:solidFill>
                <a:latin typeface="Courier New" pitchFamily="49" charset="0"/>
              </a:rPr>
              <a:t>System.out.println("Welcome to Java!");</a:t>
            </a:r>
          </a:p>
          <a:p>
            <a:r>
              <a:rPr lang="en-US" sz="2000">
                <a:solidFill>
                  <a:schemeClr val="bg2"/>
                </a:solidFill>
                <a:latin typeface="Courier New" pitchFamily="49" charset="0"/>
              </a:rPr>
              <a:t>System.out.println("Welcome to Java!");</a:t>
            </a:r>
          </a:p>
          <a:p>
            <a:r>
              <a:rPr lang="en-US" sz="2000">
                <a:solidFill>
                  <a:schemeClr val="bg2"/>
                </a:solidFill>
                <a:latin typeface="Courier New" pitchFamily="49" charset="0"/>
              </a:rPr>
              <a:t>System.out.println("Welcome to Java!");</a:t>
            </a:r>
            <a:endParaRPr lang="en-US">
              <a:solidFill>
                <a:schemeClr val="bg2"/>
              </a:solidFill>
            </a:endParaRPr>
          </a:p>
        </p:txBody>
      </p:sp>
      <p:sp>
        <p:nvSpPr>
          <p:cNvPr id="9224" name="Rectangle 7"/>
          <p:cNvSpPr>
            <a:spLocks noGrp="1" noChangeArrowheads="1"/>
          </p:cNvSpPr>
          <p:nvPr>
            <p:ph type="body" idx="1"/>
          </p:nvPr>
        </p:nvSpPr>
        <p:spPr>
          <a:xfrm>
            <a:off x="193675" y="1085850"/>
            <a:ext cx="8718550" cy="500063"/>
          </a:xfrm>
          <a:noFill/>
        </p:spPr>
        <p:txBody>
          <a:bodyPr/>
          <a:lstStyle/>
          <a:p>
            <a:pPr marL="0" indent="0">
              <a:buFont typeface="Monotype Sorts" pitchFamily="2" charset="2"/>
              <a:buNone/>
            </a:pPr>
            <a:r>
              <a:rPr lang="en-US" smtClean="0"/>
              <a:t>Problem:</a:t>
            </a:r>
          </a:p>
        </p:txBody>
      </p:sp>
      <p:sp>
        <p:nvSpPr>
          <p:cNvPr id="9225" name="AutoShape 8"/>
          <p:cNvSpPr>
            <a:spLocks/>
          </p:cNvSpPr>
          <p:nvPr/>
        </p:nvSpPr>
        <p:spPr bwMode="auto">
          <a:xfrm>
            <a:off x="1730375" y="2008188"/>
            <a:ext cx="344488" cy="4186237"/>
          </a:xfrm>
          <a:prstGeom prst="leftBrace">
            <a:avLst>
              <a:gd name="adj1" fmla="val 101267"/>
              <a:gd name="adj2" fmla="val 50000"/>
            </a:avLst>
          </a:prstGeom>
          <a:noFill/>
          <a:ln w="12700">
            <a:solidFill>
              <a:schemeClr val="tx1"/>
            </a:solidFill>
            <a:round/>
            <a:headEnd type="none" w="sm" len="sm"/>
            <a:tailEnd type="none" w="sm" len="sm"/>
          </a:ln>
        </p:spPr>
        <p:txBody>
          <a:bodyPr wrap="none" anchor="ctr"/>
          <a:lstStyle/>
          <a:p>
            <a:endParaRPr lang="en-US"/>
          </a:p>
        </p:txBody>
      </p:sp>
      <p:sp>
        <p:nvSpPr>
          <p:cNvPr id="9226" name="Text Box 9"/>
          <p:cNvSpPr txBox="1">
            <a:spLocks noChangeArrowheads="1"/>
          </p:cNvSpPr>
          <p:nvPr/>
        </p:nvSpPr>
        <p:spPr bwMode="auto">
          <a:xfrm>
            <a:off x="693738" y="3697288"/>
            <a:ext cx="958850" cy="701675"/>
          </a:xfrm>
          <a:prstGeom prst="rect">
            <a:avLst/>
          </a:prstGeom>
          <a:solidFill>
            <a:schemeClr val="tx1"/>
          </a:solidFill>
          <a:ln w="12700">
            <a:noFill/>
            <a:miter lim="800000"/>
            <a:headEnd type="none" w="sm" len="sm"/>
            <a:tailEnd type="none" w="sm" len="sm"/>
          </a:ln>
        </p:spPr>
        <p:txBody>
          <a:bodyPr>
            <a:spAutoFit/>
          </a:bodyPr>
          <a:lstStyle/>
          <a:p>
            <a:r>
              <a:rPr lang="en-US" sz="2000">
                <a:solidFill>
                  <a:schemeClr val="bg2"/>
                </a:solidFill>
                <a:latin typeface="Courier New" pitchFamily="49" charset="0"/>
              </a:rPr>
              <a:t>100 times</a:t>
            </a:r>
            <a:endParaRPr lang="en-US">
              <a:solidFill>
                <a:schemeClr val="bg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p>
            <a:fld id="{A8886B2A-F02B-40AD-99A6-1BD39CDB4903}" type="slidenum">
              <a:rPr lang="en-US"/>
              <a:pPr/>
              <a:t>20</a:t>
            </a:fld>
            <a:endParaRPr lang="en-US"/>
          </a:p>
        </p:txBody>
      </p:sp>
      <p:sp>
        <p:nvSpPr>
          <p:cNvPr id="24579" name="Rectangle 2"/>
          <p:cNvSpPr>
            <a:spLocks noGrp="1" noChangeArrowheads="1"/>
          </p:cNvSpPr>
          <p:nvPr>
            <p:ph type="title"/>
          </p:nvPr>
        </p:nvSpPr>
        <p:spPr>
          <a:xfrm>
            <a:off x="685800" y="228600"/>
            <a:ext cx="7772400" cy="762000"/>
          </a:xfrm>
        </p:spPr>
        <p:txBody>
          <a:bodyPr/>
          <a:lstStyle/>
          <a:p>
            <a:r>
              <a:rPr lang="en-US" smtClean="0"/>
              <a:t>Trace for Loop, cont.</a:t>
            </a:r>
          </a:p>
        </p:txBody>
      </p:sp>
      <p:sp>
        <p:nvSpPr>
          <p:cNvPr id="24580" name="Rectangle 3"/>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24581" name="Rectangle 4"/>
          <p:cNvSpPr>
            <a:spLocks noChangeArrowheads="1"/>
          </p:cNvSpPr>
          <p:nvPr/>
        </p:nvSpPr>
        <p:spPr bwMode="auto">
          <a:xfrm>
            <a:off x="228600" y="1447800"/>
            <a:ext cx="5334000" cy="1917700"/>
          </a:xfrm>
          <a:prstGeom prst="rect">
            <a:avLst/>
          </a:prstGeom>
          <a:solidFill>
            <a:schemeClr val="tx1"/>
          </a:solidFill>
          <a:ln w="12700">
            <a:noFill/>
            <a:miter lim="800000"/>
            <a:headEnd type="none" w="sm" len="sm"/>
            <a:tailEnd type="none" w="sm" len="sm"/>
          </a:ln>
        </p:spPr>
        <p:txBody>
          <a:bodyPr>
            <a:spAutoFit/>
          </a:bodyPr>
          <a:lstStyle/>
          <a:p>
            <a:r>
              <a:rPr lang="en-US">
                <a:solidFill>
                  <a:schemeClr val="bg2"/>
                </a:solidFill>
              </a:rPr>
              <a:t>int i;</a:t>
            </a:r>
          </a:p>
          <a:p>
            <a:r>
              <a:rPr lang="en-US">
                <a:solidFill>
                  <a:schemeClr val="bg2"/>
                </a:solidFill>
              </a:rPr>
              <a:t>for (i = 0; i &lt; 2; i++) {	 </a:t>
            </a:r>
          </a:p>
          <a:p>
            <a:r>
              <a:rPr lang="en-US">
                <a:solidFill>
                  <a:schemeClr val="bg2"/>
                </a:solidFill>
              </a:rPr>
              <a:t>  System.out.println(</a:t>
            </a:r>
          </a:p>
          <a:p>
            <a:r>
              <a:rPr lang="en-US">
                <a:solidFill>
                  <a:schemeClr val="bg2"/>
                </a:solidFill>
              </a:rPr>
              <a:t>     "Welcome to Java!"); </a:t>
            </a:r>
          </a:p>
          <a:p>
            <a:r>
              <a:rPr lang="en-US">
                <a:solidFill>
                  <a:schemeClr val="bg2"/>
                </a:solidFill>
              </a:rPr>
              <a:t>}</a:t>
            </a:r>
          </a:p>
        </p:txBody>
      </p:sp>
      <p:sp>
        <p:nvSpPr>
          <p:cNvPr id="24582" name="Rectangle 5"/>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24583" name="Rectangle 6"/>
          <p:cNvSpPr>
            <a:spLocks noChangeArrowheads="1"/>
          </p:cNvSpPr>
          <p:nvPr/>
        </p:nvSpPr>
        <p:spPr bwMode="auto">
          <a:xfrm>
            <a:off x="846138" y="1930400"/>
            <a:ext cx="654050" cy="3079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
        <p:nvSpPr>
          <p:cNvPr id="24584" name="AutoShape 7"/>
          <p:cNvSpPr>
            <a:spLocks noChangeArrowheads="1"/>
          </p:cNvSpPr>
          <p:nvPr/>
        </p:nvSpPr>
        <p:spPr bwMode="auto">
          <a:xfrm>
            <a:off x="5257800" y="1219200"/>
            <a:ext cx="3533775" cy="635000"/>
          </a:xfrm>
          <a:prstGeom prst="wedgeRoundRectCallout">
            <a:avLst>
              <a:gd name="adj1" fmla="val -160019"/>
              <a:gd name="adj2" fmla="val 58500"/>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sz="1800"/>
              <a:t>Execute initializer</a:t>
            </a:r>
          </a:p>
          <a:p>
            <a:pPr algn="ctr"/>
            <a:r>
              <a:rPr lang="en-US" sz="1800"/>
              <a:t>i is now 0</a:t>
            </a:r>
          </a:p>
        </p:txBody>
      </p:sp>
      <p:sp>
        <p:nvSpPr>
          <p:cNvPr id="24585"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p>
            <a:fld id="{5D928314-5161-4A32-A0AC-FDE762E64ACA}" type="slidenum">
              <a:rPr lang="en-US"/>
              <a:pPr/>
              <a:t>21</a:t>
            </a:fld>
            <a:endParaRPr lang="en-US"/>
          </a:p>
        </p:txBody>
      </p:sp>
      <p:sp>
        <p:nvSpPr>
          <p:cNvPr id="25603" name="Rectangle 2"/>
          <p:cNvSpPr>
            <a:spLocks noGrp="1" noChangeArrowheads="1"/>
          </p:cNvSpPr>
          <p:nvPr>
            <p:ph type="title"/>
          </p:nvPr>
        </p:nvSpPr>
        <p:spPr>
          <a:xfrm>
            <a:off x="685800" y="228600"/>
            <a:ext cx="7772400" cy="762000"/>
          </a:xfrm>
        </p:spPr>
        <p:txBody>
          <a:bodyPr/>
          <a:lstStyle/>
          <a:p>
            <a:r>
              <a:rPr lang="en-US" smtClean="0"/>
              <a:t>Trace for Loop, cont.</a:t>
            </a:r>
          </a:p>
        </p:txBody>
      </p:sp>
      <p:sp>
        <p:nvSpPr>
          <p:cNvPr id="25604" name="Rectangle 3"/>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25605" name="Rectangle 4"/>
          <p:cNvSpPr>
            <a:spLocks noChangeArrowheads="1"/>
          </p:cNvSpPr>
          <p:nvPr/>
        </p:nvSpPr>
        <p:spPr bwMode="auto">
          <a:xfrm>
            <a:off x="228600" y="1447800"/>
            <a:ext cx="5418138" cy="1552575"/>
          </a:xfrm>
          <a:prstGeom prst="rect">
            <a:avLst/>
          </a:prstGeom>
          <a:solidFill>
            <a:schemeClr val="tx1"/>
          </a:solidFill>
          <a:ln w="12700">
            <a:noFill/>
            <a:miter lim="800000"/>
            <a:headEnd type="none" w="sm" len="sm"/>
            <a:tailEnd type="none" w="sm" len="sm"/>
          </a:ln>
        </p:spPr>
        <p:txBody>
          <a:bodyPr>
            <a:spAutoFit/>
          </a:bodyPr>
          <a:lstStyle/>
          <a:p>
            <a:r>
              <a:rPr lang="en-US">
                <a:solidFill>
                  <a:schemeClr val="bg2"/>
                </a:solidFill>
              </a:rPr>
              <a:t>int i;</a:t>
            </a:r>
          </a:p>
          <a:p>
            <a:r>
              <a:rPr lang="en-US">
                <a:solidFill>
                  <a:schemeClr val="bg2"/>
                </a:solidFill>
              </a:rPr>
              <a:t>for (i = 0; i &lt; 2; i++) {	 </a:t>
            </a:r>
          </a:p>
          <a:p>
            <a:r>
              <a:rPr lang="en-US">
                <a:solidFill>
                  <a:schemeClr val="bg2"/>
                </a:solidFill>
              </a:rPr>
              <a:t>  System.out.println( "Welcome to Java!"); </a:t>
            </a:r>
          </a:p>
          <a:p>
            <a:r>
              <a:rPr lang="en-US">
                <a:solidFill>
                  <a:schemeClr val="bg2"/>
                </a:solidFill>
              </a:rPr>
              <a:t>}</a:t>
            </a:r>
          </a:p>
        </p:txBody>
      </p:sp>
      <p:sp>
        <p:nvSpPr>
          <p:cNvPr id="25606" name="Rectangle 5"/>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25607" name="Rectangle 6"/>
          <p:cNvSpPr>
            <a:spLocks noChangeArrowheads="1"/>
          </p:cNvSpPr>
          <p:nvPr/>
        </p:nvSpPr>
        <p:spPr bwMode="auto">
          <a:xfrm>
            <a:off x="1576388" y="1930400"/>
            <a:ext cx="654050" cy="3079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
        <p:nvSpPr>
          <p:cNvPr id="25608" name="AutoShape 7"/>
          <p:cNvSpPr>
            <a:spLocks noChangeArrowheads="1"/>
          </p:cNvSpPr>
          <p:nvPr/>
        </p:nvSpPr>
        <p:spPr bwMode="auto">
          <a:xfrm>
            <a:off x="5110163" y="1163638"/>
            <a:ext cx="3533775" cy="728662"/>
          </a:xfrm>
          <a:prstGeom prst="wedgeRoundRectCallout">
            <a:avLst>
              <a:gd name="adj1" fmla="val -137199"/>
              <a:gd name="adj2" fmla="val 60241"/>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sz="1800"/>
              <a:t>(i &lt; 2) is true </a:t>
            </a:r>
          </a:p>
          <a:p>
            <a:pPr algn="ctr"/>
            <a:r>
              <a:rPr lang="en-US" sz="1800"/>
              <a:t>since i is 0</a:t>
            </a:r>
          </a:p>
        </p:txBody>
      </p:sp>
      <p:sp>
        <p:nvSpPr>
          <p:cNvPr id="25609"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p>
            <a:fld id="{36C5B569-A231-4815-8D75-6F0C77DACE5B}" type="slidenum">
              <a:rPr lang="en-US"/>
              <a:pPr/>
              <a:t>22</a:t>
            </a:fld>
            <a:endParaRPr lang="en-US"/>
          </a:p>
        </p:txBody>
      </p:sp>
      <p:sp>
        <p:nvSpPr>
          <p:cNvPr id="26627" name="Rectangle 2"/>
          <p:cNvSpPr>
            <a:spLocks noGrp="1" noChangeArrowheads="1"/>
          </p:cNvSpPr>
          <p:nvPr>
            <p:ph type="title"/>
          </p:nvPr>
        </p:nvSpPr>
        <p:spPr>
          <a:xfrm>
            <a:off x="685800" y="228600"/>
            <a:ext cx="7772400" cy="762000"/>
          </a:xfrm>
        </p:spPr>
        <p:txBody>
          <a:bodyPr/>
          <a:lstStyle/>
          <a:p>
            <a:r>
              <a:rPr lang="en-US" smtClean="0"/>
              <a:t>Trace for Loop, cont.</a:t>
            </a:r>
          </a:p>
        </p:txBody>
      </p:sp>
      <p:sp>
        <p:nvSpPr>
          <p:cNvPr id="26628" name="Rectangle 3"/>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26629" name="Rectangle 4"/>
          <p:cNvSpPr>
            <a:spLocks noChangeArrowheads="1"/>
          </p:cNvSpPr>
          <p:nvPr/>
        </p:nvSpPr>
        <p:spPr bwMode="auto">
          <a:xfrm>
            <a:off x="228600" y="1447800"/>
            <a:ext cx="5334000" cy="1552575"/>
          </a:xfrm>
          <a:prstGeom prst="rect">
            <a:avLst/>
          </a:prstGeom>
          <a:solidFill>
            <a:schemeClr val="tx1"/>
          </a:solidFill>
          <a:ln w="12700">
            <a:noFill/>
            <a:miter lim="800000"/>
            <a:headEnd type="none" w="sm" len="sm"/>
            <a:tailEnd type="none" w="sm" len="sm"/>
          </a:ln>
        </p:spPr>
        <p:txBody>
          <a:bodyPr>
            <a:spAutoFit/>
          </a:bodyPr>
          <a:lstStyle/>
          <a:p>
            <a:r>
              <a:rPr lang="en-US">
                <a:solidFill>
                  <a:schemeClr val="bg2"/>
                </a:solidFill>
              </a:rPr>
              <a:t>int i;</a:t>
            </a:r>
          </a:p>
          <a:p>
            <a:r>
              <a:rPr lang="en-US">
                <a:solidFill>
                  <a:schemeClr val="bg2"/>
                </a:solidFill>
              </a:rPr>
              <a:t>for (i = 0; i &lt; 2; i++) {	 </a:t>
            </a:r>
          </a:p>
          <a:p>
            <a:r>
              <a:rPr lang="en-US">
                <a:solidFill>
                  <a:schemeClr val="bg2"/>
                </a:solidFill>
              </a:rPr>
              <a:t>  System.out.println("Welcome to Java!"); </a:t>
            </a:r>
          </a:p>
          <a:p>
            <a:r>
              <a:rPr lang="en-US">
                <a:solidFill>
                  <a:schemeClr val="bg2"/>
                </a:solidFill>
              </a:rPr>
              <a:t>}</a:t>
            </a:r>
          </a:p>
        </p:txBody>
      </p:sp>
      <p:sp>
        <p:nvSpPr>
          <p:cNvPr id="26630" name="Rectangle 5"/>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26631" name="Rectangle 6"/>
          <p:cNvSpPr>
            <a:spLocks noChangeArrowheads="1"/>
          </p:cNvSpPr>
          <p:nvPr/>
        </p:nvSpPr>
        <p:spPr bwMode="auto">
          <a:xfrm>
            <a:off x="423863" y="2276475"/>
            <a:ext cx="5030787" cy="3079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
        <p:nvSpPr>
          <p:cNvPr id="26632" name="AutoShape 7"/>
          <p:cNvSpPr>
            <a:spLocks noChangeArrowheads="1"/>
          </p:cNvSpPr>
          <p:nvPr/>
        </p:nvSpPr>
        <p:spPr bwMode="auto">
          <a:xfrm>
            <a:off x="5110163" y="1163638"/>
            <a:ext cx="3533775" cy="384175"/>
          </a:xfrm>
          <a:prstGeom prst="wedgeRoundRectCallout">
            <a:avLst>
              <a:gd name="adj1" fmla="val -69046"/>
              <a:gd name="adj2" fmla="val 246282"/>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sz="1800"/>
              <a:t>Print Welcome to Java</a:t>
            </a:r>
          </a:p>
        </p:txBody>
      </p:sp>
      <p:sp>
        <p:nvSpPr>
          <p:cNvPr id="26633" name="Rectangle 9"/>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p>
            <a:fld id="{F1C45EF2-CA14-4BD5-8B44-C078FB32E1ED}" type="slidenum">
              <a:rPr lang="en-US"/>
              <a:pPr/>
              <a:t>23</a:t>
            </a:fld>
            <a:endParaRPr lang="en-US"/>
          </a:p>
        </p:txBody>
      </p:sp>
      <p:sp>
        <p:nvSpPr>
          <p:cNvPr id="27651" name="Rectangle 2"/>
          <p:cNvSpPr>
            <a:spLocks noGrp="1" noChangeArrowheads="1"/>
          </p:cNvSpPr>
          <p:nvPr>
            <p:ph type="title"/>
          </p:nvPr>
        </p:nvSpPr>
        <p:spPr>
          <a:xfrm>
            <a:off x="685800" y="228600"/>
            <a:ext cx="7772400" cy="762000"/>
          </a:xfrm>
        </p:spPr>
        <p:txBody>
          <a:bodyPr/>
          <a:lstStyle/>
          <a:p>
            <a:r>
              <a:rPr lang="en-US" smtClean="0"/>
              <a:t>Trace for Loop, cont.</a:t>
            </a:r>
          </a:p>
        </p:txBody>
      </p:sp>
      <p:sp>
        <p:nvSpPr>
          <p:cNvPr id="27652" name="Rectangle 3"/>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27653" name="Rectangle 4"/>
          <p:cNvSpPr>
            <a:spLocks noChangeArrowheads="1"/>
          </p:cNvSpPr>
          <p:nvPr/>
        </p:nvSpPr>
        <p:spPr bwMode="auto">
          <a:xfrm>
            <a:off x="228600" y="1447800"/>
            <a:ext cx="5334000" cy="1552575"/>
          </a:xfrm>
          <a:prstGeom prst="rect">
            <a:avLst/>
          </a:prstGeom>
          <a:solidFill>
            <a:schemeClr val="tx1"/>
          </a:solidFill>
          <a:ln w="12700">
            <a:noFill/>
            <a:miter lim="800000"/>
            <a:headEnd type="none" w="sm" len="sm"/>
            <a:tailEnd type="none" w="sm" len="sm"/>
          </a:ln>
        </p:spPr>
        <p:txBody>
          <a:bodyPr>
            <a:spAutoFit/>
          </a:bodyPr>
          <a:lstStyle/>
          <a:p>
            <a:r>
              <a:rPr lang="en-US">
                <a:solidFill>
                  <a:schemeClr val="bg2"/>
                </a:solidFill>
              </a:rPr>
              <a:t>int i;</a:t>
            </a:r>
          </a:p>
          <a:p>
            <a:r>
              <a:rPr lang="en-US">
                <a:solidFill>
                  <a:schemeClr val="bg2"/>
                </a:solidFill>
              </a:rPr>
              <a:t>for (i = 0; i &lt; 2; i++) {	 </a:t>
            </a:r>
          </a:p>
          <a:p>
            <a:r>
              <a:rPr lang="en-US">
                <a:solidFill>
                  <a:schemeClr val="bg2"/>
                </a:solidFill>
              </a:rPr>
              <a:t>  System.out.println("Welcome to Java!"); </a:t>
            </a:r>
          </a:p>
          <a:p>
            <a:r>
              <a:rPr lang="en-US">
                <a:solidFill>
                  <a:schemeClr val="bg2"/>
                </a:solidFill>
              </a:rPr>
              <a:t>}</a:t>
            </a:r>
          </a:p>
        </p:txBody>
      </p:sp>
      <p:sp>
        <p:nvSpPr>
          <p:cNvPr id="27654" name="Rectangle 5"/>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27655" name="Rectangle 6"/>
          <p:cNvSpPr>
            <a:spLocks noChangeArrowheads="1"/>
          </p:cNvSpPr>
          <p:nvPr/>
        </p:nvSpPr>
        <p:spPr bwMode="auto">
          <a:xfrm>
            <a:off x="2266950" y="1892300"/>
            <a:ext cx="461963" cy="3079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
        <p:nvSpPr>
          <p:cNvPr id="27656" name="AutoShape 7"/>
          <p:cNvSpPr>
            <a:spLocks noChangeArrowheads="1"/>
          </p:cNvSpPr>
          <p:nvPr/>
        </p:nvSpPr>
        <p:spPr bwMode="auto">
          <a:xfrm>
            <a:off x="5110163" y="1163638"/>
            <a:ext cx="3533775" cy="728662"/>
          </a:xfrm>
          <a:prstGeom prst="wedgeRoundRectCallout">
            <a:avLst>
              <a:gd name="adj1" fmla="val -116171"/>
              <a:gd name="adj2" fmla="val 51963"/>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sz="1800"/>
              <a:t>Execute adjustment statement </a:t>
            </a:r>
          </a:p>
          <a:p>
            <a:pPr algn="ctr"/>
            <a:r>
              <a:rPr lang="en-US" sz="1800"/>
              <a:t>i now is 1</a:t>
            </a:r>
          </a:p>
        </p:txBody>
      </p:sp>
      <p:sp>
        <p:nvSpPr>
          <p:cNvPr id="27657"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p>
            <a:fld id="{10656B81-06D7-4F27-BF3A-2409FF5A280D}" type="slidenum">
              <a:rPr lang="en-US"/>
              <a:pPr/>
              <a:t>24</a:t>
            </a:fld>
            <a:endParaRPr lang="en-US"/>
          </a:p>
        </p:txBody>
      </p:sp>
      <p:sp>
        <p:nvSpPr>
          <p:cNvPr id="28675" name="Rectangle 2"/>
          <p:cNvSpPr>
            <a:spLocks noGrp="1" noChangeArrowheads="1"/>
          </p:cNvSpPr>
          <p:nvPr>
            <p:ph type="title"/>
          </p:nvPr>
        </p:nvSpPr>
        <p:spPr>
          <a:xfrm>
            <a:off x="685800" y="228600"/>
            <a:ext cx="7772400" cy="762000"/>
          </a:xfrm>
        </p:spPr>
        <p:txBody>
          <a:bodyPr/>
          <a:lstStyle/>
          <a:p>
            <a:r>
              <a:rPr lang="en-US" smtClean="0"/>
              <a:t>Trace for Loop, cont.</a:t>
            </a:r>
          </a:p>
        </p:txBody>
      </p:sp>
      <p:sp>
        <p:nvSpPr>
          <p:cNvPr id="28676" name="Rectangle 3"/>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28677" name="Rectangle 4"/>
          <p:cNvSpPr>
            <a:spLocks noChangeArrowheads="1"/>
          </p:cNvSpPr>
          <p:nvPr/>
        </p:nvSpPr>
        <p:spPr bwMode="auto">
          <a:xfrm>
            <a:off x="228600" y="1447800"/>
            <a:ext cx="5334000" cy="1552575"/>
          </a:xfrm>
          <a:prstGeom prst="rect">
            <a:avLst/>
          </a:prstGeom>
          <a:solidFill>
            <a:schemeClr val="tx1"/>
          </a:solidFill>
          <a:ln w="12700">
            <a:noFill/>
            <a:miter lim="800000"/>
            <a:headEnd type="none" w="sm" len="sm"/>
            <a:tailEnd type="none" w="sm" len="sm"/>
          </a:ln>
        </p:spPr>
        <p:txBody>
          <a:bodyPr>
            <a:spAutoFit/>
          </a:bodyPr>
          <a:lstStyle/>
          <a:p>
            <a:r>
              <a:rPr lang="en-US">
                <a:solidFill>
                  <a:schemeClr val="bg2"/>
                </a:solidFill>
              </a:rPr>
              <a:t>int i;</a:t>
            </a:r>
          </a:p>
          <a:p>
            <a:r>
              <a:rPr lang="en-US">
                <a:solidFill>
                  <a:schemeClr val="bg2"/>
                </a:solidFill>
              </a:rPr>
              <a:t>for (i = 0; i &lt; 2; i++) {	 </a:t>
            </a:r>
          </a:p>
          <a:p>
            <a:r>
              <a:rPr lang="en-US">
                <a:solidFill>
                  <a:schemeClr val="bg2"/>
                </a:solidFill>
              </a:rPr>
              <a:t>  System.out.println("Welcome to Java!"); </a:t>
            </a:r>
          </a:p>
          <a:p>
            <a:r>
              <a:rPr lang="en-US">
                <a:solidFill>
                  <a:schemeClr val="bg2"/>
                </a:solidFill>
              </a:rPr>
              <a:t>}</a:t>
            </a:r>
          </a:p>
        </p:txBody>
      </p:sp>
      <p:sp>
        <p:nvSpPr>
          <p:cNvPr id="28678" name="Rectangle 5"/>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28679" name="Rectangle 6"/>
          <p:cNvSpPr>
            <a:spLocks noChangeArrowheads="1"/>
          </p:cNvSpPr>
          <p:nvPr/>
        </p:nvSpPr>
        <p:spPr bwMode="auto">
          <a:xfrm>
            <a:off x="1538288" y="1892300"/>
            <a:ext cx="728662" cy="3079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
        <p:nvSpPr>
          <p:cNvPr id="28680" name="AutoShape 7"/>
          <p:cNvSpPr>
            <a:spLocks noChangeArrowheads="1"/>
          </p:cNvSpPr>
          <p:nvPr/>
        </p:nvSpPr>
        <p:spPr bwMode="auto">
          <a:xfrm>
            <a:off x="5110163" y="1163638"/>
            <a:ext cx="3533775" cy="728662"/>
          </a:xfrm>
          <a:prstGeom prst="wedgeRoundRectCallout">
            <a:avLst>
              <a:gd name="adj1" fmla="val -132255"/>
              <a:gd name="adj2" fmla="val 51963"/>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sz="1800"/>
              <a:t>(i &lt; 2) is still true  </a:t>
            </a:r>
          </a:p>
          <a:p>
            <a:pPr algn="ctr"/>
            <a:r>
              <a:rPr lang="en-US" sz="1800"/>
              <a:t>since i is 1</a:t>
            </a:r>
          </a:p>
        </p:txBody>
      </p:sp>
      <p:sp>
        <p:nvSpPr>
          <p:cNvPr id="28681"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p>
            <a:fld id="{56A582A7-D625-4BAF-A917-754C4C83CA02}" type="slidenum">
              <a:rPr lang="en-US"/>
              <a:pPr/>
              <a:t>25</a:t>
            </a:fld>
            <a:endParaRPr lang="en-US"/>
          </a:p>
        </p:txBody>
      </p:sp>
      <p:sp>
        <p:nvSpPr>
          <p:cNvPr id="29699" name="Rectangle 2"/>
          <p:cNvSpPr>
            <a:spLocks noGrp="1" noChangeArrowheads="1"/>
          </p:cNvSpPr>
          <p:nvPr>
            <p:ph type="title"/>
          </p:nvPr>
        </p:nvSpPr>
        <p:spPr>
          <a:xfrm>
            <a:off x="685800" y="228600"/>
            <a:ext cx="7772400" cy="762000"/>
          </a:xfrm>
        </p:spPr>
        <p:txBody>
          <a:bodyPr/>
          <a:lstStyle/>
          <a:p>
            <a:r>
              <a:rPr lang="en-US" smtClean="0"/>
              <a:t>Trace for Loop, cont.</a:t>
            </a:r>
          </a:p>
        </p:txBody>
      </p:sp>
      <p:sp>
        <p:nvSpPr>
          <p:cNvPr id="29700" name="Rectangle 3"/>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29701" name="Rectangle 4"/>
          <p:cNvSpPr>
            <a:spLocks noChangeArrowheads="1"/>
          </p:cNvSpPr>
          <p:nvPr/>
        </p:nvSpPr>
        <p:spPr bwMode="auto">
          <a:xfrm>
            <a:off x="228600" y="1447800"/>
            <a:ext cx="5334000" cy="1552575"/>
          </a:xfrm>
          <a:prstGeom prst="rect">
            <a:avLst/>
          </a:prstGeom>
          <a:solidFill>
            <a:schemeClr val="tx1"/>
          </a:solidFill>
          <a:ln w="12700">
            <a:noFill/>
            <a:miter lim="800000"/>
            <a:headEnd type="none" w="sm" len="sm"/>
            <a:tailEnd type="none" w="sm" len="sm"/>
          </a:ln>
        </p:spPr>
        <p:txBody>
          <a:bodyPr>
            <a:spAutoFit/>
          </a:bodyPr>
          <a:lstStyle/>
          <a:p>
            <a:r>
              <a:rPr lang="en-US">
                <a:solidFill>
                  <a:schemeClr val="bg2"/>
                </a:solidFill>
              </a:rPr>
              <a:t>int i;</a:t>
            </a:r>
          </a:p>
          <a:p>
            <a:r>
              <a:rPr lang="en-US">
                <a:solidFill>
                  <a:schemeClr val="bg2"/>
                </a:solidFill>
              </a:rPr>
              <a:t>for (i = 0; i &lt; 2; i++) {	 </a:t>
            </a:r>
          </a:p>
          <a:p>
            <a:r>
              <a:rPr lang="en-US">
                <a:solidFill>
                  <a:schemeClr val="bg2"/>
                </a:solidFill>
              </a:rPr>
              <a:t>  System.out.println("Welcome to Java!"); </a:t>
            </a:r>
          </a:p>
          <a:p>
            <a:r>
              <a:rPr lang="en-US">
                <a:solidFill>
                  <a:schemeClr val="bg2"/>
                </a:solidFill>
              </a:rPr>
              <a:t>}</a:t>
            </a:r>
          </a:p>
        </p:txBody>
      </p:sp>
      <p:sp>
        <p:nvSpPr>
          <p:cNvPr id="29702" name="Rectangle 5"/>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29703" name="Rectangle 6"/>
          <p:cNvSpPr>
            <a:spLocks noChangeArrowheads="1"/>
          </p:cNvSpPr>
          <p:nvPr/>
        </p:nvSpPr>
        <p:spPr bwMode="auto">
          <a:xfrm>
            <a:off x="461963" y="2276475"/>
            <a:ext cx="4992687" cy="3079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
        <p:nvSpPr>
          <p:cNvPr id="29704" name="AutoShape 7"/>
          <p:cNvSpPr>
            <a:spLocks noChangeArrowheads="1"/>
          </p:cNvSpPr>
          <p:nvPr/>
        </p:nvSpPr>
        <p:spPr bwMode="auto">
          <a:xfrm>
            <a:off x="5110163" y="1163638"/>
            <a:ext cx="3533775" cy="728662"/>
          </a:xfrm>
          <a:prstGeom prst="wedgeRoundRectCallout">
            <a:avLst>
              <a:gd name="adj1" fmla="val -77944"/>
              <a:gd name="adj2" fmla="val 111875"/>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sz="1800"/>
              <a:t>Print Welcome to Java</a:t>
            </a:r>
          </a:p>
        </p:txBody>
      </p:sp>
      <p:sp>
        <p:nvSpPr>
          <p:cNvPr id="29705"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p>
            <a:fld id="{7B4A83A9-B590-453E-B7EC-197EC3DBEC8C}" type="slidenum">
              <a:rPr lang="en-US"/>
              <a:pPr/>
              <a:t>26</a:t>
            </a:fld>
            <a:endParaRPr lang="en-US"/>
          </a:p>
        </p:txBody>
      </p:sp>
      <p:sp>
        <p:nvSpPr>
          <p:cNvPr id="30723" name="Rectangle 2"/>
          <p:cNvSpPr>
            <a:spLocks noGrp="1" noChangeArrowheads="1"/>
          </p:cNvSpPr>
          <p:nvPr>
            <p:ph type="title"/>
          </p:nvPr>
        </p:nvSpPr>
        <p:spPr>
          <a:xfrm>
            <a:off x="685800" y="228600"/>
            <a:ext cx="7772400" cy="762000"/>
          </a:xfrm>
        </p:spPr>
        <p:txBody>
          <a:bodyPr/>
          <a:lstStyle/>
          <a:p>
            <a:r>
              <a:rPr lang="en-US" smtClean="0"/>
              <a:t>Trace for Loop, cont.</a:t>
            </a:r>
          </a:p>
        </p:txBody>
      </p:sp>
      <p:sp>
        <p:nvSpPr>
          <p:cNvPr id="30724" name="Rectangle 3"/>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30725" name="Rectangle 4"/>
          <p:cNvSpPr>
            <a:spLocks noChangeArrowheads="1"/>
          </p:cNvSpPr>
          <p:nvPr/>
        </p:nvSpPr>
        <p:spPr bwMode="auto">
          <a:xfrm>
            <a:off x="228600" y="1447800"/>
            <a:ext cx="5334000" cy="1552575"/>
          </a:xfrm>
          <a:prstGeom prst="rect">
            <a:avLst/>
          </a:prstGeom>
          <a:solidFill>
            <a:schemeClr val="tx1"/>
          </a:solidFill>
          <a:ln w="12700">
            <a:noFill/>
            <a:miter lim="800000"/>
            <a:headEnd type="none" w="sm" len="sm"/>
            <a:tailEnd type="none" w="sm" len="sm"/>
          </a:ln>
        </p:spPr>
        <p:txBody>
          <a:bodyPr>
            <a:spAutoFit/>
          </a:bodyPr>
          <a:lstStyle/>
          <a:p>
            <a:r>
              <a:rPr lang="en-US">
                <a:solidFill>
                  <a:schemeClr val="bg2"/>
                </a:solidFill>
              </a:rPr>
              <a:t>int i;</a:t>
            </a:r>
          </a:p>
          <a:p>
            <a:r>
              <a:rPr lang="en-US">
                <a:solidFill>
                  <a:schemeClr val="bg2"/>
                </a:solidFill>
              </a:rPr>
              <a:t>for (i = 0; i &lt; 2; i++) {	 </a:t>
            </a:r>
          </a:p>
          <a:p>
            <a:r>
              <a:rPr lang="en-US">
                <a:solidFill>
                  <a:schemeClr val="bg2"/>
                </a:solidFill>
              </a:rPr>
              <a:t>  System.out.println("Welcome to Java!"); </a:t>
            </a:r>
          </a:p>
          <a:p>
            <a:r>
              <a:rPr lang="en-US">
                <a:solidFill>
                  <a:schemeClr val="bg2"/>
                </a:solidFill>
              </a:rPr>
              <a:t>}</a:t>
            </a:r>
          </a:p>
        </p:txBody>
      </p:sp>
      <p:sp>
        <p:nvSpPr>
          <p:cNvPr id="30726" name="Rectangle 5"/>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30727" name="Rectangle 6"/>
          <p:cNvSpPr>
            <a:spLocks noChangeArrowheads="1"/>
          </p:cNvSpPr>
          <p:nvPr/>
        </p:nvSpPr>
        <p:spPr bwMode="auto">
          <a:xfrm>
            <a:off x="2266950" y="1892300"/>
            <a:ext cx="461963" cy="3079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
        <p:nvSpPr>
          <p:cNvPr id="30728" name="AutoShape 7"/>
          <p:cNvSpPr>
            <a:spLocks noChangeArrowheads="1"/>
          </p:cNvSpPr>
          <p:nvPr/>
        </p:nvSpPr>
        <p:spPr bwMode="auto">
          <a:xfrm>
            <a:off x="5110163" y="1163638"/>
            <a:ext cx="3533775" cy="728662"/>
          </a:xfrm>
          <a:prstGeom prst="wedgeRoundRectCallout">
            <a:avLst>
              <a:gd name="adj1" fmla="val -116171"/>
              <a:gd name="adj2" fmla="val 51963"/>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sz="1800"/>
              <a:t>Execute adjustment statement </a:t>
            </a:r>
          </a:p>
          <a:p>
            <a:pPr algn="ctr"/>
            <a:r>
              <a:rPr lang="en-US" sz="1800"/>
              <a:t>i now is 2</a:t>
            </a:r>
          </a:p>
        </p:txBody>
      </p:sp>
      <p:sp>
        <p:nvSpPr>
          <p:cNvPr id="30729"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p>
            <a:fld id="{1A9175C1-FC28-4837-A88C-C7D766A562D3}" type="slidenum">
              <a:rPr lang="en-US"/>
              <a:pPr/>
              <a:t>27</a:t>
            </a:fld>
            <a:endParaRPr lang="en-US"/>
          </a:p>
        </p:txBody>
      </p:sp>
      <p:sp>
        <p:nvSpPr>
          <p:cNvPr id="31747" name="Rectangle 2"/>
          <p:cNvSpPr>
            <a:spLocks noGrp="1" noChangeArrowheads="1"/>
          </p:cNvSpPr>
          <p:nvPr>
            <p:ph type="title"/>
          </p:nvPr>
        </p:nvSpPr>
        <p:spPr>
          <a:xfrm>
            <a:off x="685800" y="228600"/>
            <a:ext cx="7772400" cy="762000"/>
          </a:xfrm>
        </p:spPr>
        <p:txBody>
          <a:bodyPr/>
          <a:lstStyle/>
          <a:p>
            <a:r>
              <a:rPr lang="en-US" smtClean="0"/>
              <a:t>Trace for Loop, cont.</a:t>
            </a:r>
          </a:p>
        </p:txBody>
      </p:sp>
      <p:sp>
        <p:nvSpPr>
          <p:cNvPr id="31748" name="Rectangle 3"/>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31749" name="Rectangle 4"/>
          <p:cNvSpPr>
            <a:spLocks noChangeArrowheads="1"/>
          </p:cNvSpPr>
          <p:nvPr/>
        </p:nvSpPr>
        <p:spPr bwMode="auto">
          <a:xfrm>
            <a:off x="228600" y="1447800"/>
            <a:ext cx="5334000" cy="1552575"/>
          </a:xfrm>
          <a:prstGeom prst="rect">
            <a:avLst/>
          </a:prstGeom>
          <a:solidFill>
            <a:schemeClr val="tx1"/>
          </a:solidFill>
          <a:ln w="12700">
            <a:noFill/>
            <a:miter lim="800000"/>
            <a:headEnd type="none" w="sm" len="sm"/>
            <a:tailEnd type="none" w="sm" len="sm"/>
          </a:ln>
        </p:spPr>
        <p:txBody>
          <a:bodyPr>
            <a:spAutoFit/>
          </a:bodyPr>
          <a:lstStyle/>
          <a:p>
            <a:r>
              <a:rPr lang="en-US">
                <a:solidFill>
                  <a:schemeClr val="bg2"/>
                </a:solidFill>
              </a:rPr>
              <a:t>int i;</a:t>
            </a:r>
          </a:p>
          <a:p>
            <a:r>
              <a:rPr lang="en-US">
                <a:solidFill>
                  <a:schemeClr val="bg2"/>
                </a:solidFill>
              </a:rPr>
              <a:t>for (i = 0; i &lt; 2; i++) {	 </a:t>
            </a:r>
          </a:p>
          <a:p>
            <a:r>
              <a:rPr lang="en-US">
                <a:solidFill>
                  <a:schemeClr val="bg2"/>
                </a:solidFill>
              </a:rPr>
              <a:t>  System.out.println("Welcome to Java!"); </a:t>
            </a:r>
          </a:p>
          <a:p>
            <a:r>
              <a:rPr lang="en-US">
                <a:solidFill>
                  <a:schemeClr val="bg2"/>
                </a:solidFill>
              </a:rPr>
              <a:t>}</a:t>
            </a:r>
          </a:p>
        </p:txBody>
      </p:sp>
      <p:sp>
        <p:nvSpPr>
          <p:cNvPr id="31750" name="Rectangle 5"/>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31751" name="Rectangle 6"/>
          <p:cNvSpPr>
            <a:spLocks noChangeArrowheads="1"/>
          </p:cNvSpPr>
          <p:nvPr/>
        </p:nvSpPr>
        <p:spPr bwMode="auto">
          <a:xfrm>
            <a:off x="1538288" y="1892300"/>
            <a:ext cx="728662" cy="3079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
        <p:nvSpPr>
          <p:cNvPr id="31752" name="AutoShape 7"/>
          <p:cNvSpPr>
            <a:spLocks noChangeArrowheads="1"/>
          </p:cNvSpPr>
          <p:nvPr/>
        </p:nvSpPr>
        <p:spPr bwMode="auto">
          <a:xfrm>
            <a:off x="5110163" y="1163638"/>
            <a:ext cx="3533775" cy="728662"/>
          </a:xfrm>
          <a:prstGeom prst="wedgeRoundRectCallout">
            <a:avLst>
              <a:gd name="adj1" fmla="val -132255"/>
              <a:gd name="adj2" fmla="val 51963"/>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sz="1800"/>
              <a:t>(i &lt; 2) is false  </a:t>
            </a:r>
          </a:p>
          <a:p>
            <a:pPr algn="ctr"/>
            <a:r>
              <a:rPr lang="en-US" sz="1800"/>
              <a:t>since i is 2</a:t>
            </a:r>
          </a:p>
        </p:txBody>
      </p:sp>
      <p:sp>
        <p:nvSpPr>
          <p:cNvPr id="31753"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p>
            <a:fld id="{FF4FA2E7-1B77-48DB-99AA-25D5A8ACB063}" type="slidenum">
              <a:rPr lang="en-US"/>
              <a:pPr/>
              <a:t>28</a:t>
            </a:fld>
            <a:endParaRPr lang="en-US"/>
          </a:p>
        </p:txBody>
      </p:sp>
      <p:sp>
        <p:nvSpPr>
          <p:cNvPr id="32771" name="Rectangle 2"/>
          <p:cNvSpPr>
            <a:spLocks noGrp="1" noChangeArrowheads="1"/>
          </p:cNvSpPr>
          <p:nvPr>
            <p:ph type="title"/>
          </p:nvPr>
        </p:nvSpPr>
        <p:spPr>
          <a:xfrm>
            <a:off x="685800" y="228600"/>
            <a:ext cx="7772400" cy="762000"/>
          </a:xfrm>
        </p:spPr>
        <p:txBody>
          <a:bodyPr/>
          <a:lstStyle/>
          <a:p>
            <a:r>
              <a:rPr lang="en-US" smtClean="0"/>
              <a:t>Trace for Loop, cont.</a:t>
            </a:r>
          </a:p>
        </p:txBody>
      </p:sp>
      <p:sp>
        <p:nvSpPr>
          <p:cNvPr id="32772" name="Rectangle 3"/>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32773" name="Rectangle 4"/>
          <p:cNvSpPr>
            <a:spLocks noChangeArrowheads="1"/>
          </p:cNvSpPr>
          <p:nvPr/>
        </p:nvSpPr>
        <p:spPr bwMode="auto">
          <a:xfrm>
            <a:off x="228600" y="1447800"/>
            <a:ext cx="5334000" cy="1917700"/>
          </a:xfrm>
          <a:prstGeom prst="rect">
            <a:avLst/>
          </a:prstGeom>
          <a:solidFill>
            <a:schemeClr val="tx1"/>
          </a:solidFill>
          <a:ln w="12700">
            <a:noFill/>
            <a:miter lim="800000"/>
            <a:headEnd type="none" w="sm" len="sm"/>
            <a:tailEnd type="none" w="sm" len="sm"/>
          </a:ln>
        </p:spPr>
        <p:txBody>
          <a:bodyPr>
            <a:spAutoFit/>
          </a:bodyPr>
          <a:lstStyle/>
          <a:p>
            <a:r>
              <a:rPr lang="en-US">
                <a:solidFill>
                  <a:schemeClr val="bg2"/>
                </a:solidFill>
              </a:rPr>
              <a:t>int i;</a:t>
            </a:r>
          </a:p>
          <a:p>
            <a:r>
              <a:rPr lang="en-US">
                <a:solidFill>
                  <a:schemeClr val="bg2"/>
                </a:solidFill>
              </a:rPr>
              <a:t>for (i = 0; i &lt; 2; i++) {	 </a:t>
            </a:r>
          </a:p>
          <a:p>
            <a:r>
              <a:rPr lang="en-US">
                <a:solidFill>
                  <a:schemeClr val="bg2"/>
                </a:solidFill>
              </a:rPr>
              <a:t>  System.out.println("Welcome to Java!"); </a:t>
            </a:r>
          </a:p>
          <a:p>
            <a:r>
              <a:rPr lang="en-US">
                <a:solidFill>
                  <a:schemeClr val="bg2"/>
                </a:solidFill>
              </a:rPr>
              <a:t>}</a:t>
            </a:r>
          </a:p>
          <a:p>
            <a:endParaRPr lang="en-US">
              <a:solidFill>
                <a:schemeClr val="bg2"/>
              </a:solidFill>
            </a:endParaRPr>
          </a:p>
        </p:txBody>
      </p:sp>
      <p:sp>
        <p:nvSpPr>
          <p:cNvPr id="32774" name="Rectangle 5"/>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32775" name="Rectangle 6"/>
          <p:cNvSpPr>
            <a:spLocks noChangeArrowheads="1"/>
          </p:cNvSpPr>
          <p:nvPr/>
        </p:nvSpPr>
        <p:spPr bwMode="auto">
          <a:xfrm>
            <a:off x="347663" y="3006725"/>
            <a:ext cx="4992687" cy="3079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
        <p:nvSpPr>
          <p:cNvPr id="32776" name="AutoShape 7"/>
          <p:cNvSpPr>
            <a:spLocks noChangeArrowheads="1"/>
          </p:cNvSpPr>
          <p:nvPr/>
        </p:nvSpPr>
        <p:spPr bwMode="auto">
          <a:xfrm>
            <a:off x="5110163" y="1163638"/>
            <a:ext cx="3533775" cy="728662"/>
          </a:xfrm>
          <a:prstGeom prst="wedgeRoundRectCallout">
            <a:avLst>
              <a:gd name="adj1" fmla="val -75069"/>
              <a:gd name="adj2" fmla="val 216449"/>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sz="1800"/>
              <a:t>Exit the loop. Execute the next statement after the loop</a:t>
            </a:r>
          </a:p>
        </p:txBody>
      </p:sp>
      <p:sp>
        <p:nvSpPr>
          <p:cNvPr id="32777"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p>
            <a:fld id="{71FEF114-09D4-4AB6-BBA9-4D793A473E97}" type="slidenum">
              <a:rPr lang="en-US"/>
              <a:pPr/>
              <a:t>29</a:t>
            </a:fld>
            <a:endParaRPr lang="en-US"/>
          </a:p>
        </p:txBody>
      </p:sp>
      <p:sp>
        <p:nvSpPr>
          <p:cNvPr id="33795" name="Rectangle 2"/>
          <p:cNvSpPr>
            <a:spLocks noGrp="1" noChangeArrowheads="1"/>
          </p:cNvSpPr>
          <p:nvPr>
            <p:ph type="title"/>
          </p:nvPr>
        </p:nvSpPr>
        <p:spPr>
          <a:xfrm>
            <a:off x="685800" y="228600"/>
            <a:ext cx="7772400" cy="609600"/>
          </a:xfrm>
        </p:spPr>
        <p:txBody>
          <a:bodyPr/>
          <a:lstStyle/>
          <a:p>
            <a:r>
              <a:rPr lang="en-US" smtClean="0"/>
              <a:t>Note</a:t>
            </a:r>
          </a:p>
        </p:txBody>
      </p:sp>
      <p:sp>
        <p:nvSpPr>
          <p:cNvPr id="33796" name="Text Box 3"/>
          <p:cNvSpPr txBox="1">
            <a:spLocks noChangeArrowheads="1"/>
          </p:cNvSpPr>
          <p:nvPr/>
        </p:nvSpPr>
        <p:spPr bwMode="auto">
          <a:xfrm>
            <a:off x="304800" y="990600"/>
            <a:ext cx="8610600" cy="5486400"/>
          </a:xfrm>
          <a:prstGeom prst="rect">
            <a:avLst/>
          </a:prstGeom>
          <a:noFill/>
          <a:ln w="12700">
            <a:noFill/>
            <a:miter lim="800000"/>
            <a:headEnd type="none" w="sm" len="sm"/>
            <a:tailEnd type="none" w="sm" len="sm"/>
          </a:ln>
        </p:spPr>
        <p:txBody>
          <a:bodyPr>
            <a:spAutoFit/>
          </a:bodyPr>
          <a:lstStyle/>
          <a:p>
            <a:pPr>
              <a:spcBef>
                <a:spcPct val="50000"/>
              </a:spcBef>
            </a:pPr>
            <a:r>
              <a:rPr lang="en-US" sz="2800">
                <a:cs typeface="Courier New" pitchFamily="49" charset="0"/>
              </a:rPr>
              <a:t>The </a:t>
            </a:r>
            <a:r>
              <a:rPr lang="en-US" sz="2800" u="sng">
                <a:cs typeface="Courier New" pitchFamily="49" charset="0"/>
              </a:rPr>
              <a:t>initial-action</a:t>
            </a:r>
            <a:r>
              <a:rPr lang="en-US" sz="2800">
                <a:cs typeface="Courier New" pitchFamily="49" charset="0"/>
              </a:rPr>
              <a:t> in a </a:t>
            </a:r>
            <a:r>
              <a:rPr lang="en-US" sz="2800" u="sng">
                <a:cs typeface="Courier New" pitchFamily="49" charset="0"/>
              </a:rPr>
              <a:t>for</a:t>
            </a:r>
            <a:r>
              <a:rPr lang="en-US" sz="2800">
                <a:cs typeface="Courier New" pitchFamily="49" charset="0"/>
              </a:rPr>
              <a:t> loop can be a list of zero or more comma-separated expressions. The </a:t>
            </a:r>
            <a:r>
              <a:rPr lang="en-US" sz="2800" u="sng">
                <a:cs typeface="Courier New" pitchFamily="49" charset="0"/>
              </a:rPr>
              <a:t>action-after-each-iteration</a:t>
            </a:r>
            <a:r>
              <a:rPr lang="en-US" sz="2800">
                <a:cs typeface="Courier New" pitchFamily="49" charset="0"/>
              </a:rPr>
              <a:t> in a </a:t>
            </a:r>
            <a:r>
              <a:rPr lang="en-US" sz="2800" u="sng">
                <a:cs typeface="Courier New" pitchFamily="49" charset="0"/>
              </a:rPr>
              <a:t>for</a:t>
            </a:r>
            <a:r>
              <a:rPr lang="en-US" sz="2800">
                <a:cs typeface="Courier New" pitchFamily="49" charset="0"/>
              </a:rPr>
              <a:t> loop can be a list of zero or more comma-separated statements. Therefore, the following two </a:t>
            </a:r>
            <a:r>
              <a:rPr lang="en-US" sz="2800" u="sng">
                <a:cs typeface="Courier New" pitchFamily="49" charset="0"/>
              </a:rPr>
              <a:t>for</a:t>
            </a:r>
            <a:r>
              <a:rPr lang="en-US" sz="2800">
                <a:cs typeface="Courier New" pitchFamily="49" charset="0"/>
              </a:rPr>
              <a:t> loops are correct. They are rarely used in practice, however.</a:t>
            </a:r>
          </a:p>
          <a:p>
            <a:pPr lvl="1">
              <a:spcBef>
                <a:spcPct val="50000"/>
              </a:spcBef>
            </a:pPr>
            <a:r>
              <a:rPr lang="en-US">
                <a:cs typeface="Courier New" pitchFamily="49" charset="0"/>
              </a:rPr>
              <a:t>for (int i = 1; i &lt; 100; System.out.println(i++));</a:t>
            </a:r>
            <a:endParaRPr lang="en-US">
              <a:cs typeface="Times New Roman" pitchFamily="18" charset="0"/>
            </a:endParaRPr>
          </a:p>
          <a:p>
            <a:pPr lvl="1">
              <a:spcBef>
                <a:spcPct val="50000"/>
              </a:spcBef>
            </a:pPr>
            <a:r>
              <a:rPr lang="en-US">
                <a:cs typeface="Courier New" pitchFamily="49" charset="0"/>
              </a:rPr>
              <a:t> </a:t>
            </a:r>
            <a:endParaRPr lang="en-US">
              <a:cs typeface="Times New Roman" pitchFamily="18" charset="0"/>
            </a:endParaRPr>
          </a:p>
          <a:p>
            <a:pPr lvl="1">
              <a:spcBef>
                <a:spcPct val="50000"/>
              </a:spcBef>
            </a:pPr>
            <a:r>
              <a:rPr lang="en-US">
                <a:cs typeface="Courier New" pitchFamily="49" charset="0"/>
              </a:rPr>
              <a:t>for (int i = 0, j = 0; (i + j &lt; 10); i++, j++) {</a:t>
            </a:r>
            <a:endParaRPr lang="en-US">
              <a:cs typeface="Times New Roman" pitchFamily="18" charset="0"/>
            </a:endParaRPr>
          </a:p>
          <a:p>
            <a:pPr lvl="1">
              <a:spcBef>
                <a:spcPct val="50000"/>
              </a:spcBef>
            </a:pPr>
            <a:r>
              <a:rPr lang="en-US">
                <a:cs typeface="Courier New" pitchFamily="49" charset="0"/>
              </a:rPr>
              <a:t>  // Do something</a:t>
            </a:r>
            <a:endParaRPr lang="en-US">
              <a:cs typeface="Times New Roman" pitchFamily="18" charset="0"/>
            </a:endParaRPr>
          </a:p>
          <a:p>
            <a:pPr lvl="1">
              <a:spcBef>
                <a:spcPct val="50000"/>
              </a:spcBef>
            </a:pPr>
            <a:r>
              <a:rPr lang="en-US">
                <a:cs typeface="Courier New" pitchFamily="49" charset="0"/>
              </a:rPr>
              <a:t>}</a:t>
            </a:r>
            <a:r>
              <a:rPr lang="en-US" sz="2800" u="sng">
                <a:latin typeface="Courier New" pitchFamily="49" charset="0"/>
                <a:cs typeface="Courier New" pitchFamily="49" charset="0"/>
              </a:rPr>
              <a:t>     </a:t>
            </a:r>
            <a:endParaRPr lang="en-US" sz="2800">
              <a:cs typeface="Courier New"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p>
            <a:fld id="{ACCF2FB0-5188-4199-94BC-5E71A7E36B30}" type="slidenum">
              <a:rPr lang="en-US"/>
              <a:pPr/>
              <a:t>3</a:t>
            </a:fld>
            <a:endParaRPr lang="en-US"/>
          </a:p>
        </p:txBody>
      </p:sp>
      <p:sp>
        <p:nvSpPr>
          <p:cNvPr id="10243" name="Rectangle 2"/>
          <p:cNvSpPr>
            <a:spLocks noGrp="1" noChangeArrowheads="1"/>
          </p:cNvSpPr>
          <p:nvPr>
            <p:ph type="title"/>
          </p:nvPr>
        </p:nvSpPr>
        <p:spPr>
          <a:xfrm>
            <a:off x="539750" y="228600"/>
            <a:ext cx="8142288" cy="665163"/>
          </a:xfrm>
        </p:spPr>
        <p:txBody>
          <a:bodyPr/>
          <a:lstStyle/>
          <a:p>
            <a:r>
              <a:rPr lang="en-US" sz="4000" smtClean="0"/>
              <a:t>Introducing while Loops</a:t>
            </a:r>
          </a:p>
        </p:txBody>
      </p:sp>
      <p:sp>
        <p:nvSpPr>
          <p:cNvPr id="10244" name="Rectangle 3"/>
          <p:cNvSpPr>
            <a:spLocks noChangeArrowheads="1"/>
          </p:cNvSpPr>
          <p:nvPr/>
        </p:nvSpPr>
        <p:spPr bwMode="auto">
          <a:xfrm>
            <a:off x="0" y="2370138"/>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0245" name="Rectangle 4"/>
          <p:cNvSpPr>
            <a:spLocks noChangeArrowheads="1"/>
          </p:cNvSpPr>
          <p:nvPr/>
        </p:nvSpPr>
        <p:spPr bwMode="auto">
          <a:xfrm>
            <a:off x="0" y="4487863"/>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0246" name="Rectangle 5"/>
          <p:cNvSpPr>
            <a:spLocks noChangeArrowheads="1"/>
          </p:cNvSpPr>
          <p:nvPr/>
        </p:nvSpPr>
        <p:spPr bwMode="auto">
          <a:xfrm>
            <a:off x="0" y="2182813"/>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0247" name="Text Box 6"/>
          <p:cNvSpPr txBox="1">
            <a:spLocks noChangeArrowheads="1"/>
          </p:cNvSpPr>
          <p:nvPr/>
        </p:nvSpPr>
        <p:spPr bwMode="auto">
          <a:xfrm>
            <a:off x="347663" y="1085850"/>
            <a:ext cx="8564562" cy="1917700"/>
          </a:xfrm>
          <a:prstGeom prst="rect">
            <a:avLst/>
          </a:prstGeom>
          <a:solidFill>
            <a:schemeClr val="tx1"/>
          </a:solidFill>
          <a:ln w="12700">
            <a:noFill/>
            <a:miter lim="800000"/>
            <a:headEnd type="none" w="sm" len="sm"/>
            <a:tailEnd type="none" w="sm" len="sm"/>
          </a:ln>
        </p:spPr>
        <p:txBody>
          <a:bodyPr>
            <a:spAutoFit/>
          </a:bodyPr>
          <a:lstStyle/>
          <a:p>
            <a:r>
              <a:rPr lang="en-US" b="1">
                <a:solidFill>
                  <a:schemeClr val="bg2"/>
                </a:solidFill>
                <a:latin typeface="Courier New" pitchFamily="49" charset="0"/>
              </a:rPr>
              <a:t>int</a:t>
            </a:r>
            <a:r>
              <a:rPr lang="en-US">
                <a:solidFill>
                  <a:schemeClr val="bg2"/>
                </a:solidFill>
                <a:latin typeface="Courier New" pitchFamily="49" charset="0"/>
              </a:rPr>
              <a:t> count = 0;</a:t>
            </a:r>
            <a:endParaRPr lang="en-US" b="1">
              <a:solidFill>
                <a:schemeClr val="bg2"/>
              </a:solidFill>
              <a:latin typeface="Courier New" pitchFamily="49" charset="0"/>
            </a:endParaRPr>
          </a:p>
          <a:p>
            <a:r>
              <a:rPr lang="en-US" b="1">
                <a:solidFill>
                  <a:schemeClr val="bg2"/>
                </a:solidFill>
                <a:latin typeface="Courier New" pitchFamily="49" charset="0"/>
              </a:rPr>
              <a:t>while</a:t>
            </a:r>
            <a:r>
              <a:rPr lang="en-US">
                <a:solidFill>
                  <a:schemeClr val="bg2"/>
                </a:solidFill>
                <a:latin typeface="Courier New" pitchFamily="49" charset="0"/>
              </a:rPr>
              <a:t> (count &lt; 100) {</a:t>
            </a:r>
          </a:p>
          <a:p>
            <a:r>
              <a:rPr lang="en-US">
                <a:solidFill>
                  <a:schemeClr val="bg2"/>
                </a:solidFill>
                <a:latin typeface="Courier New" pitchFamily="49" charset="0"/>
              </a:rPr>
              <a:t>  System.out.println("Welcome to Java");</a:t>
            </a:r>
          </a:p>
          <a:p>
            <a:r>
              <a:rPr lang="en-US">
                <a:solidFill>
                  <a:schemeClr val="bg2"/>
                </a:solidFill>
                <a:latin typeface="Courier New" pitchFamily="49" charset="0"/>
              </a:rPr>
              <a:t>  count++;</a:t>
            </a:r>
          </a:p>
          <a:p>
            <a:r>
              <a:rPr lang="en-US">
                <a:solidFill>
                  <a:schemeClr val="bg2"/>
                </a:solidFill>
                <a:latin typeface="Courier New" pitchFamily="49" charset="0"/>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4"/>
          <p:cNvSpPr>
            <a:spLocks noGrp="1"/>
          </p:cNvSpPr>
          <p:nvPr>
            <p:ph type="sldNum" sz="quarter" idx="11"/>
          </p:nvPr>
        </p:nvSpPr>
        <p:spPr>
          <a:noFill/>
        </p:spPr>
        <p:txBody>
          <a:bodyPr/>
          <a:lstStyle/>
          <a:p>
            <a:fld id="{F69DBEA4-554C-4470-956F-1B9F76D1A9B3}" type="slidenum">
              <a:rPr lang="en-US"/>
              <a:pPr/>
              <a:t>30</a:t>
            </a:fld>
            <a:endParaRPr lang="en-US"/>
          </a:p>
        </p:txBody>
      </p:sp>
      <p:sp>
        <p:nvSpPr>
          <p:cNvPr id="4100" name="Rectangle 2"/>
          <p:cNvSpPr>
            <a:spLocks noGrp="1" noChangeArrowheads="1"/>
          </p:cNvSpPr>
          <p:nvPr>
            <p:ph type="title"/>
          </p:nvPr>
        </p:nvSpPr>
        <p:spPr>
          <a:xfrm>
            <a:off x="685800" y="228600"/>
            <a:ext cx="7772400" cy="609600"/>
          </a:xfrm>
        </p:spPr>
        <p:txBody>
          <a:bodyPr/>
          <a:lstStyle/>
          <a:p>
            <a:r>
              <a:rPr lang="en-US" smtClean="0"/>
              <a:t>Note</a:t>
            </a:r>
          </a:p>
        </p:txBody>
      </p:sp>
      <p:sp>
        <p:nvSpPr>
          <p:cNvPr id="4101" name="Text Box 3"/>
          <p:cNvSpPr txBox="1">
            <a:spLocks noChangeArrowheads="1"/>
          </p:cNvSpPr>
          <p:nvPr/>
        </p:nvSpPr>
        <p:spPr bwMode="auto">
          <a:xfrm>
            <a:off x="304800" y="990600"/>
            <a:ext cx="8610600" cy="1800225"/>
          </a:xfrm>
          <a:prstGeom prst="rect">
            <a:avLst/>
          </a:prstGeom>
          <a:noFill/>
          <a:ln w="12700">
            <a:noFill/>
            <a:miter lim="800000"/>
            <a:headEnd type="none" w="sm" len="sm"/>
            <a:tailEnd type="none" w="sm" len="sm"/>
          </a:ln>
        </p:spPr>
        <p:txBody>
          <a:bodyPr>
            <a:spAutoFit/>
          </a:bodyPr>
          <a:lstStyle/>
          <a:p>
            <a:pPr>
              <a:spcBef>
                <a:spcPct val="50000"/>
              </a:spcBef>
            </a:pPr>
            <a:r>
              <a:rPr lang="en-US" sz="2800">
                <a:cs typeface="Courier New" pitchFamily="49" charset="0"/>
              </a:rPr>
              <a:t>If the </a:t>
            </a:r>
            <a:r>
              <a:rPr lang="en-US" sz="2800" u="sng">
                <a:cs typeface="Courier New" pitchFamily="49" charset="0"/>
              </a:rPr>
              <a:t>loop-continuation-condition</a:t>
            </a:r>
            <a:r>
              <a:rPr lang="en-US" sz="2800">
                <a:cs typeface="Courier New" pitchFamily="49" charset="0"/>
              </a:rPr>
              <a:t> in a </a:t>
            </a:r>
            <a:r>
              <a:rPr lang="en-US" sz="2800" u="sng">
                <a:cs typeface="Courier New" pitchFamily="49" charset="0"/>
              </a:rPr>
              <a:t>for</a:t>
            </a:r>
            <a:r>
              <a:rPr lang="en-US" sz="2800">
                <a:cs typeface="Courier New" pitchFamily="49" charset="0"/>
              </a:rPr>
              <a:t> loop is omitted, it is implicitly true. Thus the statement given below in (a), which is an infinite loop, is correct. Nevertheless, it is better to use the equivalent loop in (b) to avoid confusion:</a:t>
            </a:r>
            <a:endParaRPr lang="en-US" sz="2800">
              <a:cs typeface="Times New Roman" pitchFamily="18" charset="0"/>
            </a:endParaRPr>
          </a:p>
        </p:txBody>
      </p:sp>
      <p:sp>
        <p:nvSpPr>
          <p:cNvPr id="4102" name="Rectangle 5"/>
          <p:cNvSpPr>
            <a:spLocks noChangeArrowheads="1"/>
          </p:cNvSpPr>
          <p:nvPr/>
        </p:nvSpPr>
        <p:spPr bwMode="auto">
          <a:xfrm>
            <a:off x="3024188" y="3133725"/>
            <a:ext cx="9144000" cy="0"/>
          </a:xfrm>
          <a:prstGeom prst="rect">
            <a:avLst/>
          </a:prstGeom>
          <a:noFill/>
          <a:ln w="12700">
            <a:noFill/>
            <a:miter lim="800000"/>
            <a:headEnd type="none" w="sm" len="sm"/>
            <a:tailEnd type="none" w="sm" len="sm"/>
          </a:ln>
        </p:spPr>
        <p:txBody>
          <a:bodyPr>
            <a:spAutoFit/>
          </a:bodyPr>
          <a:lstStyle/>
          <a:p>
            <a:endParaRPr lang="en-US"/>
          </a:p>
        </p:txBody>
      </p:sp>
      <p:graphicFrame>
        <p:nvGraphicFramePr>
          <p:cNvPr id="4098" name="Object 4"/>
          <p:cNvGraphicFramePr>
            <a:graphicFrameLocks noChangeAspect="1"/>
          </p:cNvGraphicFramePr>
          <p:nvPr/>
        </p:nvGraphicFramePr>
        <p:xfrm>
          <a:off x="304800" y="3733800"/>
          <a:ext cx="8458200" cy="1612900"/>
        </p:xfrm>
        <a:graphic>
          <a:graphicData uri="http://schemas.openxmlformats.org/presentationml/2006/ole">
            <p:oleObj spid="_x0000_s4098" name="Picture" r:id="rId3" imgW="3202920" imgH="612000" progId="Word.Picture.8">
              <p:embed/>
            </p:oleObj>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p>
            <a:fld id="{07B0C34D-714A-4B1A-B10B-B3644D0191B0}" type="slidenum">
              <a:rPr lang="en-US"/>
              <a:pPr/>
              <a:t>31</a:t>
            </a:fld>
            <a:endParaRPr lang="en-US"/>
          </a:p>
        </p:txBody>
      </p:sp>
      <p:sp>
        <p:nvSpPr>
          <p:cNvPr id="34819" name="Rectangle 2"/>
          <p:cNvSpPr>
            <a:spLocks noGrp="1" noChangeArrowheads="1"/>
          </p:cNvSpPr>
          <p:nvPr>
            <p:ph type="title"/>
          </p:nvPr>
        </p:nvSpPr>
        <p:spPr>
          <a:xfrm>
            <a:off x="693738" y="317500"/>
            <a:ext cx="7772400" cy="685800"/>
          </a:xfrm>
        </p:spPr>
        <p:txBody>
          <a:bodyPr/>
          <a:lstStyle/>
          <a:p>
            <a:r>
              <a:rPr lang="en-US" smtClean="0"/>
              <a:t>Caution</a:t>
            </a:r>
            <a:endParaRPr lang="en-US" smtClean="0">
              <a:solidFill>
                <a:schemeClr val="tx1"/>
              </a:solidFill>
            </a:endParaRPr>
          </a:p>
        </p:txBody>
      </p:sp>
      <p:sp>
        <p:nvSpPr>
          <p:cNvPr id="34820" name="Rectangle 3"/>
          <p:cNvSpPr>
            <a:spLocks noGrp="1" noChangeArrowheads="1"/>
          </p:cNvSpPr>
          <p:nvPr>
            <p:ph type="body" idx="1"/>
          </p:nvPr>
        </p:nvSpPr>
        <p:spPr>
          <a:xfrm>
            <a:off x="304800" y="1316038"/>
            <a:ext cx="8645525" cy="1055687"/>
          </a:xfrm>
        </p:spPr>
        <p:txBody>
          <a:bodyPr/>
          <a:lstStyle/>
          <a:p>
            <a:pPr marL="0" indent="0">
              <a:buFont typeface="Monotype Sorts" pitchFamily="2" charset="2"/>
              <a:buNone/>
            </a:pPr>
            <a:r>
              <a:rPr lang="en-US" sz="3000" smtClean="0">
                <a:cs typeface="Times New Roman" pitchFamily="18" charset="0"/>
              </a:rPr>
              <a:t>Adding a semicolon at the end of the </a:t>
            </a:r>
            <a:r>
              <a:rPr lang="en-US" sz="3000" u="sng" smtClean="0">
                <a:cs typeface="Times New Roman" pitchFamily="18" charset="0"/>
              </a:rPr>
              <a:t>for</a:t>
            </a:r>
            <a:r>
              <a:rPr lang="en-US" sz="3000" smtClean="0">
                <a:cs typeface="Times New Roman" pitchFamily="18" charset="0"/>
              </a:rPr>
              <a:t> clause before the loop body is a common mistake, as shown below:</a:t>
            </a:r>
          </a:p>
        </p:txBody>
      </p:sp>
      <p:sp>
        <p:nvSpPr>
          <p:cNvPr id="34821" name="Text Box 4"/>
          <p:cNvSpPr txBox="1">
            <a:spLocks noChangeArrowheads="1"/>
          </p:cNvSpPr>
          <p:nvPr/>
        </p:nvSpPr>
        <p:spPr bwMode="auto">
          <a:xfrm>
            <a:off x="6415088" y="2430463"/>
            <a:ext cx="1295400" cy="822325"/>
          </a:xfrm>
          <a:prstGeom prst="rect">
            <a:avLst/>
          </a:prstGeom>
          <a:noFill/>
          <a:ln w="12700">
            <a:noFill/>
            <a:miter lim="800000"/>
            <a:headEnd type="none" w="sm" len="sm"/>
            <a:tailEnd type="none" w="sm" len="sm"/>
          </a:ln>
        </p:spPr>
        <p:txBody>
          <a:bodyPr>
            <a:spAutoFit/>
          </a:bodyPr>
          <a:lstStyle/>
          <a:p>
            <a:pPr>
              <a:spcBef>
                <a:spcPct val="50000"/>
              </a:spcBef>
            </a:pPr>
            <a:r>
              <a:rPr lang="en-US"/>
              <a:t>Logic Error</a:t>
            </a:r>
          </a:p>
        </p:txBody>
      </p:sp>
      <p:sp>
        <p:nvSpPr>
          <p:cNvPr id="34822" name="Rectangle 6"/>
          <p:cNvSpPr>
            <a:spLocks noChangeArrowheads="1"/>
          </p:cNvSpPr>
          <p:nvPr/>
        </p:nvSpPr>
        <p:spPr bwMode="auto">
          <a:xfrm>
            <a:off x="501650" y="3544888"/>
            <a:ext cx="7181850" cy="1919287"/>
          </a:xfrm>
          <a:prstGeom prst="rect">
            <a:avLst/>
          </a:prstGeom>
          <a:solidFill>
            <a:schemeClr val="tx1"/>
          </a:solidFill>
          <a:ln w="9525">
            <a:noFill/>
            <a:miter lim="800000"/>
            <a:headEnd/>
            <a:tailEnd/>
          </a:ln>
        </p:spPr>
        <p:txBody>
          <a:bodyPr lIns="92075" tIns="46038" rIns="92075" bIns="46038"/>
          <a:lstStyle/>
          <a:p>
            <a:pPr>
              <a:spcBef>
                <a:spcPct val="20000"/>
              </a:spcBef>
              <a:buClr>
                <a:schemeClr val="tx2"/>
              </a:buClr>
              <a:buSzPct val="75000"/>
              <a:buFont typeface="Monotype Sorts" pitchFamily="2" charset="2"/>
              <a:buNone/>
            </a:pPr>
            <a:r>
              <a:rPr lang="en-US" sz="2600">
                <a:solidFill>
                  <a:schemeClr val="bg2"/>
                </a:solidFill>
                <a:latin typeface="Courier New" pitchFamily="49" charset="0"/>
              </a:rPr>
              <a:t>for (int i=0; i&lt;10; i++);</a:t>
            </a:r>
          </a:p>
          <a:p>
            <a:pPr>
              <a:spcBef>
                <a:spcPct val="20000"/>
              </a:spcBef>
              <a:buClr>
                <a:schemeClr val="tx2"/>
              </a:buClr>
              <a:buSzPct val="75000"/>
              <a:buFont typeface="Monotype Sorts" pitchFamily="2" charset="2"/>
              <a:buNone/>
            </a:pPr>
            <a:r>
              <a:rPr lang="en-US" sz="2600">
                <a:solidFill>
                  <a:schemeClr val="bg2"/>
                </a:solidFill>
                <a:latin typeface="Courier New" pitchFamily="49" charset="0"/>
              </a:rPr>
              <a:t>{</a:t>
            </a:r>
          </a:p>
          <a:p>
            <a:pPr>
              <a:spcBef>
                <a:spcPct val="20000"/>
              </a:spcBef>
              <a:buClr>
                <a:schemeClr val="tx2"/>
              </a:buClr>
              <a:buSzPct val="75000"/>
              <a:buFont typeface="Monotype Sorts" pitchFamily="2" charset="2"/>
              <a:buNone/>
            </a:pPr>
            <a:r>
              <a:rPr lang="en-US" sz="2600">
                <a:solidFill>
                  <a:schemeClr val="bg2"/>
                </a:solidFill>
                <a:latin typeface="Courier New" pitchFamily="49" charset="0"/>
              </a:rPr>
              <a:t>  System.out.println("i is " + i);</a:t>
            </a:r>
          </a:p>
          <a:p>
            <a:pPr>
              <a:spcBef>
                <a:spcPct val="20000"/>
              </a:spcBef>
              <a:buClr>
                <a:schemeClr val="tx2"/>
              </a:buClr>
              <a:buSzPct val="75000"/>
              <a:buFont typeface="Monotype Sorts" pitchFamily="2" charset="2"/>
              <a:buNone/>
            </a:pPr>
            <a:r>
              <a:rPr lang="en-US" sz="2600">
                <a:solidFill>
                  <a:schemeClr val="bg2"/>
                </a:solidFill>
                <a:latin typeface="Courier New" pitchFamily="49" charset="0"/>
              </a:rPr>
              <a:t>}</a:t>
            </a:r>
          </a:p>
        </p:txBody>
      </p:sp>
      <p:sp>
        <p:nvSpPr>
          <p:cNvPr id="34823" name="Line 5"/>
          <p:cNvSpPr>
            <a:spLocks noChangeShapeType="1"/>
          </p:cNvSpPr>
          <p:nvPr/>
        </p:nvSpPr>
        <p:spPr bwMode="auto">
          <a:xfrm flipH="1">
            <a:off x="5532438" y="3198813"/>
            <a:ext cx="882650" cy="458787"/>
          </a:xfrm>
          <a:prstGeom prst="line">
            <a:avLst/>
          </a:prstGeom>
          <a:noFill/>
          <a:ln w="12700">
            <a:solidFill>
              <a:srgbClr val="FF0000"/>
            </a:solidFill>
            <a:round/>
            <a:headEnd type="none" w="sm" len="sm"/>
            <a:tailEnd type="triangle" w="sm" len="sm"/>
          </a:ln>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p>
            <a:fld id="{BD247557-2D6C-4BAB-AA85-4B6B95789533}" type="slidenum">
              <a:rPr lang="en-US"/>
              <a:pPr/>
              <a:t>32</a:t>
            </a:fld>
            <a:endParaRPr lang="en-US"/>
          </a:p>
        </p:txBody>
      </p:sp>
      <p:sp>
        <p:nvSpPr>
          <p:cNvPr id="35843" name="Rectangle 2"/>
          <p:cNvSpPr>
            <a:spLocks noGrp="1" noChangeArrowheads="1"/>
          </p:cNvSpPr>
          <p:nvPr>
            <p:ph type="title"/>
          </p:nvPr>
        </p:nvSpPr>
        <p:spPr>
          <a:xfrm>
            <a:off x="685800" y="76200"/>
            <a:ext cx="7772400" cy="685800"/>
          </a:xfrm>
        </p:spPr>
        <p:txBody>
          <a:bodyPr/>
          <a:lstStyle/>
          <a:p>
            <a:r>
              <a:rPr lang="en-US" smtClean="0"/>
              <a:t>Caution, cont.</a:t>
            </a:r>
            <a:endParaRPr lang="en-US" smtClean="0">
              <a:solidFill>
                <a:schemeClr val="tx1"/>
              </a:solidFill>
            </a:endParaRPr>
          </a:p>
        </p:txBody>
      </p:sp>
      <p:sp>
        <p:nvSpPr>
          <p:cNvPr id="35844" name="Rectangle 3"/>
          <p:cNvSpPr>
            <a:spLocks noGrp="1" noChangeArrowheads="1"/>
          </p:cNvSpPr>
          <p:nvPr>
            <p:ph type="body" idx="1"/>
          </p:nvPr>
        </p:nvSpPr>
        <p:spPr>
          <a:xfrm>
            <a:off x="152400" y="838200"/>
            <a:ext cx="8839200" cy="5867400"/>
          </a:xfrm>
        </p:spPr>
        <p:txBody>
          <a:bodyPr/>
          <a:lstStyle/>
          <a:p>
            <a:pPr marL="0" indent="0">
              <a:lnSpc>
                <a:spcPct val="90000"/>
              </a:lnSpc>
              <a:buFont typeface="Monotype Sorts" pitchFamily="2" charset="2"/>
              <a:buNone/>
            </a:pPr>
            <a:r>
              <a:rPr lang="en-US" sz="3000" smtClean="0">
                <a:cs typeface="Times New Roman" pitchFamily="18" charset="0"/>
              </a:rPr>
              <a:t>Similarly, the following loop is also wrong:</a:t>
            </a:r>
          </a:p>
          <a:p>
            <a:pPr marL="0" indent="0">
              <a:lnSpc>
                <a:spcPct val="90000"/>
              </a:lnSpc>
              <a:spcBef>
                <a:spcPct val="0"/>
              </a:spcBef>
              <a:buFont typeface="Monotype Sorts" pitchFamily="2" charset="2"/>
              <a:buNone/>
            </a:pPr>
            <a:r>
              <a:rPr lang="en-US" sz="2600" smtClean="0"/>
              <a:t>int i=0; </a:t>
            </a:r>
          </a:p>
          <a:p>
            <a:pPr marL="0" indent="0">
              <a:lnSpc>
                <a:spcPct val="90000"/>
              </a:lnSpc>
              <a:spcBef>
                <a:spcPct val="0"/>
              </a:spcBef>
              <a:buFont typeface="Monotype Sorts" pitchFamily="2" charset="2"/>
              <a:buNone/>
            </a:pPr>
            <a:r>
              <a:rPr lang="en-US" sz="2600" smtClean="0"/>
              <a:t>while (i &lt; 10);</a:t>
            </a:r>
          </a:p>
          <a:p>
            <a:pPr marL="0" indent="0">
              <a:lnSpc>
                <a:spcPct val="90000"/>
              </a:lnSpc>
              <a:spcBef>
                <a:spcPct val="0"/>
              </a:spcBef>
              <a:buFont typeface="Monotype Sorts" pitchFamily="2" charset="2"/>
              <a:buNone/>
            </a:pPr>
            <a:r>
              <a:rPr lang="en-US" sz="2600" smtClean="0"/>
              <a:t>{</a:t>
            </a:r>
          </a:p>
          <a:p>
            <a:pPr marL="0" indent="0">
              <a:lnSpc>
                <a:spcPct val="90000"/>
              </a:lnSpc>
              <a:spcBef>
                <a:spcPct val="0"/>
              </a:spcBef>
              <a:buFont typeface="Monotype Sorts" pitchFamily="2" charset="2"/>
              <a:buNone/>
            </a:pPr>
            <a:r>
              <a:rPr lang="en-US" sz="2600" smtClean="0"/>
              <a:t>  System.out.println("i is " + i);</a:t>
            </a:r>
          </a:p>
          <a:p>
            <a:pPr marL="0" indent="0">
              <a:lnSpc>
                <a:spcPct val="90000"/>
              </a:lnSpc>
              <a:spcBef>
                <a:spcPct val="0"/>
              </a:spcBef>
              <a:buFont typeface="Monotype Sorts" pitchFamily="2" charset="2"/>
              <a:buNone/>
            </a:pPr>
            <a:r>
              <a:rPr lang="en-US" sz="2600" smtClean="0"/>
              <a:t>  i++;</a:t>
            </a:r>
          </a:p>
          <a:p>
            <a:pPr marL="0" indent="0">
              <a:lnSpc>
                <a:spcPct val="90000"/>
              </a:lnSpc>
              <a:spcBef>
                <a:spcPct val="0"/>
              </a:spcBef>
              <a:buFont typeface="Monotype Sorts" pitchFamily="2" charset="2"/>
              <a:buNone/>
            </a:pPr>
            <a:r>
              <a:rPr lang="en-US" sz="2600" smtClean="0"/>
              <a:t>}</a:t>
            </a:r>
            <a:endParaRPr lang="en-US" sz="3000" smtClean="0">
              <a:cs typeface="Times New Roman" pitchFamily="18" charset="0"/>
            </a:endParaRPr>
          </a:p>
          <a:p>
            <a:pPr marL="0" indent="0">
              <a:lnSpc>
                <a:spcPct val="90000"/>
              </a:lnSpc>
              <a:buFont typeface="Monotype Sorts" pitchFamily="2" charset="2"/>
              <a:buNone/>
            </a:pPr>
            <a:r>
              <a:rPr lang="en-US" sz="3000" smtClean="0">
                <a:cs typeface="Times New Roman" pitchFamily="18" charset="0"/>
              </a:rPr>
              <a:t>In the case of the </a:t>
            </a:r>
            <a:r>
              <a:rPr lang="en-US" sz="3000" u="sng" smtClean="0">
                <a:cs typeface="Times New Roman" pitchFamily="18" charset="0"/>
              </a:rPr>
              <a:t>do</a:t>
            </a:r>
            <a:r>
              <a:rPr lang="en-US" sz="3000" smtClean="0">
                <a:cs typeface="Times New Roman" pitchFamily="18" charset="0"/>
              </a:rPr>
              <a:t> loop, the following semicolon is needed to end the loop.</a:t>
            </a:r>
          </a:p>
          <a:p>
            <a:pPr marL="0" indent="0">
              <a:lnSpc>
                <a:spcPct val="90000"/>
              </a:lnSpc>
              <a:spcBef>
                <a:spcPct val="0"/>
              </a:spcBef>
              <a:buFont typeface="Monotype Sorts" pitchFamily="2" charset="2"/>
              <a:buNone/>
            </a:pPr>
            <a:r>
              <a:rPr lang="en-US" sz="2600" smtClean="0"/>
              <a:t>int i=0; </a:t>
            </a:r>
          </a:p>
          <a:p>
            <a:pPr marL="0" indent="0">
              <a:lnSpc>
                <a:spcPct val="90000"/>
              </a:lnSpc>
              <a:spcBef>
                <a:spcPct val="0"/>
              </a:spcBef>
              <a:buFont typeface="Monotype Sorts" pitchFamily="2" charset="2"/>
              <a:buNone/>
            </a:pPr>
            <a:r>
              <a:rPr lang="en-US" sz="2600" smtClean="0"/>
              <a:t>do {</a:t>
            </a:r>
          </a:p>
          <a:p>
            <a:pPr marL="0" indent="0">
              <a:lnSpc>
                <a:spcPct val="90000"/>
              </a:lnSpc>
              <a:spcBef>
                <a:spcPct val="0"/>
              </a:spcBef>
              <a:buFont typeface="Monotype Sorts" pitchFamily="2" charset="2"/>
              <a:buNone/>
            </a:pPr>
            <a:r>
              <a:rPr lang="en-US" sz="2600" smtClean="0"/>
              <a:t>  System.out.println("i is " + i);</a:t>
            </a:r>
          </a:p>
          <a:p>
            <a:pPr marL="0" indent="0">
              <a:lnSpc>
                <a:spcPct val="90000"/>
              </a:lnSpc>
              <a:spcBef>
                <a:spcPct val="0"/>
              </a:spcBef>
              <a:buFont typeface="Monotype Sorts" pitchFamily="2" charset="2"/>
              <a:buNone/>
            </a:pPr>
            <a:r>
              <a:rPr lang="en-US" sz="2600" smtClean="0"/>
              <a:t>  i++;</a:t>
            </a:r>
          </a:p>
          <a:p>
            <a:pPr marL="0" indent="0">
              <a:lnSpc>
                <a:spcPct val="90000"/>
              </a:lnSpc>
              <a:spcBef>
                <a:spcPct val="0"/>
              </a:spcBef>
              <a:buFont typeface="Monotype Sorts" pitchFamily="2" charset="2"/>
              <a:buNone/>
            </a:pPr>
            <a:r>
              <a:rPr lang="en-US" sz="2600" smtClean="0"/>
              <a:t>} while (i&lt;10);</a:t>
            </a:r>
          </a:p>
        </p:txBody>
      </p:sp>
      <p:sp>
        <p:nvSpPr>
          <p:cNvPr id="35845" name="Text Box 4"/>
          <p:cNvSpPr txBox="1">
            <a:spLocks noChangeArrowheads="1"/>
          </p:cNvSpPr>
          <p:nvPr/>
        </p:nvSpPr>
        <p:spPr bwMode="auto">
          <a:xfrm>
            <a:off x="2971800" y="1524000"/>
            <a:ext cx="1828800" cy="457200"/>
          </a:xfrm>
          <a:prstGeom prst="rect">
            <a:avLst/>
          </a:prstGeom>
          <a:noFill/>
          <a:ln w="12700">
            <a:noFill/>
            <a:miter lim="800000"/>
            <a:headEnd type="none" w="sm" len="sm"/>
            <a:tailEnd type="none" w="sm" len="sm"/>
          </a:ln>
        </p:spPr>
        <p:txBody>
          <a:bodyPr>
            <a:spAutoFit/>
          </a:bodyPr>
          <a:lstStyle/>
          <a:p>
            <a:pPr>
              <a:spcBef>
                <a:spcPct val="50000"/>
              </a:spcBef>
            </a:pPr>
            <a:r>
              <a:rPr lang="en-US"/>
              <a:t>Logic Error</a:t>
            </a:r>
          </a:p>
        </p:txBody>
      </p:sp>
      <p:sp>
        <p:nvSpPr>
          <p:cNvPr id="35846" name="Line 5"/>
          <p:cNvSpPr>
            <a:spLocks noChangeShapeType="1"/>
          </p:cNvSpPr>
          <p:nvPr/>
        </p:nvSpPr>
        <p:spPr bwMode="auto">
          <a:xfrm flipH="1">
            <a:off x="2286000" y="1676400"/>
            <a:ext cx="762000" cy="152400"/>
          </a:xfrm>
          <a:prstGeom prst="line">
            <a:avLst/>
          </a:prstGeom>
          <a:noFill/>
          <a:ln w="12700">
            <a:solidFill>
              <a:srgbClr val="FF0000"/>
            </a:solidFill>
            <a:round/>
            <a:headEnd type="none" w="sm" len="sm"/>
            <a:tailEnd type="triangle" w="sm" len="sm"/>
          </a:ln>
        </p:spPr>
        <p:txBody>
          <a:bodyPr/>
          <a:lstStyle/>
          <a:p>
            <a:endParaRPr lang="en-US"/>
          </a:p>
        </p:txBody>
      </p:sp>
      <p:sp>
        <p:nvSpPr>
          <p:cNvPr id="35847" name="Text Box 6"/>
          <p:cNvSpPr txBox="1">
            <a:spLocks noChangeArrowheads="1"/>
          </p:cNvSpPr>
          <p:nvPr/>
        </p:nvSpPr>
        <p:spPr bwMode="auto">
          <a:xfrm>
            <a:off x="3200400" y="5638800"/>
            <a:ext cx="1295400" cy="457200"/>
          </a:xfrm>
          <a:prstGeom prst="rect">
            <a:avLst/>
          </a:prstGeom>
          <a:noFill/>
          <a:ln w="12700">
            <a:noFill/>
            <a:miter lim="800000"/>
            <a:headEnd type="none" w="sm" len="sm"/>
            <a:tailEnd type="none" w="sm" len="sm"/>
          </a:ln>
        </p:spPr>
        <p:txBody>
          <a:bodyPr>
            <a:spAutoFit/>
          </a:bodyPr>
          <a:lstStyle/>
          <a:p>
            <a:pPr>
              <a:spcBef>
                <a:spcPct val="50000"/>
              </a:spcBef>
            </a:pPr>
            <a:r>
              <a:rPr lang="en-US"/>
              <a:t>Correct</a:t>
            </a:r>
          </a:p>
        </p:txBody>
      </p:sp>
      <p:sp>
        <p:nvSpPr>
          <p:cNvPr id="35848" name="Line 7"/>
          <p:cNvSpPr>
            <a:spLocks noChangeShapeType="1"/>
          </p:cNvSpPr>
          <p:nvPr/>
        </p:nvSpPr>
        <p:spPr bwMode="auto">
          <a:xfrm flipH="1">
            <a:off x="2286000" y="5867400"/>
            <a:ext cx="914400" cy="152400"/>
          </a:xfrm>
          <a:prstGeom prst="line">
            <a:avLst/>
          </a:prstGeom>
          <a:noFill/>
          <a:ln w="12700">
            <a:solidFill>
              <a:srgbClr val="FF0000"/>
            </a:solidFill>
            <a:round/>
            <a:headEnd type="none" w="sm" len="sm"/>
            <a:tailEnd type="triangle" w="sm" len="sm"/>
          </a:ln>
        </p:spPr>
        <p:txBody>
          <a:bodyP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4"/>
          <p:cNvSpPr>
            <a:spLocks noGrp="1"/>
          </p:cNvSpPr>
          <p:nvPr>
            <p:ph type="sldNum" sz="quarter" idx="11"/>
          </p:nvPr>
        </p:nvSpPr>
        <p:spPr>
          <a:noFill/>
        </p:spPr>
        <p:txBody>
          <a:bodyPr/>
          <a:lstStyle/>
          <a:p>
            <a:fld id="{8233ABF5-90EF-4586-9E5D-9741966BECAF}" type="slidenum">
              <a:rPr lang="en-US"/>
              <a:pPr/>
              <a:t>33</a:t>
            </a:fld>
            <a:endParaRPr lang="en-US"/>
          </a:p>
        </p:txBody>
      </p:sp>
      <p:sp>
        <p:nvSpPr>
          <p:cNvPr id="5125" name="Rectangle 2"/>
          <p:cNvSpPr>
            <a:spLocks noGrp="1" noChangeArrowheads="1"/>
          </p:cNvSpPr>
          <p:nvPr>
            <p:ph type="title"/>
          </p:nvPr>
        </p:nvSpPr>
        <p:spPr>
          <a:xfrm>
            <a:off x="685800" y="152400"/>
            <a:ext cx="7772400" cy="609600"/>
          </a:xfrm>
        </p:spPr>
        <p:txBody>
          <a:bodyPr/>
          <a:lstStyle/>
          <a:p>
            <a:r>
              <a:rPr lang="en-US" smtClean="0"/>
              <a:t>Which Loop to Use?</a:t>
            </a:r>
          </a:p>
        </p:txBody>
      </p:sp>
      <p:sp>
        <p:nvSpPr>
          <p:cNvPr id="5126" name="Text Box 3"/>
          <p:cNvSpPr txBox="1">
            <a:spLocks noChangeArrowheads="1"/>
          </p:cNvSpPr>
          <p:nvPr/>
        </p:nvSpPr>
        <p:spPr bwMode="auto">
          <a:xfrm>
            <a:off x="304800" y="914400"/>
            <a:ext cx="8610600" cy="1552575"/>
          </a:xfrm>
          <a:prstGeom prst="rect">
            <a:avLst/>
          </a:prstGeom>
          <a:noFill/>
          <a:ln w="12700">
            <a:noFill/>
            <a:miter lim="800000"/>
            <a:headEnd type="none" w="sm" len="sm"/>
            <a:tailEnd type="none" w="sm" len="sm"/>
          </a:ln>
        </p:spPr>
        <p:txBody>
          <a:bodyPr>
            <a:spAutoFit/>
          </a:bodyPr>
          <a:lstStyle/>
          <a:p>
            <a:pPr>
              <a:spcBef>
                <a:spcPct val="50000"/>
              </a:spcBef>
            </a:pPr>
            <a:r>
              <a:rPr lang="en-US">
                <a:cs typeface="Times New Roman" pitchFamily="18" charset="0"/>
              </a:rPr>
              <a:t>The three forms of loop statements, </a:t>
            </a:r>
            <a:r>
              <a:rPr lang="en-US" u="sng">
                <a:cs typeface="Times New Roman" pitchFamily="18" charset="0"/>
              </a:rPr>
              <a:t>while</a:t>
            </a:r>
            <a:r>
              <a:rPr lang="en-US">
                <a:cs typeface="Times New Roman" pitchFamily="18" charset="0"/>
              </a:rPr>
              <a:t>, </a:t>
            </a:r>
            <a:r>
              <a:rPr lang="en-US" u="sng">
                <a:cs typeface="Times New Roman" pitchFamily="18" charset="0"/>
              </a:rPr>
              <a:t>do-while</a:t>
            </a:r>
            <a:r>
              <a:rPr lang="en-US">
                <a:cs typeface="Times New Roman" pitchFamily="18" charset="0"/>
              </a:rPr>
              <a:t>, and </a:t>
            </a:r>
            <a:r>
              <a:rPr lang="en-US" u="sng">
                <a:cs typeface="Times New Roman" pitchFamily="18" charset="0"/>
              </a:rPr>
              <a:t>for</a:t>
            </a:r>
            <a:r>
              <a:rPr lang="en-US">
                <a:cs typeface="Times New Roman" pitchFamily="18" charset="0"/>
              </a:rPr>
              <a:t>, are expressively equivalent; that is, you can write a loop in any of these three forms.</a:t>
            </a:r>
            <a:r>
              <a:rPr lang="en-US"/>
              <a:t> </a:t>
            </a:r>
            <a:r>
              <a:rPr lang="en-US">
                <a:cs typeface="Courier New" pitchFamily="49" charset="0"/>
              </a:rPr>
              <a:t>For example, a </a:t>
            </a:r>
            <a:r>
              <a:rPr lang="en-US" u="sng">
                <a:cs typeface="Courier New" pitchFamily="49" charset="0"/>
              </a:rPr>
              <a:t>while</a:t>
            </a:r>
            <a:r>
              <a:rPr lang="en-US">
                <a:cs typeface="Courier New" pitchFamily="49" charset="0"/>
              </a:rPr>
              <a:t> loop in (a) in the following figure can always be converted into the following </a:t>
            </a:r>
            <a:r>
              <a:rPr lang="en-US" u="sng">
                <a:cs typeface="Courier New" pitchFamily="49" charset="0"/>
              </a:rPr>
              <a:t>for</a:t>
            </a:r>
            <a:r>
              <a:rPr lang="en-US">
                <a:cs typeface="Courier New" pitchFamily="49" charset="0"/>
              </a:rPr>
              <a:t> loop in (b):</a:t>
            </a:r>
            <a:endParaRPr lang="en-US"/>
          </a:p>
        </p:txBody>
      </p:sp>
      <p:sp>
        <p:nvSpPr>
          <p:cNvPr id="5127" name="Rectangle 10"/>
          <p:cNvSpPr>
            <a:spLocks noChangeArrowheads="1"/>
          </p:cNvSpPr>
          <p:nvPr/>
        </p:nvSpPr>
        <p:spPr bwMode="auto">
          <a:xfrm>
            <a:off x="1976438" y="3133725"/>
            <a:ext cx="9144000" cy="0"/>
          </a:xfrm>
          <a:prstGeom prst="rect">
            <a:avLst/>
          </a:prstGeom>
          <a:noFill/>
          <a:ln w="12700">
            <a:noFill/>
            <a:miter lim="800000"/>
            <a:headEnd type="none" w="sm" len="sm"/>
            <a:tailEnd type="none" w="sm" len="sm"/>
          </a:ln>
        </p:spPr>
        <p:txBody>
          <a:bodyPr>
            <a:spAutoFit/>
          </a:bodyPr>
          <a:lstStyle/>
          <a:p>
            <a:endParaRPr lang="en-US"/>
          </a:p>
        </p:txBody>
      </p:sp>
      <p:sp>
        <p:nvSpPr>
          <p:cNvPr id="5128" name="Text Box 11"/>
          <p:cNvSpPr txBox="1">
            <a:spLocks noChangeArrowheads="1"/>
          </p:cNvSpPr>
          <p:nvPr/>
        </p:nvSpPr>
        <p:spPr bwMode="auto">
          <a:xfrm>
            <a:off x="304800" y="3962400"/>
            <a:ext cx="8610600" cy="1006475"/>
          </a:xfrm>
          <a:prstGeom prst="rect">
            <a:avLst/>
          </a:prstGeom>
          <a:noFill/>
          <a:ln w="12700">
            <a:noFill/>
            <a:miter lim="800000"/>
            <a:headEnd type="none" w="sm" len="sm"/>
            <a:tailEnd type="none" w="sm" len="sm"/>
          </a:ln>
        </p:spPr>
        <p:txBody>
          <a:bodyPr>
            <a:spAutoFit/>
          </a:bodyPr>
          <a:lstStyle/>
          <a:p>
            <a:r>
              <a:rPr lang="en-US" sz="2000">
                <a:cs typeface="Times New Roman" pitchFamily="18" charset="0"/>
              </a:rPr>
              <a:t>A for loop in (a) in the following figure can generally be converted into the following while loop in (b) except in certain special cases (see Review Question 3.19 for one of them):</a:t>
            </a:r>
          </a:p>
        </p:txBody>
      </p:sp>
      <p:sp>
        <p:nvSpPr>
          <p:cNvPr id="5129" name="Rectangle 13"/>
          <p:cNvSpPr>
            <a:spLocks noChangeArrowheads="1"/>
          </p:cNvSpPr>
          <p:nvPr/>
        </p:nvSpPr>
        <p:spPr bwMode="auto">
          <a:xfrm>
            <a:off x="2024063" y="3009900"/>
            <a:ext cx="9144000" cy="0"/>
          </a:xfrm>
          <a:prstGeom prst="rect">
            <a:avLst/>
          </a:prstGeom>
          <a:noFill/>
          <a:ln w="12700">
            <a:noFill/>
            <a:miter lim="800000"/>
            <a:headEnd type="none" w="sm" len="sm"/>
            <a:tailEnd type="none" w="sm" len="sm"/>
          </a:ln>
        </p:spPr>
        <p:txBody>
          <a:bodyPr>
            <a:spAutoFit/>
          </a:bodyPr>
          <a:lstStyle/>
          <a:p>
            <a:endParaRPr lang="en-US"/>
          </a:p>
        </p:txBody>
      </p:sp>
      <p:graphicFrame>
        <p:nvGraphicFramePr>
          <p:cNvPr id="5122" name="Object 12"/>
          <p:cNvGraphicFramePr>
            <a:graphicFrameLocks noChangeAspect="1"/>
          </p:cNvGraphicFramePr>
          <p:nvPr/>
        </p:nvGraphicFramePr>
        <p:xfrm>
          <a:off x="230188" y="5029200"/>
          <a:ext cx="8759825" cy="1441450"/>
        </p:xfrm>
        <a:graphic>
          <a:graphicData uri="http://schemas.openxmlformats.org/presentationml/2006/ole">
            <p:oleObj spid="_x0000_s5122" name="Picture" r:id="rId3" imgW="5274360" imgH="870120" progId="Word.Picture.8">
              <p:embed/>
            </p:oleObj>
          </a:graphicData>
        </a:graphic>
      </p:graphicFrame>
      <p:sp>
        <p:nvSpPr>
          <p:cNvPr id="5130" name="Rectangle 15"/>
          <p:cNvSpPr>
            <a:spLocks noChangeArrowheads="1"/>
          </p:cNvSpPr>
          <p:nvPr/>
        </p:nvSpPr>
        <p:spPr bwMode="auto">
          <a:xfrm>
            <a:off x="1976438" y="3133725"/>
            <a:ext cx="9144000" cy="0"/>
          </a:xfrm>
          <a:prstGeom prst="rect">
            <a:avLst/>
          </a:prstGeom>
          <a:noFill/>
          <a:ln w="12700">
            <a:noFill/>
            <a:miter lim="800000"/>
            <a:headEnd type="none" w="sm" len="sm"/>
            <a:tailEnd type="none" w="sm" len="sm"/>
          </a:ln>
        </p:spPr>
        <p:txBody>
          <a:bodyPr>
            <a:spAutoFit/>
          </a:bodyPr>
          <a:lstStyle/>
          <a:p>
            <a:endParaRPr lang="en-US"/>
          </a:p>
        </p:txBody>
      </p:sp>
      <p:graphicFrame>
        <p:nvGraphicFramePr>
          <p:cNvPr id="5123" name="Object 14"/>
          <p:cNvGraphicFramePr>
            <a:graphicFrameLocks noChangeAspect="1"/>
          </p:cNvGraphicFramePr>
          <p:nvPr/>
        </p:nvGraphicFramePr>
        <p:xfrm>
          <a:off x="152400" y="2590800"/>
          <a:ext cx="8991600" cy="1022350"/>
        </p:xfrm>
        <a:graphic>
          <a:graphicData uri="http://schemas.openxmlformats.org/presentationml/2006/ole">
            <p:oleObj spid="_x0000_s5123" name="Picture" r:id="rId4" imgW="5372280" imgH="612000" progId="Word.Picture.8">
              <p:embed/>
            </p:oleObj>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p>
            <a:fld id="{DCBC73B7-CCFA-406B-B1BE-7B11EEF4B880}" type="slidenum">
              <a:rPr lang="en-US"/>
              <a:pPr/>
              <a:t>34</a:t>
            </a:fld>
            <a:endParaRPr lang="en-US"/>
          </a:p>
        </p:txBody>
      </p:sp>
      <p:sp>
        <p:nvSpPr>
          <p:cNvPr id="36867" name="Rectangle 2"/>
          <p:cNvSpPr>
            <a:spLocks noGrp="1" noChangeArrowheads="1"/>
          </p:cNvSpPr>
          <p:nvPr>
            <p:ph type="title"/>
          </p:nvPr>
        </p:nvSpPr>
        <p:spPr>
          <a:xfrm>
            <a:off x="685800" y="0"/>
            <a:ext cx="7772400" cy="1219200"/>
          </a:xfrm>
        </p:spPr>
        <p:txBody>
          <a:bodyPr/>
          <a:lstStyle/>
          <a:p>
            <a:r>
              <a:rPr lang="en-US" smtClean="0"/>
              <a:t>Recommendations</a:t>
            </a:r>
          </a:p>
        </p:txBody>
      </p:sp>
      <p:sp>
        <p:nvSpPr>
          <p:cNvPr id="36868" name="Text Box 3"/>
          <p:cNvSpPr txBox="1">
            <a:spLocks noChangeArrowheads="1"/>
          </p:cNvSpPr>
          <p:nvPr/>
        </p:nvSpPr>
        <p:spPr bwMode="auto">
          <a:xfrm>
            <a:off x="304800" y="1143000"/>
            <a:ext cx="8458200" cy="3508375"/>
          </a:xfrm>
          <a:prstGeom prst="rect">
            <a:avLst/>
          </a:prstGeom>
          <a:noFill/>
          <a:ln w="12700">
            <a:noFill/>
            <a:miter lim="800000"/>
            <a:headEnd type="none" w="sm" len="sm"/>
            <a:tailEnd type="none" w="sm" len="sm"/>
          </a:ln>
        </p:spPr>
        <p:txBody>
          <a:bodyPr>
            <a:spAutoFit/>
          </a:bodyPr>
          <a:lstStyle/>
          <a:p>
            <a:pPr>
              <a:spcBef>
                <a:spcPct val="50000"/>
              </a:spcBef>
            </a:pPr>
            <a:r>
              <a:rPr lang="en-US" sz="2800">
                <a:cs typeface="Times New Roman" pitchFamily="18" charset="0"/>
              </a:rPr>
              <a:t>Use the one that is most intuitive and comfortable for you. In general, a for loop may be used if the number of repetitions is known, as, for example, when you need to print a message 100 times. A while loop may be used if the number of repetitions is not known, as in the case of reading the numbers until the input is 0. A do-while loop can be used to replace a while loop if the loop body has to be executed before testing the continuation condition.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p>
            <a:fld id="{E97737AE-147B-4EDD-93B2-D2848EE442A6}" type="slidenum">
              <a:rPr lang="en-US"/>
              <a:pPr/>
              <a:t>35</a:t>
            </a:fld>
            <a:endParaRPr lang="en-US"/>
          </a:p>
        </p:txBody>
      </p:sp>
      <p:sp>
        <p:nvSpPr>
          <p:cNvPr id="37891" name="Rectangle 2"/>
          <p:cNvSpPr>
            <a:spLocks noGrp="1" noChangeArrowheads="1"/>
          </p:cNvSpPr>
          <p:nvPr>
            <p:ph type="title"/>
          </p:nvPr>
        </p:nvSpPr>
        <p:spPr>
          <a:xfrm>
            <a:off x="228600" y="228600"/>
            <a:ext cx="8534400" cy="1143000"/>
          </a:xfrm>
        </p:spPr>
        <p:txBody>
          <a:bodyPr/>
          <a:lstStyle/>
          <a:p>
            <a:r>
              <a:rPr lang="en-US" smtClean="0"/>
              <a:t>Nested Loops </a:t>
            </a:r>
          </a:p>
        </p:txBody>
      </p:sp>
      <p:sp>
        <p:nvSpPr>
          <p:cNvPr id="37892" name="Rectangle 3"/>
          <p:cNvSpPr>
            <a:spLocks noGrp="1" noChangeArrowheads="1"/>
          </p:cNvSpPr>
          <p:nvPr>
            <p:ph type="body" idx="1"/>
          </p:nvPr>
        </p:nvSpPr>
        <p:spPr>
          <a:xfrm>
            <a:off x="228600" y="1600200"/>
            <a:ext cx="8686800" cy="1444625"/>
          </a:xfrm>
        </p:spPr>
        <p:txBody>
          <a:bodyPr/>
          <a:lstStyle/>
          <a:p>
            <a:pPr marL="0" indent="0">
              <a:buFont typeface="Monotype Sorts" pitchFamily="2" charset="2"/>
              <a:buNone/>
            </a:pPr>
            <a:r>
              <a:rPr lang="en-US" sz="3400" smtClean="0">
                <a:cs typeface="Courier New" pitchFamily="49" charset="0"/>
              </a:rPr>
              <a:t>Problem: Write a program that uses nested for loops to print a multiplication table.</a:t>
            </a:r>
          </a:p>
        </p:txBody>
      </p:sp>
      <p:sp>
        <p:nvSpPr>
          <p:cNvPr id="5" name="Rectangle 4"/>
          <p:cNvSpPr/>
          <p:nvPr/>
        </p:nvSpPr>
        <p:spPr>
          <a:xfrm>
            <a:off x="1600200" y="3467100"/>
            <a:ext cx="6008376" cy="646331"/>
          </a:xfrm>
          <a:prstGeom prst="rect">
            <a:avLst/>
          </a:prstGeom>
        </p:spPr>
        <p:txBody>
          <a:bodyPr wrap="none">
            <a:spAutoFit/>
          </a:bodyPr>
          <a:lstStyle/>
          <a:p>
            <a:r>
              <a:rPr lang="en-US" sz="3600" b="1" dirty="0" smtClean="0">
                <a:solidFill>
                  <a:srgbClr val="FFFF00"/>
                </a:solidFill>
              </a:rPr>
              <a:t>Using </a:t>
            </a:r>
            <a:r>
              <a:rPr lang="en-US" sz="3600" b="1" dirty="0" smtClean="0">
                <a:solidFill>
                  <a:srgbClr val="FFFF00"/>
                </a:solidFill>
                <a:latin typeface="Courier New" pitchFamily="49" charset="0"/>
              </a:rPr>
              <a:t>break</a:t>
            </a:r>
            <a:r>
              <a:rPr lang="en-US" sz="3600" b="1" dirty="0" smtClean="0">
                <a:solidFill>
                  <a:srgbClr val="FFFF00"/>
                </a:solidFill>
              </a:rPr>
              <a:t> and </a:t>
            </a:r>
            <a:r>
              <a:rPr lang="en-US" sz="3600" b="1" dirty="0" smtClean="0">
                <a:solidFill>
                  <a:srgbClr val="FFFF00"/>
                </a:solidFill>
                <a:latin typeface="Courier New" pitchFamily="49" charset="0"/>
              </a:rPr>
              <a:t>continue</a:t>
            </a:r>
            <a:endParaRPr lang="en-US" sz="3600" b="1" dirty="0">
              <a:solidFill>
                <a:srgbClr val="FFFF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p>
            <a:fld id="{AD86946A-BA5E-42A7-839F-AD4C4DC437F1}" type="slidenum">
              <a:rPr lang="en-US"/>
              <a:pPr/>
              <a:t>36</a:t>
            </a:fld>
            <a:endParaRPr lang="en-US"/>
          </a:p>
        </p:txBody>
      </p:sp>
      <p:sp>
        <p:nvSpPr>
          <p:cNvPr id="38915" name="Rectangle 2"/>
          <p:cNvSpPr>
            <a:spLocks noGrp="1" noChangeArrowheads="1"/>
          </p:cNvSpPr>
          <p:nvPr>
            <p:ph type="title"/>
          </p:nvPr>
        </p:nvSpPr>
        <p:spPr>
          <a:xfrm>
            <a:off x="228600" y="0"/>
            <a:ext cx="8763000" cy="1428750"/>
          </a:xfrm>
        </p:spPr>
        <p:txBody>
          <a:bodyPr/>
          <a:lstStyle/>
          <a:p>
            <a:r>
              <a:rPr lang="en-US" sz="4000" smtClean="0"/>
              <a:t>Problem:</a:t>
            </a:r>
            <a:br>
              <a:rPr lang="en-US" sz="4000" smtClean="0"/>
            </a:br>
            <a:r>
              <a:rPr lang="en-US" sz="4000" smtClean="0">
                <a:cs typeface="Courier New" pitchFamily="49" charset="0"/>
              </a:rPr>
              <a:t>Finding the Greatest Common Divisor</a:t>
            </a:r>
            <a:r>
              <a:rPr lang="en-US" smtClean="0"/>
              <a:t> </a:t>
            </a:r>
          </a:p>
        </p:txBody>
      </p:sp>
      <p:sp>
        <p:nvSpPr>
          <p:cNvPr id="38916" name="Text Box 3"/>
          <p:cNvSpPr txBox="1">
            <a:spLocks noChangeArrowheads="1"/>
          </p:cNvSpPr>
          <p:nvPr/>
        </p:nvSpPr>
        <p:spPr bwMode="auto">
          <a:xfrm>
            <a:off x="914400" y="1524000"/>
            <a:ext cx="7543800" cy="457200"/>
          </a:xfrm>
          <a:prstGeom prst="rect">
            <a:avLst/>
          </a:prstGeom>
          <a:noFill/>
          <a:ln w="12700">
            <a:noFill/>
            <a:miter lim="800000"/>
            <a:headEnd type="none" w="sm" len="sm"/>
            <a:tailEnd type="none" w="sm" len="sm"/>
          </a:ln>
        </p:spPr>
        <p:txBody>
          <a:bodyPr>
            <a:spAutoFit/>
          </a:bodyPr>
          <a:lstStyle/>
          <a:p>
            <a:pPr>
              <a:spcBef>
                <a:spcPct val="50000"/>
              </a:spcBef>
            </a:pPr>
            <a:endParaRPr lang="en-US"/>
          </a:p>
        </p:txBody>
      </p:sp>
      <p:sp>
        <p:nvSpPr>
          <p:cNvPr id="38917" name="Text Box 4"/>
          <p:cNvSpPr txBox="1">
            <a:spLocks noChangeArrowheads="1"/>
          </p:cNvSpPr>
          <p:nvPr/>
        </p:nvSpPr>
        <p:spPr bwMode="auto">
          <a:xfrm>
            <a:off x="228600" y="1524000"/>
            <a:ext cx="8915400" cy="3560763"/>
          </a:xfrm>
          <a:prstGeom prst="rect">
            <a:avLst/>
          </a:prstGeom>
          <a:noFill/>
          <a:ln w="12700">
            <a:noFill/>
            <a:miter lim="800000"/>
            <a:headEnd type="none" w="sm" len="sm"/>
            <a:tailEnd type="none" w="sm" len="sm"/>
          </a:ln>
        </p:spPr>
        <p:txBody>
          <a:bodyPr>
            <a:spAutoFit/>
          </a:bodyPr>
          <a:lstStyle/>
          <a:p>
            <a:pPr>
              <a:spcBef>
                <a:spcPct val="50000"/>
              </a:spcBef>
            </a:pPr>
            <a:r>
              <a:rPr lang="en-US">
                <a:cs typeface="Times New Roman" pitchFamily="18" charset="0"/>
              </a:rPr>
              <a:t>Problem: </a:t>
            </a:r>
            <a:r>
              <a:rPr lang="en-US">
                <a:cs typeface="Courier New" pitchFamily="49" charset="0"/>
              </a:rPr>
              <a:t>Write a program that prompts the user to enter two positive integers and finds their greatest common divisor.</a:t>
            </a:r>
            <a:r>
              <a:rPr lang="en-US">
                <a:cs typeface="Times New Roman" pitchFamily="18" charset="0"/>
              </a:rPr>
              <a:t> </a:t>
            </a:r>
          </a:p>
          <a:p>
            <a:pPr>
              <a:spcBef>
                <a:spcPct val="50000"/>
              </a:spcBef>
            </a:pPr>
            <a:r>
              <a:rPr lang="en-US">
                <a:cs typeface="Times New Roman" pitchFamily="18" charset="0"/>
              </a:rPr>
              <a:t>Solution:  </a:t>
            </a:r>
            <a:r>
              <a:rPr lang="en-US">
                <a:cs typeface="Courier New" pitchFamily="49" charset="0"/>
              </a:rPr>
              <a:t>Suppose you enter two integers 4 and 2, their greatest common divisor is 2. Suppose you enter two integers 16 and 24, their greatest common divisor is 8. So, how do you find the greatest common divisor? Let the two input integers be </a:t>
            </a:r>
            <a:r>
              <a:rPr lang="en-US" u="sng">
                <a:cs typeface="Courier New" pitchFamily="49" charset="0"/>
              </a:rPr>
              <a:t>n1</a:t>
            </a:r>
            <a:r>
              <a:rPr lang="en-US">
                <a:cs typeface="Courier New" pitchFamily="49" charset="0"/>
              </a:rPr>
              <a:t> and </a:t>
            </a:r>
            <a:r>
              <a:rPr lang="en-US" u="sng">
                <a:cs typeface="Courier New" pitchFamily="49" charset="0"/>
              </a:rPr>
              <a:t>n2</a:t>
            </a:r>
            <a:r>
              <a:rPr lang="en-US">
                <a:cs typeface="Courier New" pitchFamily="49" charset="0"/>
              </a:rPr>
              <a:t>. You know number 1 is a common divisor, but it may not be the greatest commons divisor. So you can check whether </a:t>
            </a:r>
            <a:r>
              <a:rPr lang="en-US" u="sng">
                <a:cs typeface="Courier New" pitchFamily="49" charset="0"/>
              </a:rPr>
              <a:t>k</a:t>
            </a:r>
            <a:r>
              <a:rPr lang="en-US">
                <a:cs typeface="Courier New" pitchFamily="49" charset="0"/>
              </a:rPr>
              <a:t> (for </a:t>
            </a:r>
            <a:r>
              <a:rPr lang="en-US" u="sng">
                <a:cs typeface="Courier New" pitchFamily="49" charset="0"/>
              </a:rPr>
              <a:t>k</a:t>
            </a:r>
            <a:r>
              <a:rPr lang="en-US">
                <a:cs typeface="Courier New" pitchFamily="49" charset="0"/>
              </a:rPr>
              <a:t> = 2, 3, 4, and so on) is a common divisor for </a:t>
            </a:r>
            <a:r>
              <a:rPr lang="en-US" u="sng">
                <a:cs typeface="Courier New" pitchFamily="49" charset="0"/>
              </a:rPr>
              <a:t>n1</a:t>
            </a:r>
            <a:r>
              <a:rPr lang="en-US">
                <a:cs typeface="Courier New" pitchFamily="49" charset="0"/>
              </a:rPr>
              <a:t> and </a:t>
            </a:r>
            <a:r>
              <a:rPr lang="en-US" u="sng">
                <a:cs typeface="Courier New" pitchFamily="49" charset="0"/>
              </a:rPr>
              <a:t>n2</a:t>
            </a:r>
            <a:r>
              <a:rPr lang="en-US">
                <a:cs typeface="Courier New" pitchFamily="49" charset="0"/>
              </a:rPr>
              <a:t>, until </a:t>
            </a:r>
            <a:r>
              <a:rPr lang="en-US" u="sng">
                <a:cs typeface="Courier New" pitchFamily="49" charset="0"/>
              </a:rPr>
              <a:t>k</a:t>
            </a:r>
            <a:r>
              <a:rPr lang="en-US">
                <a:cs typeface="Courier New" pitchFamily="49" charset="0"/>
              </a:rPr>
              <a:t> is greater than </a:t>
            </a:r>
            <a:r>
              <a:rPr lang="en-US" u="sng">
                <a:cs typeface="Courier New" pitchFamily="49" charset="0"/>
              </a:rPr>
              <a:t>n1</a:t>
            </a:r>
            <a:r>
              <a:rPr lang="en-US">
                <a:cs typeface="Courier New" pitchFamily="49" charset="0"/>
              </a:rPr>
              <a:t> or </a:t>
            </a:r>
            <a:r>
              <a:rPr lang="en-US" u="sng">
                <a:cs typeface="Courier New" pitchFamily="49" charset="0"/>
              </a:rPr>
              <a:t>n2</a:t>
            </a:r>
            <a:r>
              <a:rPr lang="en-US">
                <a:cs typeface="Courier New" pitchFamily="49" charset="0"/>
              </a:rPr>
              <a:t>.</a:t>
            </a:r>
            <a:r>
              <a:rPr lang="en-US">
                <a:latin typeface="Courier New" pitchFamily="49" charset="0"/>
                <a:cs typeface="Courier New" pitchFamily="49" charset="0"/>
              </a:rPr>
              <a:t> </a:t>
            </a:r>
          </a:p>
        </p:txBody>
      </p:sp>
      <p:sp>
        <p:nvSpPr>
          <p:cNvPr id="99333" name="AutoShape 5">
            <a:hlinkClick r:id="" action="ppaction://noaction" highlightClick="1"/>
          </p:cNvPr>
          <p:cNvSpPr>
            <a:spLocks noChangeArrowheads="1"/>
          </p:cNvSpPr>
          <p:nvPr/>
        </p:nvSpPr>
        <p:spPr bwMode="auto">
          <a:xfrm>
            <a:off x="2895600" y="5715000"/>
            <a:ext cx="3657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GreatestCommonDivisor</a:t>
            </a:r>
            <a:endParaRPr lang="en-US">
              <a:solidFill>
                <a:schemeClr val="accent1"/>
              </a:solidFill>
            </a:endParaRPr>
          </a:p>
        </p:txBody>
      </p:sp>
      <p:sp>
        <p:nvSpPr>
          <p:cNvPr id="38919" name="AutoShape 6">
            <a:hlinkClick r:id="rId3" action="ppaction://program" highlightClick="1"/>
          </p:cNvPr>
          <p:cNvSpPr>
            <a:spLocks noChangeArrowheads="1"/>
          </p:cNvSpPr>
          <p:nvPr/>
        </p:nvSpPr>
        <p:spPr bwMode="auto">
          <a:xfrm>
            <a:off x="7010400" y="5715000"/>
            <a:ext cx="1371600" cy="533400"/>
          </a:xfrm>
          <a:prstGeom prst="actionButtonBlank">
            <a:avLst/>
          </a:prstGeom>
          <a:solidFill>
            <a:srgbClr val="38A1BA"/>
          </a:solidFill>
          <a:ln w="19050">
            <a:noFill/>
            <a:miter lim="800000"/>
            <a:headEnd type="none" w="sm" len="sm"/>
            <a:tailEnd type="none" w="sm" len="sm"/>
          </a:ln>
          <a:effectLst>
            <a:prstShdw prst="shdw17" dist="17961" dir="2700000">
              <a:srgbClr val="226170"/>
            </a:prstShdw>
          </a:effectLst>
        </p:spPr>
        <p:txBody>
          <a:bodyPr wrap="none" anchor="ctr"/>
          <a:lstStyle/>
          <a:p>
            <a:pPr algn="ctr"/>
            <a:r>
              <a:rPr lang="en-US">
                <a:latin typeface="Book Antiqua" pitchFamily="18" charset="0"/>
              </a:rPr>
              <a:t>Run</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p>
            <a:fld id="{DF8F939D-0804-4D5D-8AFA-2B6ACE685A01}" type="slidenum">
              <a:rPr lang="en-US"/>
              <a:pPr/>
              <a:t>37</a:t>
            </a:fld>
            <a:endParaRPr lang="en-US"/>
          </a:p>
        </p:txBody>
      </p:sp>
      <p:sp>
        <p:nvSpPr>
          <p:cNvPr id="41987" name="Rectangle 2"/>
          <p:cNvSpPr>
            <a:spLocks noGrp="1" noChangeArrowheads="1"/>
          </p:cNvSpPr>
          <p:nvPr>
            <p:ph type="title"/>
          </p:nvPr>
        </p:nvSpPr>
        <p:spPr>
          <a:xfrm>
            <a:off x="76200" y="381000"/>
            <a:ext cx="8915400" cy="762000"/>
          </a:xfrm>
        </p:spPr>
        <p:txBody>
          <a:bodyPr/>
          <a:lstStyle/>
          <a:p>
            <a:r>
              <a:rPr lang="en-US" smtClean="0"/>
              <a:t>Problem: Displaying Prime Numbers</a:t>
            </a:r>
            <a:endParaRPr lang="en-US" sz="5400" smtClean="0"/>
          </a:p>
        </p:txBody>
      </p:sp>
      <p:sp>
        <p:nvSpPr>
          <p:cNvPr id="41988" name="Text Box 3"/>
          <p:cNvSpPr txBox="1">
            <a:spLocks noChangeArrowheads="1"/>
          </p:cNvSpPr>
          <p:nvPr/>
        </p:nvSpPr>
        <p:spPr bwMode="auto">
          <a:xfrm>
            <a:off x="914400" y="1524000"/>
            <a:ext cx="7543800" cy="457200"/>
          </a:xfrm>
          <a:prstGeom prst="rect">
            <a:avLst/>
          </a:prstGeom>
          <a:noFill/>
          <a:ln w="12700">
            <a:noFill/>
            <a:miter lim="800000"/>
            <a:headEnd type="none" w="sm" len="sm"/>
            <a:tailEnd type="none" w="sm" len="sm"/>
          </a:ln>
        </p:spPr>
        <p:txBody>
          <a:bodyPr>
            <a:spAutoFit/>
          </a:bodyPr>
          <a:lstStyle/>
          <a:p>
            <a:pPr>
              <a:spcBef>
                <a:spcPct val="50000"/>
              </a:spcBef>
            </a:pPr>
            <a:endParaRPr lang="en-US"/>
          </a:p>
        </p:txBody>
      </p:sp>
      <p:sp>
        <p:nvSpPr>
          <p:cNvPr id="41989" name="Text Box 4"/>
          <p:cNvSpPr txBox="1">
            <a:spLocks noChangeArrowheads="1"/>
          </p:cNvSpPr>
          <p:nvPr/>
        </p:nvSpPr>
        <p:spPr bwMode="auto">
          <a:xfrm>
            <a:off x="193675" y="1508125"/>
            <a:ext cx="8721725" cy="3560763"/>
          </a:xfrm>
          <a:prstGeom prst="rect">
            <a:avLst/>
          </a:prstGeom>
          <a:noFill/>
          <a:ln w="12700">
            <a:noFill/>
            <a:miter lim="800000"/>
            <a:headEnd type="none" w="sm" len="sm"/>
            <a:tailEnd type="none" w="sm" len="sm"/>
          </a:ln>
        </p:spPr>
        <p:txBody>
          <a:bodyPr>
            <a:spAutoFit/>
          </a:bodyPr>
          <a:lstStyle/>
          <a:p>
            <a:pPr>
              <a:spcBef>
                <a:spcPct val="50000"/>
              </a:spcBef>
            </a:pPr>
            <a:r>
              <a:rPr lang="en-US">
                <a:cs typeface="Times New Roman" pitchFamily="18" charset="0"/>
              </a:rPr>
              <a:t>Problem: Write a program that displays the first 50 prime numbers in five lines, each of which contains 10 numbers. An integer greater than 1 is </a:t>
            </a:r>
            <a:r>
              <a:rPr lang="en-US" i="1">
                <a:cs typeface="Times New Roman" pitchFamily="18" charset="0"/>
              </a:rPr>
              <a:t>prime</a:t>
            </a:r>
            <a:r>
              <a:rPr lang="en-US">
                <a:cs typeface="Times New Roman" pitchFamily="18" charset="0"/>
              </a:rPr>
              <a:t> if its only positive divisor is 1 or itself. For example, 2, 3, 5, and 7 are prime numbers, but 4, 6, 8, and 9 are not.</a:t>
            </a:r>
          </a:p>
          <a:p>
            <a:pPr>
              <a:spcBef>
                <a:spcPct val="50000"/>
              </a:spcBef>
            </a:pPr>
            <a:r>
              <a:rPr lang="en-US">
                <a:cs typeface="Times New Roman" pitchFamily="18" charset="0"/>
              </a:rPr>
              <a:t>Solution: The problem can be broken into the following tasks:</a:t>
            </a:r>
          </a:p>
          <a:p>
            <a:pPr lvl="1">
              <a:buFontTx/>
              <a:buChar char="•"/>
            </a:pPr>
            <a:r>
              <a:rPr lang="en-US">
                <a:cs typeface="Times New Roman" pitchFamily="18" charset="0"/>
              </a:rPr>
              <a:t>For number = 2, 3, 4, 5, 6, ..., test whether the number is prime.</a:t>
            </a:r>
          </a:p>
          <a:p>
            <a:pPr lvl="1">
              <a:buFontTx/>
              <a:buChar char="•"/>
            </a:pPr>
            <a:r>
              <a:rPr lang="en-US">
                <a:cs typeface="Times New Roman" pitchFamily="18" charset="0"/>
              </a:rPr>
              <a:t>Determine whether a given number is prime.</a:t>
            </a:r>
          </a:p>
          <a:p>
            <a:pPr lvl="1">
              <a:buFontTx/>
              <a:buChar char="•"/>
            </a:pPr>
            <a:r>
              <a:rPr lang="en-US">
                <a:cs typeface="Times New Roman" pitchFamily="18" charset="0"/>
              </a:rPr>
              <a:t>Count the prime numbers.</a:t>
            </a:r>
          </a:p>
          <a:p>
            <a:pPr lvl="1">
              <a:buFontTx/>
              <a:buChar char="•"/>
            </a:pPr>
            <a:r>
              <a:rPr lang="en-US">
                <a:cs typeface="Times New Roman" pitchFamily="18" charset="0"/>
              </a:rPr>
              <a:t>Print each prime number, and print 10 numbers per line.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p:spPr>
        <p:txBody>
          <a:bodyPr/>
          <a:lstStyle/>
          <a:p>
            <a:fld id="{7E0664AF-BF0F-483D-B1BE-C50752AE94AC}" type="slidenum">
              <a:rPr lang="en-US"/>
              <a:pPr/>
              <a:t>38</a:t>
            </a:fld>
            <a:endParaRPr lang="en-US"/>
          </a:p>
        </p:txBody>
      </p:sp>
      <p:sp>
        <p:nvSpPr>
          <p:cNvPr id="43011" name="Rectangle 2"/>
          <p:cNvSpPr>
            <a:spLocks noGrp="1" noChangeArrowheads="1"/>
          </p:cNvSpPr>
          <p:nvPr>
            <p:ph type="title"/>
          </p:nvPr>
        </p:nvSpPr>
        <p:spPr>
          <a:xfrm>
            <a:off x="685800" y="279400"/>
            <a:ext cx="8188325" cy="1190625"/>
          </a:xfrm>
          <a:noFill/>
        </p:spPr>
        <p:txBody>
          <a:bodyPr/>
          <a:lstStyle/>
          <a:p>
            <a:r>
              <a:rPr lang="en-US" smtClean="0"/>
              <a:t>(GUI) Controlling a Loop with a Confirmation Dialog </a:t>
            </a:r>
          </a:p>
        </p:txBody>
      </p:sp>
      <p:sp>
        <p:nvSpPr>
          <p:cNvPr id="43012" name="Text Box 4"/>
          <p:cNvSpPr txBox="1">
            <a:spLocks noChangeArrowheads="1"/>
          </p:cNvSpPr>
          <p:nvPr/>
        </p:nvSpPr>
        <p:spPr bwMode="auto">
          <a:xfrm>
            <a:off x="228600" y="1700213"/>
            <a:ext cx="8915400" cy="1187450"/>
          </a:xfrm>
          <a:prstGeom prst="rect">
            <a:avLst/>
          </a:prstGeom>
          <a:noFill/>
          <a:ln w="12700">
            <a:noFill/>
            <a:miter lim="800000"/>
            <a:headEnd type="none" w="sm" len="sm"/>
            <a:tailEnd type="none" w="sm" len="sm"/>
          </a:ln>
        </p:spPr>
        <p:txBody>
          <a:bodyPr>
            <a:spAutoFit/>
          </a:bodyPr>
          <a:lstStyle/>
          <a:p>
            <a:pPr>
              <a:spcBef>
                <a:spcPct val="50000"/>
              </a:spcBef>
            </a:pPr>
            <a:r>
              <a:rPr lang="en-US"/>
              <a:t>A sentinel-controlled loop can be implemented using a confirmation dialog. The answers </a:t>
            </a:r>
            <a:r>
              <a:rPr lang="en-US" i="1"/>
              <a:t>Yes</a:t>
            </a:r>
            <a:r>
              <a:rPr lang="en-US"/>
              <a:t> or </a:t>
            </a:r>
            <a:r>
              <a:rPr lang="en-US" i="1"/>
              <a:t>No</a:t>
            </a:r>
            <a:r>
              <a:rPr lang="en-US"/>
              <a:t> to continue or terminate the loop. The template of the loop may look as follows:</a:t>
            </a:r>
          </a:p>
        </p:txBody>
      </p:sp>
      <p:sp>
        <p:nvSpPr>
          <p:cNvPr id="43013" name="Text Box 7"/>
          <p:cNvSpPr txBox="1">
            <a:spLocks noChangeArrowheads="1"/>
          </p:cNvSpPr>
          <p:nvPr/>
        </p:nvSpPr>
        <p:spPr bwMode="auto">
          <a:xfrm>
            <a:off x="228600" y="3160713"/>
            <a:ext cx="8915400" cy="1917700"/>
          </a:xfrm>
          <a:prstGeom prst="rect">
            <a:avLst/>
          </a:prstGeom>
          <a:noFill/>
          <a:ln w="12700">
            <a:noFill/>
            <a:miter lim="800000"/>
            <a:headEnd type="none" w="sm" len="sm"/>
            <a:tailEnd type="none" w="sm" len="sm"/>
          </a:ln>
        </p:spPr>
        <p:txBody>
          <a:bodyPr>
            <a:spAutoFit/>
          </a:bodyPr>
          <a:lstStyle/>
          <a:p>
            <a:r>
              <a:rPr lang="en-US" b="1"/>
              <a:t>int</a:t>
            </a:r>
            <a:r>
              <a:rPr lang="en-US"/>
              <a:t> option = 0;</a:t>
            </a:r>
            <a:endParaRPr lang="en-US" b="1"/>
          </a:p>
          <a:p>
            <a:r>
              <a:rPr lang="en-US" b="1"/>
              <a:t>while</a:t>
            </a:r>
            <a:r>
              <a:rPr lang="en-US"/>
              <a:t> (option == JOptionPane.YES_OPTION) {</a:t>
            </a:r>
          </a:p>
          <a:p>
            <a:r>
              <a:rPr lang="en-US"/>
              <a:t>  System.out.println("continue loop");</a:t>
            </a:r>
          </a:p>
          <a:p>
            <a:r>
              <a:rPr lang="en-US"/>
              <a:t>  option = JOptionPane.showConfirmDialog(</a:t>
            </a:r>
            <a:r>
              <a:rPr lang="en-US" b="1"/>
              <a:t>null</a:t>
            </a:r>
            <a:r>
              <a:rPr lang="en-US"/>
              <a:t>, "Continue?");</a:t>
            </a:r>
          </a:p>
          <a:p>
            <a:r>
              <a:rPr lang="en-US"/>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4"/>
          <p:cNvSpPr>
            <a:spLocks noGrp="1"/>
          </p:cNvSpPr>
          <p:nvPr>
            <p:ph type="sldNum" sz="quarter" idx="11"/>
          </p:nvPr>
        </p:nvSpPr>
        <p:spPr>
          <a:noFill/>
        </p:spPr>
        <p:txBody>
          <a:bodyPr/>
          <a:lstStyle/>
          <a:p>
            <a:fld id="{8DDE46DC-F131-4FDA-B13B-43664D52B601}" type="slidenum">
              <a:rPr lang="en-US"/>
              <a:pPr/>
              <a:t>4</a:t>
            </a:fld>
            <a:endParaRPr lang="en-US"/>
          </a:p>
        </p:txBody>
      </p:sp>
      <p:sp>
        <p:nvSpPr>
          <p:cNvPr id="1028" name="Rectangle 2"/>
          <p:cNvSpPr>
            <a:spLocks noGrp="1" noChangeArrowheads="1"/>
          </p:cNvSpPr>
          <p:nvPr>
            <p:ph type="title"/>
          </p:nvPr>
        </p:nvSpPr>
        <p:spPr>
          <a:xfrm>
            <a:off x="685800" y="0"/>
            <a:ext cx="7772400" cy="1428750"/>
          </a:xfrm>
        </p:spPr>
        <p:txBody>
          <a:bodyPr/>
          <a:lstStyle/>
          <a:p>
            <a:r>
              <a:rPr lang="en-US" sz="4200" smtClean="0">
                <a:latin typeface="Courier New" pitchFamily="49" charset="0"/>
              </a:rPr>
              <a:t>while</a:t>
            </a:r>
            <a:r>
              <a:rPr lang="en-US" smtClean="0"/>
              <a:t> Loop Flow Chart</a:t>
            </a:r>
          </a:p>
        </p:txBody>
      </p:sp>
      <p:sp>
        <p:nvSpPr>
          <p:cNvPr id="1029" name="Rectangle 9"/>
          <p:cNvSpPr>
            <a:spLocks noChangeArrowheads="1"/>
          </p:cNvSpPr>
          <p:nvPr/>
        </p:nvSpPr>
        <p:spPr bwMode="auto">
          <a:xfrm>
            <a:off x="228600" y="1447800"/>
            <a:ext cx="4191000" cy="1647825"/>
          </a:xfrm>
          <a:prstGeom prst="rect">
            <a:avLst/>
          </a:prstGeom>
          <a:noFill/>
          <a:ln w="12700">
            <a:noFill/>
            <a:miter lim="800000"/>
            <a:headEnd type="none" w="sm" len="sm"/>
            <a:tailEnd type="none" w="sm" len="sm"/>
          </a:ln>
        </p:spPr>
        <p:txBody>
          <a:bodyPr>
            <a:spAutoFit/>
          </a:bodyPr>
          <a:lstStyle/>
          <a:p>
            <a:pPr>
              <a:lnSpc>
                <a:spcPct val="90000"/>
              </a:lnSpc>
              <a:spcBef>
                <a:spcPct val="50000"/>
              </a:spcBef>
              <a:buClr>
                <a:schemeClr val="tx2"/>
              </a:buClr>
              <a:buSzPct val="75000"/>
              <a:buFont typeface="Monotype Sorts" pitchFamily="2" charset="2"/>
              <a:buNone/>
            </a:pPr>
            <a:r>
              <a:rPr lang="en-US" sz="2000"/>
              <a:t>while (loop-continuation-condition) {</a:t>
            </a:r>
          </a:p>
          <a:p>
            <a:pPr>
              <a:lnSpc>
                <a:spcPct val="90000"/>
              </a:lnSpc>
              <a:spcBef>
                <a:spcPct val="50000"/>
              </a:spcBef>
              <a:buClr>
                <a:schemeClr val="tx2"/>
              </a:buClr>
              <a:buSzPct val="75000"/>
              <a:buFont typeface="Monotype Sorts" pitchFamily="2" charset="2"/>
              <a:buNone/>
            </a:pPr>
            <a:r>
              <a:rPr lang="en-US" sz="2000"/>
              <a:t>  // loop-body;</a:t>
            </a:r>
          </a:p>
          <a:p>
            <a:pPr>
              <a:lnSpc>
                <a:spcPct val="90000"/>
              </a:lnSpc>
              <a:spcBef>
                <a:spcPct val="50000"/>
              </a:spcBef>
              <a:buClr>
                <a:schemeClr val="tx2"/>
              </a:buClr>
              <a:buSzPct val="75000"/>
              <a:buFont typeface="Monotype Sorts" pitchFamily="2" charset="2"/>
              <a:buNone/>
            </a:pPr>
            <a:r>
              <a:rPr lang="en-US" sz="2000"/>
              <a:t>  Statement(s);</a:t>
            </a:r>
          </a:p>
          <a:p>
            <a:pPr>
              <a:lnSpc>
                <a:spcPct val="90000"/>
              </a:lnSpc>
              <a:spcBef>
                <a:spcPct val="50000"/>
              </a:spcBef>
              <a:buClr>
                <a:schemeClr val="tx2"/>
              </a:buClr>
              <a:buSzPct val="75000"/>
              <a:buFont typeface="Monotype Sorts" pitchFamily="2" charset="2"/>
              <a:buNone/>
            </a:pPr>
            <a:r>
              <a:rPr lang="en-US" sz="2000"/>
              <a:t>}</a:t>
            </a:r>
          </a:p>
        </p:txBody>
      </p:sp>
      <p:sp>
        <p:nvSpPr>
          <p:cNvPr id="1030" name="Rectangle 11"/>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1031" name="Rectangle 12"/>
          <p:cNvSpPr>
            <a:spLocks noChangeArrowheads="1"/>
          </p:cNvSpPr>
          <p:nvPr/>
        </p:nvSpPr>
        <p:spPr bwMode="auto">
          <a:xfrm>
            <a:off x="4876800" y="1295400"/>
            <a:ext cx="4419600" cy="1882775"/>
          </a:xfrm>
          <a:prstGeom prst="rect">
            <a:avLst/>
          </a:prstGeom>
          <a:noFill/>
          <a:ln w="12700">
            <a:noFill/>
            <a:miter lim="800000"/>
            <a:headEnd type="none" w="sm" len="sm"/>
            <a:tailEnd type="none" w="sm" len="sm"/>
          </a:ln>
        </p:spPr>
        <p:txBody>
          <a:bodyPr>
            <a:spAutoFit/>
          </a:bodyPr>
          <a:lstStyle/>
          <a:p>
            <a:pPr>
              <a:lnSpc>
                <a:spcPct val="90000"/>
              </a:lnSpc>
              <a:spcBef>
                <a:spcPct val="50000"/>
              </a:spcBef>
              <a:buClr>
                <a:schemeClr val="tx2"/>
              </a:buClr>
              <a:buSzPct val="75000"/>
              <a:buFont typeface="Monotype Sorts" pitchFamily="2" charset="2"/>
              <a:buNone/>
            </a:pPr>
            <a:r>
              <a:rPr lang="en-US" sz="1800">
                <a:cs typeface="Courier New" pitchFamily="49" charset="0"/>
              </a:rPr>
              <a:t>int count = 0;</a:t>
            </a:r>
            <a:endParaRPr lang="en-US" sz="1800">
              <a:cs typeface="Times New Roman" pitchFamily="18" charset="0"/>
            </a:endParaRPr>
          </a:p>
          <a:p>
            <a:pPr>
              <a:lnSpc>
                <a:spcPct val="90000"/>
              </a:lnSpc>
              <a:spcBef>
                <a:spcPct val="50000"/>
              </a:spcBef>
              <a:buClr>
                <a:schemeClr val="tx2"/>
              </a:buClr>
              <a:buSzPct val="75000"/>
              <a:buFont typeface="Monotype Sorts" pitchFamily="2" charset="2"/>
              <a:buNone/>
            </a:pPr>
            <a:r>
              <a:rPr lang="en-US" sz="1800">
                <a:cs typeface="Courier New" pitchFamily="49" charset="0"/>
              </a:rPr>
              <a:t>while (count &lt; 100) {</a:t>
            </a:r>
            <a:endParaRPr lang="en-US" sz="1800">
              <a:cs typeface="Times New Roman" pitchFamily="18" charset="0"/>
            </a:endParaRPr>
          </a:p>
          <a:p>
            <a:pPr>
              <a:lnSpc>
                <a:spcPct val="90000"/>
              </a:lnSpc>
              <a:spcBef>
                <a:spcPct val="50000"/>
              </a:spcBef>
              <a:buClr>
                <a:schemeClr val="tx2"/>
              </a:buClr>
              <a:buSzPct val="75000"/>
              <a:buFont typeface="Monotype Sorts" pitchFamily="2" charset="2"/>
              <a:buNone/>
            </a:pPr>
            <a:r>
              <a:rPr lang="en-US" sz="1800">
                <a:cs typeface="Courier New" pitchFamily="49" charset="0"/>
              </a:rPr>
              <a:t>  System.out.println("Welcome to Java!");</a:t>
            </a:r>
            <a:endParaRPr lang="en-US" sz="1800">
              <a:cs typeface="Times New Roman" pitchFamily="18" charset="0"/>
            </a:endParaRPr>
          </a:p>
          <a:p>
            <a:pPr>
              <a:lnSpc>
                <a:spcPct val="90000"/>
              </a:lnSpc>
              <a:spcBef>
                <a:spcPct val="50000"/>
              </a:spcBef>
              <a:buClr>
                <a:schemeClr val="tx2"/>
              </a:buClr>
              <a:buSzPct val="75000"/>
              <a:buFont typeface="Monotype Sorts" pitchFamily="2" charset="2"/>
              <a:buNone/>
            </a:pPr>
            <a:r>
              <a:rPr lang="en-US" sz="1800">
                <a:cs typeface="Courier New" pitchFamily="49" charset="0"/>
              </a:rPr>
              <a:t>  count++;</a:t>
            </a:r>
            <a:endParaRPr lang="en-US" sz="1800">
              <a:cs typeface="Times New Roman" pitchFamily="18" charset="0"/>
            </a:endParaRPr>
          </a:p>
          <a:p>
            <a:pPr>
              <a:lnSpc>
                <a:spcPct val="90000"/>
              </a:lnSpc>
              <a:spcBef>
                <a:spcPct val="50000"/>
              </a:spcBef>
              <a:buClr>
                <a:schemeClr val="tx2"/>
              </a:buClr>
              <a:buSzPct val="75000"/>
              <a:buFont typeface="Monotype Sorts" pitchFamily="2" charset="2"/>
              <a:buNone/>
            </a:pPr>
            <a:r>
              <a:rPr lang="en-US" sz="1800">
                <a:cs typeface="Courier New" pitchFamily="49" charset="0"/>
              </a:rPr>
              <a:t>}</a:t>
            </a:r>
          </a:p>
        </p:txBody>
      </p:sp>
      <p:sp>
        <p:nvSpPr>
          <p:cNvPr id="1032" name="Line 13"/>
          <p:cNvSpPr>
            <a:spLocks noChangeShapeType="1"/>
          </p:cNvSpPr>
          <p:nvPr/>
        </p:nvSpPr>
        <p:spPr bwMode="auto">
          <a:xfrm>
            <a:off x="1981200" y="2514600"/>
            <a:ext cx="381000" cy="762000"/>
          </a:xfrm>
          <a:prstGeom prst="line">
            <a:avLst/>
          </a:prstGeom>
          <a:noFill/>
          <a:ln w="12700">
            <a:solidFill>
              <a:srgbClr val="FF0000"/>
            </a:solidFill>
            <a:round/>
            <a:headEnd type="none" w="sm" len="sm"/>
            <a:tailEnd type="stealth" w="sm" len="sm"/>
          </a:ln>
        </p:spPr>
        <p:txBody>
          <a:bodyPr/>
          <a:lstStyle/>
          <a:p>
            <a:endParaRPr lang="en-US"/>
          </a:p>
        </p:txBody>
      </p:sp>
      <p:sp>
        <p:nvSpPr>
          <p:cNvPr id="1033" name="Line 14"/>
          <p:cNvSpPr>
            <a:spLocks noChangeShapeType="1"/>
          </p:cNvSpPr>
          <p:nvPr/>
        </p:nvSpPr>
        <p:spPr bwMode="auto">
          <a:xfrm flipH="1">
            <a:off x="6629400" y="2590800"/>
            <a:ext cx="533400" cy="685800"/>
          </a:xfrm>
          <a:prstGeom prst="line">
            <a:avLst/>
          </a:prstGeom>
          <a:noFill/>
          <a:ln w="12700">
            <a:solidFill>
              <a:srgbClr val="FF0000"/>
            </a:solidFill>
            <a:round/>
            <a:headEnd type="none" w="sm" len="sm"/>
            <a:tailEnd type="stealth" w="sm" len="sm"/>
          </a:ln>
        </p:spPr>
        <p:txBody>
          <a:bodyPr/>
          <a:lstStyle/>
          <a:p>
            <a:endParaRPr lang="en-US"/>
          </a:p>
        </p:txBody>
      </p:sp>
      <p:sp>
        <p:nvSpPr>
          <p:cNvPr id="1034" name="Rectangle 16"/>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graphicFrame>
        <p:nvGraphicFramePr>
          <p:cNvPr id="1026" name="Object 0"/>
          <p:cNvGraphicFramePr>
            <a:graphicFrameLocks noChangeAspect="1"/>
          </p:cNvGraphicFramePr>
          <p:nvPr/>
        </p:nvGraphicFramePr>
        <p:xfrm>
          <a:off x="1295400" y="3276600"/>
          <a:ext cx="6781800" cy="3114675"/>
        </p:xfrm>
        <a:graphic>
          <a:graphicData uri="http://schemas.openxmlformats.org/presentationml/2006/ole">
            <p:oleObj spid="_x0000_s1026" name="Picture" r:id="rId3" imgW="5497068" imgH="2523744" progId="Word.Picture.8">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p>
            <a:fld id="{49DD9EF9-7ADF-455F-BF58-FDAADDCA9396}" type="slidenum">
              <a:rPr lang="en-US"/>
              <a:pPr/>
              <a:t>5</a:t>
            </a:fld>
            <a:endParaRPr lang="en-US"/>
          </a:p>
        </p:txBody>
      </p:sp>
      <p:sp>
        <p:nvSpPr>
          <p:cNvPr id="11267" name="Rectangle 2"/>
          <p:cNvSpPr>
            <a:spLocks noGrp="1" noChangeArrowheads="1"/>
          </p:cNvSpPr>
          <p:nvPr>
            <p:ph type="title"/>
          </p:nvPr>
        </p:nvSpPr>
        <p:spPr>
          <a:xfrm>
            <a:off x="685800" y="228600"/>
            <a:ext cx="7772400" cy="762000"/>
          </a:xfrm>
        </p:spPr>
        <p:txBody>
          <a:bodyPr/>
          <a:lstStyle/>
          <a:p>
            <a:r>
              <a:rPr lang="en-US" smtClean="0"/>
              <a:t>Trace while Loop</a:t>
            </a:r>
          </a:p>
        </p:txBody>
      </p:sp>
      <p:sp>
        <p:nvSpPr>
          <p:cNvPr id="11268" name="Rectangle 4"/>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11269" name="Rectangle 5"/>
          <p:cNvSpPr>
            <a:spLocks noChangeArrowheads="1"/>
          </p:cNvSpPr>
          <p:nvPr/>
        </p:nvSpPr>
        <p:spPr bwMode="auto">
          <a:xfrm>
            <a:off x="228600" y="1447800"/>
            <a:ext cx="5334000" cy="2465388"/>
          </a:xfrm>
          <a:prstGeom prst="rect">
            <a:avLst/>
          </a:prstGeom>
          <a:solidFill>
            <a:schemeClr val="tx1"/>
          </a:solidFill>
          <a:ln w="12700">
            <a:noFill/>
            <a:miter lim="800000"/>
            <a:headEnd type="none" w="sm" len="sm"/>
            <a:tailEnd type="none" w="sm" len="sm"/>
          </a:ln>
        </p:spPr>
        <p:txBody>
          <a:bodyPr>
            <a:spAutoFit/>
          </a:bodyPr>
          <a:lstStyle/>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int count = 0;</a:t>
            </a:r>
            <a:endParaRPr lang="en-US">
              <a:solidFill>
                <a:schemeClr val="bg2"/>
              </a:solidFill>
              <a:cs typeface="Times New Roman" pitchFamily="18" charset="0"/>
            </a:endParaRPr>
          </a:p>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while (count &lt; 2) {</a:t>
            </a:r>
            <a:endParaRPr lang="en-US">
              <a:solidFill>
                <a:schemeClr val="bg2"/>
              </a:solidFill>
              <a:cs typeface="Times New Roman" pitchFamily="18" charset="0"/>
            </a:endParaRPr>
          </a:p>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  System.out.println("Welcome to Java!");</a:t>
            </a:r>
            <a:endParaRPr lang="en-US">
              <a:solidFill>
                <a:schemeClr val="bg2"/>
              </a:solidFill>
              <a:cs typeface="Times New Roman" pitchFamily="18" charset="0"/>
            </a:endParaRPr>
          </a:p>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  count++;</a:t>
            </a:r>
            <a:endParaRPr lang="en-US">
              <a:solidFill>
                <a:schemeClr val="bg2"/>
              </a:solidFill>
              <a:cs typeface="Times New Roman" pitchFamily="18" charset="0"/>
            </a:endParaRPr>
          </a:p>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a:t>
            </a:r>
          </a:p>
        </p:txBody>
      </p:sp>
      <p:sp>
        <p:nvSpPr>
          <p:cNvPr id="11270" name="Rectangle 8"/>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11271" name="Rectangle 10"/>
          <p:cNvSpPr>
            <a:spLocks noChangeArrowheads="1"/>
          </p:cNvSpPr>
          <p:nvPr/>
        </p:nvSpPr>
        <p:spPr bwMode="auto">
          <a:xfrm>
            <a:off x="304800" y="1470025"/>
            <a:ext cx="5105400" cy="3841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
        <p:nvSpPr>
          <p:cNvPr id="11272" name="AutoShape 11"/>
          <p:cNvSpPr>
            <a:spLocks noChangeArrowheads="1"/>
          </p:cNvSpPr>
          <p:nvPr/>
        </p:nvSpPr>
        <p:spPr bwMode="auto">
          <a:xfrm>
            <a:off x="5257800" y="1219200"/>
            <a:ext cx="3533775" cy="384175"/>
          </a:xfrm>
          <a:prstGeom prst="wedgeRoundRectCallout">
            <a:avLst>
              <a:gd name="adj1" fmla="val -114556"/>
              <a:gd name="adj2" fmla="val 71074"/>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sz="1800"/>
              <a:t>Initialize count</a:t>
            </a:r>
          </a:p>
        </p:txBody>
      </p:sp>
      <p:sp>
        <p:nvSpPr>
          <p:cNvPr id="11273" name="Rectangle 12"/>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p>
            <a:fld id="{F15A23CB-EFCB-40A6-A891-2C70B06FE275}" type="slidenum">
              <a:rPr lang="en-US"/>
              <a:pPr/>
              <a:t>6</a:t>
            </a:fld>
            <a:endParaRPr lang="en-US"/>
          </a:p>
        </p:txBody>
      </p:sp>
      <p:sp>
        <p:nvSpPr>
          <p:cNvPr id="12291" name="Rectangle 2"/>
          <p:cNvSpPr>
            <a:spLocks noGrp="1" noChangeArrowheads="1"/>
          </p:cNvSpPr>
          <p:nvPr>
            <p:ph type="title"/>
          </p:nvPr>
        </p:nvSpPr>
        <p:spPr>
          <a:xfrm>
            <a:off x="685800" y="228600"/>
            <a:ext cx="7772400" cy="762000"/>
          </a:xfrm>
        </p:spPr>
        <p:txBody>
          <a:bodyPr/>
          <a:lstStyle/>
          <a:p>
            <a:r>
              <a:rPr lang="en-US" smtClean="0"/>
              <a:t>Trace while Loop, cont.</a:t>
            </a:r>
          </a:p>
        </p:txBody>
      </p:sp>
      <p:sp>
        <p:nvSpPr>
          <p:cNvPr id="12292" name="Rectangle 3"/>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12293" name="Rectangle 4"/>
          <p:cNvSpPr>
            <a:spLocks noChangeArrowheads="1"/>
          </p:cNvSpPr>
          <p:nvPr/>
        </p:nvSpPr>
        <p:spPr bwMode="auto">
          <a:xfrm>
            <a:off x="228600" y="1447800"/>
            <a:ext cx="5334000" cy="2465388"/>
          </a:xfrm>
          <a:prstGeom prst="rect">
            <a:avLst/>
          </a:prstGeom>
          <a:solidFill>
            <a:schemeClr val="tx1"/>
          </a:solidFill>
          <a:ln w="12700">
            <a:noFill/>
            <a:miter lim="800000"/>
            <a:headEnd type="none" w="sm" len="sm"/>
            <a:tailEnd type="none" w="sm" len="sm"/>
          </a:ln>
        </p:spPr>
        <p:txBody>
          <a:bodyPr>
            <a:spAutoFit/>
          </a:bodyPr>
          <a:lstStyle/>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int count = 0;</a:t>
            </a:r>
            <a:endParaRPr lang="en-US">
              <a:solidFill>
                <a:schemeClr val="bg2"/>
              </a:solidFill>
              <a:cs typeface="Times New Roman" pitchFamily="18" charset="0"/>
            </a:endParaRPr>
          </a:p>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while (count &lt; 2) {</a:t>
            </a:r>
            <a:endParaRPr lang="en-US">
              <a:solidFill>
                <a:schemeClr val="bg2"/>
              </a:solidFill>
              <a:cs typeface="Times New Roman" pitchFamily="18" charset="0"/>
            </a:endParaRPr>
          </a:p>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  System.out.println("Welcome to Java!");</a:t>
            </a:r>
            <a:endParaRPr lang="en-US">
              <a:solidFill>
                <a:schemeClr val="bg2"/>
              </a:solidFill>
              <a:cs typeface="Times New Roman" pitchFamily="18" charset="0"/>
            </a:endParaRPr>
          </a:p>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  count++;</a:t>
            </a:r>
            <a:endParaRPr lang="en-US">
              <a:solidFill>
                <a:schemeClr val="bg2"/>
              </a:solidFill>
              <a:cs typeface="Times New Roman" pitchFamily="18" charset="0"/>
            </a:endParaRPr>
          </a:p>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a:t>
            </a:r>
          </a:p>
        </p:txBody>
      </p:sp>
      <p:sp>
        <p:nvSpPr>
          <p:cNvPr id="12294" name="Rectangle 5"/>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12295" name="AutoShape 7"/>
          <p:cNvSpPr>
            <a:spLocks noChangeArrowheads="1"/>
          </p:cNvSpPr>
          <p:nvPr/>
        </p:nvSpPr>
        <p:spPr bwMode="auto">
          <a:xfrm>
            <a:off x="5257800" y="1219200"/>
            <a:ext cx="3533775" cy="384175"/>
          </a:xfrm>
          <a:prstGeom prst="wedgeRoundRectCallout">
            <a:avLst>
              <a:gd name="adj1" fmla="val -114556"/>
              <a:gd name="adj2" fmla="val 208264"/>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sz="1800"/>
              <a:t>(count &lt; 2) is true</a:t>
            </a:r>
          </a:p>
        </p:txBody>
      </p:sp>
      <p:sp>
        <p:nvSpPr>
          <p:cNvPr id="12296" name="Rectangle 8"/>
          <p:cNvSpPr>
            <a:spLocks noChangeArrowheads="1"/>
          </p:cNvSpPr>
          <p:nvPr/>
        </p:nvSpPr>
        <p:spPr bwMode="auto">
          <a:xfrm>
            <a:off x="309563" y="2008188"/>
            <a:ext cx="5105400" cy="3841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
        <p:nvSpPr>
          <p:cNvPr id="12297" name="Rectangle 9"/>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p>
            <a:fld id="{76CAF0AC-F001-47BD-A3AF-C328E3E6761F}" type="slidenum">
              <a:rPr lang="en-US"/>
              <a:pPr/>
              <a:t>7</a:t>
            </a:fld>
            <a:endParaRPr lang="en-US"/>
          </a:p>
        </p:txBody>
      </p:sp>
      <p:sp>
        <p:nvSpPr>
          <p:cNvPr id="13315" name="Rectangle 2"/>
          <p:cNvSpPr>
            <a:spLocks noGrp="1" noChangeArrowheads="1"/>
          </p:cNvSpPr>
          <p:nvPr>
            <p:ph type="title"/>
          </p:nvPr>
        </p:nvSpPr>
        <p:spPr>
          <a:xfrm>
            <a:off x="685800" y="228600"/>
            <a:ext cx="7772400" cy="762000"/>
          </a:xfrm>
        </p:spPr>
        <p:txBody>
          <a:bodyPr/>
          <a:lstStyle/>
          <a:p>
            <a:r>
              <a:rPr lang="en-US" smtClean="0"/>
              <a:t>Trace while Loop, cont.</a:t>
            </a:r>
          </a:p>
        </p:txBody>
      </p:sp>
      <p:sp>
        <p:nvSpPr>
          <p:cNvPr id="13316" name="Rectangle 3"/>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13317" name="Rectangle 4"/>
          <p:cNvSpPr>
            <a:spLocks noChangeArrowheads="1"/>
          </p:cNvSpPr>
          <p:nvPr/>
        </p:nvSpPr>
        <p:spPr bwMode="auto">
          <a:xfrm>
            <a:off x="228600" y="1447800"/>
            <a:ext cx="5334000" cy="2465388"/>
          </a:xfrm>
          <a:prstGeom prst="rect">
            <a:avLst/>
          </a:prstGeom>
          <a:solidFill>
            <a:schemeClr val="tx1"/>
          </a:solidFill>
          <a:ln w="12700">
            <a:noFill/>
            <a:miter lim="800000"/>
            <a:headEnd type="none" w="sm" len="sm"/>
            <a:tailEnd type="none" w="sm" len="sm"/>
          </a:ln>
        </p:spPr>
        <p:txBody>
          <a:bodyPr>
            <a:spAutoFit/>
          </a:bodyPr>
          <a:lstStyle/>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int count = 0;</a:t>
            </a:r>
            <a:endParaRPr lang="en-US">
              <a:solidFill>
                <a:schemeClr val="bg2"/>
              </a:solidFill>
              <a:cs typeface="Times New Roman" pitchFamily="18" charset="0"/>
            </a:endParaRPr>
          </a:p>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while (count &lt; 2) {</a:t>
            </a:r>
            <a:endParaRPr lang="en-US">
              <a:solidFill>
                <a:schemeClr val="bg2"/>
              </a:solidFill>
              <a:cs typeface="Times New Roman" pitchFamily="18" charset="0"/>
            </a:endParaRPr>
          </a:p>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  System.out.println("Welcome to Java!");</a:t>
            </a:r>
            <a:endParaRPr lang="en-US">
              <a:solidFill>
                <a:schemeClr val="bg2"/>
              </a:solidFill>
              <a:cs typeface="Times New Roman" pitchFamily="18" charset="0"/>
            </a:endParaRPr>
          </a:p>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  count++;</a:t>
            </a:r>
            <a:endParaRPr lang="en-US">
              <a:solidFill>
                <a:schemeClr val="bg2"/>
              </a:solidFill>
              <a:cs typeface="Times New Roman" pitchFamily="18" charset="0"/>
            </a:endParaRPr>
          </a:p>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a:t>
            </a:r>
          </a:p>
        </p:txBody>
      </p:sp>
      <p:sp>
        <p:nvSpPr>
          <p:cNvPr id="13318" name="Rectangle 5"/>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13319" name="AutoShape 6"/>
          <p:cNvSpPr>
            <a:spLocks noChangeArrowheads="1"/>
          </p:cNvSpPr>
          <p:nvPr/>
        </p:nvSpPr>
        <p:spPr bwMode="auto">
          <a:xfrm>
            <a:off x="5257800" y="1219200"/>
            <a:ext cx="3533775" cy="384175"/>
          </a:xfrm>
          <a:prstGeom prst="wedgeRoundRectCallout">
            <a:avLst>
              <a:gd name="adj1" fmla="val -46676"/>
              <a:gd name="adj2" fmla="val 290083"/>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sz="1800"/>
              <a:t>Print Welcome to Java</a:t>
            </a:r>
          </a:p>
        </p:txBody>
      </p:sp>
      <p:sp>
        <p:nvSpPr>
          <p:cNvPr id="13320" name="Rectangle 8"/>
          <p:cNvSpPr>
            <a:spLocks noChangeArrowheads="1"/>
          </p:cNvSpPr>
          <p:nvPr/>
        </p:nvSpPr>
        <p:spPr bwMode="auto">
          <a:xfrm>
            <a:off x="309563" y="2506663"/>
            <a:ext cx="5105400" cy="3841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
        <p:nvSpPr>
          <p:cNvPr id="13321" name="Rectangle 9"/>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p>
            <a:fld id="{0F0B7338-1563-441C-BC14-DD728DB87E30}" type="slidenum">
              <a:rPr lang="en-US"/>
              <a:pPr/>
              <a:t>8</a:t>
            </a:fld>
            <a:endParaRPr lang="en-US"/>
          </a:p>
        </p:txBody>
      </p:sp>
      <p:sp>
        <p:nvSpPr>
          <p:cNvPr id="14339" name="Rectangle 2"/>
          <p:cNvSpPr>
            <a:spLocks noGrp="1" noChangeArrowheads="1"/>
          </p:cNvSpPr>
          <p:nvPr>
            <p:ph type="title"/>
          </p:nvPr>
        </p:nvSpPr>
        <p:spPr>
          <a:xfrm>
            <a:off x="685800" y="228600"/>
            <a:ext cx="7772400" cy="762000"/>
          </a:xfrm>
        </p:spPr>
        <p:txBody>
          <a:bodyPr/>
          <a:lstStyle/>
          <a:p>
            <a:r>
              <a:rPr lang="en-US" smtClean="0"/>
              <a:t>Trace while Loop, cont.</a:t>
            </a:r>
          </a:p>
        </p:txBody>
      </p:sp>
      <p:sp>
        <p:nvSpPr>
          <p:cNvPr id="14340" name="Rectangle 3"/>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14341" name="Rectangle 4"/>
          <p:cNvSpPr>
            <a:spLocks noChangeArrowheads="1"/>
          </p:cNvSpPr>
          <p:nvPr/>
        </p:nvSpPr>
        <p:spPr bwMode="auto">
          <a:xfrm>
            <a:off x="228600" y="1447800"/>
            <a:ext cx="5334000" cy="2465388"/>
          </a:xfrm>
          <a:prstGeom prst="rect">
            <a:avLst/>
          </a:prstGeom>
          <a:solidFill>
            <a:schemeClr val="tx1"/>
          </a:solidFill>
          <a:ln w="12700">
            <a:noFill/>
            <a:miter lim="800000"/>
            <a:headEnd type="none" w="sm" len="sm"/>
            <a:tailEnd type="none" w="sm" len="sm"/>
          </a:ln>
        </p:spPr>
        <p:txBody>
          <a:bodyPr>
            <a:spAutoFit/>
          </a:bodyPr>
          <a:lstStyle/>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int count = 0;</a:t>
            </a:r>
            <a:endParaRPr lang="en-US">
              <a:solidFill>
                <a:schemeClr val="bg2"/>
              </a:solidFill>
              <a:cs typeface="Times New Roman" pitchFamily="18" charset="0"/>
            </a:endParaRPr>
          </a:p>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while (count &lt; 2) {</a:t>
            </a:r>
            <a:endParaRPr lang="en-US">
              <a:solidFill>
                <a:schemeClr val="bg2"/>
              </a:solidFill>
              <a:cs typeface="Times New Roman" pitchFamily="18" charset="0"/>
            </a:endParaRPr>
          </a:p>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  System.out.println("Welcome to Java!");</a:t>
            </a:r>
            <a:endParaRPr lang="en-US">
              <a:solidFill>
                <a:schemeClr val="bg2"/>
              </a:solidFill>
              <a:cs typeface="Times New Roman" pitchFamily="18" charset="0"/>
            </a:endParaRPr>
          </a:p>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  count++;</a:t>
            </a:r>
            <a:endParaRPr lang="en-US">
              <a:solidFill>
                <a:schemeClr val="bg2"/>
              </a:solidFill>
              <a:cs typeface="Times New Roman" pitchFamily="18" charset="0"/>
            </a:endParaRPr>
          </a:p>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a:t>
            </a:r>
          </a:p>
        </p:txBody>
      </p:sp>
      <p:sp>
        <p:nvSpPr>
          <p:cNvPr id="14342" name="Rectangle 5"/>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14343" name="AutoShape 6"/>
          <p:cNvSpPr>
            <a:spLocks noChangeArrowheads="1"/>
          </p:cNvSpPr>
          <p:nvPr/>
        </p:nvSpPr>
        <p:spPr bwMode="auto">
          <a:xfrm>
            <a:off x="5257800" y="1219200"/>
            <a:ext cx="3538538" cy="635000"/>
          </a:xfrm>
          <a:prstGeom prst="wedgeRoundRectCallout">
            <a:avLst>
              <a:gd name="adj1" fmla="val -61037"/>
              <a:gd name="adj2" fmla="val 255000"/>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sz="1800"/>
              <a:t>Increase count by 1</a:t>
            </a:r>
          </a:p>
          <a:p>
            <a:pPr algn="ctr"/>
            <a:r>
              <a:rPr lang="en-US" sz="1800"/>
              <a:t>count is 1 now</a:t>
            </a:r>
          </a:p>
        </p:txBody>
      </p:sp>
      <p:sp>
        <p:nvSpPr>
          <p:cNvPr id="14344" name="Rectangle 7"/>
          <p:cNvSpPr>
            <a:spLocks noChangeArrowheads="1"/>
          </p:cNvSpPr>
          <p:nvPr/>
        </p:nvSpPr>
        <p:spPr bwMode="auto">
          <a:xfrm>
            <a:off x="309563" y="2968625"/>
            <a:ext cx="5105400" cy="3841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
        <p:nvSpPr>
          <p:cNvPr id="14345"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p>
            <a:fld id="{A4A5FB25-E47C-4AFE-82C4-443F2C51460F}" type="slidenum">
              <a:rPr lang="en-US"/>
              <a:pPr/>
              <a:t>9</a:t>
            </a:fld>
            <a:endParaRPr lang="en-US"/>
          </a:p>
        </p:txBody>
      </p:sp>
      <p:sp>
        <p:nvSpPr>
          <p:cNvPr id="15363" name="Rectangle 2"/>
          <p:cNvSpPr>
            <a:spLocks noGrp="1" noChangeArrowheads="1"/>
          </p:cNvSpPr>
          <p:nvPr>
            <p:ph type="title"/>
          </p:nvPr>
        </p:nvSpPr>
        <p:spPr>
          <a:xfrm>
            <a:off x="685800" y="228600"/>
            <a:ext cx="7772400" cy="762000"/>
          </a:xfrm>
        </p:spPr>
        <p:txBody>
          <a:bodyPr/>
          <a:lstStyle/>
          <a:p>
            <a:r>
              <a:rPr lang="en-US" smtClean="0"/>
              <a:t>Trace while Loop, cont.</a:t>
            </a:r>
          </a:p>
        </p:txBody>
      </p:sp>
      <p:sp>
        <p:nvSpPr>
          <p:cNvPr id="15364" name="Rectangle 3"/>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15365" name="Rectangle 4"/>
          <p:cNvSpPr>
            <a:spLocks noChangeArrowheads="1"/>
          </p:cNvSpPr>
          <p:nvPr/>
        </p:nvSpPr>
        <p:spPr bwMode="auto">
          <a:xfrm>
            <a:off x="228600" y="1447800"/>
            <a:ext cx="5334000" cy="2465388"/>
          </a:xfrm>
          <a:prstGeom prst="rect">
            <a:avLst/>
          </a:prstGeom>
          <a:solidFill>
            <a:schemeClr val="tx1"/>
          </a:solidFill>
          <a:ln w="12700">
            <a:noFill/>
            <a:miter lim="800000"/>
            <a:headEnd type="none" w="sm" len="sm"/>
            <a:tailEnd type="none" w="sm" len="sm"/>
          </a:ln>
        </p:spPr>
        <p:txBody>
          <a:bodyPr>
            <a:spAutoFit/>
          </a:bodyPr>
          <a:lstStyle/>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int count = 0;</a:t>
            </a:r>
            <a:endParaRPr lang="en-US">
              <a:solidFill>
                <a:schemeClr val="bg2"/>
              </a:solidFill>
              <a:cs typeface="Times New Roman" pitchFamily="18" charset="0"/>
            </a:endParaRPr>
          </a:p>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while (count &lt; 2) {</a:t>
            </a:r>
            <a:endParaRPr lang="en-US">
              <a:solidFill>
                <a:schemeClr val="bg2"/>
              </a:solidFill>
              <a:cs typeface="Times New Roman" pitchFamily="18" charset="0"/>
            </a:endParaRPr>
          </a:p>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  System.out.println("Welcome to Java!");</a:t>
            </a:r>
            <a:endParaRPr lang="en-US">
              <a:solidFill>
                <a:schemeClr val="bg2"/>
              </a:solidFill>
              <a:cs typeface="Times New Roman" pitchFamily="18" charset="0"/>
            </a:endParaRPr>
          </a:p>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  count++;</a:t>
            </a:r>
            <a:endParaRPr lang="en-US">
              <a:solidFill>
                <a:schemeClr val="bg2"/>
              </a:solidFill>
              <a:cs typeface="Times New Roman" pitchFamily="18" charset="0"/>
            </a:endParaRPr>
          </a:p>
          <a:p>
            <a:pPr>
              <a:lnSpc>
                <a:spcPct val="90000"/>
              </a:lnSpc>
              <a:spcBef>
                <a:spcPct val="50000"/>
              </a:spcBef>
              <a:buClr>
                <a:schemeClr val="tx2"/>
              </a:buClr>
              <a:buSzPct val="75000"/>
              <a:buFont typeface="Monotype Sorts" pitchFamily="2" charset="2"/>
              <a:buNone/>
            </a:pPr>
            <a:r>
              <a:rPr lang="en-US">
                <a:solidFill>
                  <a:schemeClr val="bg2"/>
                </a:solidFill>
                <a:cs typeface="Courier New" pitchFamily="49" charset="0"/>
              </a:rPr>
              <a:t>}</a:t>
            </a:r>
          </a:p>
        </p:txBody>
      </p:sp>
      <p:sp>
        <p:nvSpPr>
          <p:cNvPr id="15366" name="Rectangle 5"/>
          <p:cNvSpPr>
            <a:spLocks noChangeArrowheads="1"/>
          </p:cNvSpPr>
          <p:nvPr/>
        </p:nvSpPr>
        <p:spPr bwMode="auto">
          <a:xfrm>
            <a:off x="1824038" y="2166938"/>
            <a:ext cx="9144000" cy="0"/>
          </a:xfrm>
          <a:prstGeom prst="rect">
            <a:avLst/>
          </a:prstGeom>
          <a:noFill/>
          <a:ln w="12700">
            <a:noFill/>
            <a:miter lim="800000"/>
            <a:headEnd type="none" w="sm" len="sm"/>
            <a:tailEnd type="none" w="sm" len="sm"/>
          </a:ln>
        </p:spPr>
        <p:txBody>
          <a:bodyPr>
            <a:spAutoFit/>
          </a:bodyPr>
          <a:lstStyle/>
          <a:p>
            <a:endParaRPr lang="en-US"/>
          </a:p>
        </p:txBody>
      </p:sp>
      <p:sp>
        <p:nvSpPr>
          <p:cNvPr id="15367" name="AutoShape 6"/>
          <p:cNvSpPr>
            <a:spLocks noChangeArrowheads="1"/>
          </p:cNvSpPr>
          <p:nvPr/>
        </p:nvSpPr>
        <p:spPr bwMode="auto">
          <a:xfrm>
            <a:off x="5257800" y="1219200"/>
            <a:ext cx="3538538" cy="635000"/>
          </a:xfrm>
          <a:prstGeom prst="wedgeRoundRectCallout">
            <a:avLst>
              <a:gd name="adj1" fmla="val -60454"/>
              <a:gd name="adj2" fmla="val 109250"/>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sz="1800"/>
              <a:t>(count &lt; 2) is still true since count is 1</a:t>
            </a:r>
          </a:p>
        </p:txBody>
      </p:sp>
      <p:sp>
        <p:nvSpPr>
          <p:cNvPr id="15368" name="Rectangle 7"/>
          <p:cNvSpPr>
            <a:spLocks noChangeArrowheads="1"/>
          </p:cNvSpPr>
          <p:nvPr/>
        </p:nvSpPr>
        <p:spPr bwMode="auto">
          <a:xfrm>
            <a:off x="309563" y="2008188"/>
            <a:ext cx="5105400" cy="3841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
        <p:nvSpPr>
          <p:cNvPr id="15369"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ternational">
  <a:themeElements>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5027</TotalTime>
  <Words>1855</Words>
  <Application>Microsoft PowerPoint 7.0</Application>
  <PresentationFormat>On-screen Show (4:3)</PresentationFormat>
  <Paragraphs>330</Paragraphs>
  <Slides>38</Slides>
  <Notes>3</Notes>
  <HiddenSlides>0</HiddenSlides>
  <MMClips>0</MMClips>
  <ScaleCrop>false</ScaleCrop>
  <HeadingPairs>
    <vt:vector size="8" baseType="variant">
      <vt:variant>
        <vt:lpstr>Theme</vt:lpstr>
      </vt:variant>
      <vt:variant>
        <vt:i4>1</vt:i4>
      </vt:variant>
      <vt:variant>
        <vt:lpstr>Embedded OLE Servers</vt:lpstr>
      </vt:variant>
      <vt:variant>
        <vt:i4>2</vt:i4>
      </vt:variant>
      <vt:variant>
        <vt:lpstr>Slide Titles</vt:lpstr>
      </vt:variant>
      <vt:variant>
        <vt:i4>38</vt:i4>
      </vt:variant>
      <vt:variant>
        <vt:lpstr>Custom Shows</vt:lpstr>
      </vt:variant>
      <vt:variant>
        <vt:i4>1</vt:i4>
      </vt:variant>
    </vt:vector>
  </HeadingPairs>
  <TitlesOfParts>
    <vt:vector size="42" baseType="lpstr">
      <vt:lpstr>International</vt:lpstr>
      <vt:lpstr>Picture</vt:lpstr>
      <vt:lpstr>Microsoft Word Picture</vt:lpstr>
      <vt:lpstr>Chapter 4 Loops</vt:lpstr>
      <vt:lpstr>Opening Problem</vt:lpstr>
      <vt:lpstr>Introducing while Loops</vt:lpstr>
      <vt:lpstr>while Loop Flow Chart</vt:lpstr>
      <vt:lpstr>Trace while Loop</vt:lpstr>
      <vt:lpstr>Trace while Loop, cont.</vt:lpstr>
      <vt:lpstr>Trace while Loop, cont.</vt:lpstr>
      <vt:lpstr>Trace while Loop, cont.</vt:lpstr>
      <vt:lpstr>Trace while Loop, cont.</vt:lpstr>
      <vt:lpstr>Trace while Loop, cont.</vt:lpstr>
      <vt:lpstr>Trace while Loop, cont.</vt:lpstr>
      <vt:lpstr>Trace while Loop, cont.</vt:lpstr>
      <vt:lpstr>Trace while Loop</vt:lpstr>
      <vt:lpstr>Problem: Guessing Numbers </vt:lpstr>
      <vt:lpstr>Guessing Numbers </vt:lpstr>
      <vt:lpstr>Guessing Numbers </vt:lpstr>
      <vt:lpstr>do-while Loop</vt:lpstr>
      <vt:lpstr>for Loops</vt:lpstr>
      <vt:lpstr>Trace for Loop</vt:lpstr>
      <vt:lpstr>Trace for Loop, cont.</vt:lpstr>
      <vt:lpstr>Trace for Loop, cont.</vt:lpstr>
      <vt:lpstr>Trace for Loop, cont.</vt:lpstr>
      <vt:lpstr>Trace for Loop, cont.</vt:lpstr>
      <vt:lpstr>Trace for Loop, cont.</vt:lpstr>
      <vt:lpstr>Trace for Loop, cont.</vt:lpstr>
      <vt:lpstr>Trace for Loop, cont.</vt:lpstr>
      <vt:lpstr>Trace for Loop, cont.</vt:lpstr>
      <vt:lpstr>Trace for Loop, cont.</vt:lpstr>
      <vt:lpstr>Note</vt:lpstr>
      <vt:lpstr>Note</vt:lpstr>
      <vt:lpstr>Caution</vt:lpstr>
      <vt:lpstr>Caution, cont.</vt:lpstr>
      <vt:lpstr>Which Loop to Use?</vt:lpstr>
      <vt:lpstr>Recommendations</vt:lpstr>
      <vt:lpstr>Nested Loops </vt:lpstr>
      <vt:lpstr>Problem: Finding the Greatest Common Divisor </vt:lpstr>
      <vt:lpstr>Problem: Displaying Prime Numbers</vt:lpstr>
      <vt:lpstr>(GUI) Controlling a Loop with a Confirmation Dialog </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Control Methods</dc:title>
  <dc:creator>Y. Daniel Liang</dc:creator>
  <cp:lastModifiedBy>rpalit</cp:lastModifiedBy>
  <cp:revision>208</cp:revision>
  <cp:lastPrinted>1998-02-04T21:16:15Z</cp:lastPrinted>
  <dcterms:created xsi:type="dcterms:W3CDTF">1995-06-10T17:31:50Z</dcterms:created>
  <dcterms:modified xsi:type="dcterms:W3CDTF">2014-02-20T03:31:24Z</dcterms:modified>
</cp:coreProperties>
</file>