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444" r:id="rId3"/>
    <p:sldId id="514" r:id="rId4"/>
    <p:sldId id="515" r:id="rId5"/>
    <p:sldId id="516" r:id="rId6"/>
    <p:sldId id="469" r:id="rId7"/>
    <p:sldId id="451" r:id="rId8"/>
    <p:sldId id="499" r:id="rId9"/>
    <p:sldId id="447" r:id="rId10"/>
    <p:sldId id="517" r:id="rId11"/>
    <p:sldId id="445" r:id="rId12"/>
    <p:sldId id="449" r:id="rId13"/>
    <p:sldId id="497" r:id="rId14"/>
    <p:sldId id="549" r:id="rId15"/>
    <p:sldId id="531" r:id="rId16"/>
    <p:sldId id="448" r:id="rId17"/>
    <p:sldId id="470" r:id="rId18"/>
    <p:sldId id="471" r:id="rId19"/>
    <p:sldId id="542" r:id="rId20"/>
    <p:sldId id="455" r:id="rId21"/>
    <p:sldId id="473" r:id="rId22"/>
    <p:sldId id="475" r:id="rId23"/>
    <p:sldId id="474" r:id="rId24"/>
    <p:sldId id="575" r:id="rId25"/>
    <p:sldId id="453" r:id="rId26"/>
    <p:sldId id="513" r:id="rId27"/>
    <p:sldId id="532" r:id="rId28"/>
    <p:sldId id="507" r:id="rId29"/>
    <p:sldId id="468" r:id="rId30"/>
    <p:sldId id="572" r:id="rId31"/>
    <p:sldId id="573" r:id="rId32"/>
    <p:sldId id="574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0" autoAdjust="0"/>
    <p:restoredTop sz="98496" autoAdjust="0"/>
  </p:normalViewPr>
  <p:slideViewPr>
    <p:cSldViewPr>
      <p:cViewPr varScale="1">
        <p:scale>
          <a:sx n="76" d="100"/>
          <a:sy n="76" d="100"/>
        </p:scale>
        <p:origin x="1356" y="84"/>
      </p:cViewPr>
      <p:guideLst>
        <p:guide orient="horz" pos="576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404" y="-78"/>
      </p:cViewPr>
      <p:guideLst>
        <p:guide orient="horz" pos="2160"/>
        <p:guide pos="288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5928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55C81666-979F-4AA5-9FB6-414919E6D4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58321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3" name="Group 31"/>
          <p:cNvGrpSpPr>
            <a:grpSpLocks/>
          </p:cNvGrpSpPr>
          <p:nvPr/>
        </p:nvGrpSpPr>
        <p:grpSpPr bwMode="auto">
          <a:xfrm>
            <a:off x="0" y="114300"/>
            <a:ext cx="9142413" cy="6742113"/>
            <a:chOff x="0" y="72"/>
            <a:chExt cx="5759" cy="4247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hidden">
            <a:xfrm>
              <a:off x="0" y="2112"/>
              <a:ext cx="5759" cy="2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02" name="Group 30"/>
            <p:cNvGrpSpPr>
              <a:grpSpLocks/>
            </p:cNvGrpSpPr>
            <p:nvPr/>
          </p:nvGrpSpPr>
          <p:grpSpPr bwMode="auto">
            <a:xfrm>
              <a:off x="0" y="72"/>
              <a:ext cx="5759" cy="2040"/>
              <a:chOff x="0" y="72"/>
              <a:chExt cx="5759" cy="2040"/>
            </a:xfrm>
          </p:grpSpPr>
          <p:sp>
            <p:nvSpPr>
              <p:cNvPr id="3075" name="Rectangle 3"/>
              <p:cNvSpPr>
                <a:spLocks noChangeArrowheads="1"/>
              </p:cNvSpPr>
              <p:nvPr/>
            </p:nvSpPr>
            <p:spPr bwMode="hidden">
              <a:xfrm>
                <a:off x="0" y="1872"/>
                <a:ext cx="5759" cy="240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hlink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081" name="Group 9"/>
              <p:cNvGrpSpPr>
                <a:grpSpLocks/>
              </p:cNvGrpSpPr>
              <p:nvPr/>
            </p:nvGrpSpPr>
            <p:grpSpPr bwMode="auto">
              <a:xfrm>
                <a:off x="2289" y="72"/>
                <a:ext cx="1440" cy="1984"/>
                <a:chOff x="2289" y="72"/>
                <a:chExt cx="1440" cy="1984"/>
              </a:xfrm>
            </p:grpSpPr>
            <p:sp>
              <p:nvSpPr>
                <p:cNvPr id="3076" name="Freeform 4"/>
                <p:cNvSpPr>
                  <a:spLocks/>
                </p:cNvSpPr>
                <p:nvPr/>
              </p:nvSpPr>
              <p:spPr bwMode="ltGray">
                <a:xfrm>
                  <a:off x="2289" y="127"/>
                  <a:ext cx="1440" cy="1770"/>
                </a:xfrm>
                <a:custGeom>
                  <a:avLst/>
                  <a:gdLst>
                    <a:gd name="T0" fmla="*/ 901 w 1440"/>
                    <a:gd name="T1" fmla="*/ 33 h 1770"/>
                    <a:gd name="T2" fmla="*/ 1066 w 1440"/>
                    <a:gd name="T3" fmla="*/ 129 h 1770"/>
                    <a:gd name="T4" fmla="*/ 1207 w 1440"/>
                    <a:gd name="T5" fmla="*/ 256 h 1770"/>
                    <a:gd name="T6" fmla="*/ 1316 w 1440"/>
                    <a:gd name="T7" fmla="*/ 410 h 1770"/>
                    <a:gd name="T8" fmla="*/ 1394 w 1440"/>
                    <a:gd name="T9" fmla="*/ 581 h 1770"/>
                    <a:gd name="T10" fmla="*/ 1435 w 1440"/>
                    <a:gd name="T11" fmla="*/ 766 h 1770"/>
                    <a:gd name="T12" fmla="*/ 1435 w 1440"/>
                    <a:gd name="T13" fmla="*/ 958 h 1770"/>
                    <a:gd name="T14" fmla="*/ 1394 w 1440"/>
                    <a:gd name="T15" fmla="*/ 1143 h 1770"/>
                    <a:gd name="T16" fmla="*/ 1316 w 1440"/>
                    <a:gd name="T17" fmla="*/ 1314 h 1770"/>
                    <a:gd name="T18" fmla="*/ 1207 w 1440"/>
                    <a:gd name="T19" fmla="*/ 1468 h 1770"/>
                    <a:gd name="T20" fmla="*/ 1066 w 1440"/>
                    <a:gd name="T21" fmla="*/ 1597 h 1770"/>
                    <a:gd name="T22" fmla="*/ 901 w 1440"/>
                    <a:gd name="T23" fmla="*/ 1691 h 1770"/>
                    <a:gd name="T24" fmla="*/ 721 w 1440"/>
                    <a:gd name="T25" fmla="*/ 1749 h 1770"/>
                    <a:gd name="T26" fmla="*/ 533 w 1440"/>
                    <a:gd name="T27" fmla="*/ 1769 h 1770"/>
                    <a:gd name="T28" fmla="*/ 344 w 1440"/>
                    <a:gd name="T29" fmla="*/ 1749 h 1770"/>
                    <a:gd name="T30" fmla="*/ 165 w 1440"/>
                    <a:gd name="T31" fmla="*/ 1691 h 1770"/>
                    <a:gd name="T32" fmla="*/ 0 w 1440"/>
                    <a:gd name="T33" fmla="*/ 1597 h 1770"/>
                    <a:gd name="T34" fmla="*/ 125 w 1440"/>
                    <a:gd name="T35" fmla="*/ 1571 h 1770"/>
                    <a:gd name="T36" fmla="*/ 281 w 1440"/>
                    <a:gd name="T37" fmla="*/ 1640 h 1770"/>
                    <a:gd name="T38" fmla="*/ 446 w 1440"/>
                    <a:gd name="T39" fmla="*/ 1675 h 1770"/>
                    <a:gd name="T40" fmla="*/ 618 w 1440"/>
                    <a:gd name="T41" fmla="*/ 1675 h 1770"/>
                    <a:gd name="T42" fmla="*/ 785 w 1440"/>
                    <a:gd name="T43" fmla="*/ 1640 h 1770"/>
                    <a:gd name="T44" fmla="*/ 941 w 1440"/>
                    <a:gd name="T45" fmla="*/ 1571 h 1770"/>
                    <a:gd name="T46" fmla="*/ 1080 w 1440"/>
                    <a:gd name="T47" fmla="*/ 1470 h 1770"/>
                    <a:gd name="T48" fmla="*/ 1194 w 1440"/>
                    <a:gd name="T49" fmla="*/ 1343 h 1770"/>
                    <a:gd name="T50" fmla="*/ 1281 w 1440"/>
                    <a:gd name="T51" fmla="*/ 1194 h 1770"/>
                    <a:gd name="T52" fmla="*/ 1332 w 1440"/>
                    <a:gd name="T53" fmla="*/ 1032 h 1770"/>
                    <a:gd name="T54" fmla="*/ 1350 w 1440"/>
                    <a:gd name="T55" fmla="*/ 862 h 1770"/>
                    <a:gd name="T56" fmla="*/ 1332 w 1440"/>
                    <a:gd name="T57" fmla="*/ 691 h 1770"/>
                    <a:gd name="T58" fmla="*/ 1281 w 1440"/>
                    <a:gd name="T59" fmla="*/ 530 h 1770"/>
                    <a:gd name="T60" fmla="*/ 1194 w 1440"/>
                    <a:gd name="T61" fmla="*/ 381 h 1770"/>
                    <a:gd name="T62" fmla="*/ 1080 w 1440"/>
                    <a:gd name="T63" fmla="*/ 254 h 1770"/>
                    <a:gd name="T64" fmla="*/ 941 w 1440"/>
                    <a:gd name="T65" fmla="*/ 154 h 1770"/>
                    <a:gd name="T66" fmla="*/ 785 w 1440"/>
                    <a:gd name="T67" fmla="*/ 85 h 1770"/>
                    <a:gd name="T68" fmla="*/ 812 w 1440"/>
                    <a:gd name="T69" fmla="*/ 0 h 17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440" h="1770">
                      <a:moveTo>
                        <a:pt x="812" y="0"/>
                      </a:moveTo>
                      <a:lnTo>
                        <a:pt x="901" y="33"/>
                      </a:lnTo>
                      <a:lnTo>
                        <a:pt x="986" y="78"/>
                      </a:lnTo>
                      <a:lnTo>
                        <a:pt x="1066" y="129"/>
                      </a:lnTo>
                      <a:lnTo>
                        <a:pt x="1140" y="187"/>
                      </a:lnTo>
                      <a:lnTo>
                        <a:pt x="1207" y="256"/>
                      </a:lnTo>
                      <a:lnTo>
                        <a:pt x="1265" y="330"/>
                      </a:lnTo>
                      <a:lnTo>
                        <a:pt x="1316" y="410"/>
                      </a:lnTo>
                      <a:lnTo>
                        <a:pt x="1361" y="492"/>
                      </a:lnTo>
                      <a:lnTo>
                        <a:pt x="1394" y="581"/>
                      </a:lnTo>
                      <a:lnTo>
                        <a:pt x="1419" y="673"/>
                      </a:lnTo>
                      <a:lnTo>
                        <a:pt x="1435" y="766"/>
                      </a:lnTo>
                      <a:lnTo>
                        <a:pt x="1439" y="862"/>
                      </a:lnTo>
                      <a:lnTo>
                        <a:pt x="1435" y="958"/>
                      </a:lnTo>
                      <a:lnTo>
                        <a:pt x="1419" y="1052"/>
                      </a:lnTo>
                      <a:lnTo>
                        <a:pt x="1394" y="1143"/>
                      </a:lnTo>
                      <a:lnTo>
                        <a:pt x="1361" y="1230"/>
                      </a:lnTo>
                      <a:lnTo>
                        <a:pt x="1316" y="1314"/>
                      </a:lnTo>
                      <a:lnTo>
                        <a:pt x="1265" y="1395"/>
                      </a:lnTo>
                      <a:lnTo>
                        <a:pt x="1207" y="1468"/>
                      </a:lnTo>
                      <a:lnTo>
                        <a:pt x="1140" y="1537"/>
                      </a:lnTo>
                      <a:lnTo>
                        <a:pt x="1066" y="1597"/>
                      </a:lnTo>
                      <a:lnTo>
                        <a:pt x="986" y="1646"/>
                      </a:lnTo>
                      <a:lnTo>
                        <a:pt x="901" y="1691"/>
                      </a:lnTo>
                      <a:lnTo>
                        <a:pt x="812" y="1724"/>
                      </a:lnTo>
                      <a:lnTo>
                        <a:pt x="721" y="1749"/>
                      </a:lnTo>
                      <a:lnTo>
                        <a:pt x="627" y="1765"/>
                      </a:lnTo>
                      <a:lnTo>
                        <a:pt x="533" y="1769"/>
                      </a:lnTo>
                      <a:lnTo>
                        <a:pt x="437" y="1765"/>
                      </a:lnTo>
                      <a:lnTo>
                        <a:pt x="344" y="1749"/>
                      </a:lnTo>
                      <a:lnTo>
                        <a:pt x="252" y="1724"/>
                      </a:lnTo>
                      <a:lnTo>
                        <a:pt x="165" y="1691"/>
                      </a:lnTo>
                      <a:lnTo>
                        <a:pt x="80" y="1646"/>
                      </a:lnTo>
                      <a:lnTo>
                        <a:pt x="0" y="1597"/>
                      </a:lnTo>
                      <a:lnTo>
                        <a:pt x="51" y="1524"/>
                      </a:lnTo>
                      <a:lnTo>
                        <a:pt x="125" y="1571"/>
                      </a:lnTo>
                      <a:lnTo>
                        <a:pt x="201" y="1609"/>
                      </a:lnTo>
                      <a:lnTo>
                        <a:pt x="281" y="1640"/>
                      </a:lnTo>
                      <a:lnTo>
                        <a:pt x="364" y="1662"/>
                      </a:lnTo>
                      <a:lnTo>
                        <a:pt x="446" y="1675"/>
                      </a:lnTo>
                      <a:lnTo>
                        <a:pt x="533" y="1680"/>
                      </a:lnTo>
                      <a:lnTo>
                        <a:pt x="618" y="1675"/>
                      </a:lnTo>
                      <a:lnTo>
                        <a:pt x="703" y="1662"/>
                      </a:lnTo>
                      <a:lnTo>
                        <a:pt x="785" y="1640"/>
                      </a:lnTo>
                      <a:lnTo>
                        <a:pt x="866" y="1609"/>
                      </a:lnTo>
                      <a:lnTo>
                        <a:pt x="941" y="1571"/>
                      </a:lnTo>
                      <a:lnTo>
                        <a:pt x="1013" y="1524"/>
                      </a:lnTo>
                      <a:lnTo>
                        <a:pt x="1080" y="1470"/>
                      </a:lnTo>
                      <a:lnTo>
                        <a:pt x="1140" y="1410"/>
                      </a:lnTo>
                      <a:lnTo>
                        <a:pt x="1194" y="1343"/>
                      </a:lnTo>
                      <a:lnTo>
                        <a:pt x="1240" y="1270"/>
                      </a:lnTo>
                      <a:lnTo>
                        <a:pt x="1281" y="1194"/>
                      </a:lnTo>
                      <a:lnTo>
                        <a:pt x="1312" y="1116"/>
                      </a:lnTo>
                      <a:lnTo>
                        <a:pt x="1332" y="1032"/>
                      </a:lnTo>
                      <a:lnTo>
                        <a:pt x="1345" y="947"/>
                      </a:lnTo>
                      <a:lnTo>
                        <a:pt x="1350" y="862"/>
                      </a:lnTo>
                      <a:lnTo>
                        <a:pt x="1345" y="775"/>
                      </a:lnTo>
                      <a:lnTo>
                        <a:pt x="1332" y="691"/>
                      </a:lnTo>
                      <a:lnTo>
                        <a:pt x="1312" y="608"/>
                      </a:lnTo>
                      <a:lnTo>
                        <a:pt x="1281" y="530"/>
                      </a:lnTo>
                      <a:lnTo>
                        <a:pt x="1240" y="452"/>
                      </a:lnTo>
                      <a:lnTo>
                        <a:pt x="1194" y="381"/>
                      </a:lnTo>
                      <a:lnTo>
                        <a:pt x="1140" y="314"/>
                      </a:lnTo>
                      <a:lnTo>
                        <a:pt x="1080" y="254"/>
                      </a:lnTo>
                      <a:lnTo>
                        <a:pt x="1013" y="201"/>
                      </a:lnTo>
                      <a:lnTo>
                        <a:pt x="941" y="154"/>
                      </a:lnTo>
                      <a:lnTo>
                        <a:pt x="866" y="114"/>
                      </a:lnTo>
                      <a:lnTo>
                        <a:pt x="785" y="85"/>
                      </a:lnTo>
                      <a:lnTo>
                        <a:pt x="788" y="78"/>
                      </a:lnTo>
                      <a:lnTo>
                        <a:pt x="812" y="0"/>
                      </a:lnTo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7" name="Line 5"/>
                <p:cNvSpPr>
                  <a:spLocks noChangeShapeType="1"/>
                </p:cNvSpPr>
                <p:nvPr/>
              </p:nvSpPr>
              <p:spPr bwMode="ltGray">
                <a:xfrm flipV="1">
                  <a:off x="2324" y="1620"/>
                  <a:ext cx="143" cy="258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8" name="Line 6"/>
                <p:cNvSpPr>
                  <a:spLocks noChangeShapeType="1"/>
                </p:cNvSpPr>
                <p:nvPr/>
              </p:nvSpPr>
              <p:spPr bwMode="ltGray">
                <a:xfrm flipV="1">
                  <a:off x="3119" y="243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9" name="Line 7"/>
                <p:cNvSpPr>
                  <a:spLocks noChangeShapeType="1"/>
                </p:cNvSpPr>
                <p:nvPr/>
              </p:nvSpPr>
              <p:spPr bwMode="ltGray">
                <a:xfrm flipV="1">
                  <a:off x="3203" y="72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0" name="Freeform 8"/>
                <p:cNvSpPr>
                  <a:spLocks/>
                </p:cNvSpPr>
                <p:nvPr/>
              </p:nvSpPr>
              <p:spPr bwMode="ltGray">
                <a:xfrm>
                  <a:off x="2483" y="1903"/>
                  <a:ext cx="841" cy="153"/>
                </a:xfrm>
                <a:custGeom>
                  <a:avLst/>
                  <a:gdLst>
                    <a:gd name="T0" fmla="*/ 3 w 841"/>
                    <a:gd name="T1" fmla="*/ 98 h 153"/>
                    <a:gd name="T2" fmla="*/ 20 w 841"/>
                    <a:gd name="T3" fmla="*/ 80 h 153"/>
                    <a:gd name="T4" fmla="*/ 44 w 841"/>
                    <a:gd name="T5" fmla="*/ 65 h 153"/>
                    <a:gd name="T6" fmla="*/ 89 w 841"/>
                    <a:gd name="T7" fmla="*/ 43 h 153"/>
                    <a:gd name="T8" fmla="*/ 140 w 841"/>
                    <a:gd name="T9" fmla="*/ 30 h 153"/>
                    <a:gd name="T10" fmla="*/ 188 w 841"/>
                    <a:gd name="T11" fmla="*/ 19 h 153"/>
                    <a:gd name="T12" fmla="*/ 253 w 841"/>
                    <a:gd name="T13" fmla="*/ 9 h 153"/>
                    <a:gd name="T14" fmla="*/ 314 w 841"/>
                    <a:gd name="T15" fmla="*/ 3 h 153"/>
                    <a:gd name="T16" fmla="*/ 386 w 841"/>
                    <a:gd name="T17" fmla="*/ 0 h 153"/>
                    <a:gd name="T18" fmla="*/ 475 w 841"/>
                    <a:gd name="T19" fmla="*/ 1 h 153"/>
                    <a:gd name="T20" fmla="*/ 567 w 841"/>
                    <a:gd name="T21" fmla="*/ 6 h 153"/>
                    <a:gd name="T22" fmla="*/ 632 w 841"/>
                    <a:gd name="T23" fmla="*/ 14 h 153"/>
                    <a:gd name="T24" fmla="*/ 700 w 841"/>
                    <a:gd name="T25" fmla="*/ 27 h 153"/>
                    <a:gd name="T26" fmla="*/ 765 w 841"/>
                    <a:gd name="T27" fmla="*/ 47 h 153"/>
                    <a:gd name="T28" fmla="*/ 799 w 841"/>
                    <a:gd name="T29" fmla="*/ 66 h 153"/>
                    <a:gd name="T30" fmla="*/ 820 w 841"/>
                    <a:gd name="T31" fmla="*/ 82 h 153"/>
                    <a:gd name="T32" fmla="*/ 840 w 841"/>
                    <a:gd name="T33" fmla="*/ 108 h 153"/>
                    <a:gd name="T34" fmla="*/ 806 w 841"/>
                    <a:gd name="T35" fmla="*/ 122 h 153"/>
                    <a:gd name="T36" fmla="*/ 748 w 841"/>
                    <a:gd name="T37" fmla="*/ 133 h 153"/>
                    <a:gd name="T38" fmla="*/ 676 w 841"/>
                    <a:gd name="T39" fmla="*/ 141 h 153"/>
                    <a:gd name="T40" fmla="*/ 608 w 841"/>
                    <a:gd name="T41" fmla="*/ 148 h 153"/>
                    <a:gd name="T42" fmla="*/ 526 w 841"/>
                    <a:gd name="T43" fmla="*/ 151 h 153"/>
                    <a:gd name="T44" fmla="*/ 437 w 841"/>
                    <a:gd name="T45" fmla="*/ 152 h 153"/>
                    <a:gd name="T46" fmla="*/ 352 w 841"/>
                    <a:gd name="T47" fmla="*/ 152 h 153"/>
                    <a:gd name="T48" fmla="*/ 263 w 841"/>
                    <a:gd name="T49" fmla="*/ 151 h 153"/>
                    <a:gd name="T50" fmla="*/ 164 w 841"/>
                    <a:gd name="T51" fmla="*/ 143 h 153"/>
                    <a:gd name="T52" fmla="*/ 85 w 841"/>
                    <a:gd name="T53" fmla="*/ 135 h 153"/>
                    <a:gd name="T54" fmla="*/ 20 w 841"/>
                    <a:gd name="T55" fmla="*/ 120 h 153"/>
                    <a:gd name="T56" fmla="*/ 0 w 841"/>
                    <a:gd name="T57" fmla="*/ 109 h 153"/>
                    <a:gd name="T58" fmla="*/ 3 w 841"/>
                    <a:gd name="T59" fmla="*/ 98 h 1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841" h="153">
                      <a:moveTo>
                        <a:pt x="3" y="98"/>
                      </a:moveTo>
                      <a:lnTo>
                        <a:pt x="20" y="80"/>
                      </a:lnTo>
                      <a:lnTo>
                        <a:pt x="44" y="65"/>
                      </a:lnTo>
                      <a:lnTo>
                        <a:pt x="89" y="43"/>
                      </a:lnTo>
                      <a:lnTo>
                        <a:pt x="140" y="30"/>
                      </a:lnTo>
                      <a:lnTo>
                        <a:pt x="188" y="19"/>
                      </a:lnTo>
                      <a:lnTo>
                        <a:pt x="253" y="9"/>
                      </a:lnTo>
                      <a:lnTo>
                        <a:pt x="314" y="3"/>
                      </a:lnTo>
                      <a:lnTo>
                        <a:pt x="386" y="0"/>
                      </a:lnTo>
                      <a:lnTo>
                        <a:pt x="475" y="1"/>
                      </a:lnTo>
                      <a:lnTo>
                        <a:pt x="567" y="6"/>
                      </a:lnTo>
                      <a:lnTo>
                        <a:pt x="632" y="14"/>
                      </a:lnTo>
                      <a:lnTo>
                        <a:pt x="700" y="27"/>
                      </a:lnTo>
                      <a:lnTo>
                        <a:pt x="765" y="47"/>
                      </a:lnTo>
                      <a:lnTo>
                        <a:pt x="799" y="66"/>
                      </a:lnTo>
                      <a:lnTo>
                        <a:pt x="820" y="82"/>
                      </a:lnTo>
                      <a:lnTo>
                        <a:pt x="840" y="108"/>
                      </a:lnTo>
                      <a:lnTo>
                        <a:pt x="806" y="122"/>
                      </a:lnTo>
                      <a:lnTo>
                        <a:pt x="748" y="133"/>
                      </a:lnTo>
                      <a:lnTo>
                        <a:pt x="676" y="141"/>
                      </a:lnTo>
                      <a:lnTo>
                        <a:pt x="608" y="148"/>
                      </a:lnTo>
                      <a:lnTo>
                        <a:pt x="526" y="151"/>
                      </a:lnTo>
                      <a:lnTo>
                        <a:pt x="437" y="152"/>
                      </a:lnTo>
                      <a:lnTo>
                        <a:pt x="352" y="152"/>
                      </a:lnTo>
                      <a:lnTo>
                        <a:pt x="263" y="151"/>
                      </a:lnTo>
                      <a:lnTo>
                        <a:pt x="164" y="143"/>
                      </a:lnTo>
                      <a:lnTo>
                        <a:pt x="85" y="135"/>
                      </a:lnTo>
                      <a:lnTo>
                        <a:pt x="20" y="120"/>
                      </a:lnTo>
                      <a:lnTo>
                        <a:pt x="0" y="109"/>
                      </a:lnTo>
                      <a:lnTo>
                        <a:pt x="3" y="98"/>
                      </a:lnTo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chemeClr val="bg2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082" name="Oval 10"/>
              <p:cNvSpPr>
                <a:spLocks noChangeArrowheads="1"/>
              </p:cNvSpPr>
              <p:nvPr/>
            </p:nvSpPr>
            <p:spPr bwMode="blackWhite">
              <a:xfrm>
                <a:off x="2071" y="250"/>
                <a:ext cx="1497" cy="1494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101" name="Group 29"/>
              <p:cNvGrpSpPr>
                <a:grpSpLocks/>
              </p:cNvGrpSpPr>
              <p:nvPr/>
            </p:nvGrpSpPr>
            <p:grpSpPr bwMode="auto">
              <a:xfrm>
                <a:off x="2071" y="406"/>
                <a:ext cx="1392" cy="1109"/>
                <a:chOff x="2071" y="406"/>
                <a:chExt cx="1392" cy="1109"/>
              </a:xfrm>
            </p:grpSpPr>
            <p:sp>
              <p:nvSpPr>
                <p:cNvPr id="3083" name="Freeform 11"/>
                <p:cNvSpPr>
                  <a:spLocks/>
                </p:cNvSpPr>
                <p:nvPr/>
              </p:nvSpPr>
              <p:spPr bwMode="grayWhite">
                <a:xfrm>
                  <a:off x="2268" y="812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4" name="Freeform 12"/>
                <p:cNvSpPr>
                  <a:spLocks/>
                </p:cNvSpPr>
                <p:nvPr/>
              </p:nvSpPr>
              <p:spPr bwMode="grayWhite">
                <a:xfrm>
                  <a:off x="2292" y="843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5" name="Freeform 13"/>
                <p:cNvSpPr>
                  <a:spLocks/>
                </p:cNvSpPr>
                <p:nvPr/>
              </p:nvSpPr>
              <p:spPr bwMode="grayWhite">
                <a:xfrm>
                  <a:off x="2372" y="802"/>
                  <a:ext cx="51" cy="48"/>
                </a:xfrm>
                <a:custGeom>
                  <a:avLst/>
                  <a:gdLst>
                    <a:gd name="T0" fmla="*/ 50 w 51"/>
                    <a:gd name="T1" fmla="*/ 0 h 48"/>
                    <a:gd name="T2" fmla="*/ 31 w 51"/>
                    <a:gd name="T3" fmla="*/ 0 h 48"/>
                    <a:gd name="T4" fmla="*/ 20 w 51"/>
                    <a:gd name="T5" fmla="*/ 13 h 48"/>
                    <a:gd name="T6" fmla="*/ 13 w 51"/>
                    <a:gd name="T7" fmla="*/ 13 h 48"/>
                    <a:gd name="T8" fmla="*/ 7 w 51"/>
                    <a:gd name="T9" fmla="*/ 19 h 48"/>
                    <a:gd name="T10" fmla="*/ 0 w 51"/>
                    <a:gd name="T11" fmla="*/ 19 h 48"/>
                    <a:gd name="T12" fmla="*/ 0 w 51"/>
                    <a:gd name="T13" fmla="*/ 35 h 48"/>
                    <a:gd name="T14" fmla="*/ 12 w 51"/>
                    <a:gd name="T15" fmla="*/ 47 h 48"/>
                    <a:gd name="T16" fmla="*/ 41 w 51"/>
                    <a:gd name="T17" fmla="*/ 47 h 48"/>
                    <a:gd name="T18" fmla="*/ 50 w 51"/>
                    <a:gd name="T19" fmla="*/ 35 h 48"/>
                    <a:gd name="T20" fmla="*/ 50 w 51"/>
                    <a:gd name="T21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1" h="48">
                      <a:moveTo>
                        <a:pt x="50" y="0"/>
                      </a:moveTo>
                      <a:lnTo>
                        <a:pt x="31" y="0"/>
                      </a:lnTo>
                      <a:lnTo>
                        <a:pt x="20" y="13"/>
                      </a:lnTo>
                      <a:lnTo>
                        <a:pt x="13" y="13"/>
                      </a:lnTo>
                      <a:lnTo>
                        <a:pt x="7" y="19"/>
                      </a:lnTo>
                      <a:lnTo>
                        <a:pt x="0" y="19"/>
                      </a:lnTo>
                      <a:lnTo>
                        <a:pt x="0" y="35"/>
                      </a:lnTo>
                      <a:lnTo>
                        <a:pt x="12" y="47"/>
                      </a:lnTo>
                      <a:lnTo>
                        <a:pt x="41" y="47"/>
                      </a:lnTo>
                      <a:lnTo>
                        <a:pt x="50" y="35"/>
                      </a:lnTo>
                      <a:lnTo>
                        <a:pt x="5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6" name="Freeform 14"/>
                <p:cNvSpPr>
                  <a:spLocks/>
                </p:cNvSpPr>
                <p:nvPr/>
              </p:nvSpPr>
              <p:spPr bwMode="grayWhite">
                <a:xfrm>
                  <a:off x="2071" y="840"/>
                  <a:ext cx="451" cy="587"/>
                </a:xfrm>
                <a:custGeom>
                  <a:avLst/>
                  <a:gdLst>
                    <a:gd name="T0" fmla="*/ 107 w 451"/>
                    <a:gd name="T1" fmla="*/ 0 h 587"/>
                    <a:gd name="T2" fmla="*/ 99 w 451"/>
                    <a:gd name="T3" fmla="*/ 16 h 587"/>
                    <a:gd name="T4" fmla="*/ 64 w 451"/>
                    <a:gd name="T5" fmla="*/ 47 h 587"/>
                    <a:gd name="T6" fmla="*/ 56 w 451"/>
                    <a:gd name="T7" fmla="*/ 75 h 587"/>
                    <a:gd name="T8" fmla="*/ 30 w 451"/>
                    <a:gd name="T9" fmla="*/ 95 h 587"/>
                    <a:gd name="T10" fmla="*/ 12 w 451"/>
                    <a:gd name="T11" fmla="*/ 135 h 587"/>
                    <a:gd name="T12" fmla="*/ 12 w 451"/>
                    <a:gd name="T13" fmla="*/ 159 h 587"/>
                    <a:gd name="T14" fmla="*/ 0 w 451"/>
                    <a:gd name="T15" fmla="*/ 201 h 587"/>
                    <a:gd name="T16" fmla="*/ 16 w 451"/>
                    <a:gd name="T17" fmla="*/ 219 h 587"/>
                    <a:gd name="T18" fmla="*/ 56 w 451"/>
                    <a:gd name="T19" fmla="*/ 272 h 587"/>
                    <a:gd name="T20" fmla="*/ 68 w 451"/>
                    <a:gd name="T21" fmla="*/ 265 h 587"/>
                    <a:gd name="T22" fmla="*/ 139 w 451"/>
                    <a:gd name="T23" fmla="*/ 265 h 587"/>
                    <a:gd name="T24" fmla="*/ 172 w 451"/>
                    <a:gd name="T25" fmla="*/ 278 h 587"/>
                    <a:gd name="T26" fmla="*/ 169 w 451"/>
                    <a:gd name="T27" fmla="*/ 319 h 587"/>
                    <a:gd name="T28" fmla="*/ 193 w 451"/>
                    <a:gd name="T29" fmla="*/ 374 h 587"/>
                    <a:gd name="T30" fmla="*/ 191 w 451"/>
                    <a:gd name="T31" fmla="*/ 389 h 587"/>
                    <a:gd name="T32" fmla="*/ 201 w 451"/>
                    <a:gd name="T33" fmla="*/ 406 h 587"/>
                    <a:gd name="T34" fmla="*/ 186 w 451"/>
                    <a:gd name="T35" fmla="*/ 445 h 587"/>
                    <a:gd name="T36" fmla="*/ 204 w 451"/>
                    <a:gd name="T37" fmla="*/ 494 h 587"/>
                    <a:gd name="T38" fmla="*/ 214 w 451"/>
                    <a:gd name="T39" fmla="*/ 532 h 587"/>
                    <a:gd name="T40" fmla="*/ 226 w 451"/>
                    <a:gd name="T41" fmla="*/ 556 h 587"/>
                    <a:gd name="T42" fmla="*/ 239 w 451"/>
                    <a:gd name="T43" fmla="*/ 586 h 587"/>
                    <a:gd name="T44" fmla="*/ 263 w 451"/>
                    <a:gd name="T45" fmla="*/ 582 h 587"/>
                    <a:gd name="T46" fmla="*/ 302 w 451"/>
                    <a:gd name="T47" fmla="*/ 560 h 587"/>
                    <a:gd name="T48" fmla="*/ 320 w 451"/>
                    <a:gd name="T49" fmla="*/ 533 h 587"/>
                    <a:gd name="T50" fmla="*/ 319 w 451"/>
                    <a:gd name="T51" fmla="*/ 515 h 587"/>
                    <a:gd name="T52" fmla="*/ 342 w 451"/>
                    <a:gd name="T53" fmla="*/ 500 h 587"/>
                    <a:gd name="T54" fmla="*/ 338 w 451"/>
                    <a:gd name="T55" fmla="*/ 474 h 587"/>
                    <a:gd name="T56" fmla="*/ 373 w 451"/>
                    <a:gd name="T57" fmla="*/ 432 h 587"/>
                    <a:gd name="T58" fmla="*/ 378 w 451"/>
                    <a:gd name="T59" fmla="*/ 398 h 587"/>
                    <a:gd name="T60" fmla="*/ 369 w 451"/>
                    <a:gd name="T61" fmla="*/ 386 h 587"/>
                    <a:gd name="T62" fmla="*/ 373 w 451"/>
                    <a:gd name="T63" fmla="*/ 372 h 587"/>
                    <a:gd name="T64" fmla="*/ 365 w 451"/>
                    <a:gd name="T65" fmla="*/ 360 h 587"/>
                    <a:gd name="T66" fmla="*/ 391 w 451"/>
                    <a:gd name="T67" fmla="*/ 327 h 587"/>
                    <a:gd name="T68" fmla="*/ 391 w 451"/>
                    <a:gd name="T69" fmla="*/ 310 h 587"/>
                    <a:gd name="T70" fmla="*/ 427 w 451"/>
                    <a:gd name="T71" fmla="*/ 282 h 587"/>
                    <a:gd name="T72" fmla="*/ 450 w 451"/>
                    <a:gd name="T73" fmla="*/ 207 h 587"/>
                    <a:gd name="T74" fmla="*/ 417 w 451"/>
                    <a:gd name="T75" fmla="*/ 226 h 587"/>
                    <a:gd name="T76" fmla="*/ 388 w 451"/>
                    <a:gd name="T77" fmla="*/ 218 h 587"/>
                    <a:gd name="T78" fmla="*/ 392 w 451"/>
                    <a:gd name="T79" fmla="*/ 200 h 587"/>
                    <a:gd name="T80" fmla="*/ 363 w 451"/>
                    <a:gd name="T81" fmla="*/ 180 h 587"/>
                    <a:gd name="T82" fmla="*/ 349 w 451"/>
                    <a:gd name="T83" fmla="*/ 132 h 587"/>
                    <a:gd name="T84" fmla="*/ 321 w 451"/>
                    <a:gd name="T85" fmla="*/ 93 h 587"/>
                    <a:gd name="T86" fmla="*/ 321 w 451"/>
                    <a:gd name="T87" fmla="*/ 66 h 587"/>
                    <a:gd name="T88" fmla="*/ 306 w 451"/>
                    <a:gd name="T89" fmla="*/ 65 h 587"/>
                    <a:gd name="T90" fmla="*/ 296 w 451"/>
                    <a:gd name="T91" fmla="*/ 69 h 587"/>
                    <a:gd name="T92" fmla="*/ 254 w 451"/>
                    <a:gd name="T93" fmla="*/ 54 h 587"/>
                    <a:gd name="T94" fmla="*/ 243 w 451"/>
                    <a:gd name="T95" fmla="*/ 65 h 587"/>
                    <a:gd name="T96" fmla="*/ 234 w 451"/>
                    <a:gd name="T97" fmla="*/ 78 h 587"/>
                    <a:gd name="T98" fmla="*/ 211 w 451"/>
                    <a:gd name="T99" fmla="*/ 53 h 587"/>
                    <a:gd name="T100" fmla="*/ 189 w 451"/>
                    <a:gd name="T101" fmla="*/ 47 h 587"/>
                    <a:gd name="T102" fmla="*/ 187 w 451"/>
                    <a:gd name="T103" fmla="*/ 15 h 587"/>
                    <a:gd name="T104" fmla="*/ 155 w 451"/>
                    <a:gd name="T105" fmla="*/ 20 h 587"/>
                    <a:gd name="T106" fmla="*/ 135 w 451"/>
                    <a:gd name="T107" fmla="*/ 13 h 587"/>
                    <a:gd name="T108" fmla="*/ 107 w 451"/>
                    <a:gd name="T109" fmla="*/ 0 h 5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451" h="587">
                      <a:moveTo>
                        <a:pt x="107" y="0"/>
                      </a:moveTo>
                      <a:lnTo>
                        <a:pt x="99" y="16"/>
                      </a:lnTo>
                      <a:lnTo>
                        <a:pt x="64" y="47"/>
                      </a:lnTo>
                      <a:lnTo>
                        <a:pt x="56" y="75"/>
                      </a:lnTo>
                      <a:lnTo>
                        <a:pt x="30" y="95"/>
                      </a:lnTo>
                      <a:lnTo>
                        <a:pt x="12" y="135"/>
                      </a:lnTo>
                      <a:lnTo>
                        <a:pt x="12" y="159"/>
                      </a:lnTo>
                      <a:lnTo>
                        <a:pt x="0" y="201"/>
                      </a:lnTo>
                      <a:lnTo>
                        <a:pt x="16" y="219"/>
                      </a:lnTo>
                      <a:lnTo>
                        <a:pt x="56" y="272"/>
                      </a:lnTo>
                      <a:lnTo>
                        <a:pt x="68" y="265"/>
                      </a:lnTo>
                      <a:lnTo>
                        <a:pt x="139" y="265"/>
                      </a:lnTo>
                      <a:lnTo>
                        <a:pt x="172" y="278"/>
                      </a:lnTo>
                      <a:lnTo>
                        <a:pt x="169" y="319"/>
                      </a:lnTo>
                      <a:lnTo>
                        <a:pt x="193" y="374"/>
                      </a:lnTo>
                      <a:lnTo>
                        <a:pt x="191" y="389"/>
                      </a:lnTo>
                      <a:lnTo>
                        <a:pt x="201" y="406"/>
                      </a:lnTo>
                      <a:lnTo>
                        <a:pt x="186" y="445"/>
                      </a:lnTo>
                      <a:lnTo>
                        <a:pt x="204" y="494"/>
                      </a:lnTo>
                      <a:lnTo>
                        <a:pt x="214" y="532"/>
                      </a:lnTo>
                      <a:lnTo>
                        <a:pt x="226" y="556"/>
                      </a:lnTo>
                      <a:lnTo>
                        <a:pt x="239" y="586"/>
                      </a:lnTo>
                      <a:lnTo>
                        <a:pt x="263" y="582"/>
                      </a:lnTo>
                      <a:lnTo>
                        <a:pt x="302" y="560"/>
                      </a:lnTo>
                      <a:lnTo>
                        <a:pt x="320" y="533"/>
                      </a:lnTo>
                      <a:lnTo>
                        <a:pt x="319" y="515"/>
                      </a:lnTo>
                      <a:lnTo>
                        <a:pt x="342" y="500"/>
                      </a:lnTo>
                      <a:lnTo>
                        <a:pt x="338" y="474"/>
                      </a:lnTo>
                      <a:lnTo>
                        <a:pt x="373" y="432"/>
                      </a:lnTo>
                      <a:lnTo>
                        <a:pt x="378" y="398"/>
                      </a:lnTo>
                      <a:lnTo>
                        <a:pt x="369" y="386"/>
                      </a:lnTo>
                      <a:lnTo>
                        <a:pt x="373" y="372"/>
                      </a:lnTo>
                      <a:lnTo>
                        <a:pt x="365" y="360"/>
                      </a:lnTo>
                      <a:lnTo>
                        <a:pt x="391" y="327"/>
                      </a:lnTo>
                      <a:lnTo>
                        <a:pt x="391" y="310"/>
                      </a:lnTo>
                      <a:lnTo>
                        <a:pt x="427" y="282"/>
                      </a:lnTo>
                      <a:lnTo>
                        <a:pt x="450" y="207"/>
                      </a:lnTo>
                      <a:lnTo>
                        <a:pt x="417" y="226"/>
                      </a:lnTo>
                      <a:lnTo>
                        <a:pt x="388" y="218"/>
                      </a:lnTo>
                      <a:lnTo>
                        <a:pt x="392" y="200"/>
                      </a:lnTo>
                      <a:lnTo>
                        <a:pt x="363" y="180"/>
                      </a:lnTo>
                      <a:lnTo>
                        <a:pt x="349" y="132"/>
                      </a:lnTo>
                      <a:lnTo>
                        <a:pt x="321" y="93"/>
                      </a:lnTo>
                      <a:lnTo>
                        <a:pt x="321" y="66"/>
                      </a:lnTo>
                      <a:lnTo>
                        <a:pt x="306" y="65"/>
                      </a:lnTo>
                      <a:lnTo>
                        <a:pt x="296" y="69"/>
                      </a:lnTo>
                      <a:lnTo>
                        <a:pt x="254" y="54"/>
                      </a:lnTo>
                      <a:lnTo>
                        <a:pt x="243" y="65"/>
                      </a:lnTo>
                      <a:lnTo>
                        <a:pt x="234" y="78"/>
                      </a:lnTo>
                      <a:lnTo>
                        <a:pt x="211" y="53"/>
                      </a:lnTo>
                      <a:lnTo>
                        <a:pt x="189" y="47"/>
                      </a:lnTo>
                      <a:lnTo>
                        <a:pt x="187" y="15"/>
                      </a:lnTo>
                      <a:lnTo>
                        <a:pt x="155" y="20"/>
                      </a:lnTo>
                      <a:lnTo>
                        <a:pt x="135" y="13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7" name="Freeform 15"/>
                <p:cNvSpPr>
                  <a:spLocks/>
                </p:cNvSpPr>
                <p:nvPr/>
              </p:nvSpPr>
              <p:spPr bwMode="grayWhite">
                <a:xfrm>
                  <a:off x="3112" y="987"/>
                  <a:ext cx="17" cy="28"/>
                </a:xfrm>
                <a:custGeom>
                  <a:avLst/>
                  <a:gdLst>
                    <a:gd name="T0" fmla="*/ 7 w 17"/>
                    <a:gd name="T1" fmla="*/ 0 h 28"/>
                    <a:gd name="T2" fmla="*/ 9 w 17"/>
                    <a:gd name="T3" fmla="*/ 8 h 28"/>
                    <a:gd name="T4" fmla="*/ 7 w 17"/>
                    <a:gd name="T5" fmla="*/ 14 h 28"/>
                    <a:gd name="T6" fmla="*/ 7 w 17"/>
                    <a:gd name="T7" fmla="*/ 19 h 28"/>
                    <a:gd name="T8" fmla="*/ 16 w 17"/>
                    <a:gd name="T9" fmla="*/ 23 h 28"/>
                    <a:gd name="T10" fmla="*/ 16 w 17"/>
                    <a:gd name="T11" fmla="*/ 27 h 28"/>
                    <a:gd name="T12" fmla="*/ 9 w 17"/>
                    <a:gd name="T13" fmla="*/ 23 h 28"/>
                    <a:gd name="T14" fmla="*/ 3 w 17"/>
                    <a:gd name="T15" fmla="*/ 27 h 28"/>
                    <a:gd name="T16" fmla="*/ 0 w 17"/>
                    <a:gd name="T17" fmla="*/ 23 h 28"/>
                    <a:gd name="T18" fmla="*/ 3 w 17"/>
                    <a:gd name="T19" fmla="*/ 19 h 28"/>
                    <a:gd name="T20" fmla="*/ 0 w 17"/>
                    <a:gd name="T21" fmla="*/ 14 h 28"/>
                    <a:gd name="T22" fmla="*/ 3 w 17"/>
                    <a:gd name="T23" fmla="*/ 4 h 28"/>
                    <a:gd name="T24" fmla="*/ 7 w 17"/>
                    <a:gd name="T25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" h="28">
                      <a:moveTo>
                        <a:pt x="7" y="0"/>
                      </a:moveTo>
                      <a:lnTo>
                        <a:pt x="9" y="8"/>
                      </a:lnTo>
                      <a:lnTo>
                        <a:pt x="7" y="14"/>
                      </a:lnTo>
                      <a:lnTo>
                        <a:pt x="7" y="19"/>
                      </a:lnTo>
                      <a:lnTo>
                        <a:pt x="16" y="23"/>
                      </a:lnTo>
                      <a:lnTo>
                        <a:pt x="16" y="27"/>
                      </a:lnTo>
                      <a:lnTo>
                        <a:pt x="9" y="23"/>
                      </a:lnTo>
                      <a:lnTo>
                        <a:pt x="3" y="27"/>
                      </a:lnTo>
                      <a:lnTo>
                        <a:pt x="0" y="23"/>
                      </a:lnTo>
                      <a:lnTo>
                        <a:pt x="3" y="19"/>
                      </a:lnTo>
                      <a:lnTo>
                        <a:pt x="0" y="14"/>
                      </a:lnTo>
                      <a:lnTo>
                        <a:pt x="3" y="4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8" name="Freeform 16"/>
                <p:cNvSpPr>
                  <a:spLocks/>
                </p:cNvSpPr>
                <p:nvPr/>
              </p:nvSpPr>
              <p:spPr bwMode="grayWhite">
                <a:xfrm>
                  <a:off x="3027" y="1109"/>
                  <a:ext cx="68" cy="97"/>
                </a:xfrm>
                <a:custGeom>
                  <a:avLst/>
                  <a:gdLst>
                    <a:gd name="T0" fmla="*/ 0 w 68"/>
                    <a:gd name="T1" fmla="*/ 48 h 97"/>
                    <a:gd name="T2" fmla="*/ 24 w 68"/>
                    <a:gd name="T3" fmla="*/ 48 h 97"/>
                    <a:gd name="T4" fmla="*/ 52 w 68"/>
                    <a:gd name="T5" fmla="*/ 0 h 97"/>
                    <a:gd name="T6" fmla="*/ 67 w 68"/>
                    <a:gd name="T7" fmla="*/ 28 h 97"/>
                    <a:gd name="T8" fmla="*/ 55 w 68"/>
                    <a:gd name="T9" fmla="*/ 96 h 97"/>
                    <a:gd name="T10" fmla="*/ 5 w 68"/>
                    <a:gd name="T11" fmla="*/ 80 h 97"/>
                    <a:gd name="T12" fmla="*/ 0 w 68"/>
                    <a:gd name="T13" fmla="*/ 48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8" h="97">
                      <a:moveTo>
                        <a:pt x="0" y="48"/>
                      </a:moveTo>
                      <a:lnTo>
                        <a:pt x="24" y="48"/>
                      </a:lnTo>
                      <a:lnTo>
                        <a:pt x="52" y="0"/>
                      </a:lnTo>
                      <a:lnTo>
                        <a:pt x="67" y="28"/>
                      </a:lnTo>
                      <a:lnTo>
                        <a:pt x="55" y="96"/>
                      </a:lnTo>
                      <a:lnTo>
                        <a:pt x="5" y="80"/>
                      </a:lnTo>
                      <a:lnTo>
                        <a:pt x="0" y="4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9" name="Freeform 17"/>
                <p:cNvSpPr>
                  <a:spLocks/>
                </p:cNvSpPr>
                <p:nvPr/>
              </p:nvSpPr>
              <p:spPr bwMode="grayWhite">
                <a:xfrm>
                  <a:off x="3162" y="1146"/>
                  <a:ext cx="117" cy="94"/>
                </a:xfrm>
                <a:custGeom>
                  <a:avLst/>
                  <a:gdLst>
                    <a:gd name="T0" fmla="*/ 7 w 117"/>
                    <a:gd name="T1" fmla="*/ 22 h 94"/>
                    <a:gd name="T2" fmla="*/ 0 w 117"/>
                    <a:gd name="T3" fmla="*/ 0 h 94"/>
                    <a:gd name="T4" fmla="*/ 39 w 117"/>
                    <a:gd name="T5" fmla="*/ 9 h 94"/>
                    <a:gd name="T6" fmla="*/ 95 w 117"/>
                    <a:gd name="T7" fmla="*/ 32 h 94"/>
                    <a:gd name="T8" fmla="*/ 95 w 117"/>
                    <a:gd name="T9" fmla="*/ 49 h 94"/>
                    <a:gd name="T10" fmla="*/ 116 w 117"/>
                    <a:gd name="T11" fmla="*/ 93 h 94"/>
                    <a:gd name="T12" fmla="*/ 73 w 117"/>
                    <a:gd name="T13" fmla="*/ 51 h 94"/>
                    <a:gd name="T14" fmla="*/ 44 w 117"/>
                    <a:gd name="T15" fmla="*/ 54 h 94"/>
                    <a:gd name="T16" fmla="*/ 7 w 117"/>
                    <a:gd name="T17" fmla="*/ 22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7" h="94">
                      <a:moveTo>
                        <a:pt x="7" y="22"/>
                      </a:moveTo>
                      <a:lnTo>
                        <a:pt x="0" y="0"/>
                      </a:lnTo>
                      <a:lnTo>
                        <a:pt x="39" y="9"/>
                      </a:lnTo>
                      <a:lnTo>
                        <a:pt x="95" y="32"/>
                      </a:lnTo>
                      <a:lnTo>
                        <a:pt x="95" y="49"/>
                      </a:lnTo>
                      <a:lnTo>
                        <a:pt x="116" y="93"/>
                      </a:lnTo>
                      <a:lnTo>
                        <a:pt x="73" y="51"/>
                      </a:lnTo>
                      <a:lnTo>
                        <a:pt x="44" y="54"/>
                      </a:lnTo>
                      <a:lnTo>
                        <a:pt x="7" y="2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0" name="Freeform 18"/>
                <p:cNvSpPr>
                  <a:spLocks/>
                </p:cNvSpPr>
                <p:nvPr/>
              </p:nvSpPr>
              <p:spPr bwMode="grayWhite">
                <a:xfrm>
                  <a:off x="3384" y="1337"/>
                  <a:ext cx="79" cy="101"/>
                </a:xfrm>
                <a:custGeom>
                  <a:avLst/>
                  <a:gdLst>
                    <a:gd name="T0" fmla="*/ 48 w 79"/>
                    <a:gd name="T1" fmla="*/ 0 h 101"/>
                    <a:gd name="T2" fmla="*/ 78 w 79"/>
                    <a:gd name="T3" fmla="*/ 30 h 101"/>
                    <a:gd name="T4" fmla="*/ 16 w 79"/>
                    <a:gd name="T5" fmla="*/ 100 h 101"/>
                    <a:gd name="T6" fmla="*/ 0 w 79"/>
                    <a:gd name="T7" fmla="*/ 84 h 101"/>
                    <a:gd name="T8" fmla="*/ 45 w 79"/>
                    <a:gd name="T9" fmla="*/ 39 h 101"/>
                    <a:gd name="T10" fmla="*/ 48 w 79"/>
                    <a:gd name="T11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9" h="101">
                      <a:moveTo>
                        <a:pt x="48" y="0"/>
                      </a:moveTo>
                      <a:lnTo>
                        <a:pt x="78" y="30"/>
                      </a:lnTo>
                      <a:lnTo>
                        <a:pt x="16" y="100"/>
                      </a:lnTo>
                      <a:lnTo>
                        <a:pt x="0" y="84"/>
                      </a:lnTo>
                      <a:lnTo>
                        <a:pt x="45" y="39"/>
                      </a:lnTo>
                      <a:lnTo>
                        <a:pt x="4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1" name="Freeform 19"/>
                <p:cNvSpPr>
                  <a:spLocks/>
                </p:cNvSpPr>
                <p:nvPr/>
              </p:nvSpPr>
              <p:spPr bwMode="grayWhite">
                <a:xfrm>
                  <a:off x="2211" y="651"/>
                  <a:ext cx="39" cy="66"/>
                </a:xfrm>
                <a:custGeom>
                  <a:avLst/>
                  <a:gdLst>
                    <a:gd name="T0" fmla="*/ 38 w 39"/>
                    <a:gd name="T1" fmla="*/ 51 h 66"/>
                    <a:gd name="T2" fmla="*/ 28 w 39"/>
                    <a:gd name="T3" fmla="*/ 43 h 66"/>
                    <a:gd name="T4" fmla="*/ 28 w 39"/>
                    <a:gd name="T5" fmla="*/ 14 h 66"/>
                    <a:gd name="T6" fmla="*/ 33 w 39"/>
                    <a:gd name="T7" fmla="*/ 8 h 66"/>
                    <a:gd name="T8" fmla="*/ 24 w 39"/>
                    <a:gd name="T9" fmla="*/ 8 h 66"/>
                    <a:gd name="T10" fmla="*/ 29 w 39"/>
                    <a:gd name="T11" fmla="*/ 0 h 66"/>
                    <a:gd name="T12" fmla="*/ 22 w 39"/>
                    <a:gd name="T13" fmla="*/ 0 h 66"/>
                    <a:gd name="T14" fmla="*/ 14 w 39"/>
                    <a:gd name="T15" fmla="*/ 9 h 66"/>
                    <a:gd name="T16" fmla="*/ 14 w 39"/>
                    <a:gd name="T17" fmla="*/ 27 h 66"/>
                    <a:gd name="T18" fmla="*/ 18 w 39"/>
                    <a:gd name="T19" fmla="*/ 31 h 66"/>
                    <a:gd name="T20" fmla="*/ 18 w 39"/>
                    <a:gd name="T21" fmla="*/ 39 h 66"/>
                    <a:gd name="T22" fmla="*/ 16 w 39"/>
                    <a:gd name="T23" fmla="*/ 39 h 66"/>
                    <a:gd name="T24" fmla="*/ 9 w 39"/>
                    <a:gd name="T25" fmla="*/ 46 h 66"/>
                    <a:gd name="T26" fmla="*/ 9 w 39"/>
                    <a:gd name="T27" fmla="*/ 53 h 66"/>
                    <a:gd name="T28" fmla="*/ 0 w 39"/>
                    <a:gd name="T29" fmla="*/ 65 h 66"/>
                    <a:gd name="T30" fmla="*/ 29 w 39"/>
                    <a:gd name="T31" fmla="*/ 65 h 66"/>
                    <a:gd name="T32" fmla="*/ 38 w 39"/>
                    <a:gd name="T33" fmla="*/ 51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9" h="66">
                      <a:moveTo>
                        <a:pt x="38" y="51"/>
                      </a:moveTo>
                      <a:lnTo>
                        <a:pt x="28" y="43"/>
                      </a:lnTo>
                      <a:lnTo>
                        <a:pt x="28" y="14"/>
                      </a:lnTo>
                      <a:lnTo>
                        <a:pt x="33" y="8"/>
                      </a:lnTo>
                      <a:lnTo>
                        <a:pt x="24" y="8"/>
                      </a:lnTo>
                      <a:lnTo>
                        <a:pt x="29" y="0"/>
                      </a:ln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14" y="27"/>
                      </a:lnTo>
                      <a:lnTo>
                        <a:pt x="18" y="31"/>
                      </a:lnTo>
                      <a:lnTo>
                        <a:pt x="18" y="39"/>
                      </a:lnTo>
                      <a:lnTo>
                        <a:pt x="16" y="39"/>
                      </a:lnTo>
                      <a:lnTo>
                        <a:pt x="9" y="46"/>
                      </a:lnTo>
                      <a:lnTo>
                        <a:pt x="9" y="53"/>
                      </a:lnTo>
                      <a:lnTo>
                        <a:pt x="0" y="65"/>
                      </a:lnTo>
                      <a:lnTo>
                        <a:pt x="29" y="65"/>
                      </a:lnTo>
                      <a:lnTo>
                        <a:pt x="38" y="51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2" name="Freeform 20"/>
                <p:cNvSpPr>
                  <a:spLocks/>
                </p:cNvSpPr>
                <p:nvPr/>
              </p:nvSpPr>
              <p:spPr bwMode="grayWhite">
                <a:xfrm>
                  <a:off x="2198" y="673"/>
                  <a:ext cx="21" cy="24"/>
                </a:xfrm>
                <a:custGeom>
                  <a:avLst/>
                  <a:gdLst>
                    <a:gd name="T0" fmla="*/ 17 w 21"/>
                    <a:gd name="T1" fmla="*/ 8 h 24"/>
                    <a:gd name="T2" fmla="*/ 20 w 21"/>
                    <a:gd name="T3" fmla="*/ 8 h 24"/>
                    <a:gd name="T4" fmla="*/ 20 w 21"/>
                    <a:gd name="T5" fmla="*/ 0 h 24"/>
                    <a:gd name="T6" fmla="*/ 13 w 21"/>
                    <a:gd name="T7" fmla="*/ 0 h 24"/>
                    <a:gd name="T8" fmla="*/ 0 w 21"/>
                    <a:gd name="T9" fmla="*/ 15 h 24"/>
                    <a:gd name="T10" fmla="*/ 0 w 21"/>
                    <a:gd name="T11" fmla="*/ 23 h 24"/>
                    <a:gd name="T12" fmla="*/ 12 w 21"/>
                    <a:gd name="T13" fmla="*/ 23 h 24"/>
                    <a:gd name="T14" fmla="*/ 17 w 21"/>
                    <a:gd name="T15" fmla="*/ 17 h 24"/>
                    <a:gd name="T16" fmla="*/ 17 w 21"/>
                    <a:gd name="T17" fmla="*/ 8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1" h="24">
                      <a:moveTo>
                        <a:pt x="17" y="8"/>
                      </a:moveTo>
                      <a:lnTo>
                        <a:pt x="20" y="8"/>
                      </a:lnTo>
                      <a:lnTo>
                        <a:pt x="20" y="0"/>
                      </a:lnTo>
                      <a:lnTo>
                        <a:pt x="13" y="0"/>
                      </a:lnTo>
                      <a:lnTo>
                        <a:pt x="0" y="15"/>
                      </a:lnTo>
                      <a:lnTo>
                        <a:pt x="0" y="23"/>
                      </a:lnTo>
                      <a:lnTo>
                        <a:pt x="12" y="23"/>
                      </a:lnTo>
                      <a:lnTo>
                        <a:pt x="17" y="17"/>
                      </a:lnTo>
                      <a:lnTo>
                        <a:pt x="17" y="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3" name="Freeform 21"/>
                <p:cNvSpPr>
                  <a:spLocks/>
                </p:cNvSpPr>
                <p:nvPr/>
              </p:nvSpPr>
              <p:spPr bwMode="grayWhite">
                <a:xfrm>
                  <a:off x="2167" y="634"/>
                  <a:ext cx="256" cy="216"/>
                </a:xfrm>
                <a:custGeom>
                  <a:avLst/>
                  <a:gdLst>
                    <a:gd name="T0" fmla="*/ 168 w 256"/>
                    <a:gd name="T1" fmla="*/ 15 h 216"/>
                    <a:gd name="T2" fmla="*/ 201 w 256"/>
                    <a:gd name="T3" fmla="*/ 20 h 216"/>
                    <a:gd name="T4" fmla="*/ 181 w 256"/>
                    <a:gd name="T5" fmla="*/ 28 h 216"/>
                    <a:gd name="T6" fmla="*/ 172 w 256"/>
                    <a:gd name="T7" fmla="*/ 41 h 216"/>
                    <a:gd name="T8" fmla="*/ 160 w 256"/>
                    <a:gd name="T9" fmla="*/ 70 h 216"/>
                    <a:gd name="T10" fmla="*/ 140 w 256"/>
                    <a:gd name="T11" fmla="*/ 72 h 216"/>
                    <a:gd name="T12" fmla="*/ 123 w 256"/>
                    <a:gd name="T13" fmla="*/ 69 h 216"/>
                    <a:gd name="T14" fmla="*/ 131 w 256"/>
                    <a:gd name="T15" fmla="*/ 55 h 216"/>
                    <a:gd name="T16" fmla="*/ 124 w 256"/>
                    <a:gd name="T17" fmla="*/ 37 h 216"/>
                    <a:gd name="T18" fmla="*/ 114 w 256"/>
                    <a:gd name="T19" fmla="*/ 69 h 216"/>
                    <a:gd name="T20" fmla="*/ 87 w 256"/>
                    <a:gd name="T21" fmla="*/ 84 h 216"/>
                    <a:gd name="T22" fmla="*/ 73 w 256"/>
                    <a:gd name="T23" fmla="*/ 94 h 216"/>
                    <a:gd name="T24" fmla="*/ 53 w 256"/>
                    <a:gd name="T25" fmla="*/ 108 h 216"/>
                    <a:gd name="T26" fmla="*/ 43 w 256"/>
                    <a:gd name="T27" fmla="*/ 143 h 216"/>
                    <a:gd name="T28" fmla="*/ 8 w 256"/>
                    <a:gd name="T29" fmla="*/ 130 h 216"/>
                    <a:gd name="T30" fmla="*/ 0 w 256"/>
                    <a:gd name="T31" fmla="*/ 156 h 216"/>
                    <a:gd name="T32" fmla="*/ 15 w 256"/>
                    <a:gd name="T33" fmla="*/ 194 h 216"/>
                    <a:gd name="T34" fmla="*/ 71 w 256"/>
                    <a:gd name="T35" fmla="*/ 153 h 216"/>
                    <a:gd name="T36" fmla="*/ 105 w 256"/>
                    <a:gd name="T37" fmla="*/ 145 h 216"/>
                    <a:gd name="T38" fmla="*/ 111 w 256"/>
                    <a:gd name="T39" fmla="*/ 161 h 216"/>
                    <a:gd name="T40" fmla="*/ 139 w 256"/>
                    <a:gd name="T41" fmla="*/ 201 h 216"/>
                    <a:gd name="T42" fmla="*/ 142 w 256"/>
                    <a:gd name="T43" fmla="*/ 189 h 216"/>
                    <a:gd name="T44" fmla="*/ 150 w 256"/>
                    <a:gd name="T45" fmla="*/ 189 h 216"/>
                    <a:gd name="T46" fmla="*/ 123 w 256"/>
                    <a:gd name="T47" fmla="*/ 152 h 216"/>
                    <a:gd name="T48" fmla="*/ 131 w 256"/>
                    <a:gd name="T49" fmla="*/ 139 h 216"/>
                    <a:gd name="T50" fmla="*/ 160 w 256"/>
                    <a:gd name="T51" fmla="*/ 178 h 216"/>
                    <a:gd name="T52" fmla="*/ 172 w 256"/>
                    <a:gd name="T53" fmla="*/ 202 h 216"/>
                    <a:gd name="T54" fmla="*/ 178 w 256"/>
                    <a:gd name="T55" fmla="*/ 215 h 216"/>
                    <a:gd name="T56" fmla="*/ 183 w 256"/>
                    <a:gd name="T57" fmla="*/ 191 h 216"/>
                    <a:gd name="T58" fmla="*/ 202 w 256"/>
                    <a:gd name="T59" fmla="*/ 182 h 216"/>
                    <a:gd name="T60" fmla="*/ 214 w 256"/>
                    <a:gd name="T61" fmla="*/ 177 h 216"/>
                    <a:gd name="T62" fmla="*/ 210 w 256"/>
                    <a:gd name="T63" fmla="*/ 158 h 216"/>
                    <a:gd name="T64" fmla="*/ 219 w 256"/>
                    <a:gd name="T65" fmla="*/ 126 h 216"/>
                    <a:gd name="T66" fmla="*/ 232 w 256"/>
                    <a:gd name="T67" fmla="*/ 130 h 216"/>
                    <a:gd name="T68" fmla="*/ 236 w 256"/>
                    <a:gd name="T69" fmla="*/ 145 h 216"/>
                    <a:gd name="T70" fmla="*/ 247 w 256"/>
                    <a:gd name="T71" fmla="*/ 137 h 216"/>
                    <a:gd name="T72" fmla="*/ 244 w 256"/>
                    <a:gd name="T73" fmla="*/ 134 h 216"/>
                    <a:gd name="T74" fmla="*/ 252 w 256"/>
                    <a:gd name="T75" fmla="*/ 114 h 216"/>
                    <a:gd name="T76" fmla="*/ 255 w 256"/>
                    <a:gd name="T77" fmla="*/ 137 h 216"/>
                    <a:gd name="T78" fmla="*/ 168 w 256"/>
                    <a:gd name="T79" fmla="*/ 0 h 2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56" h="216">
                      <a:moveTo>
                        <a:pt x="168" y="0"/>
                      </a:moveTo>
                      <a:lnTo>
                        <a:pt x="168" y="15"/>
                      </a:lnTo>
                      <a:lnTo>
                        <a:pt x="173" y="20"/>
                      </a:lnTo>
                      <a:lnTo>
                        <a:pt x="201" y="20"/>
                      </a:lnTo>
                      <a:lnTo>
                        <a:pt x="201" y="28"/>
                      </a:lnTo>
                      <a:lnTo>
                        <a:pt x="181" y="28"/>
                      </a:lnTo>
                      <a:lnTo>
                        <a:pt x="181" y="52"/>
                      </a:lnTo>
                      <a:lnTo>
                        <a:pt x="172" y="41"/>
                      </a:lnTo>
                      <a:lnTo>
                        <a:pt x="172" y="56"/>
                      </a:lnTo>
                      <a:lnTo>
                        <a:pt x="160" y="70"/>
                      </a:lnTo>
                      <a:lnTo>
                        <a:pt x="152" y="62"/>
                      </a:lnTo>
                      <a:lnTo>
                        <a:pt x="140" y="72"/>
                      </a:lnTo>
                      <a:lnTo>
                        <a:pt x="138" y="69"/>
                      </a:lnTo>
                      <a:lnTo>
                        <a:pt x="123" y="69"/>
                      </a:lnTo>
                      <a:lnTo>
                        <a:pt x="131" y="59"/>
                      </a:lnTo>
                      <a:lnTo>
                        <a:pt x="131" y="55"/>
                      </a:lnTo>
                      <a:lnTo>
                        <a:pt x="124" y="48"/>
                      </a:lnTo>
                      <a:lnTo>
                        <a:pt x="124" y="37"/>
                      </a:lnTo>
                      <a:lnTo>
                        <a:pt x="114" y="48"/>
                      </a:lnTo>
                      <a:lnTo>
                        <a:pt x="114" y="69"/>
                      </a:lnTo>
                      <a:lnTo>
                        <a:pt x="102" y="69"/>
                      </a:lnTo>
                      <a:lnTo>
                        <a:pt x="87" y="84"/>
                      </a:lnTo>
                      <a:lnTo>
                        <a:pt x="81" y="84"/>
                      </a:lnTo>
                      <a:lnTo>
                        <a:pt x="73" y="94"/>
                      </a:lnTo>
                      <a:lnTo>
                        <a:pt x="43" y="94"/>
                      </a:lnTo>
                      <a:lnTo>
                        <a:pt x="53" y="108"/>
                      </a:lnTo>
                      <a:lnTo>
                        <a:pt x="53" y="130"/>
                      </a:lnTo>
                      <a:lnTo>
                        <a:pt x="43" y="143"/>
                      </a:lnTo>
                      <a:lnTo>
                        <a:pt x="31" y="130"/>
                      </a:lnTo>
                      <a:lnTo>
                        <a:pt x="8" y="130"/>
                      </a:lnTo>
                      <a:lnTo>
                        <a:pt x="8" y="146"/>
                      </a:lnTo>
                      <a:lnTo>
                        <a:pt x="0" y="156"/>
                      </a:lnTo>
                      <a:lnTo>
                        <a:pt x="0" y="177"/>
                      </a:lnTo>
                      <a:lnTo>
                        <a:pt x="15" y="194"/>
                      </a:lnTo>
                      <a:lnTo>
                        <a:pt x="37" y="194"/>
                      </a:lnTo>
                      <a:lnTo>
                        <a:pt x="71" y="153"/>
                      </a:lnTo>
                      <a:lnTo>
                        <a:pt x="101" y="153"/>
                      </a:lnTo>
                      <a:lnTo>
                        <a:pt x="105" y="145"/>
                      </a:lnTo>
                      <a:lnTo>
                        <a:pt x="112" y="153"/>
                      </a:lnTo>
                      <a:lnTo>
                        <a:pt x="111" y="161"/>
                      </a:lnTo>
                      <a:lnTo>
                        <a:pt x="139" y="189"/>
                      </a:lnTo>
                      <a:lnTo>
                        <a:pt x="139" y="201"/>
                      </a:lnTo>
                      <a:lnTo>
                        <a:pt x="145" y="196"/>
                      </a:lnTo>
                      <a:lnTo>
                        <a:pt x="142" y="189"/>
                      </a:lnTo>
                      <a:lnTo>
                        <a:pt x="145" y="185"/>
                      </a:lnTo>
                      <a:lnTo>
                        <a:pt x="150" y="189"/>
                      </a:lnTo>
                      <a:lnTo>
                        <a:pt x="152" y="188"/>
                      </a:lnTo>
                      <a:lnTo>
                        <a:pt x="123" y="152"/>
                      </a:lnTo>
                      <a:lnTo>
                        <a:pt x="123" y="139"/>
                      </a:lnTo>
                      <a:lnTo>
                        <a:pt x="131" y="139"/>
                      </a:lnTo>
                      <a:lnTo>
                        <a:pt x="131" y="146"/>
                      </a:lnTo>
                      <a:lnTo>
                        <a:pt x="160" y="178"/>
                      </a:lnTo>
                      <a:lnTo>
                        <a:pt x="160" y="188"/>
                      </a:lnTo>
                      <a:lnTo>
                        <a:pt x="172" y="202"/>
                      </a:lnTo>
                      <a:lnTo>
                        <a:pt x="169" y="205"/>
                      </a:lnTo>
                      <a:lnTo>
                        <a:pt x="178" y="215"/>
                      </a:lnTo>
                      <a:lnTo>
                        <a:pt x="191" y="200"/>
                      </a:lnTo>
                      <a:lnTo>
                        <a:pt x="183" y="191"/>
                      </a:lnTo>
                      <a:lnTo>
                        <a:pt x="191" y="182"/>
                      </a:lnTo>
                      <a:lnTo>
                        <a:pt x="202" y="182"/>
                      </a:lnTo>
                      <a:lnTo>
                        <a:pt x="207" y="177"/>
                      </a:lnTo>
                      <a:lnTo>
                        <a:pt x="214" y="177"/>
                      </a:lnTo>
                      <a:lnTo>
                        <a:pt x="205" y="164"/>
                      </a:lnTo>
                      <a:lnTo>
                        <a:pt x="210" y="158"/>
                      </a:lnTo>
                      <a:lnTo>
                        <a:pt x="210" y="137"/>
                      </a:lnTo>
                      <a:lnTo>
                        <a:pt x="219" y="126"/>
                      </a:lnTo>
                      <a:lnTo>
                        <a:pt x="223" y="130"/>
                      </a:lnTo>
                      <a:lnTo>
                        <a:pt x="232" y="130"/>
                      </a:lnTo>
                      <a:lnTo>
                        <a:pt x="228" y="136"/>
                      </a:lnTo>
                      <a:lnTo>
                        <a:pt x="236" y="145"/>
                      </a:lnTo>
                      <a:lnTo>
                        <a:pt x="241" y="137"/>
                      </a:lnTo>
                      <a:lnTo>
                        <a:pt x="247" y="137"/>
                      </a:lnTo>
                      <a:lnTo>
                        <a:pt x="247" y="134"/>
                      </a:lnTo>
                      <a:lnTo>
                        <a:pt x="244" y="134"/>
                      </a:lnTo>
                      <a:lnTo>
                        <a:pt x="239" y="130"/>
                      </a:lnTo>
                      <a:lnTo>
                        <a:pt x="252" y="114"/>
                      </a:lnTo>
                      <a:lnTo>
                        <a:pt x="252" y="137"/>
                      </a:lnTo>
                      <a:lnTo>
                        <a:pt x="255" y="137"/>
                      </a:lnTo>
                      <a:lnTo>
                        <a:pt x="255" y="0"/>
                      </a:lnTo>
                      <a:lnTo>
                        <a:pt x="16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4" name="Freeform 22"/>
                <p:cNvSpPr>
                  <a:spLocks/>
                </p:cNvSpPr>
                <p:nvPr/>
              </p:nvSpPr>
              <p:spPr bwMode="grayWhite">
                <a:xfrm>
                  <a:off x="2276" y="406"/>
                  <a:ext cx="1089" cy="769"/>
                </a:xfrm>
                <a:custGeom>
                  <a:avLst/>
                  <a:gdLst>
                    <a:gd name="T0" fmla="*/ 32 w 1089"/>
                    <a:gd name="T1" fmla="*/ 202 h 769"/>
                    <a:gd name="T2" fmla="*/ 99 w 1089"/>
                    <a:gd name="T3" fmla="*/ 134 h 769"/>
                    <a:gd name="T4" fmla="*/ 142 w 1089"/>
                    <a:gd name="T5" fmla="*/ 181 h 769"/>
                    <a:gd name="T6" fmla="*/ 118 w 1089"/>
                    <a:gd name="T7" fmla="*/ 179 h 769"/>
                    <a:gd name="T8" fmla="*/ 216 w 1089"/>
                    <a:gd name="T9" fmla="*/ 172 h 769"/>
                    <a:gd name="T10" fmla="*/ 240 w 1089"/>
                    <a:gd name="T11" fmla="*/ 110 h 769"/>
                    <a:gd name="T12" fmla="*/ 241 w 1089"/>
                    <a:gd name="T13" fmla="*/ 124 h 769"/>
                    <a:gd name="T14" fmla="*/ 223 w 1089"/>
                    <a:gd name="T15" fmla="*/ 172 h 769"/>
                    <a:gd name="T16" fmla="*/ 301 w 1089"/>
                    <a:gd name="T17" fmla="*/ 133 h 769"/>
                    <a:gd name="T18" fmla="*/ 460 w 1089"/>
                    <a:gd name="T19" fmla="*/ 23 h 769"/>
                    <a:gd name="T20" fmla="*/ 574 w 1089"/>
                    <a:gd name="T21" fmla="*/ 29 h 769"/>
                    <a:gd name="T22" fmla="*/ 701 w 1089"/>
                    <a:gd name="T23" fmla="*/ 15 h 769"/>
                    <a:gd name="T24" fmla="*/ 840 w 1089"/>
                    <a:gd name="T25" fmla="*/ 71 h 769"/>
                    <a:gd name="T26" fmla="*/ 1001 w 1089"/>
                    <a:gd name="T27" fmla="*/ 91 h 769"/>
                    <a:gd name="T28" fmla="*/ 1080 w 1089"/>
                    <a:gd name="T29" fmla="*/ 156 h 769"/>
                    <a:gd name="T30" fmla="*/ 1019 w 1089"/>
                    <a:gd name="T31" fmla="*/ 206 h 769"/>
                    <a:gd name="T32" fmla="*/ 985 w 1089"/>
                    <a:gd name="T33" fmla="*/ 270 h 769"/>
                    <a:gd name="T34" fmla="*/ 945 w 1089"/>
                    <a:gd name="T35" fmla="*/ 273 h 769"/>
                    <a:gd name="T36" fmla="*/ 958 w 1089"/>
                    <a:gd name="T37" fmla="*/ 184 h 769"/>
                    <a:gd name="T38" fmla="*/ 906 w 1089"/>
                    <a:gd name="T39" fmla="*/ 232 h 769"/>
                    <a:gd name="T40" fmla="*/ 868 w 1089"/>
                    <a:gd name="T41" fmla="*/ 273 h 769"/>
                    <a:gd name="T42" fmla="*/ 881 w 1089"/>
                    <a:gd name="T43" fmla="*/ 318 h 769"/>
                    <a:gd name="T44" fmla="*/ 837 w 1089"/>
                    <a:gd name="T45" fmla="*/ 385 h 769"/>
                    <a:gd name="T46" fmla="*/ 844 w 1089"/>
                    <a:gd name="T47" fmla="*/ 439 h 769"/>
                    <a:gd name="T48" fmla="*/ 839 w 1089"/>
                    <a:gd name="T49" fmla="*/ 413 h 769"/>
                    <a:gd name="T50" fmla="*/ 797 w 1089"/>
                    <a:gd name="T51" fmla="*/ 416 h 769"/>
                    <a:gd name="T52" fmla="*/ 828 w 1089"/>
                    <a:gd name="T53" fmla="*/ 496 h 769"/>
                    <a:gd name="T54" fmla="*/ 751 w 1089"/>
                    <a:gd name="T55" fmla="*/ 589 h 769"/>
                    <a:gd name="T56" fmla="*/ 730 w 1089"/>
                    <a:gd name="T57" fmla="*/ 615 h 769"/>
                    <a:gd name="T58" fmla="*/ 703 w 1089"/>
                    <a:gd name="T59" fmla="*/ 706 h 769"/>
                    <a:gd name="T60" fmla="*/ 665 w 1089"/>
                    <a:gd name="T61" fmla="*/ 708 h 769"/>
                    <a:gd name="T62" fmla="*/ 711 w 1089"/>
                    <a:gd name="T63" fmla="*/ 768 h 769"/>
                    <a:gd name="T64" fmla="*/ 634 w 1089"/>
                    <a:gd name="T65" fmla="*/ 626 h 769"/>
                    <a:gd name="T66" fmla="*/ 545 w 1089"/>
                    <a:gd name="T67" fmla="*/ 596 h 769"/>
                    <a:gd name="T68" fmla="*/ 503 w 1089"/>
                    <a:gd name="T69" fmla="*/ 689 h 769"/>
                    <a:gd name="T70" fmla="*/ 471 w 1089"/>
                    <a:gd name="T71" fmla="*/ 738 h 769"/>
                    <a:gd name="T72" fmla="*/ 416 w 1089"/>
                    <a:gd name="T73" fmla="*/ 592 h 769"/>
                    <a:gd name="T74" fmla="*/ 373 w 1089"/>
                    <a:gd name="T75" fmla="*/ 607 h 769"/>
                    <a:gd name="T76" fmla="*/ 336 w 1089"/>
                    <a:gd name="T77" fmla="*/ 545 h 769"/>
                    <a:gd name="T78" fmla="*/ 223 w 1089"/>
                    <a:gd name="T79" fmla="*/ 510 h 769"/>
                    <a:gd name="T80" fmla="*/ 263 w 1089"/>
                    <a:gd name="T81" fmla="*/ 577 h 769"/>
                    <a:gd name="T82" fmla="*/ 234 w 1089"/>
                    <a:gd name="T83" fmla="*/ 620 h 769"/>
                    <a:gd name="T84" fmla="*/ 190 w 1089"/>
                    <a:gd name="T85" fmla="*/ 605 h 769"/>
                    <a:gd name="T86" fmla="*/ 119 w 1089"/>
                    <a:gd name="T87" fmla="*/ 495 h 769"/>
                    <a:gd name="T88" fmla="*/ 149 w 1089"/>
                    <a:gd name="T89" fmla="*/ 432 h 769"/>
                    <a:gd name="T90" fmla="*/ 166 w 1089"/>
                    <a:gd name="T91" fmla="*/ 385 h 769"/>
                    <a:gd name="T92" fmla="*/ 149 w 1089"/>
                    <a:gd name="T93" fmla="*/ 226 h 769"/>
                    <a:gd name="T94" fmla="*/ 86 w 1089"/>
                    <a:gd name="T95" fmla="*/ 193 h 769"/>
                    <a:gd name="T96" fmla="*/ 55 w 1089"/>
                    <a:gd name="T97" fmla="*/ 210 h 769"/>
                    <a:gd name="T98" fmla="*/ 0 w 1089"/>
                    <a:gd name="T99" fmla="*/ 226 h 7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089" h="769">
                      <a:moveTo>
                        <a:pt x="0" y="226"/>
                      </a:moveTo>
                      <a:lnTo>
                        <a:pt x="32" y="202"/>
                      </a:lnTo>
                      <a:lnTo>
                        <a:pt x="62" y="156"/>
                      </a:lnTo>
                      <a:lnTo>
                        <a:pt x="99" y="134"/>
                      </a:lnTo>
                      <a:lnTo>
                        <a:pt x="137" y="160"/>
                      </a:lnTo>
                      <a:lnTo>
                        <a:pt x="142" y="181"/>
                      </a:lnTo>
                      <a:lnTo>
                        <a:pt x="133" y="181"/>
                      </a:lnTo>
                      <a:lnTo>
                        <a:pt x="118" y="179"/>
                      </a:lnTo>
                      <a:lnTo>
                        <a:pt x="137" y="202"/>
                      </a:lnTo>
                      <a:lnTo>
                        <a:pt x="216" y="172"/>
                      </a:lnTo>
                      <a:lnTo>
                        <a:pt x="206" y="149"/>
                      </a:lnTo>
                      <a:lnTo>
                        <a:pt x="240" y="110"/>
                      </a:lnTo>
                      <a:lnTo>
                        <a:pt x="262" y="111"/>
                      </a:lnTo>
                      <a:lnTo>
                        <a:pt x="241" y="124"/>
                      </a:lnTo>
                      <a:lnTo>
                        <a:pt x="223" y="153"/>
                      </a:lnTo>
                      <a:lnTo>
                        <a:pt x="223" y="172"/>
                      </a:lnTo>
                      <a:lnTo>
                        <a:pt x="255" y="193"/>
                      </a:lnTo>
                      <a:lnTo>
                        <a:pt x="301" y="133"/>
                      </a:lnTo>
                      <a:lnTo>
                        <a:pt x="461" y="63"/>
                      </a:lnTo>
                      <a:lnTo>
                        <a:pt x="460" y="23"/>
                      </a:lnTo>
                      <a:lnTo>
                        <a:pt x="533" y="8"/>
                      </a:lnTo>
                      <a:lnTo>
                        <a:pt x="574" y="29"/>
                      </a:lnTo>
                      <a:lnTo>
                        <a:pt x="671" y="0"/>
                      </a:lnTo>
                      <a:lnTo>
                        <a:pt x="701" y="15"/>
                      </a:lnTo>
                      <a:lnTo>
                        <a:pt x="766" y="85"/>
                      </a:lnTo>
                      <a:lnTo>
                        <a:pt x="840" y="71"/>
                      </a:lnTo>
                      <a:lnTo>
                        <a:pt x="886" y="96"/>
                      </a:lnTo>
                      <a:lnTo>
                        <a:pt x="1001" y="91"/>
                      </a:lnTo>
                      <a:lnTo>
                        <a:pt x="1088" y="118"/>
                      </a:lnTo>
                      <a:lnTo>
                        <a:pt x="1080" y="156"/>
                      </a:lnTo>
                      <a:lnTo>
                        <a:pt x="1006" y="181"/>
                      </a:lnTo>
                      <a:lnTo>
                        <a:pt x="1019" y="206"/>
                      </a:lnTo>
                      <a:lnTo>
                        <a:pt x="987" y="220"/>
                      </a:lnTo>
                      <a:lnTo>
                        <a:pt x="985" y="270"/>
                      </a:lnTo>
                      <a:lnTo>
                        <a:pt x="957" y="304"/>
                      </a:lnTo>
                      <a:lnTo>
                        <a:pt x="945" y="273"/>
                      </a:lnTo>
                      <a:lnTo>
                        <a:pt x="961" y="244"/>
                      </a:lnTo>
                      <a:lnTo>
                        <a:pt x="958" y="184"/>
                      </a:lnTo>
                      <a:lnTo>
                        <a:pt x="929" y="215"/>
                      </a:lnTo>
                      <a:lnTo>
                        <a:pt x="906" y="232"/>
                      </a:lnTo>
                      <a:lnTo>
                        <a:pt x="884" y="205"/>
                      </a:lnTo>
                      <a:lnTo>
                        <a:pt x="868" y="273"/>
                      </a:lnTo>
                      <a:lnTo>
                        <a:pt x="885" y="273"/>
                      </a:lnTo>
                      <a:lnTo>
                        <a:pt x="881" y="318"/>
                      </a:lnTo>
                      <a:lnTo>
                        <a:pt x="861" y="366"/>
                      </a:lnTo>
                      <a:lnTo>
                        <a:pt x="837" y="385"/>
                      </a:lnTo>
                      <a:lnTo>
                        <a:pt x="857" y="417"/>
                      </a:lnTo>
                      <a:lnTo>
                        <a:pt x="844" y="439"/>
                      </a:lnTo>
                      <a:lnTo>
                        <a:pt x="839" y="420"/>
                      </a:lnTo>
                      <a:lnTo>
                        <a:pt x="839" y="413"/>
                      </a:lnTo>
                      <a:lnTo>
                        <a:pt x="823" y="402"/>
                      </a:lnTo>
                      <a:lnTo>
                        <a:pt x="797" y="416"/>
                      </a:lnTo>
                      <a:lnTo>
                        <a:pt x="820" y="469"/>
                      </a:lnTo>
                      <a:lnTo>
                        <a:pt x="828" y="496"/>
                      </a:lnTo>
                      <a:lnTo>
                        <a:pt x="801" y="569"/>
                      </a:lnTo>
                      <a:lnTo>
                        <a:pt x="751" y="589"/>
                      </a:lnTo>
                      <a:lnTo>
                        <a:pt x="710" y="585"/>
                      </a:lnTo>
                      <a:lnTo>
                        <a:pt x="730" y="615"/>
                      </a:lnTo>
                      <a:lnTo>
                        <a:pt x="732" y="657"/>
                      </a:lnTo>
                      <a:lnTo>
                        <a:pt x="703" y="706"/>
                      </a:lnTo>
                      <a:lnTo>
                        <a:pt x="670" y="679"/>
                      </a:lnTo>
                      <a:lnTo>
                        <a:pt x="665" y="708"/>
                      </a:lnTo>
                      <a:lnTo>
                        <a:pt x="690" y="732"/>
                      </a:lnTo>
                      <a:lnTo>
                        <a:pt x="711" y="768"/>
                      </a:lnTo>
                      <a:lnTo>
                        <a:pt x="676" y="747"/>
                      </a:lnTo>
                      <a:lnTo>
                        <a:pt x="634" y="626"/>
                      </a:lnTo>
                      <a:lnTo>
                        <a:pt x="583" y="593"/>
                      </a:lnTo>
                      <a:lnTo>
                        <a:pt x="545" y="596"/>
                      </a:lnTo>
                      <a:lnTo>
                        <a:pt x="497" y="665"/>
                      </a:lnTo>
                      <a:lnTo>
                        <a:pt x="503" y="689"/>
                      </a:lnTo>
                      <a:lnTo>
                        <a:pt x="487" y="738"/>
                      </a:lnTo>
                      <a:lnTo>
                        <a:pt x="471" y="738"/>
                      </a:lnTo>
                      <a:lnTo>
                        <a:pt x="416" y="636"/>
                      </a:lnTo>
                      <a:lnTo>
                        <a:pt x="416" y="592"/>
                      </a:lnTo>
                      <a:lnTo>
                        <a:pt x="404" y="608"/>
                      </a:lnTo>
                      <a:lnTo>
                        <a:pt x="373" y="607"/>
                      </a:lnTo>
                      <a:lnTo>
                        <a:pt x="385" y="580"/>
                      </a:lnTo>
                      <a:lnTo>
                        <a:pt x="336" y="545"/>
                      </a:lnTo>
                      <a:lnTo>
                        <a:pt x="275" y="545"/>
                      </a:lnTo>
                      <a:lnTo>
                        <a:pt x="223" y="510"/>
                      </a:lnTo>
                      <a:lnTo>
                        <a:pt x="220" y="545"/>
                      </a:lnTo>
                      <a:lnTo>
                        <a:pt x="263" y="577"/>
                      </a:lnTo>
                      <a:lnTo>
                        <a:pt x="278" y="576"/>
                      </a:lnTo>
                      <a:lnTo>
                        <a:pt x="234" y="620"/>
                      </a:lnTo>
                      <a:lnTo>
                        <a:pt x="190" y="630"/>
                      </a:lnTo>
                      <a:lnTo>
                        <a:pt x="190" y="605"/>
                      </a:lnTo>
                      <a:lnTo>
                        <a:pt x="127" y="518"/>
                      </a:lnTo>
                      <a:lnTo>
                        <a:pt x="119" y="495"/>
                      </a:lnTo>
                      <a:lnTo>
                        <a:pt x="153" y="467"/>
                      </a:lnTo>
                      <a:lnTo>
                        <a:pt x="149" y="432"/>
                      </a:lnTo>
                      <a:lnTo>
                        <a:pt x="149" y="393"/>
                      </a:lnTo>
                      <a:lnTo>
                        <a:pt x="166" y="385"/>
                      </a:lnTo>
                      <a:lnTo>
                        <a:pt x="149" y="366"/>
                      </a:lnTo>
                      <a:lnTo>
                        <a:pt x="149" y="226"/>
                      </a:lnTo>
                      <a:lnTo>
                        <a:pt x="61" y="226"/>
                      </a:lnTo>
                      <a:lnTo>
                        <a:pt x="86" y="193"/>
                      </a:lnTo>
                      <a:lnTo>
                        <a:pt x="84" y="181"/>
                      </a:lnTo>
                      <a:lnTo>
                        <a:pt x="55" y="210"/>
                      </a:lnTo>
                      <a:lnTo>
                        <a:pt x="45" y="226"/>
                      </a:lnTo>
                      <a:lnTo>
                        <a:pt x="0" y="2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5" name="Freeform 23"/>
                <p:cNvSpPr>
                  <a:spLocks/>
                </p:cNvSpPr>
                <p:nvPr/>
              </p:nvSpPr>
              <p:spPr bwMode="grayWhite">
                <a:xfrm>
                  <a:off x="3135" y="720"/>
                  <a:ext cx="94" cy="157"/>
                </a:xfrm>
                <a:custGeom>
                  <a:avLst/>
                  <a:gdLst>
                    <a:gd name="T0" fmla="*/ 63 w 94"/>
                    <a:gd name="T1" fmla="*/ 0 h 157"/>
                    <a:gd name="T2" fmla="*/ 63 w 94"/>
                    <a:gd name="T3" fmla="*/ 20 h 157"/>
                    <a:gd name="T4" fmla="*/ 55 w 94"/>
                    <a:gd name="T5" fmla="*/ 33 h 157"/>
                    <a:gd name="T6" fmla="*/ 57 w 94"/>
                    <a:gd name="T7" fmla="*/ 54 h 157"/>
                    <a:gd name="T8" fmla="*/ 47 w 94"/>
                    <a:gd name="T9" fmla="*/ 82 h 157"/>
                    <a:gd name="T10" fmla="*/ 31 w 94"/>
                    <a:gd name="T11" fmla="*/ 108 h 157"/>
                    <a:gd name="T12" fmla="*/ 7 w 94"/>
                    <a:gd name="T13" fmla="*/ 125 h 157"/>
                    <a:gd name="T14" fmla="*/ 0 w 94"/>
                    <a:gd name="T15" fmla="*/ 154 h 157"/>
                    <a:gd name="T16" fmla="*/ 10 w 94"/>
                    <a:gd name="T17" fmla="*/ 156 h 157"/>
                    <a:gd name="T18" fmla="*/ 10 w 94"/>
                    <a:gd name="T19" fmla="*/ 129 h 157"/>
                    <a:gd name="T20" fmla="*/ 44 w 94"/>
                    <a:gd name="T21" fmla="*/ 127 h 157"/>
                    <a:gd name="T22" fmla="*/ 69 w 94"/>
                    <a:gd name="T23" fmla="*/ 109 h 157"/>
                    <a:gd name="T24" fmla="*/ 69 w 94"/>
                    <a:gd name="T25" fmla="*/ 72 h 157"/>
                    <a:gd name="T26" fmla="*/ 77 w 94"/>
                    <a:gd name="T27" fmla="*/ 58 h 157"/>
                    <a:gd name="T28" fmla="*/ 64 w 94"/>
                    <a:gd name="T29" fmla="*/ 34 h 157"/>
                    <a:gd name="T30" fmla="*/ 82 w 94"/>
                    <a:gd name="T31" fmla="*/ 27 h 157"/>
                    <a:gd name="T32" fmla="*/ 93 w 94"/>
                    <a:gd name="T33" fmla="*/ 8 h 157"/>
                    <a:gd name="T34" fmla="*/ 69 w 94"/>
                    <a:gd name="T35" fmla="*/ 11 h 157"/>
                    <a:gd name="T36" fmla="*/ 63 w 94"/>
                    <a:gd name="T37" fmla="*/ 0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94" h="157">
                      <a:moveTo>
                        <a:pt x="63" y="0"/>
                      </a:moveTo>
                      <a:lnTo>
                        <a:pt x="63" y="20"/>
                      </a:lnTo>
                      <a:lnTo>
                        <a:pt x="55" y="33"/>
                      </a:lnTo>
                      <a:lnTo>
                        <a:pt x="57" y="54"/>
                      </a:lnTo>
                      <a:lnTo>
                        <a:pt x="47" y="82"/>
                      </a:lnTo>
                      <a:lnTo>
                        <a:pt x="31" y="108"/>
                      </a:lnTo>
                      <a:lnTo>
                        <a:pt x="7" y="125"/>
                      </a:lnTo>
                      <a:lnTo>
                        <a:pt x="0" y="154"/>
                      </a:lnTo>
                      <a:lnTo>
                        <a:pt x="10" y="156"/>
                      </a:lnTo>
                      <a:lnTo>
                        <a:pt x="10" y="129"/>
                      </a:lnTo>
                      <a:lnTo>
                        <a:pt x="44" y="127"/>
                      </a:lnTo>
                      <a:lnTo>
                        <a:pt x="69" y="109"/>
                      </a:lnTo>
                      <a:lnTo>
                        <a:pt x="69" y="72"/>
                      </a:lnTo>
                      <a:lnTo>
                        <a:pt x="77" y="58"/>
                      </a:lnTo>
                      <a:lnTo>
                        <a:pt x="64" y="34"/>
                      </a:lnTo>
                      <a:lnTo>
                        <a:pt x="82" y="27"/>
                      </a:lnTo>
                      <a:lnTo>
                        <a:pt x="93" y="8"/>
                      </a:lnTo>
                      <a:lnTo>
                        <a:pt x="69" y="11"/>
                      </a:lnTo>
                      <a:lnTo>
                        <a:pt x="63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6" name="Freeform 24"/>
                <p:cNvSpPr>
                  <a:spLocks/>
                </p:cNvSpPr>
                <p:nvPr/>
              </p:nvSpPr>
              <p:spPr bwMode="grayWhite">
                <a:xfrm>
                  <a:off x="2780" y="1139"/>
                  <a:ext cx="19" cy="36"/>
                </a:xfrm>
                <a:custGeom>
                  <a:avLst/>
                  <a:gdLst>
                    <a:gd name="T0" fmla="*/ 9 w 19"/>
                    <a:gd name="T1" fmla="*/ 0 h 36"/>
                    <a:gd name="T2" fmla="*/ 0 w 19"/>
                    <a:gd name="T3" fmla="*/ 16 h 36"/>
                    <a:gd name="T4" fmla="*/ 6 w 19"/>
                    <a:gd name="T5" fmla="*/ 35 h 36"/>
                    <a:gd name="T6" fmla="*/ 18 w 19"/>
                    <a:gd name="T7" fmla="*/ 21 h 36"/>
                    <a:gd name="T8" fmla="*/ 9 w 19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36">
                      <a:moveTo>
                        <a:pt x="9" y="0"/>
                      </a:moveTo>
                      <a:lnTo>
                        <a:pt x="0" y="16"/>
                      </a:lnTo>
                      <a:lnTo>
                        <a:pt x="6" y="35"/>
                      </a:lnTo>
                      <a:lnTo>
                        <a:pt x="18" y="21"/>
                      </a:lnTo>
                      <a:lnTo>
                        <a:pt x="9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7" name="Freeform 25"/>
                <p:cNvSpPr>
                  <a:spLocks/>
                </p:cNvSpPr>
                <p:nvPr/>
              </p:nvSpPr>
              <p:spPr bwMode="grayWhite">
                <a:xfrm>
                  <a:off x="2923" y="1177"/>
                  <a:ext cx="220" cy="94"/>
                </a:xfrm>
                <a:custGeom>
                  <a:avLst/>
                  <a:gdLst>
                    <a:gd name="T0" fmla="*/ 0 w 220"/>
                    <a:gd name="T1" fmla="*/ 0 h 94"/>
                    <a:gd name="T2" fmla="*/ 33 w 220"/>
                    <a:gd name="T3" fmla="*/ 7 h 94"/>
                    <a:gd name="T4" fmla="*/ 82 w 220"/>
                    <a:gd name="T5" fmla="*/ 41 h 94"/>
                    <a:gd name="T6" fmla="*/ 75 w 220"/>
                    <a:gd name="T7" fmla="*/ 60 h 94"/>
                    <a:gd name="T8" fmla="*/ 115 w 220"/>
                    <a:gd name="T9" fmla="*/ 77 h 94"/>
                    <a:gd name="T10" fmla="*/ 219 w 220"/>
                    <a:gd name="T11" fmla="*/ 77 h 94"/>
                    <a:gd name="T12" fmla="*/ 106 w 220"/>
                    <a:gd name="T13" fmla="*/ 93 h 94"/>
                    <a:gd name="T14" fmla="*/ 75 w 220"/>
                    <a:gd name="T15" fmla="*/ 60 h 94"/>
                    <a:gd name="T16" fmla="*/ 46 w 220"/>
                    <a:gd name="T17" fmla="*/ 54 h 94"/>
                    <a:gd name="T18" fmla="*/ 0 w 220"/>
                    <a:gd name="T19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20" h="94">
                      <a:moveTo>
                        <a:pt x="0" y="0"/>
                      </a:moveTo>
                      <a:lnTo>
                        <a:pt x="33" y="7"/>
                      </a:lnTo>
                      <a:lnTo>
                        <a:pt x="82" y="41"/>
                      </a:lnTo>
                      <a:lnTo>
                        <a:pt x="75" y="60"/>
                      </a:lnTo>
                      <a:lnTo>
                        <a:pt x="115" y="77"/>
                      </a:lnTo>
                      <a:lnTo>
                        <a:pt x="219" y="77"/>
                      </a:lnTo>
                      <a:lnTo>
                        <a:pt x="106" y="93"/>
                      </a:lnTo>
                      <a:lnTo>
                        <a:pt x="75" y="60"/>
                      </a:lnTo>
                      <a:lnTo>
                        <a:pt x="46" y="5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8" name="Freeform 26"/>
                <p:cNvSpPr>
                  <a:spLocks/>
                </p:cNvSpPr>
                <p:nvPr/>
              </p:nvSpPr>
              <p:spPr bwMode="grayWhite">
                <a:xfrm>
                  <a:off x="3098" y="1255"/>
                  <a:ext cx="236" cy="221"/>
                </a:xfrm>
                <a:custGeom>
                  <a:avLst/>
                  <a:gdLst>
                    <a:gd name="T0" fmla="*/ 190 w 236"/>
                    <a:gd name="T1" fmla="*/ 216 h 221"/>
                    <a:gd name="T2" fmla="*/ 179 w 236"/>
                    <a:gd name="T3" fmla="*/ 212 h 221"/>
                    <a:gd name="T4" fmla="*/ 154 w 236"/>
                    <a:gd name="T5" fmla="*/ 187 h 221"/>
                    <a:gd name="T6" fmla="*/ 130 w 236"/>
                    <a:gd name="T7" fmla="*/ 182 h 221"/>
                    <a:gd name="T8" fmla="*/ 124 w 236"/>
                    <a:gd name="T9" fmla="*/ 167 h 221"/>
                    <a:gd name="T10" fmla="*/ 110 w 236"/>
                    <a:gd name="T11" fmla="*/ 155 h 221"/>
                    <a:gd name="T12" fmla="*/ 87 w 236"/>
                    <a:gd name="T13" fmla="*/ 155 h 221"/>
                    <a:gd name="T14" fmla="*/ 62 w 236"/>
                    <a:gd name="T15" fmla="*/ 165 h 221"/>
                    <a:gd name="T16" fmla="*/ 40 w 236"/>
                    <a:gd name="T17" fmla="*/ 169 h 221"/>
                    <a:gd name="T18" fmla="*/ 15 w 236"/>
                    <a:gd name="T19" fmla="*/ 169 h 221"/>
                    <a:gd name="T20" fmla="*/ 14 w 236"/>
                    <a:gd name="T21" fmla="*/ 152 h 221"/>
                    <a:gd name="T22" fmla="*/ 5 w 236"/>
                    <a:gd name="T23" fmla="*/ 127 h 221"/>
                    <a:gd name="T24" fmla="*/ 3 w 236"/>
                    <a:gd name="T25" fmla="*/ 114 h 221"/>
                    <a:gd name="T26" fmla="*/ 3 w 236"/>
                    <a:gd name="T27" fmla="*/ 79 h 221"/>
                    <a:gd name="T28" fmla="*/ 44 w 236"/>
                    <a:gd name="T29" fmla="*/ 60 h 221"/>
                    <a:gd name="T30" fmla="*/ 48 w 236"/>
                    <a:gd name="T31" fmla="*/ 41 h 221"/>
                    <a:gd name="T32" fmla="*/ 57 w 236"/>
                    <a:gd name="T33" fmla="*/ 43 h 221"/>
                    <a:gd name="T34" fmla="*/ 77 w 236"/>
                    <a:gd name="T35" fmla="*/ 22 h 221"/>
                    <a:gd name="T36" fmla="*/ 98 w 236"/>
                    <a:gd name="T37" fmla="*/ 25 h 221"/>
                    <a:gd name="T38" fmla="*/ 113 w 236"/>
                    <a:gd name="T39" fmla="*/ 10 h 221"/>
                    <a:gd name="T40" fmla="*/ 125 w 236"/>
                    <a:gd name="T41" fmla="*/ 8 h 221"/>
                    <a:gd name="T42" fmla="*/ 145 w 236"/>
                    <a:gd name="T43" fmla="*/ 34 h 221"/>
                    <a:gd name="T44" fmla="*/ 163 w 236"/>
                    <a:gd name="T45" fmla="*/ 43 h 221"/>
                    <a:gd name="T46" fmla="*/ 165 w 236"/>
                    <a:gd name="T47" fmla="*/ 16 h 221"/>
                    <a:gd name="T48" fmla="*/ 172 w 236"/>
                    <a:gd name="T49" fmla="*/ 0 h 221"/>
                    <a:gd name="T50" fmla="*/ 185 w 236"/>
                    <a:gd name="T51" fmla="*/ 22 h 221"/>
                    <a:gd name="T52" fmla="*/ 196 w 236"/>
                    <a:gd name="T53" fmla="*/ 60 h 221"/>
                    <a:gd name="T54" fmla="*/ 219 w 236"/>
                    <a:gd name="T55" fmla="*/ 83 h 221"/>
                    <a:gd name="T56" fmla="*/ 232 w 236"/>
                    <a:gd name="T57" fmla="*/ 101 h 221"/>
                    <a:gd name="T58" fmla="*/ 235 w 236"/>
                    <a:gd name="T59" fmla="*/ 133 h 221"/>
                    <a:gd name="T60" fmla="*/ 221 w 236"/>
                    <a:gd name="T61" fmla="*/ 169 h 221"/>
                    <a:gd name="T62" fmla="*/ 217 w 236"/>
                    <a:gd name="T63" fmla="*/ 202 h 221"/>
                    <a:gd name="T64" fmla="*/ 196 w 236"/>
                    <a:gd name="T65" fmla="*/ 215 h 2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36" h="221">
                      <a:moveTo>
                        <a:pt x="196" y="215"/>
                      </a:moveTo>
                      <a:lnTo>
                        <a:pt x="190" y="216"/>
                      </a:lnTo>
                      <a:lnTo>
                        <a:pt x="185" y="220"/>
                      </a:lnTo>
                      <a:lnTo>
                        <a:pt x="179" y="212"/>
                      </a:lnTo>
                      <a:lnTo>
                        <a:pt x="158" y="202"/>
                      </a:lnTo>
                      <a:lnTo>
                        <a:pt x="154" y="187"/>
                      </a:lnTo>
                      <a:lnTo>
                        <a:pt x="147" y="182"/>
                      </a:lnTo>
                      <a:lnTo>
                        <a:pt x="130" y="182"/>
                      </a:lnTo>
                      <a:lnTo>
                        <a:pt x="130" y="170"/>
                      </a:lnTo>
                      <a:lnTo>
                        <a:pt x="124" y="167"/>
                      </a:lnTo>
                      <a:lnTo>
                        <a:pt x="123" y="157"/>
                      </a:lnTo>
                      <a:lnTo>
                        <a:pt x="110" y="155"/>
                      </a:lnTo>
                      <a:lnTo>
                        <a:pt x="98" y="152"/>
                      </a:lnTo>
                      <a:lnTo>
                        <a:pt x="87" y="155"/>
                      </a:lnTo>
                      <a:lnTo>
                        <a:pt x="87" y="157"/>
                      </a:lnTo>
                      <a:lnTo>
                        <a:pt x="62" y="165"/>
                      </a:lnTo>
                      <a:lnTo>
                        <a:pt x="62" y="169"/>
                      </a:lnTo>
                      <a:lnTo>
                        <a:pt x="40" y="169"/>
                      </a:lnTo>
                      <a:lnTo>
                        <a:pt x="28" y="176"/>
                      </a:lnTo>
                      <a:lnTo>
                        <a:pt x="15" y="169"/>
                      </a:lnTo>
                      <a:lnTo>
                        <a:pt x="14" y="167"/>
                      </a:lnTo>
                      <a:lnTo>
                        <a:pt x="14" y="152"/>
                      </a:lnTo>
                      <a:lnTo>
                        <a:pt x="10" y="139"/>
                      </a:lnTo>
                      <a:lnTo>
                        <a:pt x="5" y="127"/>
                      </a:lnTo>
                      <a:lnTo>
                        <a:pt x="8" y="118"/>
                      </a:lnTo>
                      <a:lnTo>
                        <a:pt x="3" y="114"/>
                      </a:lnTo>
                      <a:lnTo>
                        <a:pt x="0" y="93"/>
                      </a:lnTo>
                      <a:lnTo>
                        <a:pt x="3" y="79"/>
                      </a:lnTo>
                      <a:lnTo>
                        <a:pt x="16" y="68"/>
                      </a:lnTo>
                      <a:lnTo>
                        <a:pt x="44" y="60"/>
                      </a:lnTo>
                      <a:lnTo>
                        <a:pt x="51" y="51"/>
                      </a:lnTo>
                      <a:lnTo>
                        <a:pt x="48" y="41"/>
                      </a:lnTo>
                      <a:lnTo>
                        <a:pt x="55" y="38"/>
                      </a:lnTo>
                      <a:lnTo>
                        <a:pt x="57" y="43"/>
                      </a:lnTo>
                      <a:lnTo>
                        <a:pt x="60" y="35"/>
                      </a:lnTo>
                      <a:lnTo>
                        <a:pt x="77" y="22"/>
                      </a:lnTo>
                      <a:lnTo>
                        <a:pt x="87" y="28"/>
                      </a:lnTo>
                      <a:lnTo>
                        <a:pt x="98" y="25"/>
                      </a:lnTo>
                      <a:lnTo>
                        <a:pt x="102" y="13"/>
                      </a:lnTo>
                      <a:lnTo>
                        <a:pt x="113" y="10"/>
                      </a:lnTo>
                      <a:lnTo>
                        <a:pt x="110" y="2"/>
                      </a:lnTo>
                      <a:lnTo>
                        <a:pt x="125" y="8"/>
                      </a:lnTo>
                      <a:lnTo>
                        <a:pt x="138" y="5"/>
                      </a:lnTo>
                      <a:lnTo>
                        <a:pt x="145" y="34"/>
                      </a:lnTo>
                      <a:lnTo>
                        <a:pt x="154" y="43"/>
                      </a:lnTo>
                      <a:lnTo>
                        <a:pt x="163" y="43"/>
                      </a:lnTo>
                      <a:lnTo>
                        <a:pt x="167" y="25"/>
                      </a:lnTo>
                      <a:lnTo>
                        <a:pt x="165" y="16"/>
                      </a:lnTo>
                      <a:lnTo>
                        <a:pt x="167" y="2"/>
                      </a:lnTo>
                      <a:lnTo>
                        <a:pt x="172" y="0"/>
                      </a:lnTo>
                      <a:lnTo>
                        <a:pt x="179" y="18"/>
                      </a:lnTo>
                      <a:lnTo>
                        <a:pt x="185" y="22"/>
                      </a:lnTo>
                      <a:lnTo>
                        <a:pt x="189" y="38"/>
                      </a:lnTo>
                      <a:lnTo>
                        <a:pt x="196" y="60"/>
                      </a:lnTo>
                      <a:lnTo>
                        <a:pt x="206" y="66"/>
                      </a:lnTo>
                      <a:lnTo>
                        <a:pt x="219" y="83"/>
                      </a:lnTo>
                      <a:lnTo>
                        <a:pt x="221" y="91"/>
                      </a:lnTo>
                      <a:lnTo>
                        <a:pt x="232" y="101"/>
                      </a:lnTo>
                      <a:lnTo>
                        <a:pt x="235" y="119"/>
                      </a:lnTo>
                      <a:lnTo>
                        <a:pt x="235" y="133"/>
                      </a:lnTo>
                      <a:lnTo>
                        <a:pt x="232" y="155"/>
                      </a:lnTo>
                      <a:lnTo>
                        <a:pt x="221" y="169"/>
                      </a:lnTo>
                      <a:lnTo>
                        <a:pt x="217" y="187"/>
                      </a:lnTo>
                      <a:lnTo>
                        <a:pt x="217" y="202"/>
                      </a:lnTo>
                      <a:lnTo>
                        <a:pt x="206" y="205"/>
                      </a:lnTo>
                      <a:lnTo>
                        <a:pt x="196" y="2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9" name="Freeform 27"/>
                <p:cNvSpPr>
                  <a:spLocks/>
                </p:cNvSpPr>
                <p:nvPr/>
              </p:nvSpPr>
              <p:spPr bwMode="grayWhite">
                <a:xfrm>
                  <a:off x="3286" y="1488"/>
                  <a:ext cx="18" cy="27"/>
                </a:xfrm>
                <a:custGeom>
                  <a:avLst/>
                  <a:gdLst>
                    <a:gd name="T0" fmla="*/ 9 w 18"/>
                    <a:gd name="T1" fmla="*/ 23 h 27"/>
                    <a:gd name="T2" fmla="*/ 3 w 18"/>
                    <a:gd name="T3" fmla="*/ 19 h 27"/>
                    <a:gd name="T4" fmla="*/ 3 w 18"/>
                    <a:gd name="T5" fmla="*/ 15 h 27"/>
                    <a:gd name="T6" fmla="*/ 3 w 18"/>
                    <a:gd name="T7" fmla="*/ 11 h 27"/>
                    <a:gd name="T8" fmla="*/ 2 w 18"/>
                    <a:gd name="T9" fmla="*/ 7 h 27"/>
                    <a:gd name="T10" fmla="*/ 0 w 18"/>
                    <a:gd name="T11" fmla="*/ 0 h 27"/>
                    <a:gd name="T12" fmla="*/ 3 w 18"/>
                    <a:gd name="T13" fmla="*/ 0 h 27"/>
                    <a:gd name="T14" fmla="*/ 9 w 18"/>
                    <a:gd name="T15" fmla="*/ 4 h 27"/>
                    <a:gd name="T16" fmla="*/ 12 w 18"/>
                    <a:gd name="T17" fmla="*/ 3 h 27"/>
                    <a:gd name="T18" fmla="*/ 13 w 18"/>
                    <a:gd name="T19" fmla="*/ 3 h 27"/>
                    <a:gd name="T20" fmla="*/ 17 w 18"/>
                    <a:gd name="T21" fmla="*/ 0 h 27"/>
                    <a:gd name="T22" fmla="*/ 17 w 18"/>
                    <a:gd name="T23" fmla="*/ 11 h 27"/>
                    <a:gd name="T24" fmla="*/ 15 w 18"/>
                    <a:gd name="T25" fmla="*/ 15 h 27"/>
                    <a:gd name="T26" fmla="*/ 13 w 18"/>
                    <a:gd name="T27" fmla="*/ 19 h 27"/>
                    <a:gd name="T28" fmla="*/ 13 w 18"/>
                    <a:gd name="T29" fmla="*/ 22 h 27"/>
                    <a:gd name="T30" fmla="*/ 12 w 18"/>
                    <a:gd name="T31" fmla="*/ 23 h 27"/>
                    <a:gd name="T32" fmla="*/ 12 w 18"/>
                    <a:gd name="T33" fmla="*/ 26 h 27"/>
                    <a:gd name="T34" fmla="*/ 9 w 18"/>
                    <a:gd name="T35" fmla="*/ 23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8" h="27">
                      <a:moveTo>
                        <a:pt x="9" y="23"/>
                      </a:moveTo>
                      <a:lnTo>
                        <a:pt x="3" y="19"/>
                      </a:lnTo>
                      <a:lnTo>
                        <a:pt x="3" y="15"/>
                      </a:lnTo>
                      <a:lnTo>
                        <a:pt x="3" y="11"/>
                      </a:lnTo>
                      <a:lnTo>
                        <a:pt x="2" y="7"/>
                      </a:ln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9" y="4"/>
                      </a:lnTo>
                      <a:lnTo>
                        <a:pt x="12" y="3"/>
                      </a:lnTo>
                      <a:lnTo>
                        <a:pt x="13" y="3"/>
                      </a:lnTo>
                      <a:lnTo>
                        <a:pt x="17" y="0"/>
                      </a:lnTo>
                      <a:lnTo>
                        <a:pt x="17" y="11"/>
                      </a:lnTo>
                      <a:lnTo>
                        <a:pt x="15" y="15"/>
                      </a:lnTo>
                      <a:lnTo>
                        <a:pt x="13" y="19"/>
                      </a:lnTo>
                      <a:lnTo>
                        <a:pt x="13" y="22"/>
                      </a:lnTo>
                      <a:lnTo>
                        <a:pt x="12" y="23"/>
                      </a:lnTo>
                      <a:lnTo>
                        <a:pt x="12" y="26"/>
                      </a:lnTo>
                      <a:lnTo>
                        <a:pt x="9" y="23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00" name="Freeform 28"/>
                <p:cNvSpPr>
                  <a:spLocks/>
                </p:cNvSpPr>
                <p:nvPr/>
              </p:nvSpPr>
              <p:spPr bwMode="grayWhite">
                <a:xfrm>
                  <a:off x="2463" y="1235"/>
                  <a:ext cx="26" cy="106"/>
                </a:xfrm>
                <a:custGeom>
                  <a:avLst/>
                  <a:gdLst>
                    <a:gd name="T0" fmla="*/ 3 w 26"/>
                    <a:gd name="T1" fmla="*/ 37 h 106"/>
                    <a:gd name="T2" fmla="*/ 13 w 26"/>
                    <a:gd name="T3" fmla="*/ 28 h 106"/>
                    <a:gd name="T4" fmla="*/ 20 w 26"/>
                    <a:gd name="T5" fmla="*/ 0 h 106"/>
                    <a:gd name="T6" fmla="*/ 25 w 26"/>
                    <a:gd name="T7" fmla="*/ 42 h 106"/>
                    <a:gd name="T8" fmla="*/ 17 w 26"/>
                    <a:gd name="T9" fmla="*/ 94 h 106"/>
                    <a:gd name="T10" fmla="*/ 0 w 26"/>
                    <a:gd name="T11" fmla="*/ 105 h 106"/>
                    <a:gd name="T12" fmla="*/ 0 w 26"/>
                    <a:gd name="T13" fmla="*/ 80 h 106"/>
                    <a:gd name="T14" fmla="*/ 5 w 26"/>
                    <a:gd name="T15" fmla="*/ 64 h 106"/>
                    <a:gd name="T16" fmla="*/ 3 w 26"/>
                    <a:gd name="T17" fmla="*/ 37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6" h="106">
                      <a:moveTo>
                        <a:pt x="3" y="37"/>
                      </a:moveTo>
                      <a:lnTo>
                        <a:pt x="13" y="28"/>
                      </a:lnTo>
                      <a:lnTo>
                        <a:pt x="20" y="0"/>
                      </a:lnTo>
                      <a:lnTo>
                        <a:pt x="25" y="42"/>
                      </a:lnTo>
                      <a:lnTo>
                        <a:pt x="17" y="94"/>
                      </a:lnTo>
                      <a:lnTo>
                        <a:pt x="0" y="105"/>
                      </a:lnTo>
                      <a:lnTo>
                        <a:pt x="0" y="80"/>
                      </a:lnTo>
                      <a:lnTo>
                        <a:pt x="5" y="64"/>
                      </a:lnTo>
                      <a:lnTo>
                        <a:pt x="3" y="37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104" name="Rectangle 3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3429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6482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3106" name="Rectangle 3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108" name="Rectangle 3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C20FEF4-AA3E-40EF-A1D0-6D3782FFE46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109" name="Rectangle 37"/>
          <p:cNvSpPr>
            <a:spLocks noChangeArrowheads="1"/>
          </p:cNvSpPr>
          <p:nvPr userDrawn="1"/>
        </p:nvSpPr>
        <p:spPr bwMode="auto">
          <a:xfrm>
            <a:off x="1676400" y="6438900"/>
            <a:ext cx="55816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lang="en-US" altLang="en-US" sz="1000">
                <a:latin typeface="Arial" pitchFamily="34" charset="0"/>
              </a:rPr>
              <a:t>Liang, Introduction to Java Programming, Eighth Edition, (c) 2011 Pearson Education, Inc. All rights reserved. 0132130807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E695C96-087B-4D89-936E-D6EE7C460A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100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8575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81F8152-344A-4CFE-95AA-8E3422C580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3603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0CA1A9-DBA1-4C4C-BFA5-7F4973CBCD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6949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887DC5F-5D5A-491B-9627-FC5AFB7F19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0419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573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573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42CE3C-1249-4BC7-AD79-3126AC23EE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2853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FF08316-EA06-4C99-8B6A-2FFF0B9131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8531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758854-4030-4171-8351-8ADDA20DE3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899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CC3F84-90F1-465B-8E10-8E5F9CF279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0758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5DE0053-94AA-4048-B34E-B41DA5C1A1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612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12AC8D5-BC9E-41E0-9AA7-69C0C00EC8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0828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hlink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3" name="Group 29"/>
          <p:cNvGrpSpPr>
            <a:grpSpLocks/>
          </p:cNvGrpSpPr>
          <p:nvPr/>
        </p:nvGrpSpPr>
        <p:grpSpPr bwMode="auto">
          <a:xfrm>
            <a:off x="0" y="4367213"/>
            <a:ext cx="9131300" cy="2478087"/>
            <a:chOff x="0" y="2751"/>
            <a:chExt cx="5752" cy="1561"/>
          </a:xfrm>
        </p:grpSpPr>
        <p:sp>
          <p:nvSpPr>
            <p:cNvPr id="1026" name="Rectangle 2"/>
            <p:cNvSpPr>
              <a:spLocks noChangeArrowheads="1"/>
            </p:cNvSpPr>
            <p:nvPr/>
          </p:nvSpPr>
          <p:spPr bwMode="hidden">
            <a:xfrm>
              <a:off x="0" y="4080"/>
              <a:ext cx="5752" cy="23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52" name="Group 28"/>
            <p:cNvGrpSpPr>
              <a:grpSpLocks/>
            </p:cNvGrpSpPr>
            <p:nvPr/>
          </p:nvGrpSpPr>
          <p:grpSpPr bwMode="auto">
            <a:xfrm>
              <a:off x="4458" y="2751"/>
              <a:ext cx="1190" cy="1426"/>
              <a:chOff x="4458" y="2751"/>
              <a:chExt cx="1190" cy="1426"/>
            </a:xfrm>
          </p:grpSpPr>
          <p:sp>
            <p:nvSpPr>
              <p:cNvPr id="1027" name="Freeform 3"/>
              <p:cNvSpPr>
                <a:spLocks/>
              </p:cNvSpPr>
              <p:nvPr/>
            </p:nvSpPr>
            <p:spPr bwMode="ltGray">
              <a:xfrm>
                <a:off x="4614" y="2790"/>
                <a:ext cx="1034" cy="1273"/>
              </a:xfrm>
              <a:custGeom>
                <a:avLst/>
                <a:gdLst>
                  <a:gd name="T0" fmla="*/ 646 w 1034"/>
                  <a:gd name="T1" fmla="*/ 23 h 1273"/>
                  <a:gd name="T2" fmla="*/ 765 w 1034"/>
                  <a:gd name="T3" fmla="*/ 92 h 1273"/>
                  <a:gd name="T4" fmla="*/ 866 w 1034"/>
                  <a:gd name="T5" fmla="*/ 184 h 1273"/>
                  <a:gd name="T6" fmla="*/ 944 w 1034"/>
                  <a:gd name="T7" fmla="*/ 294 h 1273"/>
                  <a:gd name="T8" fmla="*/ 1000 w 1034"/>
                  <a:gd name="T9" fmla="*/ 417 h 1273"/>
                  <a:gd name="T10" fmla="*/ 1030 w 1034"/>
                  <a:gd name="T11" fmla="*/ 550 h 1273"/>
                  <a:gd name="T12" fmla="*/ 1030 w 1034"/>
                  <a:gd name="T13" fmla="*/ 688 h 1273"/>
                  <a:gd name="T14" fmla="*/ 1000 w 1034"/>
                  <a:gd name="T15" fmla="*/ 821 h 1273"/>
                  <a:gd name="T16" fmla="*/ 944 w 1034"/>
                  <a:gd name="T17" fmla="*/ 944 h 1273"/>
                  <a:gd name="T18" fmla="*/ 866 w 1034"/>
                  <a:gd name="T19" fmla="*/ 1055 h 1273"/>
                  <a:gd name="T20" fmla="*/ 765 w 1034"/>
                  <a:gd name="T21" fmla="*/ 1148 h 1273"/>
                  <a:gd name="T22" fmla="*/ 646 w 1034"/>
                  <a:gd name="T23" fmla="*/ 1215 h 1273"/>
                  <a:gd name="T24" fmla="*/ 517 w 1034"/>
                  <a:gd name="T25" fmla="*/ 1257 h 1273"/>
                  <a:gd name="T26" fmla="*/ 382 w 1034"/>
                  <a:gd name="T27" fmla="*/ 1272 h 1273"/>
                  <a:gd name="T28" fmla="*/ 246 w 1034"/>
                  <a:gd name="T29" fmla="*/ 1257 h 1273"/>
                  <a:gd name="T30" fmla="*/ 118 w 1034"/>
                  <a:gd name="T31" fmla="*/ 1215 h 1273"/>
                  <a:gd name="T32" fmla="*/ 0 w 1034"/>
                  <a:gd name="T33" fmla="*/ 1148 h 1273"/>
                  <a:gd name="T34" fmla="*/ 89 w 1034"/>
                  <a:gd name="T35" fmla="*/ 1129 h 1273"/>
                  <a:gd name="T36" fmla="*/ 201 w 1034"/>
                  <a:gd name="T37" fmla="*/ 1179 h 1273"/>
                  <a:gd name="T38" fmla="*/ 320 w 1034"/>
                  <a:gd name="T39" fmla="*/ 1204 h 1273"/>
                  <a:gd name="T40" fmla="*/ 443 w 1034"/>
                  <a:gd name="T41" fmla="*/ 1204 h 1273"/>
                  <a:gd name="T42" fmla="*/ 563 w 1034"/>
                  <a:gd name="T43" fmla="*/ 1179 h 1273"/>
                  <a:gd name="T44" fmla="*/ 675 w 1034"/>
                  <a:gd name="T45" fmla="*/ 1129 h 1273"/>
                  <a:gd name="T46" fmla="*/ 775 w 1034"/>
                  <a:gd name="T47" fmla="*/ 1057 h 1273"/>
                  <a:gd name="T48" fmla="*/ 857 w 1034"/>
                  <a:gd name="T49" fmla="*/ 965 h 1273"/>
                  <a:gd name="T50" fmla="*/ 919 w 1034"/>
                  <a:gd name="T51" fmla="*/ 858 h 1273"/>
                  <a:gd name="T52" fmla="*/ 956 w 1034"/>
                  <a:gd name="T53" fmla="*/ 742 h 1273"/>
                  <a:gd name="T54" fmla="*/ 969 w 1034"/>
                  <a:gd name="T55" fmla="*/ 619 h 1273"/>
                  <a:gd name="T56" fmla="*/ 956 w 1034"/>
                  <a:gd name="T57" fmla="*/ 496 h 1273"/>
                  <a:gd name="T58" fmla="*/ 919 w 1034"/>
                  <a:gd name="T59" fmla="*/ 381 h 1273"/>
                  <a:gd name="T60" fmla="*/ 857 w 1034"/>
                  <a:gd name="T61" fmla="*/ 273 h 1273"/>
                  <a:gd name="T62" fmla="*/ 775 w 1034"/>
                  <a:gd name="T63" fmla="*/ 182 h 1273"/>
                  <a:gd name="T64" fmla="*/ 675 w 1034"/>
                  <a:gd name="T65" fmla="*/ 110 h 1273"/>
                  <a:gd name="T66" fmla="*/ 563 w 1034"/>
                  <a:gd name="T67" fmla="*/ 61 h 1273"/>
                  <a:gd name="T68" fmla="*/ 582 w 1034"/>
                  <a:gd name="T69" fmla="*/ 0 h 1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34" h="1273">
                    <a:moveTo>
                      <a:pt x="582" y="0"/>
                    </a:moveTo>
                    <a:lnTo>
                      <a:pt x="646" y="23"/>
                    </a:lnTo>
                    <a:lnTo>
                      <a:pt x="707" y="56"/>
                    </a:lnTo>
                    <a:lnTo>
                      <a:pt x="765" y="92"/>
                    </a:lnTo>
                    <a:lnTo>
                      <a:pt x="818" y="134"/>
                    </a:lnTo>
                    <a:lnTo>
                      <a:pt x="866" y="184"/>
                    </a:lnTo>
                    <a:lnTo>
                      <a:pt x="908" y="237"/>
                    </a:lnTo>
                    <a:lnTo>
                      <a:pt x="944" y="294"/>
                    </a:lnTo>
                    <a:lnTo>
                      <a:pt x="977" y="353"/>
                    </a:lnTo>
                    <a:lnTo>
                      <a:pt x="1000" y="417"/>
                    </a:lnTo>
                    <a:lnTo>
                      <a:pt x="1018" y="483"/>
                    </a:lnTo>
                    <a:lnTo>
                      <a:pt x="1030" y="550"/>
                    </a:lnTo>
                    <a:lnTo>
                      <a:pt x="1033" y="619"/>
                    </a:lnTo>
                    <a:lnTo>
                      <a:pt x="1030" y="688"/>
                    </a:lnTo>
                    <a:lnTo>
                      <a:pt x="1018" y="756"/>
                    </a:lnTo>
                    <a:lnTo>
                      <a:pt x="1000" y="821"/>
                    </a:lnTo>
                    <a:lnTo>
                      <a:pt x="977" y="884"/>
                    </a:lnTo>
                    <a:lnTo>
                      <a:pt x="944" y="944"/>
                    </a:lnTo>
                    <a:lnTo>
                      <a:pt x="908" y="1003"/>
                    </a:lnTo>
                    <a:lnTo>
                      <a:pt x="866" y="1055"/>
                    </a:lnTo>
                    <a:lnTo>
                      <a:pt x="818" y="1105"/>
                    </a:lnTo>
                    <a:lnTo>
                      <a:pt x="765" y="1148"/>
                    </a:lnTo>
                    <a:lnTo>
                      <a:pt x="707" y="1183"/>
                    </a:lnTo>
                    <a:lnTo>
                      <a:pt x="646" y="1215"/>
                    </a:lnTo>
                    <a:lnTo>
                      <a:pt x="582" y="1239"/>
                    </a:lnTo>
                    <a:lnTo>
                      <a:pt x="517" y="1257"/>
                    </a:lnTo>
                    <a:lnTo>
                      <a:pt x="450" y="1269"/>
                    </a:lnTo>
                    <a:lnTo>
                      <a:pt x="382" y="1272"/>
                    </a:lnTo>
                    <a:lnTo>
                      <a:pt x="313" y="1269"/>
                    </a:lnTo>
                    <a:lnTo>
                      <a:pt x="246" y="1257"/>
                    </a:lnTo>
                    <a:lnTo>
                      <a:pt x="180" y="1239"/>
                    </a:lnTo>
                    <a:lnTo>
                      <a:pt x="118" y="1215"/>
                    </a:lnTo>
                    <a:lnTo>
                      <a:pt x="57" y="1183"/>
                    </a:lnTo>
                    <a:lnTo>
                      <a:pt x="0" y="1148"/>
                    </a:lnTo>
                    <a:lnTo>
                      <a:pt x="36" y="1095"/>
                    </a:lnTo>
                    <a:lnTo>
                      <a:pt x="89" y="1129"/>
                    </a:lnTo>
                    <a:lnTo>
                      <a:pt x="144" y="1156"/>
                    </a:lnTo>
                    <a:lnTo>
                      <a:pt x="201" y="1179"/>
                    </a:lnTo>
                    <a:lnTo>
                      <a:pt x="261" y="1195"/>
                    </a:lnTo>
                    <a:lnTo>
                      <a:pt x="320" y="1204"/>
                    </a:lnTo>
                    <a:lnTo>
                      <a:pt x="382" y="1208"/>
                    </a:lnTo>
                    <a:lnTo>
                      <a:pt x="443" y="1204"/>
                    </a:lnTo>
                    <a:lnTo>
                      <a:pt x="504" y="1195"/>
                    </a:lnTo>
                    <a:lnTo>
                      <a:pt x="563" y="1179"/>
                    </a:lnTo>
                    <a:lnTo>
                      <a:pt x="621" y="1156"/>
                    </a:lnTo>
                    <a:lnTo>
                      <a:pt x="675" y="1129"/>
                    </a:lnTo>
                    <a:lnTo>
                      <a:pt x="727" y="1095"/>
                    </a:lnTo>
                    <a:lnTo>
                      <a:pt x="775" y="1057"/>
                    </a:lnTo>
                    <a:lnTo>
                      <a:pt x="818" y="1013"/>
                    </a:lnTo>
                    <a:lnTo>
                      <a:pt x="857" y="965"/>
                    </a:lnTo>
                    <a:lnTo>
                      <a:pt x="890" y="913"/>
                    </a:lnTo>
                    <a:lnTo>
                      <a:pt x="919" y="858"/>
                    </a:lnTo>
                    <a:lnTo>
                      <a:pt x="941" y="802"/>
                    </a:lnTo>
                    <a:lnTo>
                      <a:pt x="956" y="742"/>
                    </a:lnTo>
                    <a:lnTo>
                      <a:pt x="965" y="680"/>
                    </a:lnTo>
                    <a:lnTo>
                      <a:pt x="969" y="619"/>
                    </a:lnTo>
                    <a:lnTo>
                      <a:pt x="965" y="557"/>
                    </a:lnTo>
                    <a:lnTo>
                      <a:pt x="956" y="496"/>
                    </a:lnTo>
                    <a:lnTo>
                      <a:pt x="941" y="437"/>
                    </a:lnTo>
                    <a:lnTo>
                      <a:pt x="919" y="381"/>
                    </a:lnTo>
                    <a:lnTo>
                      <a:pt x="890" y="325"/>
                    </a:lnTo>
                    <a:lnTo>
                      <a:pt x="857" y="273"/>
                    </a:lnTo>
                    <a:lnTo>
                      <a:pt x="818" y="225"/>
                    </a:lnTo>
                    <a:lnTo>
                      <a:pt x="775" y="182"/>
                    </a:lnTo>
                    <a:lnTo>
                      <a:pt x="727" y="144"/>
                    </a:lnTo>
                    <a:lnTo>
                      <a:pt x="675" y="110"/>
                    </a:lnTo>
                    <a:lnTo>
                      <a:pt x="621" y="81"/>
                    </a:lnTo>
                    <a:lnTo>
                      <a:pt x="563" y="61"/>
                    </a:lnTo>
                    <a:lnTo>
                      <a:pt x="565" y="56"/>
                    </a:lnTo>
                    <a:lnTo>
                      <a:pt x="582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8" name="Line 4"/>
              <p:cNvSpPr>
                <a:spLocks noChangeShapeType="1"/>
              </p:cNvSpPr>
              <p:nvPr/>
            </p:nvSpPr>
            <p:spPr bwMode="ltGray">
              <a:xfrm flipV="1">
                <a:off x="4639" y="3863"/>
                <a:ext cx="103" cy="186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9" name="Line 5"/>
              <p:cNvSpPr>
                <a:spLocks noChangeShapeType="1"/>
              </p:cNvSpPr>
              <p:nvPr/>
            </p:nvSpPr>
            <p:spPr bwMode="ltGray">
              <a:xfrm flipV="1">
                <a:off x="5210" y="2874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0" name="Line 6"/>
              <p:cNvSpPr>
                <a:spLocks noChangeShapeType="1"/>
              </p:cNvSpPr>
              <p:nvPr/>
            </p:nvSpPr>
            <p:spPr bwMode="ltGray">
              <a:xfrm flipV="1">
                <a:off x="5270" y="2751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1" name="Freeform 7"/>
              <p:cNvSpPr>
                <a:spLocks/>
              </p:cNvSpPr>
              <p:nvPr/>
            </p:nvSpPr>
            <p:spPr bwMode="ltGray">
              <a:xfrm>
                <a:off x="4753" y="4067"/>
                <a:ext cx="604" cy="110"/>
              </a:xfrm>
              <a:custGeom>
                <a:avLst/>
                <a:gdLst>
                  <a:gd name="T0" fmla="*/ 2 w 604"/>
                  <a:gd name="T1" fmla="*/ 70 h 110"/>
                  <a:gd name="T2" fmla="*/ 14 w 604"/>
                  <a:gd name="T3" fmla="*/ 57 h 110"/>
                  <a:gd name="T4" fmla="*/ 31 w 604"/>
                  <a:gd name="T5" fmla="*/ 46 h 110"/>
                  <a:gd name="T6" fmla="*/ 63 w 604"/>
                  <a:gd name="T7" fmla="*/ 30 h 110"/>
                  <a:gd name="T8" fmla="*/ 100 w 604"/>
                  <a:gd name="T9" fmla="*/ 21 h 110"/>
                  <a:gd name="T10" fmla="*/ 134 w 604"/>
                  <a:gd name="T11" fmla="*/ 13 h 110"/>
                  <a:gd name="T12" fmla="*/ 181 w 604"/>
                  <a:gd name="T13" fmla="*/ 6 h 110"/>
                  <a:gd name="T14" fmla="*/ 225 w 604"/>
                  <a:gd name="T15" fmla="*/ 2 h 110"/>
                  <a:gd name="T16" fmla="*/ 277 w 604"/>
                  <a:gd name="T17" fmla="*/ 0 h 110"/>
                  <a:gd name="T18" fmla="*/ 340 w 604"/>
                  <a:gd name="T19" fmla="*/ 0 h 110"/>
                  <a:gd name="T20" fmla="*/ 407 w 604"/>
                  <a:gd name="T21" fmla="*/ 4 h 110"/>
                  <a:gd name="T22" fmla="*/ 453 w 604"/>
                  <a:gd name="T23" fmla="*/ 10 h 110"/>
                  <a:gd name="T24" fmla="*/ 502 w 604"/>
                  <a:gd name="T25" fmla="*/ 19 h 110"/>
                  <a:gd name="T26" fmla="*/ 549 w 604"/>
                  <a:gd name="T27" fmla="*/ 33 h 110"/>
                  <a:gd name="T28" fmla="*/ 573 w 604"/>
                  <a:gd name="T29" fmla="*/ 47 h 110"/>
                  <a:gd name="T30" fmla="*/ 588 w 604"/>
                  <a:gd name="T31" fmla="*/ 58 h 110"/>
                  <a:gd name="T32" fmla="*/ 603 w 604"/>
                  <a:gd name="T33" fmla="*/ 77 h 110"/>
                  <a:gd name="T34" fmla="*/ 578 w 604"/>
                  <a:gd name="T35" fmla="*/ 87 h 110"/>
                  <a:gd name="T36" fmla="*/ 536 w 604"/>
                  <a:gd name="T37" fmla="*/ 95 h 110"/>
                  <a:gd name="T38" fmla="*/ 485 w 604"/>
                  <a:gd name="T39" fmla="*/ 101 h 110"/>
                  <a:gd name="T40" fmla="*/ 436 w 604"/>
                  <a:gd name="T41" fmla="*/ 106 h 110"/>
                  <a:gd name="T42" fmla="*/ 377 w 604"/>
                  <a:gd name="T43" fmla="*/ 108 h 110"/>
                  <a:gd name="T44" fmla="*/ 313 w 604"/>
                  <a:gd name="T45" fmla="*/ 109 h 110"/>
                  <a:gd name="T46" fmla="*/ 252 w 604"/>
                  <a:gd name="T47" fmla="*/ 109 h 110"/>
                  <a:gd name="T48" fmla="*/ 188 w 604"/>
                  <a:gd name="T49" fmla="*/ 108 h 110"/>
                  <a:gd name="T50" fmla="*/ 117 w 604"/>
                  <a:gd name="T51" fmla="*/ 102 h 110"/>
                  <a:gd name="T52" fmla="*/ 61 w 604"/>
                  <a:gd name="T53" fmla="*/ 96 h 110"/>
                  <a:gd name="T54" fmla="*/ 14 w 604"/>
                  <a:gd name="T55" fmla="*/ 86 h 110"/>
                  <a:gd name="T56" fmla="*/ 0 w 604"/>
                  <a:gd name="T57" fmla="*/ 78 h 110"/>
                  <a:gd name="T58" fmla="*/ 2 w 604"/>
                  <a:gd name="T59" fmla="*/ 7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04" h="110">
                    <a:moveTo>
                      <a:pt x="2" y="70"/>
                    </a:moveTo>
                    <a:lnTo>
                      <a:pt x="14" y="57"/>
                    </a:lnTo>
                    <a:lnTo>
                      <a:pt x="31" y="46"/>
                    </a:lnTo>
                    <a:lnTo>
                      <a:pt x="63" y="30"/>
                    </a:lnTo>
                    <a:lnTo>
                      <a:pt x="100" y="21"/>
                    </a:lnTo>
                    <a:lnTo>
                      <a:pt x="134" y="13"/>
                    </a:lnTo>
                    <a:lnTo>
                      <a:pt x="181" y="6"/>
                    </a:lnTo>
                    <a:lnTo>
                      <a:pt x="225" y="2"/>
                    </a:lnTo>
                    <a:lnTo>
                      <a:pt x="277" y="0"/>
                    </a:lnTo>
                    <a:lnTo>
                      <a:pt x="340" y="0"/>
                    </a:lnTo>
                    <a:lnTo>
                      <a:pt x="407" y="4"/>
                    </a:lnTo>
                    <a:lnTo>
                      <a:pt x="453" y="10"/>
                    </a:lnTo>
                    <a:lnTo>
                      <a:pt x="502" y="19"/>
                    </a:lnTo>
                    <a:lnTo>
                      <a:pt x="549" y="33"/>
                    </a:lnTo>
                    <a:lnTo>
                      <a:pt x="573" y="47"/>
                    </a:lnTo>
                    <a:lnTo>
                      <a:pt x="588" y="58"/>
                    </a:lnTo>
                    <a:lnTo>
                      <a:pt x="603" y="77"/>
                    </a:lnTo>
                    <a:lnTo>
                      <a:pt x="578" y="87"/>
                    </a:lnTo>
                    <a:lnTo>
                      <a:pt x="536" y="95"/>
                    </a:lnTo>
                    <a:lnTo>
                      <a:pt x="485" y="101"/>
                    </a:lnTo>
                    <a:lnTo>
                      <a:pt x="436" y="106"/>
                    </a:lnTo>
                    <a:lnTo>
                      <a:pt x="377" y="108"/>
                    </a:lnTo>
                    <a:lnTo>
                      <a:pt x="313" y="109"/>
                    </a:lnTo>
                    <a:lnTo>
                      <a:pt x="252" y="109"/>
                    </a:lnTo>
                    <a:lnTo>
                      <a:pt x="188" y="108"/>
                    </a:lnTo>
                    <a:lnTo>
                      <a:pt x="117" y="102"/>
                    </a:lnTo>
                    <a:lnTo>
                      <a:pt x="61" y="96"/>
                    </a:lnTo>
                    <a:lnTo>
                      <a:pt x="14" y="86"/>
                    </a:lnTo>
                    <a:lnTo>
                      <a:pt x="0" y="78"/>
                    </a:lnTo>
                    <a:lnTo>
                      <a:pt x="2" y="70"/>
                    </a:lnTo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2" name="Oval 8"/>
              <p:cNvSpPr>
                <a:spLocks noChangeArrowheads="1"/>
              </p:cNvSpPr>
              <p:nvPr/>
            </p:nvSpPr>
            <p:spPr bwMode="grayWhite">
              <a:xfrm>
                <a:off x="4458" y="2879"/>
                <a:ext cx="1074" cy="1073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51" name="Group 27"/>
              <p:cNvGrpSpPr>
                <a:grpSpLocks/>
              </p:cNvGrpSpPr>
              <p:nvPr/>
            </p:nvGrpSpPr>
            <p:grpSpPr bwMode="auto">
              <a:xfrm>
                <a:off x="4458" y="2991"/>
                <a:ext cx="999" cy="797"/>
                <a:chOff x="4458" y="2991"/>
                <a:chExt cx="999" cy="797"/>
              </a:xfrm>
            </p:grpSpPr>
            <p:sp>
              <p:nvSpPr>
                <p:cNvPr id="1033" name="Freeform 9"/>
                <p:cNvSpPr>
                  <a:spLocks/>
                </p:cNvSpPr>
                <p:nvPr/>
              </p:nvSpPr>
              <p:spPr bwMode="grayWhite">
                <a:xfrm>
                  <a:off x="4599" y="3283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4" name="Freeform 10"/>
                <p:cNvSpPr>
                  <a:spLocks/>
                </p:cNvSpPr>
                <p:nvPr/>
              </p:nvSpPr>
              <p:spPr bwMode="grayWhite">
                <a:xfrm>
                  <a:off x="4616" y="3305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5" name="Freeform 11"/>
                <p:cNvSpPr>
                  <a:spLocks/>
                </p:cNvSpPr>
                <p:nvPr/>
              </p:nvSpPr>
              <p:spPr bwMode="grayWhite">
                <a:xfrm>
                  <a:off x="4674" y="3275"/>
                  <a:ext cx="37" cy="35"/>
                </a:xfrm>
                <a:custGeom>
                  <a:avLst/>
                  <a:gdLst>
                    <a:gd name="T0" fmla="*/ 36 w 37"/>
                    <a:gd name="T1" fmla="*/ 0 h 35"/>
                    <a:gd name="T2" fmla="*/ 22 w 37"/>
                    <a:gd name="T3" fmla="*/ 0 h 35"/>
                    <a:gd name="T4" fmla="*/ 14 w 37"/>
                    <a:gd name="T5" fmla="*/ 9 h 35"/>
                    <a:gd name="T6" fmla="*/ 9 w 37"/>
                    <a:gd name="T7" fmla="*/ 9 h 35"/>
                    <a:gd name="T8" fmla="*/ 5 w 37"/>
                    <a:gd name="T9" fmla="*/ 13 h 35"/>
                    <a:gd name="T10" fmla="*/ 0 w 37"/>
                    <a:gd name="T11" fmla="*/ 13 h 35"/>
                    <a:gd name="T12" fmla="*/ 0 w 37"/>
                    <a:gd name="T13" fmla="*/ 25 h 35"/>
                    <a:gd name="T14" fmla="*/ 8 w 37"/>
                    <a:gd name="T15" fmla="*/ 34 h 35"/>
                    <a:gd name="T16" fmla="*/ 29 w 37"/>
                    <a:gd name="T17" fmla="*/ 34 h 35"/>
                    <a:gd name="T18" fmla="*/ 36 w 37"/>
                    <a:gd name="T19" fmla="*/ 25 h 35"/>
                    <a:gd name="T20" fmla="*/ 36 w 37"/>
                    <a:gd name="T2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7" h="35">
                      <a:moveTo>
                        <a:pt x="36" y="0"/>
                      </a:move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9" y="9"/>
                      </a:lnTo>
                      <a:lnTo>
                        <a:pt x="5" y="13"/>
                      </a:lnTo>
                      <a:lnTo>
                        <a:pt x="0" y="13"/>
                      </a:lnTo>
                      <a:lnTo>
                        <a:pt x="0" y="25"/>
                      </a:lnTo>
                      <a:lnTo>
                        <a:pt x="8" y="34"/>
                      </a:lnTo>
                      <a:lnTo>
                        <a:pt x="29" y="34"/>
                      </a:lnTo>
                      <a:lnTo>
                        <a:pt x="36" y="25"/>
                      </a:lnTo>
                      <a:lnTo>
                        <a:pt x="3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6" name="Freeform 12"/>
                <p:cNvSpPr>
                  <a:spLocks/>
                </p:cNvSpPr>
                <p:nvPr/>
              </p:nvSpPr>
              <p:spPr bwMode="grayWhite">
                <a:xfrm>
                  <a:off x="4458" y="3303"/>
                  <a:ext cx="324" cy="422"/>
                </a:xfrm>
                <a:custGeom>
                  <a:avLst/>
                  <a:gdLst>
                    <a:gd name="T0" fmla="*/ 76 w 324"/>
                    <a:gd name="T1" fmla="*/ 0 h 422"/>
                    <a:gd name="T2" fmla="*/ 71 w 324"/>
                    <a:gd name="T3" fmla="*/ 11 h 422"/>
                    <a:gd name="T4" fmla="*/ 45 w 324"/>
                    <a:gd name="T5" fmla="*/ 33 h 422"/>
                    <a:gd name="T6" fmla="*/ 40 w 324"/>
                    <a:gd name="T7" fmla="*/ 53 h 422"/>
                    <a:gd name="T8" fmla="*/ 21 w 324"/>
                    <a:gd name="T9" fmla="*/ 68 h 422"/>
                    <a:gd name="T10" fmla="*/ 8 w 324"/>
                    <a:gd name="T11" fmla="*/ 96 h 422"/>
                    <a:gd name="T12" fmla="*/ 8 w 324"/>
                    <a:gd name="T13" fmla="*/ 114 h 422"/>
                    <a:gd name="T14" fmla="*/ 0 w 324"/>
                    <a:gd name="T15" fmla="*/ 144 h 422"/>
                    <a:gd name="T16" fmla="*/ 11 w 324"/>
                    <a:gd name="T17" fmla="*/ 157 h 422"/>
                    <a:gd name="T18" fmla="*/ 40 w 324"/>
                    <a:gd name="T19" fmla="*/ 195 h 422"/>
                    <a:gd name="T20" fmla="*/ 48 w 324"/>
                    <a:gd name="T21" fmla="*/ 190 h 422"/>
                    <a:gd name="T22" fmla="*/ 99 w 324"/>
                    <a:gd name="T23" fmla="*/ 190 h 422"/>
                    <a:gd name="T24" fmla="*/ 123 w 324"/>
                    <a:gd name="T25" fmla="*/ 199 h 422"/>
                    <a:gd name="T26" fmla="*/ 121 w 324"/>
                    <a:gd name="T27" fmla="*/ 229 h 422"/>
                    <a:gd name="T28" fmla="*/ 138 w 324"/>
                    <a:gd name="T29" fmla="*/ 268 h 422"/>
                    <a:gd name="T30" fmla="*/ 137 w 324"/>
                    <a:gd name="T31" fmla="*/ 279 h 422"/>
                    <a:gd name="T32" fmla="*/ 144 w 324"/>
                    <a:gd name="T33" fmla="*/ 291 h 422"/>
                    <a:gd name="T34" fmla="*/ 133 w 324"/>
                    <a:gd name="T35" fmla="*/ 319 h 422"/>
                    <a:gd name="T36" fmla="*/ 146 w 324"/>
                    <a:gd name="T37" fmla="*/ 354 h 422"/>
                    <a:gd name="T38" fmla="*/ 153 w 324"/>
                    <a:gd name="T39" fmla="*/ 382 h 422"/>
                    <a:gd name="T40" fmla="*/ 162 w 324"/>
                    <a:gd name="T41" fmla="*/ 399 h 422"/>
                    <a:gd name="T42" fmla="*/ 171 w 324"/>
                    <a:gd name="T43" fmla="*/ 421 h 422"/>
                    <a:gd name="T44" fmla="*/ 188 w 324"/>
                    <a:gd name="T45" fmla="*/ 418 h 422"/>
                    <a:gd name="T46" fmla="*/ 216 w 324"/>
                    <a:gd name="T47" fmla="*/ 402 h 422"/>
                    <a:gd name="T48" fmla="*/ 229 w 324"/>
                    <a:gd name="T49" fmla="*/ 382 h 422"/>
                    <a:gd name="T50" fmla="*/ 228 w 324"/>
                    <a:gd name="T51" fmla="*/ 369 h 422"/>
                    <a:gd name="T52" fmla="*/ 245 w 324"/>
                    <a:gd name="T53" fmla="*/ 359 h 422"/>
                    <a:gd name="T54" fmla="*/ 242 w 324"/>
                    <a:gd name="T55" fmla="*/ 340 h 422"/>
                    <a:gd name="T56" fmla="*/ 267 w 324"/>
                    <a:gd name="T57" fmla="*/ 310 h 422"/>
                    <a:gd name="T58" fmla="*/ 271 w 324"/>
                    <a:gd name="T59" fmla="*/ 285 h 422"/>
                    <a:gd name="T60" fmla="*/ 264 w 324"/>
                    <a:gd name="T61" fmla="*/ 277 h 422"/>
                    <a:gd name="T62" fmla="*/ 267 w 324"/>
                    <a:gd name="T63" fmla="*/ 267 h 422"/>
                    <a:gd name="T64" fmla="*/ 261 w 324"/>
                    <a:gd name="T65" fmla="*/ 258 h 422"/>
                    <a:gd name="T66" fmla="*/ 280 w 324"/>
                    <a:gd name="T67" fmla="*/ 234 h 422"/>
                    <a:gd name="T68" fmla="*/ 280 w 324"/>
                    <a:gd name="T69" fmla="*/ 222 h 422"/>
                    <a:gd name="T70" fmla="*/ 306 w 324"/>
                    <a:gd name="T71" fmla="*/ 202 h 422"/>
                    <a:gd name="T72" fmla="*/ 323 w 324"/>
                    <a:gd name="T73" fmla="*/ 148 h 422"/>
                    <a:gd name="T74" fmla="*/ 299 w 324"/>
                    <a:gd name="T75" fmla="*/ 162 h 422"/>
                    <a:gd name="T76" fmla="*/ 278 w 324"/>
                    <a:gd name="T77" fmla="*/ 156 h 422"/>
                    <a:gd name="T78" fmla="*/ 281 w 324"/>
                    <a:gd name="T79" fmla="*/ 143 h 422"/>
                    <a:gd name="T80" fmla="*/ 260 w 324"/>
                    <a:gd name="T81" fmla="*/ 129 h 422"/>
                    <a:gd name="T82" fmla="*/ 250 w 324"/>
                    <a:gd name="T83" fmla="*/ 94 h 422"/>
                    <a:gd name="T84" fmla="*/ 230 w 324"/>
                    <a:gd name="T85" fmla="*/ 66 h 422"/>
                    <a:gd name="T86" fmla="*/ 230 w 324"/>
                    <a:gd name="T87" fmla="*/ 47 h 422"/>
                    <a:gd name="T88" fmla="*/ 219 w 324"/>
                    <a:gd name="T89" fmla="*/ 46 h 422"/>
                    <a:gd name="T90" fmla="*/ 212 w 324"/>
                    <a:gd name="T91" fmla="*/ 49 h 422"/>
                    <a:gd name="T92" fmla="*/ 182 w 324"/>
                    <a:gd name="T93" fmla="*/ 38 h 422"/>
                    <a:gd name="T94" fmla="*/ 174 w 324"/>
                    <a:gd name="T95" fmla="*/ 46 h 422"/>
                    <a:gd name="T96" fmla="*/ 167 w 324"/>
                    <a:gd name="T97" fmla="*/ 56 h 422"/>
                    <a:gd name="T98" fmla="*/ 151 w 324"/>
                    <a:gd name="T99" fmla="*/ 38 h 422"/>
                    <a:gd name="T100" fmla="*/ 135 w 324"/>
                    <a:gd name="T101" fmla="*/ 33 h 422"/>
                    <a:gd name="T102" fmla="*/ 134 w 324"/>
                    <a:gd name="T103" fmla="*/ 10 h 422"/>
                    <a:gd name="T104" fmla="*/ 111 w 324"/>
                    <a:gd name="T105" fmla="*/ 14 h 422"/>
                    <a:gd name="T106" fmla="*/ 96 w 324"/>
                    <a:gd name="T107" fmla="*/ 9 h 422"/>
                    <a:gd name="T108" fmla="*/ 76 w 324"/>
                    <a:gd name="T109" fmla="*/ 0 h 4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324" h="422">
                      <a:moveTo>
                        <a:pt x="76" y="0"/>
                      </a:moveTo>
                      <a:lnTo>
                        <a:pt x="71" y="11"/>
                      </a:lnTo>
                      <a:lnTo>
                        <a:pt x="45" y="33"/>
                      </a:lnTo>
                      <a:lnTo>
                        <a:pt x="40" y="53"/>
                      </a:lnTo>
                      <a:lnTo>
                        <a:pt x="21" y="68"/>
                      </a:lnTo>
                      <a:lnTo>
                        <a:pt x="8" y="96"/>
                      </a:lnTo>
                      <a:lnTo>
                        <a:pt x="8" y="114"/>
                      </a:lnTo>
                      <a:lnTo>
                        <a:pt x="0" y="144"/>
                      </a:lnTo>
                      <a:lnTo>
                        <a:pt x="11" y="157"/>
                      </a:lnTo>
                      <a:lnTo>
                        <a:pt x="40" y="195"/>
                      </a:lnTo>
                      <a:lnTo>
                        <a:pt x="48" y="190"/>
                      </a:lnTo>
                      <a:lnTo>
                        <a:pt x="99" y="190"/>
                      </a:lnTo>
                      <a:lnTo>
                        <a:pt x="123" y="199"/>
                      </a:lnTo>
                      <a:lnTo>
                        <a:pt x="121" y="229"/>
                      </a:lnTo>
                      <a:lnTo>
                        <a:pt x="138" y="268"/>
                      </a:lnTo>
                      <a:lnTo>
                        <a:pt x="137" y="279"/>
                      </a:lnTo>
                      <a:lnTo>
                        <a:pt x="144" y="291"/>
                      </a:lnTo>
                      <a:lnTo>
                        <a:pt x="133" y="319"/>
                      </a:lnTo>
                      <a:lnTo>
                        <a:pt x="146" y="354"/>
                      </a:lnTo>
                      <a:lnTo>
                        <a:pt x="153" y="382"/>
                      </a:lnTo>
                      <a:lnTo>
                        <a:pt x="162" y="399"/>
                      </a:lnTo>
                      <a:lnTo>
                        <a:pt x="171" y="421"/>
                      </a:lnTo>
                      <a:lnTo>
                        <a:pt x="188" y="418"/>
                      </a:lnTo>
                      <a:lnTo>
                        <a:pt x="216" y="402"/>
                      </a:lnTo>
                      <a:lnTo>
                        <a:pt x="229" y="382"/>
                      </a:lnTo>
                      <a:lnTo>
                        <a:pt x="228" y="369"/>
                      </a:lnTo>
                      <a:lnTo>
                        <a:pt x="245" y="359"/>
                      </a:lnTo>
                      <a:lnTo>
                        <a:pt x="242" y="340"/>
                      </a:lnTo>
                      <a:lnTo>
                        <a:pt x="267" y="310"/>
                      </a:lnTo>
                      <a:lnTo>
                        <a:pt x="271" y="285"/>
                      </a:lnTo>
                      <a:lnTo>
                        <a:pt x="264" y="277"/>
                      </a:lnTo>
                      <a:lnTo>
                        <a:pt x="267" y="267"/>
                      </a:lnTo>
                      <a:lnTo>
                        <a:pt x="261" y="258"/>
                      </a:lnTo>
                      <a:lnTo>
                        <a:pt x="280" y="234"/>
                      </a:lnTo>
                      <a:lnTo>
                        <a:pt x="280" y="222"/>
                      </a:lnTo>
                      <a:lnTo>
                        <a:pt x="306" y="202"/>
                      </a:lnTo>
                      <a:lnTo>
                        <a:pt x="323" y="148"/>
                      </a:lnTo>
                      <a:lnTo>
                        <a:pt x="299" y="162"/>
                      </a:lnTo>
                      <a:lnTo>
                        <a:pt x="278" y="156"/>
                      </a:lnTo>
                      <a:lnTo>
                        <a:pt x="281" y="143"/>
                      </a:lnTo>
                      <a:lnTo>
                        <a:pt x="260" y="129"/>
                      </a:lnTo>
                      <a:lnTo>
                        <a:pt x="250" y="94"/>
                      </a:lnTo>
                      <a:lnTo>
                        <a:pt x="230" y="66"/>
                      </a:lnTo>
                      <a:lnTo>
                        <a:pt x="230" y="47"/>
                      </a:lnTo>
                      <a:lnTo>
                        <a:pt x="219" y="46"/>
                      </a:lnTo>
                      <a:lnTo>
                        <a:pt x="212" y="49"/>
                      </a:lnTo>
                      <a:lnTo>
                        <a:pt x="182" y="38"/>
                      </a:lnTo>
                      <a:lnTo>
                        <a:pt x="174" y="46"/>
                      </a:lnTo>
                      <a:lnTo>
                        <a:pt x="167" y="56"/>
                      </a:lnTo>
                      <a:lnTo>
                        <a:pt x="151" y="38"/>
                      </a:lnTo>
                      <a:lnTo>
                        <a:pt x="135" y="33"/>
                      </a:lnTo>
                      <a:lnTo>
                        <a:pt x="134" y="10"/>
                      </a:lnTo>
                      <a:lnTo>
                        <a:pt x="111" y="14"/>
                      </a:lnTo>
                      <a:lnTo>
                        <a:pt x="96" y="9"/>
                      </a:lnTo>
                      <a:lnTo>
                        <a:pt x="7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7" name="Freeform 13"/>
                <p:cNvSpPr>
                  <a:spLocks/>
                </p:cNvSpPr>
                <p:nvPr/>
              </p:nvSpPr>
              <p:spPr bwMode="grayWhite">
                <a:xfrm>
                  <a:off x="5205" y="3408"/>
                  <a:ext cx="17" cy="21"/>
                </a:xfrm>
                <a:custGeom>
                  <a:avLst/>
                  <a:gdLst>
                    <a:gd name="T0" fmla="*/ 7 w 17"/>
                    <a:gd name="T1" fmla="*/ 0 h 21"/>
                    <a:gd name="T2" fmla="*/ 9 w 17"/>
                    <a:gd name="T3" fmla="*/ 5 h 21"/>
                    <a:gd name="T4" fmla="*/ 7 w 17"/>
                    <a:gd name="T5" fmla="*/ 10 h 21"/>
                    <a:gd name="T6" fmla="*/ 7 w 17"/>
                    <a:gd name="T7" fmla="*/ 14 h 21"/>
                    <a:gd name="T8" fmla="*/ 16 w 17"/>
                    <a:gd name="T9" fmla="*/ 17 h 21"/>
                    <a:gd name="T10" fmla="*/ 16 w 17"/>
                    <a:gd name="T11" fmla="*/ 20 h 21"/>
                    <a:gd name="T12" fmla="*/ 9 w 17"/>
                    <a:gd name="T13" fmla="*/ 17 h 21"/>
                    <a:gd name="T14" fmla="*/ 3 w 17"/>
                    <a:gd name="T15" fmla="*/ 20 h 21"/>
                    <a:gd name="T16" fmla="*/ 0 w 17"/>
                    <a:gd name="T17" fmla="*/ 17 h 21"/>
                    <a:gd name="T18" fmla="*/ 3 w 17"/>
                    <a:gd name="T19" fmla="*/ 14 h 21"/>
                    <a:gd name="T20" fmla="*/ 0 w 17"/>
                    <a:gd name="T21" fmla="*/ 10 h 21"/>
                    <a:gd name="T22" fmla="*/ 3 w 17"/>
                    <a:gd name="T23" fmla="*/ 2 h 21"/>
                    <a:gd name="T24" fmla="*/ 7 w 17"/>
                    <a:gd name="T2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" h="21">
                      <a:moveTo>
                        <a:pt x="7" y="0"/>
                      </a:moveTo>
                      <a:lnTo>
                        <a:pt x="9" y="5"/>
                      </a:lnTo>
                      <a:lnTo>
                        <a:pt x="7" y="10"/>
                      </a:lnTo>
                      <a:lnTo>
                        <a:pt x="7" y="14"/>
                      </a:lnTo>
                      <a:lnTo>
                        <a:pt x="16" y="17"/>
                      </a:lnTo>
                      <a:lnTo>
                        <a:pt x="16" y="20"/>
                      </a:lnTo>
                      <a:lnTo>
                        <a:pt x="9" y="17"/>
                      </a:lnTo>
                      <a:lnTo>
                        <a:pt x="3" y="20"/>
                      </a:lnTo>
                      <a:lnTo>
                        <a:pt x="0" y="17"/>
                      </a:lnTo>
                      <a:lnTo>
                        <a:pt x="3" y="14"/>
                      </a:lnTo>
                      <a:lnTo>
                        <a:pt x="0" y="10"/>
                      </a:lnTo>
                      <a:lnTo>
                        <a:pt x="3" y="2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8" name="Freeform 14"/>
                <p:cNvSpPr>
                  <a:spLocks/>
                </p:cNvSpPr>
                <p:nvPr/>
              </p:nvSpPr>
              <p:spPr bwMode="grayWhite">
                <a:xfrm>
                  <a:off x="5144" y="3496"/>
                  <a:ext cx="49" cy="70"/>
                </a:xfrm>
                <a:custGeom>
                  <a:avLst/>
                  <a:gdLst>
                    <a:gd name="T0" fmla="*/ 0 w 49"/>
                    <a:gd name="T1" fmla="*/ 34 h 70"/>
                    <a:gd name="T2" fmla="*/ 17 w 49"/>
                    <a:gd name="T3" fmla="*/ 34 h 70"/>
                    <a:gd name="T4" fmla="*/ 37 w 49"/>
                    <a:gd name="T5" fmla="*/ 0 h 70"/>
                    <a:gd name="T6" fmla="*/ 48 w 49"/>
                    <a:gd name="T7" fmla="*/ 20 h 70"/>
                    <a:gd name="T8" fmla="*/ 39 w 49"/>
                    <a:gd name="T9" fmla="*/ 69 h 70"/>
                    <a:gd name="T10" fmla="*/ 3 w 49"/>
                    <a:gd name="T11" fmla="*/ 57 h 70"/>
                    <a:gd name="T12" fmla="*/ 0 w 49"/>
                    <a:gd name="T13" fmla="*/ 3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" h="70">
                      <a:moveTo>
                        <a:pt x="0" y="34"/>
                      </a:moveTo>
                      <a:lnTo>
                        <a:pt x="17" y="34"/>
                      </a:lnTo>
                      <a:lnTo>
                        <a:pt x="37" y="0"/>
                      </a:lnTo>
                      <a:lnTo>
                        <a:pt x="48" y="20"/>
                      </a:lnTo>
                      <a:lnTo>
                        <a:pt x="39" y="69"/>
                      </a:lnTo>
                      <a:lnTo>
                        <a:pt x="3" y="57"/>
                      </a:lnTo>
                      <a:lnTo>
                        <a:pt x="0" y="3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9" name="Freeform 15"/>
                <p:cNvSpPr>
                  <a:spLocks/>
                </p:cNvSpPr>
                <p:nvPr/>
              </p:nvSpPr>
              <p:spPr bwMode="grayWhite">
                <a:xfrm>
                  <a:off x="5241" y="3523"/>
                  <a:ext cx="84" cy="67"/>
                </a:xfrm>
                <a:custGeom>
                  <a:avLst/>
                  <a:gdLst>
                    <a:gd name="T0" fmla="*/ 5 w 84"/>
                    <a:gd name="T1" fmla="*/ 15 h 67"/>
                    <a:gd name="T2" fmla="*/ 0 w 84"/>
                    <a:gd name="T3" fmla="*/ 0 h 67"/>
                    <a:gd name="T4" fmla="*/ 27 w 84"/>
                    <a:gd name="T5" fmla="*/ 6 h 67"/>
                    <a:gd name="T6" fmla="*/ 67 w 84"/>
                    <a:gd name="T7" fmla="*/ 22 h 67"/>
                    <a:gd name="T8" fmla="*/ 67 w 84"/>
                    <a:gd name="T9" fmla="*/ 34 h 67"/>
                    <a:gd name="T10" fmla="*/ 83 w 84"/>
                    <a:gd name="T11" fmla="*/ 66 h 67"/>
                    <a:gd name="T12" fmla="*/ 52 w 84"/>
                    <a:gd name="T13" fmla="*/ 36 h 67"/>
                    <a:gd name="T14" fmla="*/ 31 w 84"/>
                    <a:gd name="T15" fmla="*/ 38 h 67"/>
                    <a:gd name="T16" fmla="*/ 5 w 84"/>
                    <a:gd name="T17" fmla="*/ 15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4" h="67">
                      <a:moveTo>
                        <a:pt x="5" y="15"/>
                      </a:moveTo>
                      <a:lnTo>
                        <a:pt x="0" y="0"/>
                      </a:lnTo>
                      <a:lnTo>
                        <a:pt x="27" y="6"/>
                      </a:lnTo>
                      <a:lnTo>
                        <a:pt x="67" y="22"/>
                      </a:lnTo>
                      <a:lnTo>
                        <a:pt x="67" y="34"/>
                      </a:lnTo>
                      <a:lnTo>
                        <a:pt x="83" y="66"/>
                      </a:lnTo>
                      <a:lnTo>
                        <a:pt x="52" y="36"/>
                      </a:lnTo>
                      <a:lnTo>
                        <a:pt x="31" y="38"/>
                      </a:lnTo>
                      <a:lnTo>
                        <a:pt x="5" y="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0" name="Freeform 16"/>
                <p:cNvSpPr>
                  <a:spLocks/>
                </p:cNvSpPr>
                <p:nvPr/>
              </p:nvSpPr>
              <p:spPr bwMode="grayWhite">
                <a:xfrm>
                  <a:off x="5400" y="3660"/>
                  <a:ext cx="57" cy="73"/>
                </a:xfrm>
                <a:custGeom>
                  <a:avLst/>
                  <a:gdLst>
                    <a:gd name="T0" fmla="*/ 34 w 57"/>
                    <a:gd name="T1" fmla="*/ 0 h 73"/>
                    <a:gd name="T2" fmla="*/ 56 w 57"/>
                    <a:gd name="T3" fmla="*/ 21 h 73"/>
                    <a:gd name="T4" fmla="*/ 11 w 57"/>
                    <a:gd name="T5" fmla="*/ 72 h 73"/>
                    <a:gd name="T6" fmla="*/ 0 w 57"/>
                    <a:gd name="T7" fmla="*/ 60 h 73"/>
                    <a:gd name="T8" fmla="*/ 32 w 57"/>
                    <a:gd name="T9" fmla="*/ 28 h 73"/>
                    <a:gd name="T10" fmla="*/ 34 w 57"/>
                    <a:gd name="T11" fmla="*/ 0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7" h="73">
                      <a:moveTo>
                        <a:pt x="34" y="0"/>
                      </a:moveTo>
                      <a:lnTo>
                        <a:pt x="56" y="21"/>
                      </a:lnTo>
                      <a:lnTo>
                        <a:pt x="11" y="72"/>
                      </a:lnTo>
                      <a:lnTo>
                        <a:pt x="0" y="60"/>
                      </a:lnTo>
                      <a:lnTo>
                        <a:pt x="32" y="28"/>
                      </a:lnTo>
                      <a:lnTo>
                        <a:pt x="34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1" name="Freeform 17"/>
                <p:cNvSpPr>
                  <a:spLocks/>
                </p:cNvSpPr>
                <p:nvPr/>
              </p:nvSpPr>
              <p:spPr bwMode="grayWhite">
                <a:xfrm>
                  <a:off x="4558" y="3167"/>
                  <a:ext cx="29" cy="48"/>
                </a:xfrm>
                <a:custGeom>
                  <a:avLst/>
                  <a:gdLst>
                    <a:gd name="T0" fmla="*/ 28 w 29"/>
                    <a:gd name="T1" fmla="*/ 36 h 48"/>
                    <a:gd name="T2" fmla="*/ 20 w 29"/>
                    <a:gd name="T3" fmla="*/ 31 h 48"/>
                    <a:gd name="T4" fmla="*/ 20 w 29"/>
                    <a:gd name="T5" fmla="*/ 10 h 48"/>
                    <a:gd name="T6" fmla="*/ 24 w 29"/>
                    <a:gd name="T7" fmla="*/ 5 h 48"/>
                    <a:gd name="T8" fmla="*/ 17 w 29"/>
                    <a:gd name="T9" fmla="*/ 5 h 48"/>
                    <a:gd name="T10" fmla="*/ 21 w 29"/>
                    <a:gd name="T11" fmla="*/ 0 h 48"/>
                    <a:gd name="T12" fmla="*/ 16 w 29"/>
                    <a:gd name="T13" fmla="*/ 0 h 48"/>
                    <a:gd name="T14" fmla="*/ 10 w 29"/>
                    <a:gd name="T15" fmla="*/ 6 h 48"/>
                    <a:gd name="T16" fmla="*/ 10 w 29"/>
                    <a:gd name="T17" fmla="*/ 19 h 48"/>
                    <a:gd name="T18" fmla="*/ 13 w 29"/>
                    <a:gd name="T19" fmla="*/ 22 h 48"/>
                    <a:gd name="T20" fmla="*/ 13 w 29"/>
                    <a:gd name="T21" fmla="*/ 28 h 48"/>
                    <a:gd name="T22" fmla="*/ 11 w 29"/>
                    <a:gd name="T23" fmla="*/ 28 h 48"/>
                    <a:gd name="T24" fmla="*/ 6 w 29"/>
                    <a:gd name="T25" fmla="*/ 33 h 48"/>
                    <a:gd name="T26" fmla="*/ 6 w 29"/>
                    <a:gd name="T27" fmla="*/ 38 h 48"/>
                    <a:gd name="T28" fmla="*/ 0 w 29"/>
                    <a:gd name="T29" fmla="*/ 47 h 48"/>
                    <a:gd name="T30" fmla="*/ 21 w 29"/>
                    <a:gd name="T31" fmla="*/ 47 h 48"/>
                    <a:gd name="T32" fmla="*/ 28 w 29"/>
                    <a:gd name="T33" fmla="*/ 36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9" h="48">
                      <a:moveTo>
                        <a:pt x="28" y="36"/>
                      </a:moveTo>
                      <a:lnTo>
                        <a:pt x="20" y="31"/>
                      </a:lnTo>
                      <a:lnTo>
                        <a:pt x="20" y="10"/>
                      </a:lnTo>
                      <a:lnTo>
                        <a:pt x="24" y="5"/>
                      </a:lnTo>
                      <a:lnTo>
                        <a:pt x="17" y="5"/>
                      </a:lnTo>
                      <a:lnTo>
                        <a:pt x="21" y="0"/>
                      </a:lnTo>
                      <a:lnTo>
                        <a:pt x="16" y="0"/>
                      </a:lnTo>
                      <a:lnTo>
                        <a:pt x="10" y="6"/>
                      </a:lnTo>
                      <a:lnTo>
                        <a:pt x="10" y="19"/>
                      </a:lnTo>
                      <a:lnTo>
                        <a:pt x="13" y="22"/>
                      </a:lnTo>
                      <a:lnTo>
                        <a:pt x="13" y="28"/>
                      </a:lnTo>
                      <a:lnTo>
                        <a:pt x="11" y="28"/>
                      </a:lnTo>
                      <a:lnTo>
                        <a:pt x="6" y="33"/>
                      </a:lnTo>
                      <a:lnTo>
                        <a:pt x="6" y="38"/>
                      </a:lnTo>
                      <a:lnTo>
                        <a:pt x="0" y="47"/>
                      </a:lnTo>
                      <a:lnTo>
                        <a:pt x="21" y="47"/>
                      </a:lnTo>
                      <a:lnTo>
                        <a:pt x="28" y="3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2" name="Freeform 18"/>
                <p:cNvSpPr>
                  <a:spLocks/>
                </p:cNvSpPr>
                <p:nvPr/>
              </p:nvSpPr>
              <p:spPr bwMode="grayWhite">
                <a:xfrm>
                  <a:off x="4549" y="3183"/>
                  <a:ext cx="17" cy="17"/>
                </a:xfrm>
                <a:custGeom>
                  <a:avLst/>
                  <a:gdLst>
                    <a:gd name="T0" fmla="*/ 13 w 17"/>
                    <a:gd name="T1" fmla="*/ 5 h 17"/>
                    <a:gd name="T2" fmla="*/ 16 w 17"/>
                    <a:gd name="T3" fmla="*/ 5 h 17"/>
                    <a:gd name="T4" fmla="*/ 16 w 17"/>
                    <a:gd name="T5" fmla="*/ 0 h 17"/>
                    <a:gd name="T6" fmla="*/ 10 w 17"/>
                    <a:gd name="T7" fmla="*/ 0 h 17"/>
                    <a:gd name="T8" fmla="*/ 0 w 17"/>
                    <a:gd name="T9" fmla="*/ 10 h 17"/>
                    <a:gd name="T10" fmla="*/ 0 w 17"/>
                    <a:gd name="T11" fmla="*/ 16 h 17"/>
                    <a:gd name="T12" fmla="*/ 9 w 17"/>
                    <a:gd name="T13" fmla="*/ 16 h 17"/>
                    <a:gd name="T14" fmla="*/ 13 w 17"/>
                    <a:gd name="T15" fmla="*/ 11 h 17"/>
                    <a:gd name="T16" fmla="*/ 13 w 17"/>
                    <a:gd name="T17" fmla="*/ 5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17">
                      <a:moveTo>
                        <a:pt x="13" y="5"/>
                      </a:moveTo>
                      <a:lnTo>
                        <a:pt x="16" y="5"/>
                      </a:lnTo>
                      <a:lnTo>
                        <a:pt x="16" y="0"/>
                      </a:lnTo>
                      <a:lnTo>
                        <a:pt x="10" y="0"/>
                      </a:lnTo>
                      <a:lnTo>
                        <a:pt x="0" y="10"/>
                      </a:lnTo>
                      <a:lnTo>
                        <a:pt x="0" y="16"/>
                      </a:lnTo>
                      <a:lnTo>
                        <a:pt x="9" y="16"/>
                      </a:lnTo>
                      <a:lnTo>
                        <a:pt x="13" y="11"/>
                      </a:lnTo>
                      <a:lnTo>
                        <a:pt x="13" y="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3" name="Freeform 19"/>
                <p:cNvSpPr>
                  <a:spLocks/>
                </p:cNvSpPr>
                <p:nvPr/>
              </p:nvSpPr>
              <p:spPr bwMode="grayWhite">
                <a:xfrm>
                  <a:off x="4527" y="3155"/>
                  <a:ext cx="184" cy="155"/>
                </a:xfrm>
                <a:custGeom>
                  <a:avLst/>
                  <a:gdLst>
                    <a:gd name="T0" fmla="*/ 120 w 184"/>
                    <a:gd name="T1" fmla="*/ 10 h 155"/>
                    <a:gd name="T2" fmla="*/ 144 w 184"/>
                    <a:gd name="T3" fmla="*/ 14 h 155"/>
                    <a:gd name="T4" fmla="*/ 129 w 184"/>
                    <a:gd name="T5" fmla="*/ 20 h 155"/>
                    <a:gd name="T6" fmla="*/ 123 w 184"/>
                    <a:gd name="T7" fmla="*/ 29 h 155"/>
                    <a:gd name="T8" fmla="*/ 114 w 184"/>
                    <a:gd name="T9" fmla="*/ 50 h 155"/>
                    <a:gd name="T10" fmla="*/ 100 w 184"/>
                    <a:gd name="T11" fmla="*/ 51 h 155"/>
                    <a:gd name="T12" fmla="*/ 88 w 184"/>
                    <a:gd name="T13" fmla="*/ 49 h 155"/>
                    <a:gd name="T14" fmla="*/ 94 w 184"/>
                    <a:gd name="T15" fmla="*/ 39 h 155"/>
                    <a:gd name="T16" fmla="*/ 88 w 184"/>
                    <a:gd name="T17" fmla="*/ 26 h 155"/>
                    <a:gd name="T18" fmla="*/ 81 w 184"/>
                    <a:gd name="T19" fmla="*/ 49 h 155"/>
                    <a:gd name="T20" fmla="*/ 62 w 184"/>
                    <a:gd name="T21" fmla="*/ 60 h 155"/>
                    <a:gd name="T22" fmla="*/ 52 w 184"/>
                    <a:gd name="T23" fmla="*/ 67 h 155"/>
                    <a:gd name="T24" fmla="*/ 38 w 184"/>
                    <a:gd name="T25" fmla="*/ 77 h 155"/>
                    <a:gd name="T26" fmla="*/ 30 w 184"/>
                    <a:gd name="T27" fmla="*/ 102 h 155"/>
                    <a:gd name="T28" fmla="*/ 5 w 184"/>
                    <a:gd name="T29" fmla="*/ 93 h 155"/>
                    <a:gd name="T30" fmla="*/ 0 w 184"/>
                    <a:gd name="T31" fmla="*/ 111 h 155"/>
                    <a:gd name="T32" fmla="*/ 10 w 184"/>
                    <a:gd name="T33" fmla="*/ 138 h 155"/>
                    <a:gd name="T34" fmla="*/ 50 w 184"/>
                    <a:gd name="T35" fmla="*/ 109 h 155"/>
                    <a:gd name="T36" fmla="*/ 75 w 184"/>
                    <a:gd name="T37" fmla="*/ 103 h 155"/>
                    <a:gd name="T38" fmla="*/ 79 w 184"/>
                    <a:gd name="T39" fmla="*/ 115 h 155"/>
                    <a:gd name="T40" fmla="*/ 99 w 184"/>
                    <a:gd name="T41" fmla="*/ 143 h 155"/>
                    <a:gd name="T42" fmla="*/ 101 w 184"/>
                    <a:gd name="T43" fmla="*/ 135 h 155"/>
                    <a:gd name="T44" fmla="*/ 107 w 184"/>
                    <a:gd name="T45" fmla="*/ 135 h 155"/>
                    <a:gd name="T46" fmla="*/ 88 w 184"/>
                    <a:gd name="T47" fmla="*/ 108 h 155"/>
                    <a:gd name="T48" fmla="*/ 94 w 184"/>
                    <a:gd name="T49" fmla="*/ 99 h 155"/>
                    <a:gd name="T50" fmla="*/ 114 w 184"/>
                    <a:gd name="T51" fmla="*/ 127 h 155"/>
                    <a:gd name="T52" fmla="*/ 123 w 184"/>
                    <a:gd name="T53" fmla="*/ 144 h 155"/>
                    <a:gd name="T54" fmla="*/ 127 w 184"/>
                    <a:gd name="T55" fmla="*/ 154 h 155"/>
                    <a:gd name="T56" fmla="*/ 131 w 184"/>
                    <a:gd name="T57" fmla="*/ 136 h 155"/>
                    <a:gd name="T58" fmla="*/ 144 w 184"/>
                    <a:gd name="T59" fmla="*/ 130 h 155"/>
                    <a:gd name="T60" fmla="*/ 153 w 184"/>
                    <a:gd name="T61" fmla="*/ 126 h 155"/>
                    <a:gd name="T62" fmla="*/ 150 w 184"/>
                    <a:gd name="T63" fmla="*/ 113 h 155"/>
                    <a:gd name="T64" fmla="*/ 157 w 184"/>
                    <a:gd name="T65" fmla="*/ 90 h 155"/>
                    <a:gd name="T66" fmla="*/ 166 w 184"/>
                    <a:gd name="T67" fmla="*/ 93 h 155"/>
                    <a:gd name="T68" fmla="*/ 169 w 184"/>
                    <a:gd name="T69" fmla="*/ 103 h 155"/>
                    <a:gd name="T70" fmla="*/ 177 w 184"/>
                    <a:gd name="T71" fmla="*/ 98 h 155"/>
                    <a:gd name="T72" fmla="*/ 175 w 184"/>
                    <a:gd name="T73" fmla="*/ 95 h 155"/>
                    <a:gd name="T74" fmla="*/ 180 w 184"/>
                    <a:gd name="T75" fmla="*/ 81 h 155"/>
                    <a:gd name="T76" fmla="*/ 183 w 184"/>
                    <a:gd name="T77" fmla="*/ 98 h 155"/>
                    <a:gd name="T78" fmla="*/ 120 w 184"/>
                    <a:gd name="T79" fmla="*/ 0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84" h="155">
                      <a:moveTo>
                        <a:pt x="120" y="0"/>
                      </a:moveTo>
                      <a:lnTo>
                        <a:pt x="120" y="10"/>
                      </a:lnTo>
                      <a:lnTo>
                        <a:pt x="124" y="14"/>
                      </a:lnTo>
                      <a:lnTo>
                        <a:pt x="144" y="14"/>
                      </a:lnTo>
                      <a:lnTo>
                        <a:pt x="144" y="20"/>
                      </a:lnTo>
                      <a:lnTo>
                        <a:pt x="129" y="20"/>
                      </a:lnTo>
                      <a:lnTo>
                        <a:pt x="129" y="37"/>
                      </a:lnTo>
                      <a:lnTo>
                        <a:pt x="123" y="29"/>
                      </a:lnTo>
                      <a:lnTo>
                        <a:pt x="123" y="40"/>
                      </a:lnTo>
                      <a:lnTo>
                        <a:pt x="114" y="50"/>
                      </a:lnTo>
                      <a:lnTo>
                        <a:pt x="109" y="44"/>
                      </a:lnTo>
                      <a:lnTo>
                        <a:pt x="100" y="51"/>
                      </a:lnTo>
                      <a:lnTo>
                        <a:pt x="99" y="49"/>
                      </a:lnTo>
                      <a:lnTo>
                        <a:pt x="88" y="49"/>
                      </a:lnTo>
                      <a:lnTo>
                        <a:pt x="94" y="42"/>
                      </a:lnTo>
                      <a:lnTo>
                        <a:pt x="94" y="39"/>
                      </a:lnTo>
                      <a:lnTo>
                        <a:pt x="88" y="34"/>
                      </a:lnTo>
                      <a:lnTo>
                        <a:pt x="88" y="26"/>
                      </a:lnTo>
                      <a:lnTo>
                        <a:pt x="81" y="34"/>
                      </a:lnTo>
                      <a:lnTo>
                        <a:pt x="81" y="49"/>
                      </a:lnTo>
                      <a:lnTo>
                        <a:pt x="73" y="49"/>
                      </a:lnTo>
                      <a:lnTo>
                        <a:pt x="62" y="60"/>
                      </a:lnTo>
                      <a:lnTo>
                        <a:pt x="58" y="60"/>
                      </a:lnTo>
                      <a:lnTo>
                        <a:pt x="52" y="67"/>
                      </a:lnTo>
                      <a:lnTo>
                        <a:pt x="30" y="67"/>
                      </a:lnTo>
                      <a:lnTo>
                        <a:pt x="38" y="77"/>
                      </a:lnTo>
                      <a:lnTo>
                        <a:pt x="38" y="93"/>
                      </a:lnTo>
                      <a:lnTo>
                        <a:pt x="30" y="102"/>
                      </a:lnTo>
                      <a:lnTo>
                        <a:pt x="22" y="93"/>
                      </a:lnTo>
                      <a:lnTo>
                        <a:pt x="5" y="93"/>
                      </a:lnTo>
                      <a:lnTo>
                        <a:pt x="5" y="104"/>
                      </a:lnTo>
                      <a:lnTo>
                        <a:pt x="0" y="111"/>
                      </a:lnTo>
                      <a:lnTo>
                        <a:pt x="0" y="126"/>
                      </a:lnTo>
                      <a:lnTo>
                        <a:pt x="10" y="138"/>
                      </a:lnTo>
                      <a:lnTo>
                        <a:pt x="26" y="138"/>
                      </a:lnTo>
                      <a:lnTo>
                        <a:pt x="50" y="109"/>
                      </a:lnTo>
                      <a:lnTo>
                        <a:pt x="72" y="109"/>
                      </a:lnTo>
                      <a:lnTo>
                        <a:pt x="75" y="103"/>
                      </a:lnTo>
                      <a:lnTo>
                        <a:pt x="80" y="109"/>
                      </a:lnTo>
                      <a:lnTo>
                        <a:pt x="79" y="115"/>
                      </a:lnTo>
                      <a:lnTo>
                        <a:pt x="99" y="135"/>
                      </a:lnTo>
                      <a:lnTo>
                        <a:pt x="99" y="143"/>
                      </a:lnTo>
                      <a:lnTo>
                        <a:pt x="104" y="140"/>
                      </a:lnTo>
                      <a:lnTo>
                        <a:pt x="101" y="135"/>
                      </a:lnTo>
                      <a:lnTo>
                        <a:pt x="104" y="132"/>
                      </a:lnTo>
                      <a:lnTo>
                        <a:pt x="107" y="135"/>
                      </a:lnTo>
                      <a:lnTo>
                        <a:pt x="109" y="134"/>
                      </a:lnTo>
                      <a:lnTo>
                        <a:pt x="88" y="108"/>
                      </a:lnTo>
                      <a:lnTo>
                        <a:pt x="88" y="99"/>
                      </a:lnTo>
                      <a:lnTo>
                        <a:pt x="94" y="99"/>
                      </a:lnTo>
                      <a:lnTo>
                        <a:pt x="94" y="104"/>
                      </a:lnTo>
                      <a:lnTo>
                        <a:pt x="114" y="127"/>
                      </a:lnTo>
                      <a:lnTo>
                        <a:pt x="114" y="134"/>
                      </a:lnTo>
                      <a:lnTo>
                        <a:pt x="123" y="144"/>
                      </a:lnTo>
                      <a:lnTo>
                        <a:pt x="121" y="146"/>
                      </a:lnTo>
                      <a:lnTo>
                        <a:pt x="127" y="154"/>
                      </a:lnTo>
                      <a:lnTo>
                        <a:pt x="137" y="143"/>
                      </a:lnTo>
                      <a:lnTo>
                        <a:pt x="131" y="136"/>
                      </a:lnTo>
                      <a:lnTo>
                        <a:pt x="137" y="130"/>
                      </a:lnTo>
                      <a:lnTo>
                        <a:pt x="144" y="130"/>
                      </a:lnTo>
                      <a:lnTo>
                        <a:pt x="148" y="126"/>
                      </a:lnTo>
                      <a:lnTo>
                        <a:pt x="153" y="126"/>
                      </a:lnTo>
                      <a:lnTo>
                        <a:pt x="147" y="117"/>
                      </a:lnTo>
                      <a:lnTo>
                        <a:pt x="150" y="113"/>
                      </a:lnTo>
                      <a:lnTo>
                        <a:pt x="150" y="98"/>
                      </a:lnTo>
                      <a:lnTo>
                        <a:pt x="157" y="90"/>
                      </a:lnTo>
                      <a:lnTo>
                        <a:pt x="160" y="93"/>
                      </a:lnTo>
                      <a:lnTo>
                        <a:pt x="166" y="93"/>
                      </a:lnTo>
                      <a:lnTo>
                        <a:pt x="163" y="97"/>
                      </a:lnTo>
                      <a:lnTo>
                        <a:pt x="169" y="103"/>
                      </a:lnTo>
                      <a:lnTo>
                        <a:pt x="172" y="98"/>
                      </a:lnTo>
                      <a:lnTo>
                        <a:pt x="177" y="98"/>
                      </a:lnTo>
                      <a:lnTo>
                        <a:pt x="177" y="95"/>
                      </a:lnTo>
                      <a:lnTo>
                        <a:pt x="175" y="95"/>
                      </a:lnTo>
                      <a:lnTo>
                        <a:pt x="171" y="93"/>
                      </a:lnTo>
                      <a:lnTo>
                        <a:pt x="180" y="81"/>
                      </a:lnTo>
                      <a:lnTo>
                        <a:pt x="180" y="98"/>
                      </a:lnTo>
                      <a:lnTo>
                        <a:pt x="183" y="98"/>
                      </a:lnTo>
                      <a:lnTo>
                        <a:pt x="183" y="0"/>
                      </a:lnTo>
                      <a:lnTo>
                        <a:pt x="12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4" name="Freeform 20"/>
                <p:cNvSpPr>
                  <a:spLocks/>
                </p:cNvSpPr>
                <p:nvPr/>
              </p:nvSpPr>
              <p:spPr bwMode="grayWhite">
                <a:xfrm>
                  <a:off x="4605" y="2991"/>
                  <a:ext cx="782" cy="553"/>
                </a:xfrm>
                <a:custGeom>
                  <a:avLst/>
                  <a:gdLst>
                    <a:gd name="T0" fmla="*/ 22 w 782"/>
                    <a:gd name="T1" fmla="*/ 145 h 553"/>
                    <a:gd name="T2" fmla="*/ 71 w 782"/>
                    <a:gd name="T3" fmla="*/ 96 h 553"/>
                    <a:gd name="T4" fmla="*/ 101 w 782"/>
                    <a:gd name="T5" fmla="*/ 130 h 553"/>
                    <a:gd name="T6" fmla="*/ 84 w 782"/>
                    <a:gd name="T7" fmla="*/ 128 h 553"/>
                    <a:gd name="T8" fmla="*/ 155 w 782"/>
                    <a:gd name="T9" fmla="*/ 123 h 553"/>
                    <a:gd name="T10" fmla="*/ 172 w 782"/>
                    <a:gd name="T11" fmla="*/ 79 h 553"/>
                    <a:gd name="T12" fmla="*/ 172 w 782"/>
                    <a:gd name="T13" fmla="*/ 89 h 553"/>
                    <a:gd name="T14" fmla="*/ 160 w 782"/>
                    <a:gd name="T15" fmla="*/ 123 h 553"/>
                    <a:gd name="T16" fmla="*/ 216 w 782"/>
                    <a:gd name="T17" fmla="*/ 95 h 553"/>
                    <a:gd name="T18" fmla="*/ 330 w 782"/>
                    <a:gd name="T19" fmla="*/ 16 h 553"/>
                    <a:gd name="T20" fmla="*/ 412 w 782"/>
                    <a:gd name="T21" fmla="*/ 20 h 553"/>
                    <a:gd name="T22" fmla="*/ 503 w 782"/>
                    <a:gd name="T23" fmla="*/ 10 h 553"/>
                    <a:gd name="T24" fmla="*/ 602 w 782"/>
                    <a:gd name="T25" fmla="*/ 51 h 553"/>
                    <a:gd name="T26" fmla="*/ 718 w 782"/>
                    <a:gd name="T27" fmla="*/ 65 h 553"/>
                    <a:gd name="T28" fmla="*/ 775 w 782"/>
                    <a:gd name="T29" fmla="*/ 112 h 553"/>
                    <a:gd name="T30" fmla="*/ 731 w 782"/>
                    <a:gd name="T31" fmla="*/ 148 h 553"/>
                    <a:gd name="T32" fmla="*/ 707 w 782"/>
                    <a:gd name="T33" fmla="*/ 194 h 553"/>
                    <a:gd name="T34" fmla="*/ 678 w 782"/>
                    <a:gd name="T35" fmla="*/ 196 h 553"/>
                    <a:gd name="T36" fmla="*/ 687 w 782"/>
                    <a:gd name="T37" fmla="*/ 132 h 553"/>
                    <a:gd name="T38" fmla="*/ 650 w 782"/>
                    <a:gd name="T39" fmla="*/ 166 h 553"/>
                    <a:gd name="T40" fmla="*/ 623 w 782"/>
                    <a:gd name="T41" fmla="*/ 196 h 553"/>
                    <a:gd name="T42" fmla="*/ 632 w 782"/>
                    <a:gd name="T43" fmla="*/ 228 h 553"/>
                    <a:gd name="T44" fmla="*/ 600 w 782"/>
                    <a:gd name="T45" fmla="*/ 276 h 553"/>
                    <a:gd name="T46" fmla="*/ 605 w 782"/>
                    <a:gd name="T47" fmla="*/ 315 h 553"/>
                    <a:gd name="T48" fmla="*/ 602 w 782"/>
                    <a:gd name="T49" fmla="*/ 296 h 553"/>
                    <a:gd name="T50" fmla="*/ 572 w 782"/>
                    <a:gd name="T51" fmla="*/ 299 h 553"/>
                    <a:gd name="T52" fmla="*/ 594 w 782"/>
                    <a:gd name="T53" fmla="*/ 356 h 553"/>
                    <a:gd name="T54" fmla="*/ 539 w 782"/>
                    <a:gd name="T55" fmla="*/ 423 h 553"/>
                    <a:gd name="T56" fmla="*/ 524 w 782"/>
                    <a:gd name="T57" fmla="*/ 442 h 553"/>
                    <a:gd name="T58" fmla="*/ 504 w 782"/>
                    <a:gd name="T59" fmla="*/ 507 h 553"/>
                    <a:gd name="T60" fmla="*/ 477 w 782"/>
                    <a:gd name="T61" fmla="*/ 508 h 553"/>
                    <a:gd name="T62" fmla="*/ 510 w 782"/>
                    <a:gd name="T63" fmla="*/ 552 h 553"/>
                    <a:gd name="T64" fmla="*/ 455 w 782"/>
                    <a:gd name="T65" fmla="*/ 449 h 553"/>
                    <a:gd name="T66" fmla="*/ 391 w 782"/>
                    <a:gd name="T67" fmla="*/ 428 h 553"/>
                    <a:gd name="T68" fmla="*/ 361 w 782"/>
                    <a:gd name="T69" fmla="*/ 495 h 553"/>
                    <a:gd name="T70" fmla="*/ 338 w 782"/>
                    <a:gd name="T71" fmla="*/ 530 h 553"/>
                    <a:gd name="T72" fmla="*/ 298 w 782"/>
                    <a:gd name="T73" fmla="*/ 425 h 553"/>
                    <a:gd name="T74" fmla="*/ 267 w 782"/>
                    <a:gd name="T75" fmla="*/ 436 h 553"/>
                    <a:gd name="T76" fmla="*/ 241 w 782"/>
                    <a:gd name="T77" fmla="*/ 391 h 553"/>
                    <a:gd name="T78" fmla="*/ 160 w 782"/>
                    <a:gd name="T79" fmla="*/ 366 h 553"/>
                    <a:gd name="T80" fmla="*/ 188 w 782"/>
                    <a:gd name="T81" fmla="*/ 414 h 553"/>
                    <a:gd name="T82" fmla="*/ 167 w 782"/>
                    <a:gd name="T83" fmla="*/ 445 h 553"/>
                    <a:gd name="T84" fmla="*/ 136 w 782"/>
                    <a:gd name="T85" fmla="*/ 434 h 553"/>
                    <a:gd name="T86" fmla="*/ 85 w 782"/>
                    <a:gd name="T87" fmla="*/ 355 h 553"/>
                    <a:gd name="T88" fmla="*/ 106 w 782"/>
                    <a:gd name="T89" fmla="*/ 310 h 553"/>
                    <a:gd name="T90" fmla="*/ 119 w 782"/>
                    <a:gd name="T91" fmla="*/ 276 h 553"/>
                    <a:gd name="T92" fmla="*/ 106 w 782"/>
                    <a:gd name="T93" fmla="*/ 162 h 553"/>
                    <a:gd name="T94" fmla="*/ 61 w 782"/>
                    <a:gd name="T95" fmla="*/ 138 h 553"/>
                    <a:gd name="T96" fmla="*/ 39 w 782"/>
                    <a:gd name="T97" fmla="*/ 150 h 553"/>
                    <a:gd name="T98" fmla="*/ 0 w 782"/>
                    <a:gd name="T99" fmla="*/ 162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782" h="553">
                      <a:moveTo>
                        <a:pt x="0" y="162"/>
                      </a:moveTo>
                      <a:lnTo>
                        <a:pt x="22" y="145"/>
                      </a:lnTo>
                      <a:lnTo>
                        <a:pt x="44" y="112"/>
                      </a:lnTo>
                      <a:lnTo>
                        <a:pt x="71" y="96"/>
                      </a:lnTo>
                      <a:lnTo>
                        <a:pt x="98" y="115"/>
                      </a:lnTo>
                      <a:lnTo>
                        <a:pt x="101" y="130"/>
                      </a:lnTo>
                      <a:lnTo>
                        <a:pt x="95" y="130"/>
                      </a:lnTo>
                      <a:lnTo>
                        <a:pt x="84" y="128"/>
                      </a:lnTo>
                      <a:lnTo>
                        <a:pt x="98" y="145"/>
                      </a:lnTo>
                      <a:lnTo>
                        <a:pt x="155" y="123"/>
                      </a:lnTo>
                      <a:lnTo>
                        <a:pt x="147" y="107"/>
                      </a:lnTo>
                      <a:lnTo>
                        <a:pt x="172" y="79"/>
                      </a:lnTo>
                      <a:lnTo>
                        <a:pt x="188" y="79"/>
                      </a:lnTo>
                      <a:lnTo>
                        <a:pt x="172" y="89"/>
                      </a:lnTo>
                      <a:lnTo>
                        <a:pt x="160" y="109"/>
                      </a:lnTo>
                      <a:lnTo>
                        <a:pt x="160" y="123"/>
                      </a:lnTo>
                      <a:lnTo>
                        <a:pt x="183" y="138"/>
                      </a:lnTo>
                      <a:lnTo>
                        <a:pt x="216" y="95"/>
                      </a:lnTo>
                      <a:lnTo>
                        <a:pt x="330" y="45"/>
                      </a:lnTo>
                      <a:lnTo>
                        <a:pt x="330" y="16"/>
                      </a:lnTo>
                      <a:lnTo>
                        <a:pt x="382" y="5"/>
                      </a:lnTo>
                      <a:lnTo>
                        <a:pt x="412" y="20"/>
                      </a:lnTo>
                      <a:lnTo>
                        <a:pt x="481" y="0"/>
                      </a:lnTo>
                      <a:lnTo>
                        <a:pt x="503" y="10"/>
                      </a:lnTo>
                      <a:lnTo>
                        <a:pt x="549" y="61"/>
                      </a:lnTo>
                      <a:lnTo>
                        <a:pt x="602" y="51"/>
                      </a:lnTo>
                      <a:lnTo>
                        <a:pt x="635" y="69"/>
                      </a:lnTo>
                      <a:lnTo>
                        <a:pt x="718" y="65"/>
                      </a:lnTo>
                      <a:lnTo>
                        <a:pt x="781" y="84"/>
                      </a:lnTo>
                      <a:lnTo>
                        <a:pt x="775" y="112"/>
                      </a:lnTo>
                      <a:lnTo>
                        <a:pt x="722" y="130"/>
                      </a:lnTo>
                      <a:lnTo>
                        <a:pt x="731" y="148"/>
                      </a:lnTo>
                      <a:lnTo>
                        <a:pt x="708" y="158"/>
                      </a:lnTo>
                      <a:lnTo>
                        <a:pt x="707" y="194"/>
                      </a:lnTo>
                      <a:lnTo>
                        <a:pt x="686" y="218"/>
                      </a:lnTo>
                      <a:lnTo>
                        <a:pt x="678" y="196"/>
                      </a:lnTo>
                      <a:lnTo>
                        <a:pt x="689" y="175"/>
                      </a:lnTo>
                      <a:lnTo>
                        <a:pt x="687" y="132"/>
                      </a:lnTo>
                      <a:lnTo>
                        <a:pt x="666" y="154"/>
                      </a:lnTo>
                      <a:lnTo>
                        <a:pt x="650" y="166"/>
                      </a:lnTo>
                      <a:lnTo>
                        <a:pt x="634" y="147"/>
                      </a:lnTo>
                      <a:lnTo>
                        <a:pt x="623" y="196"/>
                      </a:lnTo>
                      <a:lnTo>
                        <a:pt x="635" y="196"/>
                      </a:lnTo>
                      <a:lnTo>
                        <a:pt x="632" y="228"/>
                      </a:lnTo>
                      <a:lnTo>
                        <a:pt x="618" y="263"/>
                      </a:lnTo>
                      <a:lnTo>
                        <a:pt x="600" y="276"/>
                      </a:lnTo>
                      <a:lnTo>
                        <a:pt x="615" y="299"/>
                      </a:lnTo>
                      <a:lnTo>
                        <a:pt x="605" y="315"/>
                      </a:lnTo>
                      <a:lnTo>
                        <a:pt x="602" y="301"/>
                      </a:lnTo>
                      <a:lnTo>
                        <a:pt x="602" y="296"/>
                      </a:lnTo>
                      <a:lnTo>
                        <a:pt x="590" y="288"/>
                      </a:lnTo>
                      <a:lnTo>
                        <a:pt x="572" y="299"/>
                      </a:lnTo>
                      <a:lnTo>
                        <a:pt x="588" y="337"/>
                      </a:lnTo>
                      <a:lnTo>
                        <a:pt x="594" y="356"/>
                      </a:lnTo>
                      <a:lnTo>
                        <a:pt x="574" y="408"/>
                      </a:lnTo>
                      <a:lnTo>
                        <a:pt x="539" y="423"/>
                      </a:lnTo>
                      <a:lnTo>
                        <a:pt x="509" y="420"/>
                      </a:lnTo>
                      <a:lnTo>
                        <a:pt x="524" y="442"/>
                      </a:lnTo>
                      <a:lnTo>
                        <a:pt x="525" y="472"/>
                      </a:lnTo>
                      <a:lnTo>
                        <a:pt x="504" y="507"/>
                      </a:lnTo>
                      <a:lnTo>
                        <a:pt x="480" y="488"/>
                      </a:lnTo>
                      <a:lnTo>
                        <a:pt x="477" y="508"/>
                      </a:lnTo>
                      <a:lnTo>
                        <a:pt x="495" y="526"/>
                      </a:lnTo>
                      <a:lnTo>
                        <a:pt x="510" y="552"/>
                      </a:lnTo>
                      <a:lnTo>
                        <a:pt x="485" y="536"/>
                      </a:lnTo>
                      <a:lnTo>
                        <a:pt x="455" y="449"/>
                      </a:lnTo>
                      <a:lnTo>
                        <a:pt x="418" y="426"/>
                      </a:lnTo>
                      <a:lnTo>
                        <a:pt x="391" y="428"/>
                      </a:lnTo>
                      <a:lnTo>
                        <a:pt x="356" y="477"/>
                      </a:lnTo>
                      <a:lnTo>
                        <a:pt x="361" y="495"/>
                      </a:lnTo>
                      <a:lnTo>
                        <a:pt x="349" y="530"/>
                      </a:lnTo>
                      <a:lnTo>
                        <a:pt x="338" y="530"/>
                      </a:lnTo>
                      <a:lnTo>
                        <a:pt x="298" y="457"/>
                      </a:lnTo>
                      <a:lnTo>
                        <a:pt x="298" y="425"/>
                      </a:lnTo>
                      <a:lnTo>
                        <a:pt x="290" y="437"/>
                      </a:lnTo>
                      <a:lnTo>
                        <a:pt x="267" y="436"/>
                      </a:lnTo>
                      <a:lnTo>
                        <a:pt x="276" y="416"/>
                      </a:lnTo>
                      <a:lnTo>
                        <a:pt x="241" y="391"/>
                      </a:lnTo>
                      <a:lnTo>
                        <a:pt x="197" y="391"/>
                      </a:lnTo>
                      <a:lnTo>
                        <a:pt x="160" y="366"/>
                      </a:lnTo>
                      <a:lnTo>
                        <a:pt x="157" y="391"/>
                      </a:lnTo>
                      <a:lnTo>
                        <a:pt x="188" y="414"/>
                      </a:lnTo>
                      <a:lnTo>
                        <a:pt x="199" y="414"/>
                      </a:lnTo>
                      <a:lnTo>
                        <a:pt x="167" y="445"/>
                      </a:lnTo>
                      <a:lnTo>
                        <a:pt x="136" y="452"/>
                      </a:lnTo>
                      <a:lnTo>
                        <a:pt x="136" y="434"/>
                      </a:lnTo>
                      <a:lnTo>
                        <a:pt x="91" y="372"/>
                      </a:lnTo>
                      <a:lnTo>
                        <a:pt x="85" y="355"/>
                      </a:lnTo>
                      <a:lnTo>
                        <a:pt x="109" y="335"/>
                      </a:lnTo>
                      <a:lnTo>
                        <a:pt x="106" y="310"/>
                      </a:lnTo>
                      <a:lnTo>
                        <a:pt x="106" y="282"/>
                      </a:lnTo>
                      <a:lnTo>
                        <a:pt x="119" y="276"/>
                      </a:lnTo>
                      <a:lnTo>
                        <a:pt x="106" y="263"/>
                      </a:lnTo>
                      <a:lnTo>
                        <a:pt x="106" y="162"/>
                      </a:lnTo>
                      <a:lnTo>
                        <a:pt x="43" y="162"/>
                      </a:lnTo>
                      <a:lnTo>
                        <a:pt x="61" y="138"/>
                      </a:lnTo>
                      <a:lnTo>
                        <a:pt x="60" y="130"/>
                      </a:lnTo>
                      <a:lnTo>
                        <a:pt x="39" y="150"/>
                      </a:lnTo>
                      <a:lnTo>
                        <a:pt x="32" y="162"/>
                      </a:lnTo>
                      <a:lnTo>
                        <a:pt x="0" y="16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5" name="Freeform 21"/>
                <p:cNvSpPr>
                  <a:spLocks/>
                </p:cNvSpPr>
                <p:nvPr/>
              </p:nvSpPr>
              <p:spPr bwMode="grayWhite">
                <a:xfrm>
                  <a:off x="5221" y="3217"/>
                  <a:ext cx="68" cy="113"/>
                </a:xfrm>
                <a:custGeom>
                  <a:avLst/>
                  <a:gdLst>
                    <a:gd name="T0" fmla="*/ 45 w 68"/>
                    <a:gd name="T1" fmla="*/ 0 h 113"/>
                    <a:gd name="T2" fmla="*/ 45 w 68"/>
                    <a:gd name="T3" fmla="*/ 14 h 113"/>
                    <a:gd name="T4" fmla="*/ 39 w 68"/>
                    <a:gd name="T5" fmla="*/ 23 h 113"/>
                    <a:gd name="T6" fmla="*/ 41 w 68"/>
                    <a:gd name="T7" fmla="*/ 38 h 113"/>
                    <a:gd name="T8" fmla="*/ 33 w 68"/>
                    <a:gd name="T9" fmla="*/ 58 h 113"/>
                    <a:gd name="T10" fmla="*/ 22 w 68"/>
                    <a:gd name="T11" fmla="*/ 77 h 113"/>
                    <a:gd name="T12" fmla="*/ 5 w 68"/>
                    <a:gd name="T13" fmla="*/ 89 h 113"/>
                    <a:gd name="T14" fmla="*/ 0 w 68"/>
                    <a:gd name="T15" fmla="*/ 110 h 113"/>
                    <a:gd name="T16" fmla="*/ 7 w 68"/>
                    <a:gd name="T17" fmla="*/ 112 h 113"/>
                    <a:gd name="T18" fmla="*/ 7 w 68"/>
                    <a:gd name="T19" fmla="*/ 92 h 113"/>
                    <a:gd name="T20" fmla="*/ 31 w 68"/>
                    <a:gd name="T21" fmla="*/ 91 h 113"/>
                    <a:gd name="T22" fmla="*/ 49 w 68"/>
                    <a:gd name="T23" fmla="*/ 78 h 113"/>
                    <a:gd name="T24" fmla="*/ 49 w 68"/>
                    <a:gd name="T25" fmla="*/ 51 h 113"/>
                    <a:gd name="T26" fmla="*/ 55 w 68"/>
                    <a:gd name="T27" fmla="*/ 41 h 113"/>
                    <a:gd name="T28" fmla="*/ 46 w 68"/>
                    <a:gd name="T29" fmla="*/ 24 h 113"/>
                    <a:gd name="T30" fmla="*/ 59 w 68"/>
                    <a:gd name="T31" fmla="*/ 19 h 113"/>
                    <a:gd name="T32" fmla="*/ 67 w 68"/>
                    <a:gd name="T33" fmla="*/ 5 h 113"/>
                    <a:gd name="T34" fmla="*/ 49 w 68"/>
                    <a:gd name="T35" fmla="*/ 7 h 113"/>
                    <a:gd name="T36" fmla="*/ 45 w 68"/>
                    <a:gd name="T37" fmla="*/ 0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8" h="113">
                      <a:moveTo>
                        <a:pt x="45" y="0"/>
                      </a:moveTo>
                      <a:lnTo>
                        <a:pt x="45" y="14"/>
                      </a:lnTo>
                      <a:lnTo>
                        <a:pt x="39" y="23"/>
                      </a:lnTo>
                      <a:lnTo>
                        <a:pt x="41" y="38"/>
                      </a:lnTo>
                      <a:lnTo>
                        <a:pt x="33" y="58"/>
                      </a:lnTo>
                      <a:lnTo>
                        <a:pt x="22" y="77"/>
                      </a:lnTo>
                      <a:lnTo>
                        <a:pt x="5" y="89"/>
                      </a:lnTo>
                      <a:lnTo>
                        <a:pt x="0" y="110"/>
                      </a:lnTo>
                      <a:lnTo>
                        <a:pt x="7" y="112"/>
                      </a:lnTo>
                      <a:lnTo>
                        <a:pt x="7" y="92"/>
                      </a:lnTo>
                      <a:lnTo>
                        <a:pt x="31" y="91"/>
                      </a:lnTo>
                      <a:lnTo>
                        <a:pt x="49" y="78"/>
                      </a:lnTo>
                      <a:lnTo>
                        <a:pt x="49" y="51"/>
                      </a:lnTo>
                      <a:lnTo>
                        <a:pt x="55" y="41"/>
                      </a:lnTo>
                      <a:lnTo>
                        <a:pt x="46" y="24"/>
                      </a:lnTo>
                      <a:lnTo>
                        <a:pt x="59" y="19"/>
                      </a:lnTo>
                      <a:lnTo>
                        <a:pt x="67" y="5"/>
                      </a:lnTo>
                      <a:lnTo>
                        <a:pt x="49" y="7"/>
                      </a:lnTo>
                      <a:lnTo>
                        <a:pt x="45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" name="Freeform 22"/>
                <p:cNvSpPr>
                  <a:spLocks/>
                </p:cNvSpPr>
                <p:nvPr/>
              </p:nvSpPr>
              <p:spPr bwMode="grayWhite">
                <a:xfrm>
                  <a:off x="4967" y="3518"/>
                  <a:ext cx="17" cy="26"/>
                </a:xfrm>
                <a:custGeom>
                  <a:avLst/>
                  <a:gdLst>
                    <a:gd name="T0" fmla="*/ 8 w 17"/>
                    <a:gd name="T1" fmla="*/ 0 h 26"/>
                    <a:gd name="T2" fmla="*/ 0 w 17"/>
                    <a:gd name="T3" fmla="*/ 11 h 26"/>
                    <a:gd name="T4" fmla="*/ 5 w 17"/>
                    <a:gd name="T5" fmla="*/ 25 h 26"/>
                    <a:gd name="T6" fmla="*/ 16 w 17"/>
                    <a:gd name="T7" fmla="*/ 15 h 26"/>
                    <a:gd name="T8" fmla="*/ 8 w 17"/>
                    <a:gd name="T9" fmla="*/ 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6">
                      <a:moveTo>
                        <a:pt x="8" y="0"/>
                      </a:moveTo>
                      <a:lnTo>
                        <a:pt x="0" y="11"/>
                      </a:lnTo>
                      <a:lnTo>
                        <a:pt x="5" y="25"/>
                      </a:lnTo>
                      <a:lnTo>
                        <a:pt x="16" y="15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" name="Freeform 23"/>
                <p:cNvSpPr>
                  <a:spLocks/>
                </p:cNvSpPr>
                <p:nvPr/>
              </p:nvSpPr>
              <p:spPr bwMode="grayWhite">
                <a:xfrm>
                  <a:off x="5069" y="3545"/>
                  <a:ext cx="158" cy="68"/>
                </a:xfrm>
                <a:custGeom>
                  <a:avLst/>
                  <a:gdLst>
                    <a:gd name="T0" fmla="*/ 0 w 158"/>
                    <a:gd name="T1" fmla="*/ 0 h 68"/>
                    <a:gd name="T2" fmla="*/ 23 w 158"/>
                    <a:gd name="T3" fmla="*/ 5 h 68"/>
                    <a:gd name="T4" fmla="*/ 58 w 158"/>
                    <a:gd name="T5" fmla="*/ 29 h 68"/>
                    <a:gd name="T6" fmla="*/ 53 w 158"/>
                    <a:gd name="T7" fmla="*/ 43 h 68"/>
                    <a:gd name="T8" fmla="*/ 82 w 158"/>
                    <a:gd name="T9" fmla="*/ 55 h 68"/>
                    <a:gd name="T10" fmla="*/ 157 w 158"/>
                    <a:gd name="T11" fmla="*/ 55 h 68"/>
                    <a:gd name="T12" fmla="*/ 75 w 158"/>
                    <a:gd name="T13" fmla="*/ 67 h 68"/>
                    <a:gd name="T14" fmla="*/ 53 w 158"/>
                    <a:gd name="T15" fmla="*/ 43 h 68"/>
                    <a:gd name="T16" fmla="*/ 32 w 158"/>
                    <a:gd name="T17" fmla="*/ 38 h 68"/>
                    <a:gd name="T18" fmla="*/ 0 w 158"/>
                    <a:gd name="T19" fmla="*/ 0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58" h="68">
                      <a:moveTo>
                        <a:pt x="0" y="0"/>
                      </a:moveTo>
                      <a:lnTo>
                        <a:pt x="23" y="5"/>
                      </a:lnTo>
                      <a:lnTo>
                        <a:pt x="58" y="29"/>
                      </a:lnTo>
                      <a:lnTo>
                        <a:pt x="53" y="43"/>
                      </a:lnTo>
                      <a:lnTo>
                        <a:pt x="82" y="55"/>
                      </a:lnTo>
                      <a:lnTo>
                        <a:pt x="157" y="55"/>
                      </a:lnTo>
                      <a:lnTo>
                        <a:pt x="75" y="67"/>
                      </a:lnTo>
                      <a:lnTo>
                        <a:pt x="53" y="43"/>
                      </a:lnTo>
                      <a:lnTo>
                        <a:pt x="32" y="3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8" name="Freeform 24"/>
                <p:cNvSpPr>
                  <a:spLocks/>
                </p:cNvSpPr>
                <p:nvPr/>
              </p:nvSpPr>
              <p:spPr bwMode="grayWhite">
                <a:xfrm>
                  <a:off x="5195" y="3601"/>
                  <a:ext cx="169" cy="159"/>
                </a:xfrm>
                <a:custGeom>
                  <a:avLst/>
                  <a:gdLst>
                    <a:gd name="T0" fmla="*/ 135 w 169"/>
                    <a:gd name="T1" fmla="*/ 155 h 159"/>
                    <a:gd name="T2" fmla="*/ 127 w 169"/>
                    <a:gd name="T3" fmla="*/ 152 h 159"/>
                    <a:gd name="T4" fmla="*/ 110 w 169"/>
                    <a:gd name="T5" fmla="*/ 134 h 159"/>
                    <a:gd name="T6" fmla="*/ 92 w 169"/>
                    <a:gd name="T7" fmla="*/ 130 h 159"/>
                    <a:gd name="T8" fmla="*/ 88 w 169"/>
                    <a:gd name="T9" fmla="*/ 119 h 159"/>
                    <a:gd name="T10" fmla="*/ 78 w 169"/>
                    <a:gd name="T11" fmla="*/ 111 h 159"/>
                    <a:gd name="T12" fmla="*/ 62 w 169"/>
                    <a:gd name="T13" fmla="*/ 111 h 159"/>
                    <a:gd name="T14" fmla="*/ 44 w 169"/>
                    <a:gd name="T15" fmla="*/ 118 h 159"/>
                    <a:gd name="T16" fmla="*/ 28 w 169"/>
                    <a:gd name="T17" fmla="*/ 121 h 159"/>
                    <a:gd name="T18" fmla="*/ 10 w 169"/>
                    <a:gd name="T19" fmla="*/ 121 h 159"/>
                    <a:gd name="T20" fmla="*/ 10 w 169"/>
                    <a:gd name="T21" fmla="*/ 109 h 159"/>
                    <a:gd name="T22" fmla="*/ 3 w 169"/>
                    <a:gd name="T23" fmla="*/ 91 h 159"/>
                    <a:gd name="T24" fmla="*/ 2 w 169"/>
                    <a:gd name="T25" fmla="*/ 81 h 159"/>
                    <a:gd name="T26" fmla="*/ 2 w 169"/>
                    <a:gd name="T27" fmla="*/ 56 h 159"/>
                    <a:gd name="T28" fmla="*/ 31 w 169"/>
                    <a:gd name="T29" fmla="*/ 43 h 159"/>
                    <a:gd name="T30" fmla="*/ 34 w 169"/>
                    <a:gd name="T31" fmla="*/ 29 h 159"/>
                    <a:gd name="T32" fmla="*/ 40 w 169"/>
                    <a:gd name="T33" fmla="*/ 30 h 159"/>
                    <a:gd name="T34" fmla="*/ 55 w 169"/>
                    <a:gd name="T35" fmla="*/ 15 h 159"/>
                    <a:gd name="T36" fmla="*/ 70 w 169"/>
                    <a:gd name="T37" fmla="*/ 17 h 159"/>
                    <a:gd name="T38" fmla="*/ 80 w 169"/>
                    <a:gd name="T39" fmla="*/ 7 h 159"/>
                    <a:gd name="T40" fmla="*/ 89 w 169"/>
                    <a:gd name="T41" fmla="*/ 5 h 159"/>
                    <a:gd name="T42" fmla="*/ 103 w 169"/>
                    <a:gd name="T43" fmla="*/ 24 h 159"/>
                    <a:gd name="T44" fmla="*/ 116 w 169"/>
                    <a:gd name="T45" fmla="*/ 30 h 159"/>
                    <a:gd name="T46" fmla="*/ 117 w 169"/>
                    <a:gd name="T47" fmla="*/ 11 h 159"/>
                    <a:gd name="T48" fmla="*/ 122 w 169"/>
                    <a:gd name="T49" fmla="*/ 0 h 159"/>
                    <a:gd name="T50" fmla="*/ 132 w 169"/>
                    <a:gd name="T51" fmla="*/ 15 h 159"/>
                    <a:gd name="T52" fmla="*/ 140 w 169"/>
                    <a:gd name="T53" fmla="*/ 43 h 159"/>
                    <a:gd name="T54" fmla="*/ 156 w 169"/>
                    <a:gd name="T55" fmla="*/ 59 h 159"/>
                    <a:gd name="T56" fmla="*/ 165 w 169"/>
                    <a:gd name="T57" fmla="*/ 72 h 159"/>
                    <a:gd name="T58" fmla="*/ 168 w 169"/>
                    <a:gd name="T59" fmla="*/ 95 h 159"/>
                    <a:gd name="T60" fmla="*/ 157 w 169"/>
                    <a:gd name="T61" fmla="*/ 121 h 159"/>
                    <a:gd name="T62" fmla="*/ 155 w 169"/>
                    <a:gd name="T63" fmla="*/ 145 h 159"/>
                    <a:gd name="T64" fmla="*/ 140 w 169"/>
                    <a:gd name="T65" fmla="*/ 154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69" h="159">
                      <a:moveTo>
                        <a:pt x="140" y="154"/>
                      </a:moveTo>
                      <a:lnTo>
                        <a:pt x="135" y="155"/>
                      </a:lnTo>
                      <a:lnTo>
                        <a:pt x="132" y="158"/>
                      </a:lnTo>
                      <a:lnTo>
                        <a:pt x="127" y="152"/>
                      </a:lnTo>
                      <a:lnTo>
                        <a:pt x="112" y="145"/>
                      </a:lnTo>
                      <a:lnTo>
                        <a:pt x="110" y="134"/>
                      </a:lnTo>
                      <a:lnTo>
                        <a:pt x="105" y="130"/>
                      </a:lnTo>
                      <a:lnTo>
                        <a:pt x="92" y="130"/>
                      </a:lnTo>
                      <a:lnTo>
                        <a:pt x="92" y="122"/>
                      </a:lnTo>
                      <a:lnTo>
                        <a:pt x="88" y="119"/>
                      </a:lnTo>
                      <a:lnTo>
                        <a:pt x="87" y="112"/>
                      </a:lnTo>
                      <a:lnTo>
                        <a:pt x="78" y="111"/>
                      </a:lnTo>
                      <a:lnTo>
                        <a:pt x="70" y="109"/>
                      </a:lnTo>
                      <a:lnTo>
                        <a:pt x="62" y="111"/>
                      </a:lnTo>
                      <a:lnTo>
                        <a:pt x="62" y="112"/>
                      </a:lnTo>
                      <a:lnTo>
                        <a:pt x="44" y="118"/>
                      </a:lnTo>
                      <a:lnTo>
                        <a:pt x="44" y="121"/>
                      </a:lnTo>
                      <a:lnTo>
                        <a:pt x="28" y="121"/>
                      </a:lnTo>
                      <a:lnTo>
                        <a:pt x="20" y="126"/>
                      </a:lnTo>
                      <a:lnTo>
                        <a:pt x="10" y="121"/>
                      </a:lnTo>
                      <a:lnTo>
                        <a:pt x="10" y="119"/>
                      </a:lnTo>
                      <a:lnTo>
                        <a:pt x="10" y="109"/>
                      </a:lnTo>
                      <a:lnTo>
                        <a:pt x="7" y="99"/>
                      </a:lnTo>
                      <a:lnTo>
                        <a:pt x="3" y="91"/>
                      </a:lnTo>
                      <a:lnTo>
                        <a:pt x="5" y="84"/>
                      </a:lnTo>
                      <a:lnTo>
                        <a:pt x="2" y="81"/>
                      </a:lnTo>
                      <a:lnTo>
                        <a:pt x="0" y="66"/>
                      </a:lnTo>
                      <a:lnTo>
                        <a:pt x="2" y="56"/>
                      </a:lnTo>
                      <a:lnTo>
                        <a:pt x="11" y="48"/>
                      </a:lnTo>
                      <a:lnTo>
                        <a:pt x="31" y="43"/>
                      </a:lnTo>
                      <a:lnTo>
                        <a:pt x="36" y="36"/>
                      </a:lnTo>
                      <a:lnTo>
                        <a:pt x="34" y="29"/>
                      </a:lnTo>
                      <a:lnTo>
                        <a:pt x="39" y="27"/>
                      </a:lnTo>
                      <a:lnTo>
                        <a:pt x="40" y="30"/>
                      </a:lnTo>
                      <a:lnTo>
                        <a:pt x="42" y="25"/>
                      </a:lnTo>
                      <a:lnTo>
                        <a:pt x="55" y="15"/>
                      </a:lnTo>
                      <a:lnTo>
                        <a:pt x="62" y="20"/>
                      </a:lnTo>
                      <a:lnTo>
                        <a:pt x="70" y="17"/>
                      </a:lnTo>
                      <a:lnTo>
                        <a:pt x="72" y="9"/>
                      </a:lnTo>
                      <a:lnTo>
                        <a:pt x="80" y="7"/>
                      </a:lnTo>
                      <a:lnTo>
                        <a:pt x="78" y="1"/>
                      </a:lnTo>
                      <a:lnTo>
                        <a:pt x="89" y="5"/>
                      </a:lnTo>
                      <a:lnTo>
                        <a:pt x="98" y="3"/>
                      </a:lnTo>
                      <a:lnTo>
                        <a:pt x="103" y="24"/>
                      </a:lnTo>
                      <a:lnTo>
                        <a:pt x="110" y="30"/>
                      </a:lnTo>
                      <a:lnTo>
                        <a:pt x="116" y="30"/>
                      </a:lnTo>
                      <a:lnTo>
                        <a:pt x="119" y="17"/>
                      </a:lnTo>
                      <a:lnTo>
                        <a:pt x="117" y="11"/>
                      </a:lnTo>
                      <a:lnTo>
                        <a:pt x="119" y="1"/>
                      </a:lnTo>
                      <a:lnTo>
                        <a:pt x="122" y="0"/>
                      </a:lnTo>
                      <a:lnTo>
                        <a:pt x="127" y="12"/>
                      </a:lnTo>
                      <a:lnTo>
                        <a:pt x="132" y="15"/>
                      </a:lnTo>
                      <a:lnTo>
                        <a:pt x="135" y="27"/>
                      </a:lnTo>
                      <a:lnTo>
                        <a:pt x="140" y="43"/>
                      </a:lnTo>
                      <a:lnTo>
                        <a:pt x="147" y="47"/>
                      </a:lnTo>
                      <a:lnTo>
                        <a:pt x="156" y="59"/>
                      </a:lnTo>
                      <a:lnTo>
                        <a:pt x="157" y="65"/>
                      </a:lnTo>
                      <a:lnTo>
                        <a:pt x="165" y="72"/>
                      </a:lnTo>
                      <a:lnTo>
                        <a:pt x="168" y="85"/>
                      </a:lnTo>
                      <a:lnTo>
                        <a:pt x="168" y="95"/>
                      </a:lnTo>
                      <a:lnTo>
                        <a:pt x="165" y="111"/>
                      </a:lnTo>
                      <a:lnTo>
                        <a:pt x="157" y="121"/>
                      </a:lnTo>
                      <a:lnTo>
                        <a:pt x="155" y="134"/>
                      </a:lnTo>
                      <a:lnTo>
                        <a:pt x="155" y="145"/>
                      </a:lnTo>
                      <a:lnTo>
                        <a:pt x="147" y="147"/>
                      </a:lnTo>
                      <a:lnTo>
                        <a:pt x="140" y="15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9" name="Freeform 25"/>
                <p:cNvSpPr>
                  <a:spLocks/>
                </p:cNvSpPr>
                <p:nvPr/>
              </p:nvSpPr>
              <p:spPr bwMode="grayWhite">
                <a:xfrm>
                  <a:off x="5330" y="3768"/>
                  <a:ext cx="17" cy="20"/>
                </a:xfrm>
                <a:custGeom>
                  <a:avLst/>
                  <a:gdLst>
                    <a:gd name="T0" fmla="*/ 8 w 17"/>
                    <a:gd name="T1" fmla="*/ 16 h 20"/>
                    <a:gd name="T2" fmla="*/ 2 w 17"/>
                    <a:gd name="T3" fmla="*/ 13 h 20"/>
                    <a:gd name="T4" fmla="*/ 2 w 17"/>
                    <a:gd name="T5" fmla="*/ 10 h 20"/>
                    <a:gd name="T6" fmla="*/ 2 w 17"/>
                    <a:gd name="T7" fmla="*/ 8 h 20"/>
                    <a:gd name="T8" fmla="*/ 1 w 17"/>
                    <a:gd name="T9" fmla="*/ 5 h 20"/>
                    <a:gd name="T10" fmla="*/ 0 w 17"/>
                    <a:gd name="T11" fmla="*/ 0 h 20"/>
                    <a:gd name="T12" fmla="*/ 2 w 17"/>
                    <a:gd name="T13" fmla="*/ 0 h 20"/>
                    <a:gd name="T14" fmla="*/ 8 w 17"/>
                    <a:gd name="T15" fmla="*/ 2 h 20"/>
                    <a:gd name="T16" fmla="*/ 11 w 17"/>
                    <a:gd name="T17" fmla="*/ 2 h 20"/>
                    <a:gd name="T18" fmla="*/ 12 w 17"/>
                    <a:gd name="T19" fmla="*/ 2 h 20"/>
                    <a:gd name="T20" fmla="*/ 16 w 17"/>
                    <a:gd name="T21" fmla="*/ 0 h 20"/>
                    <a:gd name="T22" fmla="*/ 16 w 17"/>
                    <a:gd name="T23" fmla="*/ 8 h 20"/>
                    <a:gd name="T24" fmla="*/ 14 w 17"/>
                    <a:gd name="T25" fmla="*/ 10 h 20"/>
                    <a:gd name="T26" fmla="*/ 12 w 17"/>
                    <a:gd name="T27" fmla="*/ 13 h 20"/>
                    <a:gd name="T28" fmla="*/ 12 w 17"/>
                    <a:gd name="T29" fmla="*/ 16 h 20"/>
                    <a:gd name="T30" fmla="*/ 11 w 17"/>
                    <a:gd name="T31" fmla="*/ 16 h 20"/>
                    <a:gd name="T32" fmla="*/ 11 w 17"/>
                    <a:gd name="T33" fmla="*/ 19 h 20"/>
                    <a:gd name="T34" fmla="*/ 8 w 17"/>
                    <a:gd name="T35" fmla="*/ 16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7" h="20">
                      <a:moveTo>
                        <a:pt x="8" y="16"/>
                      </a:moveTo>
                      <a:lnTo>
                        <a:pt x="2" y="13"/>
                      </a:lnTo>
                      <a:lnTo>
                        <a:pt x="2" y="10"/>
                      </a:lnTo>
                      <a:lnTo>
                        <a:pt x="2" y="8"/>
                      </a:lnTo>
                      <a:lnTo>
                        <a:pt x="1" y="5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8" y="2"/>
                      </a:lnTo>
                      <a:lnTo>
                        <a:pt x="11" y="2"/>
                      </a:lnTo>
                      <a:lnTo>
                        <a:pt x="12" y="2"/>
                      </a:lnTo>
                      <a:lnTo>
                        <a:pt x="16" y="0"/>
                      </a:lnTo>
                      <a:lnTo>
                        <a:pt x="16" y="8"/>
                      </a:lnTo>
                      <a:lnTo>
                        <a:pt x="14" y="10"/>
                      </a:lnTo>
                      <a:lnTo>
                        <a:pt x="12" y="13"/>
                      </a:lnTo>
                      <a:lnTo>
                        <a:pt x="12" y="16"/>
                      </a:lnTo>
                      <a:lnTo>
                        <a:pt x="11" y="16"/>
                      </a:lnTo>
                      <a:lnTo>
                        <a:pt x="11" y="19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0" name="Freeform 26"/>
                <p:cNvSpPr>
                  <a:spLocks/>
                </p:cNvSpPr>
                <p:nvPr/>
              </p:nvSpPr>
              <p:spPr bwMode="grayWhite">
                <a:xfrm>
                  <a:off x="4739" y="3587"/>
                  <a:ext cx="19" cy="76"/>
                </a:xfrm>
                <a:custGeom>
                  <a:avLst/>
                  <a:gdLst>
                    <a:gd name="T0" fmla="*/ 2 w 19"/>
                    <a:gd name="T1" fmla="*/ 26 h 76"/>
                    <a:gd name="T2" fmla="*/ 9 w 19"/>
                    <a:gd name="T3" fmla="*/ 20 h 76"/>
                    <a:gd name="T4" fmla="*/ 14 w 19"/>
                    <a:gd name="T5" fmla="*/ 0 h 76"/>
                    <a:gd name="T6" fmla="*/ 18 w 19"/>
                    <a:gd name="T7" fmla="*/ 30 h 76"/>
                    <a:gd name="T8" fmla="*/ 12 w 19"/>
                    <a:gd name="T9" fmla="*/ 67 h 76"/>
                    <a:gd name="T10" fmla="*/ 0 w 19"/>
                    <a:gd name="T11" fmla="*/ 75 h 76"/>
                    <a:gd name="T12" fmla="*/ 0 w 19"/>
                    <a:gd name="T13" fmla="*/ 57 h 76"/>
                    <a:gd name="T14" fmla="*/ 3 w 19"/>
                    <a:gd name="T15" fmla="*/ 45 h 76"/>
                    <a:gd name="T16" fmla="*/ 2 w 19"/>
                    <a:gd name="T17" fmla="*/ 26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76">
                      <a:moveTo>
                        <a:pt x="2" y="26"/>
                      </a:moveTo>
                      <a:lnTo>
                        <a:pt x="9" y="20"/>
                      </a:lnTo>
                      <a:lnTo>
                        <a:pt x="14" y="0"/>
                      </a:lnTo>
                      <a:lnTo>
                        <a:pt x="18" y="30"/>
                      </a:lnTo>
                      <a:lnTo>
                        <a:pt x="12" y="67"/>
                      </a:lnTo>
                      <a:lnTo>
                        <a:pt x="0" y="75"/>
                      </a:lnTo>
                      <a:lnTo>
                        <a:pt x="0" y="57"/>
                      </a:lnTo>
                      <a:lnTo>
                        <a:pt x="3" y="45"/>
                      </a:lnTo>
                      <a:lnTo>
                        <a:pt x="2" y="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054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857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55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573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56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58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31E1347-4E87-4F85-9D52-8DB0945D151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60" name="Rectangle 36"/>
          <p:cNvSpPr>
            <a:spLocks noChangeArrowheads="1"/>
          </p:cNvSpPr>
          <p:nvPr userDrawn="1"/>
        </p:nvSpPr>
        <p:spPr bwMode="auto">
          <a:xfrm>
            <a:off x="1676400" y="6438900"/>
            <a:ext cx="55816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lang="en-US" altLang="en-US" sz="1000">
                <a:latin typeface="Arial" pitchFamily="34" charset="0"/>
              </a:rPr>
              <a:t>Liang, Introduction to Java Programming, Eighth Edition, (c) 2011 Pearson Education, Inc. All rights reserved. 0132130807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F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winword%20TestCircleWithConstructors.java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9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0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MortgageClass.java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3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ml/Circle3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4.bin"/><Relationship Id="rId4" Type="http://schemas.openxmlformats.org/officeDocument/2006/relationships/hyperlink" Target="html/TestCircle3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5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MortgageClass.java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winword%20TestMortgageClass.java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6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43F034-18CE-4F7E-9437-9067BDD5F7B5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577850" y="1700213"/>
            <a:ext cx="7804150" cy="762000"/>
          </a:xfrm>
        </p:spPr>
        <p:txBody>
          <a:bodyPr/>
          <a:lstStyle/>
          <a:p>
            <a:r>
              <a:rPr lang="en-US" altLang="en-US" dirty="0"/>
              <a:t>Chapter 8 Objects and Classes</a:t>
            </a:r>
            <a:endParaRPr lang="en-US" altLang="en-US" sz="4800" dirty="0"/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2090738" y="2195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2090738" y="1762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2090738" y="1762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36" name="Rectangle 16"/>
          <p:cNvSpPr>
            <a:spLocks noChangeArrowheads="1"/>
          </p:cNvSpPr>
          <p:nvPr/>
        </p:nvSpPr>
        <p:spPr bwMode="auto">
          <a:xfrm>
            <a:off x="0" y="1951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532D28-DD15-45D9-9E92-AC72F81C123C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altLang="en-US"/>
              <a:t>Default Constructor</a:t>
            </a:r>
            <a:endParaRPr lang="en-US" altLang="en-US" b="1">
              <a:latin typeface="Book Antiqua" pitchFamily="18" charset="0"/>
            </a:endParaRPr>
          </a:p>
        </p:txBody>
      </p:sp>
      <p:sp>
        <p:nvSpPr>
          <p:cNvPr id="308227" name="Text Box 3"/>
          <p:cNvSpPr txBox="1">
            <a:spLocks noChangeArrowheads="1"/>
          </p:cNvSpPr>
          <p:nvPr/>
        </p:nvSpPr>
        <p:spPr bwMode="auto">
          <a:xfrm>
            <a:off x="381000" y="1295400"/>
            <a:ext cx="8534400" cy="301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>
                <a:cs typeface="Courier New" pitchFamily="49" charset="0"/>
              </a:rPr>
              <a:t>A class may be declared without constructors. In this case, a no-arg constructor with an empty body is implicitly declared in the class. This constructor, called </a:t>
            </a:r>
            <a:r>
              <a:rPr lang="en-US" altLang="en-US" sz="3200" i="1">
                <a:cs typeface="Courier New" pitchFamily="49" charset="0"/>
              </a:rPr>
              <a:t>a default constructor</a:t>
            </a:r>
            <a:r>
              <a:rPr lang="en-US" altLang="en-US" sz="3200">
                <a:cs typeface="Courier New" pitchFamily="49" charset="0"/>
              </a:rPr>
              <a:t>, is provided automatically </a:t>
            </a:r>
            <a:r>
              <a:rPr lang="en-US" altLang="en-US" sz="3200" i="1">
                <a:cs typeface="Courier New" pitchFamily="49" charset="0"/>
              </a:rPr>
              <a:t>only if no constructors are explicitly declared in the class</a:t>
            </a:r>
            <a:r>
              <a:rPr lang="en-US" altLang="en-US" sz="3200">
                <a:cs typeface="Courier New" pitchFamily="49" charset="0"/>
              </a:rPr>
              <a:t>.</a:t>
            </a:r>
            <a:endParaRPr lang="en-US" altLang="en-US" sz="320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DC9B3F-02F4-4D63-B94F-C4275E3AB902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153400" cy="838200"/>
          </a:xfrm>
        </p:spPr>
        <p:txBody>
          <a:bodyPr/>
          <a:lstStyle/>
          <a:p>
            <a:r>
              <a:rPr lang="en-US" altLang="en-US" sz="4000"/>
              <a:t>Declaring Object Reference Variables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47244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000"/>
              <a:t>To reference an object, assign the object to a reference variable.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endParaRPr lang="en-US" altLang="en-US" sz="3000"/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000"/>
              <a:t>To declare a reference variable, use the syntax: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endParaRPr lang="en-US" altLang="en-US" sz="3000"/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000">
                <a:latin typeface="Courier New" pitchFamily="49" charset="0"/>
              </a:rPr>
              <a:t>ClassName objectRefVar;</a:t>
            </a:r>
            <a:endParaRPr lang="en-US" altLang="en-US"/>
          </a:p>
          <a:p>
            <a:pPr marL="0" indent="0" algn="just">
              <a:lnSpc>
                <a:spcPct val="90000"/>
              </a:lnSpc>
              <a:buFont typeface="Monotype Sorts" pitchFamily="2" charset="2"/>
              <a:buNone/>
            </a:pPr>
            <a:endParaRPr lang="en-US" altLang="en-US">
              <a:latin typeface="Book Antiqua" pitchFamily="18" charset="0"/>
            </a:endParaRPr>
          </a:p>
          <a:p>
            <a:pPr marL="0" indent="0"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/>
              <a:t>Example: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>
                <a:latin typeface="Courier New" pitchFamily="49" charset="0"/>
              </a:rPr>
              <a:t>Circle myCircle;</a:t>
            </a:r>
            <a:endParaRPr lang="en-US" altLang="en-US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377926-D4A6-4DB8-9ECC-6064B00230CB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600200"/>
          </a:xfrm>
        </p:spPr>
        <p:txBody>
          <a:bodyPr/>
          <a:lstStyle/>
          <a:p>
            <a:r>
              <a:rPr lang="en-US" altLang="en-US"/>
              <a:t>Declaring/Creating Objects</a:t>
            </a:r>
            <a:br>
              <a:rPr lang="en-US" altLang="en-US"/>
            </a:br>
            <a:r>
              <a:rPr lang="en-US" altLang="en-US"/>
              <a:t>in a Single Step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133600"/>
            <a:ext cx="9906000" cy="2590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2800">
                <a:latin typeface="Courier New" pitchFamily="49" charset="0"/>
              </a:rPr>
              <a:t>ClassName </a:t>
            </a:r>
            <a:r>
              <a:rPr lang="en-US" altLang="en-US" sz="2600">
                <a:latin typeface="Courier New" pitchFamily="49" charset="0"/>
              </a:rPr>
              <a:t>objectRefVar</a:t>
            </a:r>
            <a:r>
              <a:rPr lang="en-US" altLang="en-US" sz="2800">
                <a:latin typeface="Courier New" pitchFamily="49" charset="0"/>
              </a:rPr>
              <a:t> = new ClassName();</a:t>
            </a:r>
          </a:p>
          <a:p>
            <a:endParaRPr lang="en-US" altLang="en-US"/>
          </a:p>
          <a:p>
            <a:pPr>
              <a:buFont typeface="Monotype Sorts" pitchFamily="2" charset="2"/>
              <a:buNone/>
            </a:pPr>
            <a:r>
              <a:rPr lang="en-US" altLang="en-US" sz="3000"/>
              <a:t>Example:</a:t>
            </a:r>
          </a:p>
          <a:p>
            <a:pPr algn="just">
              <a:buFont typeface="Monotype Sorts" pitchFamily="2" charset="2"/>
              <a:buNone/>
            </a:pPr>
            <a:r>
              <a:rPr lang="en-US" altLang="en-US" sz="2600">
                <a:latin typeface="Courier New" pitchFamily="49" charset="0"/>
              </a:rPr>
              <a:t>Circle myCircle = new Circle();</a:t>
            </a:r>
          </a:p>
        </p:txBody>
      </p:sp>
      <p:sp>
        <p:nvSpPr>
          <p:cNvPr id="198660" name="Rectangle 4"/>
          <p:cNvSpPr>
            <a:spLocks noChangeArrowheads="1"/>
          </p:cNvSpPr>
          <p:nvPr/>
        </p:nvSpPr>
        <p:spPr bwMode="auto">
          <a:xfrm>
            <a:off x="3657600" y="3810000"/>
            <a:ext cx="25908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61" name="Line 5"/>
          <p:cNvSpPr>
            <a:spLocks noChangeShapeType="1"/>
          </p:cNvSpPr>
          <p:nvPr/>
        </p:nvSpPr>
        <p:spPr bwMode="auto">
          <a:xfrm>
            <a:off x="4953000" y="33528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8662" name="Text Box 6"/>
          <p:cNvSpPr txBox="1">
            <a:spLocks noChangeArrowheads="1"/>
          </p:cNvSpPr>
          <p:nvPr/>
        </p:nvSpPr>
        <p:spPr bwMode="auto">
          <a:xfrm>
            <a:off x="4876800" y="2968625"/>
            <a:ext cx="1670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Create an object</a:t>
            </a:r>
          </a:p>
        </p:txBody>
      </p:sp>
      <p:sp>
        <p:nvSpPr>
          <p:cNvPr id="198663" name="Line 7"/>
          <p:cNvSpPr>
            <a:spLocks noChangeShapeType="1"/>
          </p:cNvSpPr>
          <p:nvPr/>
        </p:nvSpPr>
        <p:spPr bwMode="auto">
          <a:xfrm flipH="1" flipV="1">
            <a:off x="3276600" y="3505200"/>
            <a:ext cx="381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8664" name="Line 8"/>
          <p:cNvSpPr>
            <a:spLocks noChangeShapeType="1"/>
          </p:cNvSpPr>
          <p:nvPr/>
        </p:nvSpPr>
        <p:spPr bwMode="auto">
          <a:xfrm flipH="1">
            <a:off x="2667000" y="3505200"/>
            <a:ext cx="609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8665" name="Text Box 9"/>
          <p:cNvSpPr txBox="1">
            <a:spLocks noChangeArrowheads="1"/>
          </p:cNvSpPr>
          <p:nvPr/>
        </p:nvSpPr>
        <p:spPr bwMode="auto">
          <a:xfrm>
            <a:off x="2133600" y="2971800"/>
            <a:ext cx="218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Assign object reference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B31C13-ED6D-4E01-90AD-BFA5607AE465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/>
              <a:t>Accessing Objects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r>
              <a:rPr lang="en-US" altLang="en-US" sz="2800"/>
              <a:t>Referencing the object’s data: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/>
              <a:t>        </a:t>
            </a:r>
            <a:r>
              <a:rPr lang="en-US" altLang="en-US" sz="2600">
                <a:latin typeface="Courier New" pitchFamily="49" charset="0"/>
              </a:rPr>
              <a:t>objectRefVar.data</a:t>
            </a:r>
            <a:endParaRPr lang="en-US" altLang="en-US" sz="2800"/>
          </a:p>
          <a:p>
            <a:pPr>
              <a:buFont typeface="Monotype Sorts" pitchFamily="2" charset="2"/>
              <a:buNone/>
            </a:pPr>
            <a:r>
              <a:rPr lang="en-US" altLang="en-US" sz="2800" i="1">
                <a:latin typeface="Book Antiqua" pitchFamily="18" charset="0"/>
              </a:rPr>
              <a:t>        e.g., </a:t>
            </a:r>
            <a:r>
              <a:rPr lang="en-US" altLang="en-US" sz="2400">
                <a:latin typeface="Courier New" pitchFamily="49" charset="0"/>
              </a:rPr>
              <a:t>myCircle.radius</a:t>
            </a:r>
            <a:endParaRPr lang="en-US" altLang="en-US" sz="2800" i="1">
              <a:latin typeface="Book Antiqua" pitchFamily="18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/>
          </a:p>
          <a:p>
            <a:r>
              <a:rPr lang="en-US" altLang="en-US" sz="2800"/>
              <a:t>Invoking the object’s method: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/>
              <a:t>       </a:t>
            </a:r>
            <a:r>
              <a:rPr lang="en-US" altLang="en-US" sz="2600">
                <a:latin typeface="Courier New" pitchFamily="49" charset="0"/>
              </a:rPr>
              <a:t>objectRefVar.methodName(arguments)</a:t>
            </a:r>
            <a:endParaRPr lang="en-US" altLang="en-US" sz="2800"/>
          </a:p>
          <a:p>
            <a:pPr>
              <a:buFont typeface="Monotype Sorts" pitchFamily="2" charset="2"/>
              <a:buNone/>
            </a:pPr>
            <a:r>
              <a:rPr lang="en-US" altLang="en-US" sz="2800" i="1">
                <a:latin typeface="Book Antiqua" pitchFamily="18" charset="0"/>
              </a:rPr>
              <a:t>       e.g., </a:t>
            </a:r>
            <a:r>
              <a:rPr lang="en-US" altLang="en-US" sz="2400">
                <a:latin typeface="Courier New" pitchFamily="49" charset="0"/>
              </a:rPr>
              <a:t>myCircle.getArea()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B97426-8F68-418F-AFA3-8DE32FC27C6A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531813"/>
          </a:xfrm>
        </p:spPr>
        <p:txBody>
          <a:bodyPr/>
          <a:lstStyle/>
          <a:p>
            <a:r>
              <a:rPr lang="en-US" altLang="en-US" sz="4000"/>
              <a:t>Trace Code, cont.</a:t>
            </a:r>
          </a:p>
        </p:txBody>
      </p:sp>
      <p:sp>
        <p:nvSpPr>
          <p:cNvPr id="346115" name="Rectangle 3"/>
          <p:cNvSpPr>
            <a:spLocks noChangeArrowheads="1"/>
          </p:cNvSpPr>
          <p:nvPr/>
        </p:nvSpPr>
        <p:spPr bwMode="auto">
          <a:xfrm>
            <a:off x="2686050" y="2343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6116" name="Rectangle 4"/>
          <p:cNvSpPr>
            <a:spLocks noChangeArrowheads="1"/>
          </p:cNvSpPr>
          <p:nvPr/>
        </p:nvSpPr>
        <p:spPr bwMode="auto">
          <a:xfrm>
            <a:off x="2800350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6117" name="Text Box 5"/>
          <p:cNvSpPr txBox="1">
            <a:spLocks noChangeArrowheads="1"/>
          </p:cNvSpPr>
          <p:nvPr/>
        </p:nvSpPr>
        <p:spPr bwMode="auto">
          <a:xfrm>
            <a:off x="152400" y="1085850"/>
            <a:ext cx="4800600" cy="146526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>
                <a:solidFill>
                  <a:schemeClr val="bg2"/>
                </a:solidFill>
              </a:rPr>
              <a:t>Circle myCircle = new Circle(5.0);</a:t>
            </a:r>
          </a:p>
          <a:p>
            <a:endParaRPr lang="en-US" altLang="en-US" sz="1800">
              <a:solidFill>
                <a:schemeClr val="bg2"/>
              </a:solidFill>
            </a:endParaRPr>
          </a:p>
          <a:p>
            <a:r>
              <a:rPr lang="en-US" altLang="en-US" sz="1800">
                <a:solidFill>
                  <a:schemeClr val="bg2"/>
                </a:solidFill>
              </a:rPr>
              <a:t>Circle yourCircle = new Circle();</a:t>
            </a:r>
          </a:p>
          <a:p>
            <a:endParaRPr lang="en-US" altLang="en-US" sz="1800">
              <a:solidFill>
                <a:schemeClr val="bg2"/>
              </a:solidFill>
            </a:endParaRPr>
          </a:p>
          <a:p>
            <a:r>
              <a:rPr lang="en-US" altLang="en-US" sz="1800">
                <a:solidFill>
                  <a:schemeClr val="bg2"/>
                </a:solidFill>
              </a:rPr>
              <a:t>yourCircle.radius = 100;</a:t>
            </a:r>
          </a:p>
        </p:txBody>
      </p:sp>
      <p:graphicFrame>
        <p:nvGraphicFramePr>
          <p:cNvPr id="346118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5570538" y="2046288"/>
          <a:ext cx="2687637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157" name="Picture" r:id="rId3" imgW="1028880" imgH="457200" progId="Word.Picture.8">
                  <p:embed/>
                </p:oleObj>
              </mc:Choice>
              <mc:Fallback>
                <p:oleObj name="Picture" r:id="rId3" imgW="1028880" imgH="45720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0538" y="2046288"/>
                        <a:ext cx="2687637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6119" name="Rectangle 7"/>
          <p:cNvSpPr>
            <a:spLocks noChangeArrowheads="1"/>
          </p:cNvSpPr>
          <p:nvPr/>
        </p:nvSpPr>
        <p:spPr bwMode="auto">
          <a:xfrm>
            <a:off x="6837363" y="1227138"/>
            <a:ext cx="1524000" cy="30638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9144" rIns="9144" bIns="9144" anchor="ctr"/>
          <a:lstStyle/>
          <a:p>
            <a:pPr algn="ctr"/>
            <a:r>
              <a:rPr lang="en-US" altLang="en-US" sz="1800">
                <a:solidFill>
                  <a:schemeClr val="accent2"/>
                </a:solidFill>
              </a:rPr>
              <a:t>reference value</a:t>
            </a:r>
          </a:p>
        </p:txBody>
      </p:sp>
      <p:sp>
        <p:nvSpPr>
          <p:cNvPr id="346120" name="Text Box 8"/>
          <p:cNvSpPr txBox="1">
            <a:spLocks noChangeArrowheads="1"/>
          </p:cNvSpPr>
          <p:nvPr/>
        </p:nvSpPr>
        <p:spPr bwMode="auto">
          <a:xfrm>
            <a:off x="5724525" y="1201738"/>
            <a:ext cx="1133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myCircle</a:t>
            </a:r>
          </a:p>
        </p:txBody>
      </p:sp>
      <p:sp>
        <p:nvSpPr>
          <p:cNvPr id="346121" name="Line 9"/>
          <p:cNvSpPr>
            <a:spLocks noChangeShapeType="1"/>
          </p:cNvSpPr>
          <p:nvPr/>
        </p:nvSpPr>
        <p:spPr bwMode="auto">
          <a:xfrm flipH="1">
            <a:off x="6991350" y="1419225"/>
            <a:ext cx="652463" cy="80645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6122" name="Rectangle 10"/>
          <p:cNvSpPr>
            <a:spLocks noChangeArrowheads="1"/>
          </p:cNvSpPr>
          <p:nvPr/>
        </p:nvSpPr>
        <p:spPr bwMode="auto">
          <a:xfrm>
            <a:off x="6837363" y="3582988"/>
            <a:ext cx="1524000" cy="30638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9144" rIns="9144" bIns="9144" anchor="ctr"/>
          <a:lstStyle/>
          <a:p>
            <a:pPr algn="ctr"/>
            <a:r>
              <a:rPr lang="en-US" altLang="en-US" sz="1800">
                <a:solidFill>
                  <a:schemeClr val="accent2"/>
                </a:solidFill>
              </a:rPr>
              <a:t>reference value</a:t>
            </a:r>
          </a:p>
        </p:txBody>
      </p:sp>
      <p:sp>
        <p:nvSpPr>
          <p:cNvPr id="346123" name="Text Box 11"/>
          <p:cNvSpPr txBox="1">
            <a:spLocks noChangeArrowheads="1"/>
          </p:cNvSpPr>
          <p:nvPr/>
        </p:nvSpPr>
        <p:spPr bwMode="auto">
          <a:xfrm>
            <a:off x="5724525" y="3557588"/>
            <a:ext cx="1228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yourCircle</a:t>
            </a:r>
          </a:p>
        </p:txBody>
      </p:sp>
      <p:sp>
        <p:nvSpPr>
          <p:cNvPr id="346124" name="Rectangle 12"/>
          <p:cNvSpPr>
            <a:spLocks noChangeArrowheads="1"/>
          </p:cNvSpPr>
          <p:nvPr/>
        </p:nvSpPr>
        <p:spPr bwMode="auto">
          <a:xfrm>
            <a:off x="193675" y="2238375"/>
            <a:ext cx="4456113" cy="268288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46125" name="Object 13"/>
          <p:cNvGraphicFramePr>
            <a:graphicFrameLocks noChangeAspect="1"/>
          </p:cNvGraphicFramePr>
          <p:nvPr/>
        </p:nvGraphicFramePr>
        <p:xfrm>
          <a:off x="5800725" y="4351338"/>
          <a:ext cx="2687638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158" name="Picture" r:id="rId5" imgW="1028880" imgH="457200" progId="Word.Picture.8">
                  <p:embed/>
                </p:oleObj>
              </mc:Choice>
              <mc:Fallback>
                <p:oleObj name="Picture" r:id="rId5" imgW="1028880" imgH="457200" progId="Word.Picture.8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0725" y="4351338"/>
                        <a:ext cx="2687638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6126" name="AutoShape 14"/>
          <p:cNvSpPr>
            <a:spLocks noChangeArrowheads="1"/>
          </p:cNvSpPr>
          <p:nvPr/>
        </p:nvSpPr>
        <p:spPr bwMode="auto">
          <a:xfrm>
            <a:off x="3035300" y="4849813"/>
            <a:ext cx="2497138" cy="806450"/>
          </a:xfrm>
          <a:prstGeom prst="wedgeRoundRectCallout">
            <a:avLst>
              <a:gd name="adj1" fmla="val 73269"/>
              <a:gd name="adj2" fmla="val -7875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/>
              <a:t>Change radius in yourCircle</a:t>
            </a:r>
            <a:endParaRPr lang="en-US" altLang="en-US" sz="1800"/>
          </a:p>
        </p:txBody>
      </p:sp>
      <p:sp>
        <p:nvSpPr>
          <p:cNvPr id="346127" name="Line 15"/>
          <p:cNvSpPr>
            <a:spLocks noChangeShapeType="1"/>
          </p:cNvSpPr>
          <p:nvPr/>
        </p:nvSpPr>
        <p:spPr bwMode="auto">
          <a:xfrm flipH="1">
            <a:off x="7107238" y="3813175"/>
            <a:ext cx="652462" cy="80645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6128" name="Rectangle 16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>
                <a:solidFill>
                  <a:schemeClr val="bg2"/>
                </a:solidFill>
                <a:latin typeface="Forte" pitchFamily="66" charset="0"/>
              </a:rPr>
              <a:t>animation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29854E-2872-4D97-A0B8-8DA5D025CCE1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66750"/>
          </a:xfrm>
        </p:spPr>
        <p:txBody>
          <a:bodyPr/>
          <a:lstStyle/>
          <a:p>
            <a:r>
              <a:rPr lang="en-US" altLang="en-US"/>
              <a:t>Default Value for a Data Field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20574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>
                <a:cs typeface="Times New Roman" pitchFamily="18" charset="0"/>
              </a:rPr>
              <a:t>The default value of a data field is null for a reference type, 0 for a numeric type, false for a boolean type, and '\u0000' for a char type. However, Java assigns no default value to a local variable inside a method. </a:t>
            </a:r>
          </a:p>
        </p:txBody>
      </p:sp>
      <p:sp>
        <p:nvSpPr>
          <p:cNvPr id="324612" name="Rectangle 4"/>
          <p:cNvSpPr>
            <a:spLocks noChangeArrowheads="1"/>
          </p:cNvSpPr>
          <p:nvPr/>
        </p:nvSpPr>
        <p:spPr bwMode="auto">
          <a:xfrm>
            <a:off x="228600" y="3276600"/>
            <a:ext cx="8763000" cy="2743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</a:rPr>
              <a:t>public class Test {</a:t>
            </a:r>
          </a:p>
          <a:p>
            <a:pPr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</a:rPr>
              <a:t>  public static void main(String[] args) {</a:t>
            </a:r>
          </a:p>
          <a:p>
            <a:pPr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</a:rPr>
              <a:t>    Student student = new Student();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</a:rPr>
              <a:t>    System.out.println("name? " + student.name); </a:t>
            </a:r>
          </a:p>
          <a:p>
            <a:pPr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</a:rPr>
              <a:t>    System.out.println("age? " + student.age); </a:t>
            </a:r>
          </a:p>
          <a:p>
            <a:pPr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</a:rPr>
              <a:t>    System.out.println("isScienceMajor? " + student.isScienceMajor); </a:t>
            </a:r>
          </a:p>
          <a:p>
            <a:pPr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</a:rPr>
              <a:t>    System.out.println("gender? " + student.gender); </a:t>
            </a:r>
          </a:p>
          <a:p>
            <a:pPr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</a:rPr>
              <a:t>  }</a:t>
            </a:r>
          </a:p>
          <a:p>
            <a:pPr>
              <a:buFont typeface="Monotype Sorts" pitchFamily="2" charset="2"/>
              <a:buNone/>
            </a:pPr>
            <a:r>
              <a:rPr lang="en-US" altLang="en-US" sz="1600">
                <a:solidFill>
                  <a:schemeClr val="bg2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166E08-2A11-4D78-849D-251D75842E13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1047750"/>
          </a:xfrm>
        </p:spPr>
        <p:txBody>
          <a:bodyPr/>
          <a:lstStyle/>
          <a:p>
            <a:r>
              <a:rPr lang="en-US" altLang="en-US" sz="4000"/>
              <a:t>Differences between Variables of </a:t>
            </a:r>
            <a:br>
              <a:rPr lang="en-US" altLang="en-US" sz="4000"/>
            </a:br>
            <a:r>
              <a:rPr lang="en-US" altLang="en-US" sz="4000"/>
              <a:t>Primitive Data Types and Object Types</a:t>
            </a:r>
            <a:r>
              <a:rPr lang="en-US" altLang="en-US" sz="4000" b="1">
                <a:latin typeface="Courier" charset="0"/>
              </a:rPr>
              <a:t/>
            </a:r>
            <a:br>
              <a:rPr lang="en-US" altLang="en-US" sz="4000" b="1">
                <a:latin typeface="Courier" charset="0"/>
              </a:rPr>
            </a:br>
            <a:endParaRPr lang="en-US" altLang="en-US" b="1">
              <a:latin typeface="Courier" charset="0"/>
            </a:endParaRPr>
          </a:p>
        </p:txBody>
      </p:sp>
      <p:sp>
        <p:nvSpPr>
          <p:cNvPr id="197641" name="Rectangle 9"/>
          <p:cNvSpPr>
            <a:spLocks noChangeArrowheads="1"/>
          </p:cNvSpPr>
          <p:nvPr/>
        </p:nvSpPr>
        <p:spPr bwMode="auto">
          <a:xfrm>
            <a:off x="3113088" y="2427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7643" name="Rectangle 11"/>
          <p:cNvSpPr>
            <a:spLocks noChangeArrowheads="1"/>
          </p:cNvSpPr>
          <p:nvPr/>
        </p:nvSpPr>
        <p:spPr bwMode="auto">
          <a:xfrm>
            <a:off x="2371725" y="2886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97642" name="Object 10"/>
          <p:cNvGraphicFramePr>
            <a:graphicFrameLocks noChangeAspect="1"/>
          </p:cNvGraphicFramePr>
          <p:nvPr/>
        </p:nvGraphicFramePr>
        <p:xfrm>
          <a:off x="304800" y="1752600"/>
          <a:ext cx="8610600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58" r:id="rId3" imgW="4401312" imgH="1086612" progId="Word.Picture.8">
                  <p:embed/>
                </p:oleObj>
              </mc:Choice>
              <mc:Fallback>
                <p:oleObj r:id="rId3" imgW="4401312" imgH="1086612" progId="Word.Pictur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752600"/>
                        <a:ext cx="8610600" cy="21240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18C69F-F005-498C-86C1-AA81EAE0F518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/>
              <a:t>Copying Variables of Primitive Data Types and Object Types</a:t>
            </a:r>
          </a:p>
        </p:txBody>
      </p:sp>
      <p:sp>
        <p:nvSpPr>
          <p:cNvPr id="253959" name="Rectangle 7"/>
          <p:cNvSpPr>
            <a:spLocks noChangeArrowheads="1"/>
          </p:cNvSpPr>
          <p:nvPr/>
        </p:nvSpPr>
        <p:spPr bwMode="auto">
          <a:xfrm>
            <a:off x="0" y="2557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3961" name="Rectangle 9"/>
          <p:cNvSpPr>
            <a:spLocks noChangeArrowheads="1"/>
          </p:cNvSpPr>
          <p:nvPr/>
        </p:nvSpPr>
        <p:spPr bwMode="auto">
          <a:xfrm>
            <a:off x="0" y="2830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53960" name="Object 8"/>
          <p:cNvGraphicFramePr>
            <a:graphicFrameLocks noChangeAspect="1"/>
          </p:cNvGraphicFramePr>
          <p:nvPr/>
        </p:nvGraphicFramePr>
        <p:xfrm>
          <a:off x="155575" y="1662113"/>
          <a:ext cx="3763963" cy="209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992" name="Picture" r:id="rId3" imgW="2156460" imgH="1197864" progId="Word.Picture.8">
                  <p:embed/>
                </p:oleObj>
              </mc:Choice>
              <mc:Fallback>
                <p:oleObj name="Picture" r:id="rId3" imgW="2156460" imgH="1197864" progId="Word.Picture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" y="1662113"/>
                        <a:ext cx="3763963" cy="209073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3963" name="Rectangle 11"/>
          <p:cNvSpPr>
            <a:spLocks noChangeArrowheads="1"/>
          </p:cNvSpPr>
          <p:nvPr/>
        </p:nvSpPr>
        <p:spPr bwMode="auto">
          <a:xfrm>
            <a:off x="0" y="2557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53962" name="Object 10"/>
          <p:cNvGraphicFramePr>
            <a:graphicFrameLocks noChangeAspect="1"/>
          </p:cNvGraphicFramePr>
          <p:nvPr/>
        </p:nvGraphicFramePr>
        <p:xfrm>
          <a:off x="3689350" y="3621088"/>
          <a:ext cx="5340350" cy="270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993" name="Picture" r:id="rId5" imgW="3438873" imgH="1737664" progId="Word.Picture.8">
                  <p:embed/>
                </p:oleObj>
              </mc:Choice>
              <mc:Fallback>
                <p:oleObj name="Picture" r:id="rId5" imgW="3438873" imgH="1737664" progId="Word.Pictur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9350" y="3621088"/>
                        <a:ext cx="5340350" cy="270351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2DFA1A-7451-42A6-8981-BE24CC23D31C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/>
              <a:t>Garbage Collection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01000" cy="49530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2400" dirty="0">
                <a:cs typeface="Times New Roman" pitchFamily="18" charset="0"/>
              </a:rPr>
              <a:t>As shown in the previous figure, after the assignment statement c1 = c2, c1 points to the same object referenced by c2. The object previously referenced by c1 is no longer referenced. This object is known as garbage. Garbage is automatically collected by JVM. </a:t>
            </a:r>
            <a:endParaRPr lang="en-US" altLang="en-US" sz="2400" dirty="0" smtClean="0">
              <a:cs typeface="Times New Roman" pitchFamily="18" charset="0"/>
            </a:endParaRPr>
          </a:p>
          <a:p>
            <a:pPr marL="0" indent="0">
              <a:buFont typeface="Monotype Sorts" pitchFamily="2" charset="2"/>
              <a:buNone/>
            </a:pPr>
            <a:endParaRPr lang="en-US" altLang="en-US" sz="2400" dirty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en-US" sz="2400" dirty="0">
                <a:cs typeface="Times New Roman" pitchFamily="18" charset="0"/>
              </a:rPr>
              <a:t>TIP: If you know that an object is no longer needed, you can explicitly assign null to a reference variable for the object. The JVM will automatically collect the space if the object is not referenced by any variable</a:t>
            </a:r>
            <a:r>
              <a:rPr lang="en-US" altLang="en-US" sz="2400" dirty="0">
                <a:latin typeface="Courier" charset="0"/>
                <a:cs typeface="Times New Roman" pitchFamily="18" charset="0"/>
              </a:rPr>
              <a:t>. </a:t>
            </a:r>
          </a:p>
          <a:p>
            <a:pPr marL="0" indent="0">
              <a:buFont typeface="Monotype Sorts" pitchFamily="2" charset="2"/>
              <a:buNone/>
            </a:pPr>
            <a:endParaRPr lang="en-US" altLang="en-US" sz="2400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0A16E9-107A-4F76-BA6C-83896A04E863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686800" cy="533400"/>
          </a:xfrm>
        </p:spPr>
        <p:txBody>
          <a:bodyPr/>
          <a:lstStyle/>
          <a:p>
            <a:r>
              <a:rPr lang="en-US" altLang="en-US"/>
              <a:t>The Random Class</a:t>
            </a:r>
            <a:endParaRPr lang="en-US" altLang="en-US">
              <a:solidFill>
                <a:schemeClr val="tx1"/>
              </a:solidFill>
              <a:latin typeface="Book Antiqua" pitchFamily="18" charset="0"/>
              <a:hlinkClick r:id="rId3" action="ppaction://program"/>
            </a:endParaRP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991600" cy="1747838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  <a:tabLst>
                <a:tab pos="0" algn="l"/>
              </a:tabLst>
            </a:pPr>
            <a:r>
              <a:rPr lang="en-US" altLang="en-US" sz="2800"/>
              <a:t>You have used </a:t>
            </a:r>
            <a:r>
              <a:rPr lang="en-US" altLang="en-US" sz="2800" u="sng"/>
              <a:t>Math.random()</a:t>
            </a:r>
            <a:r>
              <a:rPr lang="en-US" altLang="en-US" sz="2800"/>
              <a:t> to obtain a random double value between 0.0 and 1.0 (excluding 1.0). A more useful random number generator is provided in the </a:t>
            </a:r>
            <a:r>
              <a:rPr lang="en-US" altLang="en-US" sz="2800" u="sng"/>
              <a:t>java.util.Random</a:t>
            </a:r>
            <a:r>
              <a:rPr lang="en-US" altLang="en-US" sz="2800"/>
              <a:t> class. </a:t>
            </a:r>
          </a:p>
        </p:txBody>
      </p:sp>
      <p:sp>
        <p:nvSpPr>
          <p:cNvPr id="338948" name="Rectangle 4"/>
          <p:cNvSpPr>
            <a:spLocks noChangeArrowheads="1"/>
          </p:cNvSpPr>
          <p:nvPr/>
        </p:nvSpPr>
        <p:spPr bwMode="auto">
          <a:xfrm>
            <a:off x="0" y="2754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8951" name="Rectangle 7"/>
          <p:cNvSpPr>
            <a:spLocks noChangeArrowheads="1"/>
          </p:cNvSpPr>
          <p:nvPr/>
        </p:nvSpPr>
        <p:spPr bwMode="auto">
          <a:xfrm>
            <a:off x="0" y="2644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38950" name="Object 6"/>
          <p:cNvGraphicFramePr>
            <a:graphicFrameLocks noChangeAspect="1"/>
          </p:cNvGraphicFramePr>
          <p:nvPr/>
        </p:nvGraphicFramePr>
        <p:xfrm>
          <a:off x="309563" y="2814638"/>
          <a:ext cx="8564562" cy="336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66" name="Picture" r:id="rId4" imgW="4006596" imgH="1571244" progId="Word.Picture.8">
                  <p:embed/>
                </p:oleObj>
              </mc:Choice>
              <mc:Fallback>
                <p:oleObj name="Picture" r:id="rId4" imgW="4006596" imgH="1571244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3" y="2814638"/>
                        <a:ext cx="8564562" cy="336073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53F18B-3B5D-4DDA-8CAA-8A0C2ECD8833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7020" y="152400"/>
            <a:ext cx="8909960" cy="609600"/>
          </a:xfrm>
        </p:spPr>
        <p:txBody>
          <a:bodyPr/>
          <a:lstStyle/>
          <a:p>
            <a:r>
              <a:rPr lang="en-US" altLang="en-US" sz="4000" dirty="0" smtClean="0"/>
              <a:t>Object Oriented Programming </a:t>
            </a:r>
            <a:r>
              <a:rPr lang="en-US" altLang="en-US" sz="4000" dirty="0"/>
              <a:t>Concepts</a:t>
            </a:r>
          </a:p>
        </p:txBody>
      </p:sp>
      <p:sp>
        <p:nvSpPr>
          <p:cNvPr id="193552" name="Rectangle 16"/>
          <p:cNvSpPr>
            <a:spLocks noChangeArrowheads="1"/>
          </p:cNvSpPr>
          <p:nvPr/>
        </p:nvSpPr>
        <p:spPr bwMode="auto">
          <a:xfrm>
            <a:off x="2686050" y="2343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3553" name="Text Box 17"/>
          <p:cNvSpPr txBox="1">
            <a:spLocks noChangeArrowheads="1"/>
          </p:cNvSpPr>
          <p:nvPr/>
        </p:nvSpPr>
        <p:spPr bwMode="auto">
          <a:xfrm>
            <a:off x="287268" y="1700775"/>
            <a:ext cx="86106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cs typeface="Courier New" pitchFamily="49" charset="0"/>
              </a:rPr>
              <a:t>Object-oriented programming (OOP) involves programming using objects. </a:t>
            </a:r>
            <a:endParaRPr lang="en-US" altLang="en-US" dirty="0" smtClean="0">
              <a:cs typeface="Courier New" pitchFamily="49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dirty="0" smtClean="0">
                <a:cs typeface="Courier New" pitchFamily="49" charset="0"/>
              </a:rPr>
              <a:t>An </a:t>
            </a:r>
            <a:r>
              <a:rPr lang="en-US" altLang="en-US" i="1" dirty="0">
                <a:cs typeface="Courier New" pitchFamily="49" charset="0"/>
              </a:rPr>
              <a:t>object</a:t>
            </a:r>
            <a:r>
              <a:rPr lang="en-US" altLang="en-US" dirty="0">
                <a:cs typeface="Courier New" pitchFamily="49" charset="0"/>
              </a:rPr>
              <a:t> represents an entity in the real world that can be distinctly identified. For example, a student, a desk, a circle, a button, and even a loan can all be viewed as objects. </a:t>
            </a:r>
            <a:endParaRPr lang="en-US" altLang="en-US" dirty="0" smtClean="0">
              <a:cs typeface="Courier New" pitchFamily="49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dirty="0" smtClean="0">
                <a:cs typeface="Courier New" pitchFamily="49" charset="0"/>
              </a:rPr>
              <a:t>An </a:t>
            </a:r>
            <a:r>
              <a:rPr lang="en-US" altLang="en-US" dirty="0">
                <a:cs typeface="Courier New" pitchFamily="49" charset="0"/>
              </a:rPr>
              <a:t>object has a unique identity, state, and behaviors. </a:t>
            </a:r>
            <a:endParaRPr lang="en-US" altLang="en-US" dirty="0" smtClean="0">
              <a:cs typeface="Courier New" pitchFamily="49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dirty="0" smtClean="0">
                <a:cs typeface="Courier New" pitchFamily="49" charset="0"/>
              </a:rPr>
              <a:t>The </a:t>
            </a:r>
            <a:r>
              <a:rPr lang="en-US" altLang="en-US" i="1" dirty="0">
                <a:cs typeface="Courier New" pitchFamily="49" charset="0"/>
              </a:rPr>
              <a:t>state</a:t>
            </a:r>
            <a:r>
              <a:rPr lang="en-US" altLang="en-US" dirty="0">
                <a:cs typeface="Courier New" pitchFamily="49" charset="0"/>
              </a:rPr>
              <a:t> of an object consists of a set of </a:t>
            </a:r>
            <a:r>
              <a:rPr lang="en-US" altLang="en-US" i="1" dirty="0">
                <a:cs typeface="Courier New" pitchFamily="49" charset="0"/>
              </a:rPr>
              <a:t>data</a:t>
            </a:r>
            <a:r>
              <a:rPr lang="en-US" altLang="en-US" dirty="0">
                <a:cs typeface="Courier New" pitchFamily="49" charset="0"/>
              </a:rPr>
              <a:t> </a:t>
            </a:r>
            <a:r>
              <a:rPr lang="en-US" altLang="en-US" i="1" dirty="0">
                <a:cs typeface="Courier New" pitchFamily="49" charset="0"/>
              </a:rPr>
              <a:t>fields</a:t>
            </a:r>
            <a:r>
              <a:rPr lang="en-US" altLang="en-US" dirty="0">
                <a:cs typeface="Courier New" pitchFamily="49" charset="0"/>
              </a:rPr>
              <a:t> (also known as </a:t>
            </a:r>
            <a:r>
              <a:rPr lang="en-US" altLang="en-US" i="1" dirty="0">
                <a:cs typeface="Courier New" pitchFamily="49" charset="0"/>
              </a:rPr>
              <a:t>properties</a:t>
            </a:r>
            <a:r>
              <a:rPr lang="en-US" altLang="en-US" dirty="0">
                <a:cs typeface="Courier New" pitchFamily="49" charset="0"/>
              </a:rPr>
              <a:t>) with their current values. </a:t>
            </a:r>
            <a:endParaRPr lang="en-US" altLang="en-US" dirty="0" smtClean="0">
              <a:cs typeface="Courier New" pitchFamily="49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dirty="0" smtClean="0">
                <a:cs typeface="Courier New" pitchFamily="49" charset="0"/>
              </a:rPr>
              <a:t>The </a:t>
            </a:r>
            <a:r>
              <a:rPr lang="en-US" altLang="en-US" i="1" dirty="0">
                <a:cs typeface="Courier New" pitchFamily="49" charset="0"/>
              </a:rPr>
              <a:t>behavior</a:t>
            </a:r>
            <a:r>
              <a:rPr lang="en-US" altLang="en-US" dirty="0">
                <a:cs typeface="Courier New" pitchFamily="49" charset="0"/>
              </a:rPr>
              <a:t> of an object is defined by a set of methods.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B0310E-922E-490D-A149-7CC014569600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219200"/>
          </a:xfrm>
        </p:spPr>
        <p:txBody>
          <a:bodyPr/>
          <a:lstStyle/>
          <a:p>
            <a:r>
              <a:rPr lang="en-US" altLang="en-US"/>
              <a:t>Instance </a:t>
            </a:r>
            <a:br>
              <a:rPr lang="en-US" altLang="en-US"/>
            </a:br>
            <a:r>
              <a:rPr lang="en-US" altLang="en-US"/>
              <a:t> Variables, and Methods 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204808" name="Rectangle 8"/>
          <p:cNvSpPr>
            <a:spLocks noChangeArrowheads="1"/>
          </p:cNvSpPr>
          <p:nvPr/>
        </p:nvSpPr>
        <p:spPr bwMode="auto">
          <a:xfrm>
            <a:off x="668268" y="1662370"/>
            <a:ext cx="7924800" cy="30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2400" dirty="0">
                <a:solidFill>
                  <a:schemeClr val="tx1"/>
                </a:solidFill>
              </a:rPr>
              <a:t>Instance variables belong to a specific instance.</a:t>
            </a:r>
            <a:br>
              <a:rPr lang="en-US" altLang="en-US" sz="2400" dirty="0">
                <a:solidFill>
                  <a:schemeClr val="tx1"/>
                </a:solidFill>
              </a:rPr>
            </a:br>
            <a:r>
              <a:rPr lang="en-US" altLang="en-US" sz="2400" dirty="0">
                <a:solidFill>
                  <a:schemeClr val="tx1"/>
                </a:solidFill>
              </a:rPr>
              <a:t/>
            </a:r>
            <a:br>
              <a:rPr lang="en-US" altLang="en-US" sz="2400" dirty="0">
                <a:solidFill>
                  <a:schemeClr val="tx1"/>
                </a:solidFill>
              </a:rPr>
            </a:br>
            <a:r>
              <a:rPr lang="en-US" altLang="en-US" sz="2400" dirty="0">
                <a:solidFill>
                  <a:schemeClr val="tx1"/>
                </a:solidFill>
              </a:rPr>
              <a:t>Instance methods are invoked by an instance of the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F1FCEE-11C4-4C4F-BA56-63C9FB6A0009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/>
              <a:t>Static Variables, Constants, </a:t>
            </a:r>
            <a:br>
              <a:rPr lang="en-US" altLang="en-US"/>
            </a:br>
            <a:r>
              <a:rPr lang="en-US" altLang="en-US"/>
              <a:t>and Methods</a:t>
            </a:r>
            <a:endParaRPr lang="en-US" altLang="en-US" b="1">
              <a:latin typeface="Courier" charset="0"/>
            </a:endParaRPr>
          </a:p>
        </p:txBody>
      </p:sp>
      <p:sp>
        <p:nvSpPr>
          <p:cNvPr id="257030" name="Text Box 6"/>
          <p:cNvSpPr txBox="1">
            <a:spLocks noChangeArrowheads="1"/>
          </p:cNvSpPr>
          <p:nvPr/>
        </p:nvSpPr>
        <p:spPr bwMode="auto">
          <a:xfrm>
            <a:off x="381000" y="1828800"/>
            <a:ext cx="8382000" cy="306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000"/>
              <a:t>Static variables are shared by all the instances of the class.</a:t>
            </a:r>
            <a:br>
              <a:rPr lang="en-US" altLang="en-US" sz="3000"/>
            </a:br>
            <a:r>
              <a:rPr lang="en-US" altLang="en-US" sz="3000"/>
              <a:t/>
            </a:r>
            <a:br>
              <a:rPr lang="en-US" altLang="en-US" sz="3000"/>
            </a:br>
            <a:r>
              <a:rPr lang="en-US" altLang="en-US" sz="3000"/>
              <a:t>Static methods are not tied to a specific object. </a:t>
            </a:r>
          </a:p>
          <a:p>
            <a:pPr>
              <a:spcBef>
                <a:spcPct val="50000"/>
              </a:spcBef>
            </a:pPr>
            <a:r>
              <a:rPr lang="en-US" altLang="en-US" sz="3000"/>
              <a:t>Static constants are final variables shared by all the instances of the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60CA7E-3CD5-4738-8985-FDFD724BFE0E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/>
              <a:t>Static Variables, Constants, </a:t>
            </a:r>
            <a:br>
              <a:rPr lang="en-US" altLang="en-US"/>
            </a:br>
            <a:r>
              <a:rPr lang="en-US" altLang="en-US"/>
              <a:t>and Methods, cont.</a:t>
            </a:r>
            <a:endParaRPr lang="en-US" altLang="en-US" b="1">
              <a:latin typeface="Courier" charset="0"/>
            </a:endParaRPr>
          </a:p>
        </p:txBody>
      </p:sp>
      <p:sp>
        <p:nvSpPr>
          <p:cNvPr id="259075" name="Text Box 3"/>
          <p:cNvSpPr txBox="1">
            <a:spLocks noChangeArrowheads="1"/>
          </p:cNvSpPr>
          <p:nvPr/>
        </p:nvSpPr>
        <p:spPr bwMode="auto">
          <a:xfrm>
            <a:off x="381000" y="2209800"/>
            <a:ext cx="8382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000"/>
              <a:t>To declare static variables, constants, and methods, use the static modifier.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8EB59E-EC4B-4A18-80CE-5D611DE18BAD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/>
              <a:t>Static Variables, Constants, </a:t>
            </a:r>
            <a:br>
              <a:rPr lang="en-US" altLang="en-US"/>
            </a:br>
            <a:r>
              <a:rPr lang="en-US" altLang="en-US"/>
              <a:t>and Methods, cont.</a:t>
            </a:r>
            <a:endParaRPr lang="en-US" altLang="en-US" b="1">
              <a:latin typeface="Courier" charset="0"/>
            </a:endParaRPr>
          </a:p>
        </p:txBody>
      </p:sp>
      <p:sp>
        <p:nvSpPr>
          <p:cNvPr id="258053" name="Rectangle 5"/>
          <p:cNvSpPr>
            <a:spLocks noChangeArrowheads="1"/>
          </p:cNvSpPr>
          <p:nvPr/>
        </p:nvSpPr>
        <p:spPr bwMode="auto">
          <a:xfrm>
            <a:off x="2000250" y="2228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8055" name="Rectangle 7"/>
          <p:cNvSpPr>
            <a:spLocks noChangeArrowheads="1"/>
          </p:cNvSpPr>
          <p:nvPr/>
        </p:nvSpPr>
        <p:spPr bwMode="auto">
          <a:xfrm>
            <a:off x="2000250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8057" name="Rectangle 9"/>
          <p:cNvSpPr>
            <a:spLocks noChangeArrowheads="1"/>
          </p:cNvSpPr>
          <p:nvPr/>
        </p:nvSpPr>
        <p:spPr bwMode="auto">
          <a:xfrm>
            <a:off x="0" y="2400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8059" name="Rectangle 11"/>
          <p:cNvSpPr>
            <a:spLocks noChangeArrowheads="1"/>
          </p:cNvSpPr>
          <p:nvPr/>
        </p:nvSpPr>
        <p:spPr bwMode="auto">
          <a:xfrm>
            <a:off x="0" y="2400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8061" name="Rectangle 13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58060" name="Object 12"/>
          <p:cNvGraphicFramePr>
            <a:graphicFrameLocks noChangeAspect="1"/>
          </p:cNvGraphicFramePr>
          <p:nvPr/>
        </p:nvGraphicFramePr>
        <p:xfrm>
          <a:off x="0" y="1624013"/>
          <a:ext cx="9144000" cy="313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76" name="Picture" r:id="rId3" imgW="5567172" imgH="1903476" progId="Word.Picture.8">
                  <p:embed/>
                </p:oleObj>
              </mc:Choice>
              <mc:Fallback>
                <p:oleObj name="Picture" r:id="rId3" imgW="5567172" imgH="1903476" progId="Word.Picture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624013"/>
                        <a:ext cx="9144000" cy="313213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9ED35B-1F7D-47DF-B4FC-E47CA3DCF9E5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295400"/>
          </a:xfrm>
        </p:spPr>
        <p:txBody>
          <a:bodyPr/>
          <a:lstStyle/>
          <a:p>
            <a:r>
              <a:rPr lang="en-US" altLang="en-US"/>
              <a:t>Scope of Variables</a:t>
            </a:r>
            <a:endParaRPr lang="en-US" altLang="en-US">
              <a:hlinkClick r:id="rId2" action="ppaction://program"/>
            </a:endParaRP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419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2800"/>
              <a:t>The scope of instance and static variables is the entire class. They can be declared anywhere inside a class.</a:t>
            </a:r>
          </a:p>
          <a:p>
            <a:pPr>
              <a:lnSpc>
                <a:spcPct val="120000"/>
              </a:lnSpc>
            </a:pPr>
            <a:r>
              <a:rPr lang="en-US" altLang="en-US" sz="2800"/>
              <a:t>The scope of a local variable starts from its declaration and continues to the end of the block that contains the variable. A local variable must be initialized explicitly before it can be used.</a:t>
            </a:r>
          </a:p>
        </p:txBody>
      </p:sp>
    </p:spTree>
    <p:extLst>
      <p:ext uri="{BB962C8B-B14F-4D97-AF65-F5344CB8AC3E}">
        <p14:creationId xmlns:p14="http://schemas.microsoft.com/office/powerpoint/2010/main" val="281128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738680-D5A1-411B-91EA-D2CAF4022F99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2970" y="195117"/>
            <a:ext cx="7772400" cy="1428750"/>
          </a:xfrm>
        </p:spPr>
        <p:txBody>
          <a:bodyPr/>
          <a:lstStyle/>
          <a:p>
            <a:r>
              <a:rPr lang="en-US" altLang="en-US" sz="3600" dirty="0" smtClean="0"/>
              <a:t>Access/Visibility </a:t>
            </a:r>
            <a:r>
              <a:rPr lang="en-US" altLang="en-US" sz="3600" dirty="0"/>
              <a:t>Modifiers and </a:t>
            </a:r>
            <a:br>
              <a:rPr lang="en-US" altLang="en-US" sz="3600" dirty="0"/>
            </a:br>
            <a:r>
              <a:rPr lang="en-US" altLang="en-US" sz="3600" dirty="0"/>
              <a:t>Accessor/</a:t>
            </a:r>
            <a:r>
              <a:rPr lang="en-US" altLang="en-US" sz="3600" dirty="0" err="1"/>
              <a:t>Mutator</a:t>
            </a:r>
            <a:r>
              <a:rPr lang="en-US" altLang="en-US" sz="3600" dirty="0"/>
              <a:t> </a:t>
            </a:r>
            <a:r>
              <a:rPr lang="en-US" altLang="en-US" sz="3600" dirty="0" smtClean="0"/>
              <a:t>Methods</a:t>
            </a:r>
            <a:br>
              <a:rPr lang="en-US" altLang="en-US" sz="3600" dirty="0" smtClean="0"/>
            </a:br>
            <a:r>
              <a:rPr lang="en-US" altLang="en-US" sz="3600" dirty="0" smtClean="0"/>
              <a:t>G</a:t>
            </a:r>
            <a:r>
              <a:rPr lang="en-US" altLang="en-US" sz="3600" dirty="0" smtClean="0"/>
              <a:t>etter/Setter methods</a:t>
            </a:r>
            <a:endParaRPr lang="en-US" altLang="en-US" sz="3600" dirty="0"/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6715" y="1766742"/>
            <a:ext cx="7848600" cy="1143000"/>
          </a:xfrm>
        </p:spPr>
        <p:txBody>
          <a:bodyPr/>
          <a:lstStyle/>
          <a:p>
            <a:pPr marL="0" indent="0">
              <a:spcBef>
                <a:spcPct val="100000"/>
              </a:spcBef>
              <a:buFont typeface="Symbol" pitchFamily="18" charset="2"/>
              <a:buNone/>
            </a:pPr>
            <a:r>
              <a:rPr lang="en-US" altLang="en-US" sz="2400" dirty="0"/>
              <a:t>By default, the class, variable, or method can be</a:t>
            </a:r>
            <a:br>
              <a:rPr lang="en-US" altLang="en-US" sz="2400" dirty="0"/>
            </a:br>
            <a:r>
              <a:rPr lang="en-US" altLang="en-US" sz="2400" dirty="0"/>
              <a:t>accessed by any class in the same package. </a:t>
            </a:r>
          </a:p>
        </p:txBody>
      </p:sp>
      <p:sp>
        <p:nvSpPr>
          <p:cNvPr id="202761" name="Rectangle 9"/>
          <p:cNvSpPr>
            <a:spLocks noChangeArrowheads="1"/>
          </p:cNvSpPr>
          <p:nvPr/>
        </p:nvSpPr>
        <p:spPr bwMode="auto">
          <a:xfrm>
            <a:off x="347450" y="2909742"/>
            <a:ext cx="8686800" cy="301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449263" indent="-449263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9207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26365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655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dirty="0">
                <a:latin typeface="Courier New" pitchFamily="49" charset="0"/>
              </a:rPr>
              <a:t>public</a:t>
            </a:r>
            <a:endParaRPr lang="en-US" altLang="en-US" sz="2400" dirty="0"/>
          </a:p>
          <a:p>
            <a:pPr>
              <a:buFont typeface="Symbol" pitchFamily="18" charset="2"/>
              <a:buNone/>
            </a:pPr>
            <a:r>
              <a:rPr lang="en-US" altLang="en-US" sz="2400" dirty="0"/>
              <a:t>	The class, data, or method is visible to any class in any package. </a:t>
            </a:r>
          </a:p>
          <a:p>
            <a:pPr>
              <a:spcBef>
                <a:spcPct val="50000"/>
              </a:spcBef>
            </a:pPr>
            <a:r>
              <a:rPr lang="en-US" altLang="en-US" sz="2400" dirty="0">
                <a:latin typeface="Courier New" pitchFamily="49" charset="0"/>
              </a:rPr>
              <a:t>private</a:t>
            </a:r>
            <a:r>
              <a:rPr lang="en-US" altLang="en-US" sz="2400" dirty="0"/>
              <a:t> </a:t>
            </a:r>
          </a:p>
          <a:p>
            <a:pPr>
              <a:buFont typeface="Symbol" pitchFamily="18" charset="2"/>
              <a:buNone/>
            </a:pPr>
            <a:r>
              <a:rPr lang="en-US" altLang="en-US" sz="2400" dirty="0"/>
              <a:t>	The data or methods can be accessed only by the declaring class.</a:t>
            </a:r>
          </a:p>
          <a:p>
            <a:pPr>
              <a:buFont typeface="Symbol" pitchFamily="18" charset="2"/>
              <a:buNone/>
            </a:pPr>
            <a:r>
              <a:rPr lang="en-US" altLang="en-US" sz="2400" dirty="0"/>
              <a:t>The get and set methods are used to read and modify private properties.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9F2475-2A1A-45B1-B7F0-F036231FCD34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304134" name="Rectangle 6"/>
          <p:cNvSpPr>
            <a:spLocks noChangeArrowheads="1"/>
          </p:cNvSpPr>
          <p:nvPr/>
        </p:nvSpPr>
        <p:spPr bwMode="auto">
          <a:xfrm>
            <a:off x="2286000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4137" name="Rectangle 9"/>
          <p:cNvSpPr>
            <a:spLocks noChangeArrowheads="1"/>
          </p:cNvSpPr>
          <p:nvPr/>
        </p:nvSpPr>
        <p:spPr bwMode="auto">
          <a:xfrm>
            <a:off x="19716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4138" name="Text Box 10"/>
          <p:cNvSpPr txBox="1">
            <a:spLocks noChangeArrowheads="1"/>
          </p:cNvSpPr>
          <p:nvPr/>
        </p:nvSpPr>
        <p:spPr bwMode="auto">
          <a:xfrm>
            <a:off x="461963" y="5233988"/>
            <a:ext cx="841533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cs typeface="Courier New" pitchFamily="49" charset="0"/>
              </a:rPr>
              <a:t>The private modifier restricts access to within a class, the default modifier restricts access to within a package, and the public modifier enables unrestricted access.</a:t>
            </a:r>
            <a:r>
              <a:rPr lang="en-US" altLang="en-US"/>
              <a:t> </a:t>
            </a:r>
          </a:p>
        </p:txBody>
      </p:sp>
      <p:sp>
        <p:nvSpPr>
          <p:cNvPr id="304140" name="Rectangle 12"/>
          <p:cNvSpPr>
            <a:spLocks noChangeArrowheads="1"/>
          </p:cNvSpPr>
          <p:nvPr/>
        </p:nvSpPr>
        <p:spPr bwMode="auto">
          <a:xfrm>
            <a:off x="0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413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8413216"/>
              </p:ext>
            </p:extLst>
          </p:nvPr>
        </p:nvGraphicFramePr>
        <p:xfrm>
          <a:off x="153988" y="227013"/>
          <a:ext cx="8834437" cy="317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171" name="Picture" r:id="rId3" imgW="5257800" imgH="1886040" progId="Word.Picture.8">
                  <p:embed/>
                </p:oleObj>
              </mc:Choice>
              <mc:Fallback>
                <p:oleObj name="Picture" r:id="rId3" imgW="5257800" imgH="1886040" progId="Word.Picture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88" y="227013"/>
                        <a:ext cx="8834437" cy="317341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4142" name="Rectangle 14"/>
          <p:cNvSpPr>
            <a:spLocks noChangeArrowheads="1"/>
          </p:cNvSpPr>
          <p:nvPr/>
        </p:nvSpPr>
        <p:spPr bwMode="auto">
          <a:xfrm>
            <a:off x="0" y="3028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4141" name="Object 13"/>
          <p:cNvGraphicFramePr>
            <a:graphicFrameLocks noChangeAspect="1"/>
          </p:cNvGraphicFramePr>
          <p:nvPr/>
        </p:nvGraphicFramePr>
        <p:xfrm>
          <a:off x="193675" y="3505200"/>
          <a:ext cx="8832850" cy="164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172" name="Picture" r:id="rId5" imgW="4286160" imgH="800280" progId="Word.Picture.8">
                  <p:embed/>
                </p:oleObj>
              </mc:Choice>
              <mc:Fallback>
                <p:oleObj name="Picture" r:id="rId5" imgW="4286160" imgH="800280" progId="Word.Picture.8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" y="3505200"/>
                        <a:ext cx="8832850" cy="164941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08F9C6-B353-4C5F-9364-5113F7645A77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altLang="en-US"/>
              <a:t>NOTE</a:t>
            </a:r>
            <a:endParaRPr lang="en-US" altLang="en-US" b="1">
              <a:latin typeface="Book Antiqua" pitchFamily="18" charset="0"/>
            </a:endParaRPr>
          </a:p>
        </p:txBody>
      </p:sp>
      <p:sp>
        <p:nvSpPr>
          <p:cNvPr id="325635" name="Rectangle 3"/>
          <p:cNvSpPr>
            <a:spLocks noChangeArrowheads="1"/>
          </p:cNvSpPr>
          <p:nvPr/>
        </p:nvSpPr>
        <p:spPr bwMode="auto">
          <a:xfrm>
            <a:off x="304800" y="1066800"/>
            <a:ext cx="85344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2600">
                <a:solidFill>
                  <a:schemeClr val="tx1"/>
                </a:solidFill>
                <a:cs typeface="Courier New" pitchFamily="49" charset="0"/>
              </a:rPr>
              <a:t>An object cannot access its private members, as shown in (b). It is OK, however, if the object is declared in its own class, as shown in (a).</a:t>
            </a:r>
            <a:r>
              <a:rPr lang="en-US" altLang="en-US"/>
              <a:t> </a:t>
            </a:r>
          </a:p>
        </p:txBody>
      </p:sp>
      <p:sp>
        <p:nvSpPr>
          <p:cNvPr id="325637" name="Rectangle 5"/>
          <p:cNvSpPr>
            <a:spLocks noChangeArrowheads="1"/>
          </p:cNvSpPr>
          <p:nvPr/>
        </p:nvSpPr>
        <p:spPr bwMode="auto">
          <a:xfrm>
            <a:off x="0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25636" name="Object 4"/>
          <p:cNvGraphicFramePr>
            <a:graphicFrameLocks noChangeAspect="1"/>
          </p:cNvGraphicFramePr>
          <p:nvPr/>
        </p:nvGraphicFramePr>
        <p:xfrm>
          <a:off x="231775" y="3044825"/>
          <a:ext cx="8763000" cy="286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52" name="Picture" r:id="rId3" imgW="5674320" imgH="1856880" progId="Word.Picture.8">
                  <p:embed/>
                </p:oleObj>
              </mc:Choice>
              <mc:Fallback>
                <p:oleObj name="Picture" r:id="rId3" imgW="5674320" imgH="185688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3044825"/>
                        <a:ext cx="8763000" cy="286861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4FFEAC-6A5D-4938-916F-3A995F59E224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/>
              <a:t>Why Data Fields Should Be private?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848600" cy="1600200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100000"/>
              </a:spcBef>
              <a:buFont typeface="Symbol" pitchFamily="18" charset="2"/>
              <a:buNone/>
            </a:pPr>
            <a:r>
              <a:rPr lang="en-US" altLang="en-US" sz="3400"/>
              <a:t>To protect data.</a:t>
            </a:r>
          </a:p>
          <a:p>
            <a:pPr marL="0" indent="0">
              <a:lnSpc>
                <a:spcPct val="90000"/>
              </a:lnSpc>
              <a:spcBef>
                <a:spcPct val="100000"/>
              </a:spcBef>
              <a:buFont typeface="Symbol" pitchFamily="18" charset="2"/>
              <a:buNone/>
            </a:pPr>
            <a:r>
              <a:rPr lang="en-US" altLang="en-US" sz="3400"/>
              <a:t>To make class easy to maintain.</a:t>
            </a:r>
            <a:r>
              <a:rPr lang="en-US" altLang="en-US"/>
              <a:t> </a:t>
            </a:r>
            <a:endParaRPr lang="en-US" altLang="en-US" sz="3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90DCD1-3956-4A78-889B-53CD1A128259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615950" y="165100"/>
            <a:ext cx="7950200" cy="1190625"/>
          </a:xfrm>
        </p:spPr>
        <p:txBody>
          <a:bodyPr/>
          <a:lstStyle/>
          <a:p>
            <a:r>
              <a:rPr lang="en-US" altLang="en-US"/>
              <a:t>Example of</a:t>
            </a:r>
            <a:br>
              <a:rPr lang="en-US" altLang="en-US"/>
            </a:br>
            <a:r>
              <a:rPr lang="en-US" altLang="en-US"/>
              <a:t>Data Field Encapsulation</a:t>
            </a:r>
            <a:endParaRPr lang="en-US" altLang="en-US" b="1">
              <a:latin typeface="Book Antiqua" pitchFamily="18" charset="0"/>
            </a:endParaRPr>
          </a:p>
        </p:txBody>
      </p:sp>
      <p:sp>
        <p:nvSpPr>
          <p:cNvPr id="251909" name="AutoShape 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998865" y="5533465"/>
            <a:ext cx="2133600" cy="533400"/>
          </a:xfrm>
          <a:prstGeom prst="actionButtonBlank">
            <a:avLst/>
          </a:prstGeom>
          <a:solidFill>
            <a:schemeClr val="tx1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accent1"/>
                </a:solidFill>
                <a:latin typeface="Book Antiqua" pitchFamily="18" charset="0"/>
                <a:hlinkClick r:id="rId3" action="ppaction://program"/>
              </a:rPr>
              <a:t>Circle3</a:t>
            </a:r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251913" name="AutoShape 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109670" y="5524500"/>
            <a:ext cx="2133600" cy="533400"/>
          </a:xfrm>
          <a:prstGeom prst="actionButtonBlank">
            <a:avLst/>
          </a:prstGeom>
          <a:solidFill>
            <a:schemeClr val="tx1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accent1"/>
                </a:solidFill>
                <a:latin typeface="Book Antiqua" pitchFamily="18" charset="0"/>
                <a:hlinkClick r:id="rId4" action="ppaction://program"/>
              </a:rPr>
              <a:t>TestCircle3</a:t>
            </a:r>
            <a:endParaRPr lang="en-US" altLang="en-US" dirty="0">
              <a:solidFill>
                <a:schemeClr val="accent1"/>
              </a:solidFill>
            </a:endParaRPr>
          </a:p>
        </p:txBody>
      </p:sp>
      <p:sp>
        <p:nvSpPr>
          <p:cNvPr id="251915" name="Rectangle 11"/>
          <p:cNvSpPr>
            <a:spLocks noChangeArrowheads="1"/>
          </p:cNvSpPr>
          <p:nvPr/>
        </p:nvSpPr>
        <p:spPr bwMode="auto">
          <a:xfrm>
            <a:off x="0" y="2563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51914" name="Object 10"/>
          <p:cNvGraphicFramePr>
            <a:graphicFrameLocks noChangeAspect="1"/>
          </p:cNvGraphicFramePr>
          <p:nvPr/>
        </p:nvGraphicFramePr>
        <p:xfrm>
          <a:off x="7938" y="1893888"/>
          <a:ext cx="8932862" cy="317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30" name="Picture" r:id="rId5" imgW="4874400" imgH="1732320" progId="Word.Picture.8">
                  <p:embed/>
                </p:oleObj>
              </mc:Choice>
              <mc:Fallback>
                <p:oleObj name="Picture" r:id="rId5" imgW="4874400" imgH="1732320" progId="Word.Pictur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8" y="1893888"/>
                        <a:ext cx="8932862" cy="31718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E1B70A-5B22-40F7-A051-6520D8DAF67F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609600"/>
          </a:xfrm>
        </p:spPr>
        <p:txBody>
          <a:bodyPr/>
          <a:lstStyle/>
          <a:p>
            <a:r>
              <a:rPr lang="en-US" altLang="en-US"/>
              <a:t>Objects</a:t>
            </a:r>
          </a:p>
        </p:txBody>
      </p:sp>
      <p:sp>
        <p:nvSpPr>
          <p:cNvPr id="305155" name="Rectangle 3"/>
          <p:cNvSpPr>
            <a:spLocks noChangeArrowheads="1"/>
          </p:cNvSpPr>
          <p:nvPr/>
        </p:nvSpPr>
        <p:spPr bwMode="auto">
          <a:xfrm>
            <a:off x="2686050" y="2343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5157" name="Text Box 5"/>
          <p:cNvSpPr txBox="1">
            <a:spLocks noChangeArrowheads="1"/>
          </p:cNvSpPr>
          <p:nvPr/>
        </p:nvSpPr>
        <p:spPr bwMode="auto">
          <a:xfrm>
            <a:off x="304800" y="4267200"/>
            <a:ext cx="86868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>
                <a:cs typeface="Times New Roman" pitchFamily="18" charset="0"/>
              </a:rPr>
              <a:t>An object has both a state and behavior. The state defines the object, and the behavior defines what the object does.</a:t>
            </a:r>
            <a:endParaRPr lang="en-US" altLang="en-US" sz="3200"/>
          </a:p>
        </p:txBody>
      </p:sp>
      <p:sp>
        <p:nvSpPr>
          <p:cNvPr id="305159" name="Rectangle 7"/>
          <p:cNvSpPr>
            <a:spLocks noChangeArrowheads="1"/>
          </p:cNvSpPr>
          <p:nvPr/>
        </p:nvSpPr>
        <p:spPr bwMode="auto">
          <a:xfrm>
            <a:off x="0" y="2552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5158" name="Object 6"/>
          <p:cNvGraphicFramePr>
            <a:graphicFrameLocks noChangeAspect="1"/>
          </p:cNvGraphicFramePr>
          <p:nvPr/>
        </p:nvGraphicFramePr>
        <p:xfrm>
          <a:off x="385763" y="1047750"/>
          <a:ext cx="8299450" cy="294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174" name="Picture" r:id="rId3" imgW="4952880" imgH="1752480" progId="Word.Picture.8">
                  <p:embed/>
                </p:oleObj>
              </mc:Choice>
              <mc:Fallback>
                <p:oleObj name="Picture" r:id="rId3" imgW="4952880" imgH="175248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3" y="1047750"/>
                        <a:ext cx="8299450" cy="29400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523E6B-D4FF-4562-AFD5-70B528BE9867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r>
              <a:rPr lang="en-US" altLang="en-US" dirty="0"/>
              <a:t>Passing Objects to </a:t>
            </a:r>
            <a:r>
              <a:rPr lang="en-US" altLang="en-US" dirty="0" smtClean="0"/>
              <a:t>Methods</a:t>
            </a:r>
            <a:endParaRPr lang="en-US" altLang="en-US" b="1" dirty="0">
              <a:latin typeface="Book Antiqua" pitchFamily="18" charset="0"/>
            </a:endParaRPr>
          </a:p>
        </p:txBody>
      </p:sp>
      <p:sp>
        <p:nvSpPr>
          <p:cNvPr id="370691" name="Rectangle 3"/>
          <p:cNvSpPr>
            <a:spLocks noChangeArrowheads="1"/>
          </p:cNvSpPr>
          <p:nvPr/>
        </p:nvSpPr>
        <p:spPr bwMode="auto">
          <a:xfrm>
            <a:off x="2598738" y="2114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0692" name="Rectangle 4"/>
          <p:cNvSpPr>
            <a:spLocks noChangeArrowheads="1"/>
          </p:cNvSpPr>
          <p:nvPr/>
        </p:nvSpPr>
        <p:spPr bwMode="auto">
          <a:xfrm>
            <a:off x="2598738" y="2114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0693" name="Rectangle 5"/>
          <p:cNvSpPr>
            <a:spLocks noChangeArrowheads="1"/>
          </p:cNvSpPr>
          <p:nvPr/>
        </p:nvSpPr>
        <p:spPr bwMode="auto">
          <a:xfrm>
            <a:off x="2598738" y="2114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0694" name="Rectangle 6"/>
          <p:cNvSpPr>
            <a:spLocks noChangeArrowheads="1"/>
          </p:cNvSpPr>
          <p:nvPr/>
        </p:nvSpPr>
        <p:spPr bwMode="auto">
          <a:xfrm>
            <a:off x="2571750" y="2713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37069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9717694"/>
              </p:ext>
            </p:extLst>
          </p:nvPr>
        </p:nvGraphicFramePr>
        <p:xfrm>
          <a:off x="232235" y="2929735"/>
          <a:ext cx="8681335" cy="338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710" name="Picture" r:id="rId3" imgW="4000680" imgH="1428840" progId="Word.Picture.8">
                  <p:embed/>
                </p:oleObj>
              </mc:Choice>
              <mc:Fallback>
                <p:oleObj name="Picture" r:id="rId3" imgW="4000680" imgH="1428840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35" y="2929735"/>
                        <a:ext cx="8681335" cy="33813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85800" y="1009485"/>
            <a:ext cx="784860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kern="0" smtClean="0"/>
              <a:t>Passing by value for primitive type value (the value is passed to the parameter)</a:t>
            </a:r>
          </a:p>
          <a:p>
            <a:pPr>
              <a:spcBef>
                <a:spcPct val="50000"/>
              </a:spcBef>
            </a:pPr>
            <a:r>
              <a:rPr lang="en-US" altLang="en-US" sz="2400" kern="0" smtClean="0"/>
              <a:t>Passing by value for reference type value (the value is the reference to the object)</a:t>
            </a:r>
            <a:endParaRPr lang="en-US" altLang="en-US" sz="240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7997A3-232B-4DEE-B570-31917309E704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r>
              <a:rPr lang="en-US" altLang="en-US"/>
              <a:t>Array of Objects</a:t>
            </a:r>
            <a:endParaRPr lang="en-US" altLang="en-US">
              <a:hlinkClick r:id="rId2" action="ppaction://program"/>
            </a:endParaRPr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51054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>
                <a:latin typeface="Courier New" pitchFamily="49" charset="0"/>
                <a:cs typeface="Times New Roman" pitchFamily="18" charset="0"/>
              </a:rPr>
              <a:t> Circle[] circleArray = new Circle[10];</a:t>
            </a:r>
            <a:r>
              <a:rPr lang="en-US" altLang="en-US" sz="2800"/>
              <a:t>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sz="280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800">
                <a:latin typeface="Courier" charset="0"/>
                <a:cs typeface="Times New Roman" pitchFamily="18" charset="0"/>
              </a:rPr>
              <a:t> </a:t>
            </a:r>
            <a:r>
              <a:rPr lang="en-US" altLang="en-US" sz="3800">
                <a:cs typeface="Times New Roman" pitchFamily="18" charset="0"/>
              </a:rPr>
              <a:t>An array of objects is actually an </a:t>
            </a:r>
            <a:r>
              <a:rPr lang="en-US" altLang="en-US" sz="3800" i="1">
                <a:cs typeface="Times New Roman" pitchFamily="18" charset="0"/>
              </a:rPr>
              <a:t>array of reference variables</a:t>
            </a:r>
            <a:r>
              <a:rPr lang="en-US" altLang="en-US" sz="3800">
                <a:cs typeface="Times New Roman" pitchFamily="18" charset="0"/>
              </a:rPr>
              <a:t>. So invoking circleArray[1].getArea() involves two levels of referencing as shown in the next figure. circleArray references to the entire array. circleArray[1] references to a Circle object.</a:t>
            </a:r>
            <a:r>
              <a:rPr lang="en-US" altLang="en-US" sz="3800">
                <a:latin typeface="Courier" charset="0"/>
                <a:cs typeface="Times New Roman" pitchFamily="18" charset="0"/>
              </a:rPr>
              <a:t> </a:t>
            </a:r>
            <a:endParaRPr lang="en-US" altLang="en-US" sz="3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13F9E9-C89F-45D8-B4E4-5A0BC0ACCA19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r>
              <a:rPr lang="en-US" altLang="en-US"/>
              <a:t>Array of Objects, cont.</a:t>
            </a:r>
            <a:endParaRPr lang="en-US" altLang="en-US">
              <a:hlinkClick r:id="rId3" action="ppaction://program"/>
            </a:endParaRPr>
          </a:p>
        </p:txBody>
      </p:sp>
      <p:sp>
        <p:nvSpPr>
          <p:cNvPr id="372739" name="Rectangle 3"/>
          <p:cNvSpPr>
            <a:spLocks noChangeArrowheads="1"/>
          </p:cNvSpPr>
          <p:nvPr/>
        </p:nvSpPr>
        <p:spPr bwMode="auto">
          <a:xfrm>
            <a:off x="2598738" y="2884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372740" name="Object 4"/>
          <p:cNvGraphicFramePr>
            <a:graphicFrameLocks noChangeAspect="1"/>
          </p:cNvGraphicFramePr>
          <p:nvPr/>
        </p:nvGraphicFramePr>
        <p:xfrm>
          <a:off x="304800" y="2895600"/>
          <a:ext cx="88392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756" r:id="rId4" imgW="3944112" imgH="1086612" progId="Word.Picture.8">
                  <p:embed/>
                </p:oleObj>
              </mc:Choice>
              <mc:Fallback>
                <p:oleObj r:id="rId4" imgW="3944112" imgH="1086612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95600"/>
                        <a:ext cx="8839200" cy="24384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27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510540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2400">
                <a:latin typeface="Courier New" pitchFamily="49" charset="0"/>
                <a:cs typeface="Times New Roman" pitchFamily="18" charset="0"/>
              </a:rPr>
              <a:t>   Circle[] circleArray = new Circle[10];</a:t>
            </a:r>
            <a:r>
              <a:rPr lang="en-US" altLang="en-US" sz="2400">
                <a:latin typeface="Courier New" pitchFamily="49" charset="0"/>
              </a:rPr>
              <a:t> </a:t>
            </a:r>
          </a:p>
          <a:p>
            <a:pPr>
              <a:buFont typeface="Monotype Sorts" pitchFamily="2" charset="2"/>
              <a:buNone/>
            </a:pPr>
            <a:endParaRPr lang="en-US" altLang="en-US" sz="240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EA53CE-7470-4B2E-AEA8-02F3345C891D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609600"/>
          </a:xfrm>
        </p:spPr>
        <p:txBody>
          <a:bodyPr/>
          <a:lstStyle/>
          <a:p>
            <a:r>
              <a:rPr lang="en-US" altLang="en-US"/>
              <a:t>Classes</a:t>
            </a:r>
          </a:p>
        </p:txBody>
      </p:sp>
      <p:sp>
        <p:nvSpPr>
          <p:cNvPr id="306179" name="Rectangle 3"/>
          <p:cNvSpPr>
            <a:spLocks noChangeArrowheads="1"/>
          </p:cNvSpPr>
          <p:nvPr/>
        </p:nvSpPr>
        <p:spPr bwMode="auto">
          <a:xfrm>
            <a:off x="2686050" y="2343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6181" name="Text Box 5"/>
          <p:cNvSpPr txBox="1">
            <a:spLocks noChangeArrowheads="1"/>
          </p:cNvSpPr>
          <p:nvPr/>
        </p:nvSpPr>
        <p:spPr bwMode="auto">
          <a:xfrm>
            <a:off x="304800" y="1295400"/>
            <a:ext cx="8610600" cy="301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i="1">
                <a:cs typeface="Times New Roman" pitchFamily="18" charset="0"/>
              </a:rPr>
              <a:t>Classes</a:t>
            </a:r>
            <a:r>
              <a:rPr lang="en-US" altLang="en-US" sz="3200">
                <a:cs typeface="Times New Roman" pitchFamily="18" charset="0"/>
              </a:rPr>
              <a:t> are constructs that define objects of the same type. A Java class uses variables to define data fields and methods to define behaviors. Additionally, a class provides a special type of methods, known as constructors, which are invoked to construct objects from the class. </a:t>
            </a:r>
          </a:p>
        </p:txBody>
      </p:sp>
      <p:sp>
        <p:nvSpPr>
          <p:cNvPr id="306183" name="Rectangle 7"/>
          <p:cNvSpPr>
            <a:spLocks noChangeArrowheads="1"/>
          </p:cNvSpPr>
          <p:nvPr/>
        </p:nvSpPr>
        <p:spPr bwMode="auto">
          <a:xfrm>
            <a:off x="2800350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2D9215-7667-4779-8886-0C51D28EB95E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609600"/>
          </a:xfrm>
        </p:spPr>
        <p:txBody>
          <a:bodyPr/>
          <a:lstStyle/>
          <a:p>
            <a:r>
              <a:rPr lang="en-US" altLang="en-US"/>
              <a:t>Classes</a:t>
            </a:r>
          </a:p>
        </p:txBody>
      </p:sp>
      <p:sp>
        <p:nvSpPr>
          <p:cNvPr id="307203" name="Rectangle 3"/>
          <p:cNvSpPr>
            <a:spLocks noChangeArrowheads="1"/>
          </p:cNvSpPr>
          <p:nvPr/>
        </p:nvSpPr>
        <p:spPr bwMode="auto">
          <a:xfrm>
            <a:off x="2686050" y="2343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205" name="Rectangle 5"/>
          <p:cNvSpPr>
            <a:spLocks noChangeArrowheads="1"/>
          </p:cNvSpPr>
          <p:nvPr/>
        </p:nvSpPr>
        <p:spPr bwMode="auto">
          <a:xfrm>
            <a:off x="2800350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307206" name="Object 6"/>
          <p:cNvGraphicFramePr>
            <a:graphicFrameLocks noChangeAspect="1"/>
          </p:cNvGraphicFramePr>
          <p:nvPr/>
        </p:nvGraphicFramePr>
        <p:xfrm>
          <a:off x="228600" y="838200"/>
          <a:ext cx="8763000" cy="565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21" name="Picture" r:id="rId3" imgW="3543480" imgH="2286000" progId="Word.Picture.8">
                  <p:embed/>
                </p:oleObj>
              </mc:Choice>
              <mc:Fallback>
                <p:oleObj name="Picture" r:id="rId3" imgW="3543480" imgH="228600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838200"/>
                        <a:ext cx="8763000" cy="565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115A5F-3D28-4EB0-BA44-4F101C42D41A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/>
              <a:t>UML Class Diagram</a:t>
            </a:r>
          </a:p>
        </p:txBody>
      </p:sp>
      <p:sp>
        <p:nvSpPr>
          <p:cNvPr id="252936" name="Rectangle 8"/>
          <p:cNvSpPr>
            <a:spLocks noChangeArrowheads="1"/>
          </p:cNvSpPr>
          <p:nvPr/>
        </p:nvSpPr>
        <p:spPr bwMode="auto">
          <a:xfrm>
            <a:off x="2400300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2938" name="Rectangle 10"/>
          <p:cNvSpPr>
            <a:spLocks noChangeArrowheads="1"/>
          </p:cNvSpPr>
          <p:nvPr/>
        </p:nvSpPr>
        <p:spPr bwMode="auto">
          <a:xfrm>
            <a:off x="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2940" name="Rectangle 12"/>
          <p:cNvSpPr>
            <a:spLocks noChangeArrowheads="1"/>
          </p:cNvSpPr>
          <p:nvPr/>
        </p:nvSpPr>
        <p:spPr bwMode="auto">
          <a:xfrm>
            <a:off x="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52939" name="Object 11"/>
          <p:cNvGraphicFramePr>
            <a:graphicFrameLocks noChangeAspect="1"/>
          </p:cNvGraphicFramePr>
          <p:nvPr/>
        </p:nvGraphicFramePr>
        <p:xfrm>
          <a:off x="117475" y="1624013"/>
          <a:ext cx="8912225" cy="292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956" name="Picture" r:id="rId3" imgW="4876293" imgH="1596016" progId="Word.Picture.8">
                  <p:embed/>
                </p:oleObj>
              </mc:Choice>
              <mc:Fallback>
                <p:oleObj name="Picture" r:id="rId3" imgW="4876293" imgH="1596016" progId="Word.Picture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" y="1624013"/>
                        <a:ext cx="8912225" cy="29241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100013" y="5310845"/>
            <a:ext cx="3926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Circle, </a:t>
            </a:r>
            <a:r>
              <a:rPr lang="en-US" dirty="0" err="1" smtClean="0"/>
              <a:t>TestCircle</a:t>
            </a:r>
            <a:r>
              <a:rPr lang="en-US" dirty="0" smtClean="0"/>
              <a:t>, TV, </a:t>
            </a:r>
            <a:r>
              <a:rPr lang="en-US" dirty="0" err="1" smtClean="0"/>
              <a:t>TestTV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8F61C4-492E-48F3-9866-DE2E00873C0A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/>
              <a:t>Constructors</a:t>
            </a:r>
            <a:endParaRPr lang="en-US" altLang="en-US" b="1">
              <a:latin typeface="Book Antiqua" pitchFamily="18" charset="0"/>
            </a:endParaRP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7772400" cy="4953000"/>
          </a:xfrm>
        </p:spPr>
        <p:txBody>
          <a:bodyPr/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>
                <a:latin typeface="Courier New" pitchFamily="49" charset="0"/>
              </a:rPr>
              <a:t>Circle() {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>
                <a:latin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>
                <a:latin typeface="Courier New" pitchFamily="49" charset="0"/>
              </a:rPr>
              <a:t>Circle(double newRadius) { 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>
                <a:latin typeface="Courier New" pitchFamily="49" charset="0"/>
              </a:rPr>
              <a:t>  radius = newRadius;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>
                <a:latin typeface="Courier New" pitchFamily="49" charset="0"/>
              </a:rPr>
              <a:t>}</a:t>
            </a:r>
          </a:p>
        </p:txBody>
      </p:sp>
      <p:sp>
        <p:nvSpPr>
          <p:cNvPr id="200708" name="Text Box 4"/>
          <p:cNvSpPr txBox="1">
            <a:spLocks noChangeArrowheads="1"/>
          </p:cNvSpPr>
          <p:nvPr/>
        </p:nvSpPr>
        <p:spPr bwMode="auto">
          <a:xfrm>
            <a:off x="4267200" y="1143000"/>
            <a:ext cx="48768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/>
              <a:t>Constructors are a special kind of methods that are invoked to construct objects.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478E2C-788E-4795-A24A-811CACE50B35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altLang="en-US"/>
              <a:t>Constructors, cont.</a:t>
            </a:r>
            <a:endParaRPr lang="en-US" altLang="en-US" b="1">
              <a:latin typeface="Book Antiqua" pitchFamily="18" charset="0"/>
            </a:endParaRPr>
          </a:p>
        </p:txBody>
      </p:sp>
      <p:sp>
        <p:nvSpPr>
          <p:cNvPr id="287748" name="Text Box 4"/>
          <p:cNvSpPr txBox="1">
            <a:spLocks noChangeArrowheads="1"/>
          </p:cNvSpPr>
          <p:nvPr/>
        </p:nvSpPr>
        <p:spPr bwMode="auto">
          <a:xfrm>
            <a:off x="381000" y="1143000"/>
            <a:ext cx="8534400" cy="521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dirty="0">
                <a:cs typeface="Times New Roman" pitchFamily="18" charset="0"/>
              </a:rPr>
              <a:t>A constructor with no parameters is referred to as a </a:t>
            </a:r>
            <a:r>
              <a:rPr lang="en-US" altLang="en-US" sz="3200" i="1" dirty="0">
                <a:cs typeface="Times New Roman" pitchFamily="18" charset="0"/>
              </a:rPr>
              <a:t>no-</a:t>
            </a:r>
            <a:r>
              <a:rPr lang="en-US" altLang="en-US" sz="3200" i="1" dirty="0" err="1">
                <a:cs typeface="Times New Roman" pitchFamily="18" charset="0"/>
              </a:rPr>
              <a:t>arg</a:t>
            </a:r>
            <a:r>
              <a:rPr lang="en-US" altLang="en-US" sz="3200" i="1" dirty="0">
                <a:cs typeface="Times New Roman" pitchFamily="18" charset="0"/>
              </a:rPr>
              <a:t> constructor</a:t>
            </a:r>
            <a:r>
              <a:rPr lang="en-US" altLang="en-US" sz="3200" dirty="0">
                <a:cs typeface="Times New Roman" pitchFamily="18" charset="0"/>
              </a:rPr>
              <a:t>. </a:t>
            </a:r>
          </a:p>
          <a:p>
            <a:pPr>
              <a:spcBef>
                <a:spcPct val="50000"/>
              </a:spcBef>
            </a:pPr>
            <a:r>
              <a:rPr lang="en-US" altLang="en-US" sz="3200" dirty="0">
                <a:cs typeface="Times New Roman" pitchFamily="18" charset="0"/>
              </a:rPr>
              <a:t>·       Constructors must have the same name as the class itself. </a:t>
            </a:r>
          </a:p>
          <a:p>
            <a:pPr>
              <a:spcBef>
                <a:spcPct val="50000"/>
              </a:spcBef>
            </a:pPr>
            <a:r>
              <a:rPr lang="en-US" altLang="en-US" sz="3200" dirty="0">
                <a:cs typeface="Times New Roman" pitchFamily="18" charset="0"/>
              </a:rPr>
              <a:t>·       Constructors do not have a return type—not even void. </a:t>
            </a:r>
          </a:p>
          <a:p>
            <a:pPr>
              <a:spcBef>
                <a:spcPct val="50000"/>
              </a:spcBef>
            </a:pPr>
            <a:r>
              <a:rPr lang="en-US" altLang="en-US" sz="3200" dirty="0">
                <a:cs typeface="Times New Roman" pitchFamily="18" charset="0"/>
              </a:rPr>
              <a:t>·       Constructors are invoked using the new operator when an object is created. Constructors play the role of initializing objects.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140E9B-12C8-4CE6-994F-362FAE604B3C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/>
              <a:t>Creating Objects Using Constructors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077200" cy="42672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3000">
                <a:latin typeface="Courier New" pitchFamily="49" charset="0"/>
              </a:rPr>
              <a:t>new ClassName();</a:t>
            </a:r>
            <a:endParaRPr lang="en-US" altLang="en-US" sz="2800">
              <a:latin typeface="Courier New" pitchFamily="49" charset="0"/>
            </a:endParaRPr>
          </a:p>
          <a:p>
            <a:endParaRPr lang="en-US" altLang="en-US"/>
          </a:p>
          <a:p>
            <a:pPr>
              <a:buFont typeface="Monotype Sorts" pitchFamily="2" charset="2"/>
              <a:buNone/>
            </a:pPr>
            <a:r>
              <a:rPr lang="en-US" altLang="en-US"/>
              <a:t>Example: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>
                <a:latin typeface="Courier New" pitchFamily="49" charset="0"/>
              </a:rPr>
              <a:t>new Circle();</a:t>
            </a:r>
          </a:p>
          <a:p>
            <a:pPr>
              <a:buFont typeface="Monotype Sorts" pitchFamily="2" charset="2"/>
              <a:buNone/>
            </a:pPr>
            <a:endParaRPr lang="en-US" altLang="en-US" sz="2800"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>
                <a:latin typeface="Courier New" pitchFamily="49" charset="0"/>
              </a:rPr>
              <a:t>new Circle(5.0);</a:t>
            </a:r>
            <a:r>
              <a:rPr lang="en-US" altLang="en-US" sz="3600">
                <a:latin typeface="Book Antiqua" pitchFamily="18" charset="0"/>
              </a:rPr>
              <a:t> </a:t>
            </a:r>
            <a:endParaRPr lang="en-US" altLang="en-US"/>
          </a:p>
          <a:p>
            <a:pPr>
              <a:buFont typeface="Monotype Sorts" pitchFamily="2" charset="2"/>
              <a:buNone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ernational">
  <a:themeElements>
    <a:clrScheme name="International 1">
      <a:dk1>
        <a:srgbClr val="000000"/>
      </a:dk1>
      <a:lt1>
        <a:srgbClr val="FFFFFF"/>
      </a:lt1>
      <a:dk2>
        <a:srgbClr val="0000FF"/>
      </a:dk2>
      <a:lt2>
        <a:srgbClr val="FFFF99"/>
      </a:lt2>
      <a:accent1>
        <a:srgbClr val="009966"/>
      </a:accent1>
      <a:accent2>
        <a:srgbClr val="00CCCC"/>
      </a:accent2>
      <a:accent3>
        <a:srgbClr val="AAAAFF"/>
      </a:accent3>
      <a:accent4>
        <a:srgbClr val="DADADA"/>
      </a:accent4>
      <a:accent5>
        <a:srgbClr val="AACAB8"/>
      </a:accent5>
      <a:accent6>
        <a:srgbClr val="00B9B9"/>
      </a:accent6>
      <a:hlink>
        <a:srgbClr val="000080"/>
      </a:hlink>
      <a:folHlink>
        <a:srgbClr val="9999FF"/>
      </a:folHlink>
    </a:clrScheme>
    <a:fontScheme name="Internationa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ernational 1">
        <a:dk1>
          <a:srgbClr val="000000"/>
        </a:dk1>
        <a:lt1>
          <a:srgbClr val="FFFFFF"/>
        </a:lt1>
        <a:dk2>
          <a:srgbClr val="0000FF"/>
        </a:dk2>
        <a:lt2>
          <a:srgbClr val="FFFF99"/>
        </a:lt2>
        <a:accent1>
          <a:srgbClr val="009966"/>
        </a:accent1>
        <a:accent2>
          <a:srgbClr val="00CCCC"/>
        </a:accent2>
        <a:accent3>
          <a:srgbClr val="AAAAFF"/>
        </a:accent3>
        <a:accent4>
          <a:srgbClr val="DADADA"/>
        </a:accent4>
        <a:accent5>
          <a:srgbClr val="AACAB8"/>
        </a:accent5>
        <a:accent6>
          <a:srgbClr val="00B9B9"/>
        </a:accent6>
        <a:hlink>
          <a:srgbClr val="000080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tional 2">
        <a:dk1>
          <a:srgbClr val="000000"/>
        </a:dk1>
        <a:lt1>
          <a:srgbClr val="FFFFFF"/>
        </a:lt1>
        <a:dk2>
          <a:srgbClr val="000080"/>
        </a:dk2>
        <a:lt2>
          <a:srgbClr val="003399"/>
        </a:lt2>
        <a:accent1>
          <a:srgbClr val="9999FF"/>
        </a:accent1>
        <a:accent2>
          <a:srgbClr val="FF99FF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E78AE7"/>
        </a:accent6>
        <a:hlink>
          <a:srgbClr val="85AD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tional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DDDDD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Designs\International.pot</Template>
  <TotalTime>19449</TotalTime>
  <Words>1035</Words>
  <Application>Microsoft Office PowerPoint</Application>
  <PresentationFormat>On-screen Show (4:3)</PresentationFormat>
  <Paragraphs>159</Paragraphs>
  <Slides>32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Arial</vt:lpstr>
      <vt:lpstr>Book Antiqua</vt:lpstr>
      <vt:lpstr>Courier</vt:lpstr>
      <vt:lpstr>Courier New</vt:lpstr>
      <vt:lpstr>Forte</vt:lpstr>
      <vt:lpstr>Monotype Sorts</vt:lpstr>
      <vt:lpstr>Symbol</vt:lpstr>
      <vt:lpstr>Times New Roman</vt:lpstr>
      <vt:lpstr>International</vt:lpstr>
      <vt:lpstr>Picture</vt:lpstr>
      <vt:lpstr>Microsoft Word Picture</vt:lpstr>
      <vt:lpstr>Chapter 8 Objects and Classes</vt:lpstr>
      <vt:lpstr>Object Oriented Programming Concepts</vt:lpstr>
      <vt:lpstr>Objects</vt:lpstr>
      <vt:lpstr>Classes</vt:lpstr>
      <vt:lpstr>Classes</vt:lpstr>
      <vt:lpstr>UML Class Diagram</vt:lpstr>
      <vt:lpstr>Constructors</vt:lpstr>
      <vt:lpstr>Constructors, cont.</vt:lpstr>
      <vt:lpstr>Creating Objects Using Constructors</vt:lpstr>
      <vt:lpstr>Default Constructor</vt:lpstr>
      <vt:lpstr>Declaring Object Reference Variables</vt:lpstr>
      <vt:lpstr>Declaring/Creating Objects in a Single Step</vt:lpstr>
      <vt:lpstr>Accessing Objects</vt:lpstr>
      <vt:lpstr>Trace Code, cont.</vt:lpstr>
      <vt:lpstr>Default Value for a Data Field</vt:lpstr>
      <vt:lpstr>Differences between Variables of  Primitive Data Types and Object Types </vt:lpstr>
      <vt:lpstr>Copying Variables of Primitive Data Types and Object Types</vt:lpstr>
      <vt:lpstr>Garbage Collection</vt:lpstr>
      <vt:lpstr>The Random Class</vt:lpstr>
      <vt:lpstr>Instance   Variables, and Methods  </vt:lpstr>
      <vt:lpstr>Static Variables, Constants,  and Methods</vt:lpstr>
      <vt:lpstr>Static Variables, Constants,  and Methods, cont.</vt:lpstr>
      <vt:lpstr>Static Variables, Constants,  and Methods, cont.</vt:lpstr>
      <vt:lpstr>Scope of Variables</vt:lpstr>
      <vt:lpstr>Access/Visibility Modifiers and  Accessor/Mutator Methods Getter/Setter methods</vt:lpstr>
      <vt:lpstr>PowerPoint Presentation</vt:lpstr>
      <vt:lpstr>NOTE</vt:lpstr>
      <vt:lpstr>Why Data Fields Should Be private?</vt:lpstr>
      <vt:lpstr>Example of Data Field Encapsulation</vt:lpstr>
      <vt:lpstr>Passing Objects to Methods</vt:lpstr>
      <vt:lpstr>Array of Objects</vt:lpstr>
      <vt:lpstr>Array of Objects, cont.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 Objects and Classes</dc:title>
  <dc:creator>Y. Daniel Liang</dc:creator>
  <cp:lastModifiedBy>Rajesh Palit</cp:lastModifiedBy>
  <cp:revision>255</cp:revision>
  <dcterms:created xsi:type="dcterms:W3CDTF">1995-06-10T17:31:50Z</dcterms:created>
  <dcterms:modified xsi:type="dcterms:W3CDTF">2017-06-21T04:35:16Z</dcterms:modified>
</cp:coreProperties>
</file>