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1"/>
  </p:notesMasterIdLst>
  <p:handoutMasterIdLst>
    <p:handoutMasterId r:id="rId22"/>
  </p:handoutMasterIdLst>
  <p:sldIdLst>
    <p:sldId id="256" r:id="rId2"/>
    <p:sldId id="518" r:id="rId3"/>
    <p:sldId id="519" r:id="rId4"/>
    <p:sldId id="573" r:id="rId5"/>
    <p:sldId id="482" r:id="rId6"/>
    <p:sldId id="568" r:id="rId7"/>
    <p:sldId id="569" r:id="rId8"/>
    <p:sldId id="570" r:id="rId9"/>
    <p:sldId id="571" r:id="rId10"/>
    <p:sldId id="577" r:id="rId11"/>
    <p:sldId id="578" r:id="rId12"/>
    <p:sldId id="579" r:id="rId13"/>
    <p:sldId id="580" r:id="rId14"/>
    <p:sldId id="581" r:id="rId15"/>
    <p:sldId id="582" r:id="rId16"/>
    <p:sldId id="583" r:id="rId17"/>
    <p:sldId id="584" r:id="rId18"/>
    <p:sldId id="585" r:id="rId19"/>
    <p:sldId id="586"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61" autoAdjust="0"/>
    <p:restoredTop sz="98496" autoAdjust="0"/>
  </p:normalViewPr>
  <p:slideViewPr>
    <p:cSldViewPr>
      <p:cViewPr varScale="1">
        <p:scale>
          <a:sx n="76" d="100"/>
          <a:sy n="76" d="100"/>
        </p:scale>
        <p:origin x="1296" y="84"/>
      </p:cViewPr>
      <p:guideLst>
        <p:guide orient="horz" pos="576"/>
        <p:guide pos="576"/>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2088"/>
    </p:cViewPr>
  </p:sorterViewPr>
  <p:notesViewPr>
    <p:cSldViewPr>
      <p:cViewPr varScale="1">
        <p:scale>
          <a:sx n="40" d="100"/>
          <a:sy n="40" d="100"/>
        </p:scale>
        <p:origin x="-1404" y="-78"/>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972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endParaRPr lang="en-US" altLang="en-US"/>
          </a:p>
        </p:txBody>
      </p:sp>
      <p:sp>
        <p:nvSpPr>
          <p:cNvPr id="2052"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9DC34346-B594-4827-8BD1-FDB7DBA8ABFF}" type="slidenum">
              <a:rPr lang="en-US" altLang="en-US"/>
              <a:pPr/>
              <a:t>‹#›</a:t>
            </a:fld>
            <a:endParaRPr lang="en-US" altLang="en-US"/>
          </a:p>
        </p:txBody>
      </p:sp>
    </p:spTree>
    <p:extLst>
      <p:ext uri="{BB962C8B-B14F-4D97-AF65-F5344CB8AC3E}">
        <p14:creationId xmlns:p14="http://schemas.microsoft.com/office/powerpoint/2010/main" val="6140452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0"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4"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5"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6"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7"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8"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Lst>
                  <a:ahLst/>
                  <a:cxnLst>
                    <a:cxn ang="0">
                      <a:pos x="T0" y="T1"/>
                    </a:cxn>
                    <a:cxn ang="0">
                      <a:pos x="T2" y="T3"/>
                    </a:cxn>
                    <a:cxn ang="0">
                      <a:pos x="T4" y="T5"/>
                    </a:cxn>
                    <a:cxn ang="0">
                      <a:pos x="T6" y="T7"/>
                    </a:cxn>
                    <a:cxn ang="0">
                      <a:pos x="T8" y="T9"/>
                    </a:cxn>
                    <a:cxn ang="0">
                      <a:pos x="T10" y="T11"/>
                    </a:cxn>
                    <a:cxn ang="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9"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0"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Lst>
                  <a:ahLst/>
                  <a:cxnLst>
                    <a:cxn ang="0">
                      <a:pos x="T0" y="T1"/>
                    </a:cxn>
                    <a:cxn ang="0">
                      <a:pos x="T2" y="T3"/>
                    </a:cxn>
                    <a:cxn ang="0">
                      <a:pos x="T4" y="T5"/>
                    </a:cxn>
                    <a:cxn ang="0">
                      <a:pos x="T6" y="T7"/>
                    </a:cxn>
                    <a:cxn ang="0">
                      <a:pos x="T8" y="T9"/>
                    </a:cxn>
                    <a:cxn ang="0">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1"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6"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Lst>
                  <a:ahLst/>
                  <a:cxnLst>
                    <a:cxn ang="0">
                      <a:pos x="T0" y="T1"/>
                    </a:cxn>
                    <a:cxn ang="0">
                      <a:pos x="T2" y="T3"/>
                    </a:cxn>
                    <a:cxn ang="0">
                      <a:pos x="T4" y="T5"/>
                    </a:cxn>
                    <a:cxn ang="0">
                      <a:pos x="T6" y="T7"/>
                    </a:cxn>
                    <a:cxn ang="0">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7"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8"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9"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0"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alt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altLang="en-US" noProof="0" smtClean="0"/>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ltLang="en-US"/>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6DE51F72-3F2B-4E20-BF13-70D71DF36E48}" type="slidenum">
              <a:rPr lang="en-US" altLang="en-US"/>
              <a:pPr/>
              <a:t>‹#›</a:t>
            </a:fld>
            <a:endParaRPr lang="en-US" altLang="en-US"/>
          </a:p>
        </p:txBody>
      </p:sp>
      <p:sp>
        <p:nvSpPr>
          <p:cNvPr id="3109"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000">
                <a:latin typeface="Arial" pitchFamily="34" charset="0"/>
              </a:rPr>
              <a:t>Liang, Introduction to Java Programming, Eighth Edition, (c) 2011 Pearson Education, Inc. All rights reserved. 0132130807</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A551EB96-5272-4D96-BD6E-04B41456AA5A}" type="slidenum">
              <a:rPr lang="en-US" altLang="en-US"/>
              <a:pPr/>
              <a:t>‹#›</a:t>
            </a:fld>
            <a:endParaRPr lang="en-US" altLang="en-US"/>
          </a:p>
        </p:txBody>
      </p:sp>
    </p:spTree>
    <p:extLst>
      <p:ext uri="{BB962C8B-B14F-4D97-AF65-F5344CB8AC3E}">
        <p14:creationId xmlns:p14="http://schemas.microsoft.com/office/powerpoint/2010/main" val="422314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A7AC74A6-32F2-4F5E-BA06-EAE49F72BE3E}" type="slidenum">
              <a:rPr lang="en-US" altLang="en-US"/>
              <a:pPr/>
              <a:t>‹#›</a:t>
            </a:fld>
            <a:endParaRPr lang="en-US" altLang="en-US"/>
          </a:p>
        </p:txBody>
      </p:sp>
    </p:spTree>
    <p:extLst>
      <p:ext uri="{BB962C8B-B14F-4D97-AF65-F5344CB8AC3E}">
        <p14:creationId xmlns:p14="http://schemas.microsoft.com/office/powerpoint/2010/main" val="2340224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34A8E84F-9021-42C8-AE54-91B74DAA5664}" type="slidenum">
              <a:rPr lang="en-US" altLang="en-US"/>
              <a:pPr/>
              <a:t>‹#›</a:t>
            </a:fld>
            <a:endParaRPr lang="en-US" altLang="en-US"/>
          </a:p>
        </p:txBody>
      </p:sp>
    </p:spTree>
    <p:extLst>
      <p:ext uri="{BB962C8B-B14F-4D97-AF65-F5344CB8AC3E}">
        <p14:creationId xmlns:p14="http://schemas.microsoft.com/office/powerpoint/2010/main" val="71704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51E4A892-B0D5-4653-ABC2-3E11AD78B1AE}" type="slidenum">
              <a:rPr lang="en-US" altLang="en-US"/>
              <a:pPr/>
              <a:t>‹#›</a:t>
            </a:fld>
            <a:endParaRPr lang="en-US" altLang="en-US"/>
          </a:p>
        </p:txBody>
      </p:sp>
    </p:spTree>
    <p:extLst>
      <p:ext uri="{BB962C8B-B14F-4D97-AF65-F5344CB8AC3E}">
        <p14:creationId xmlns:p14="http://schemas.microsoft.com/office/powerpoint/2010/main" val="381355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B0778DB2-E118-4CC2-A501-72497CF0A7DD}" type="slidenum">
              <a:rPr lang="en-US" altLang="en-US"/>
              <a:pPr/>
              <a:t>‹#›</a:t>
            </a:fld>
            <a:endParaRPr lang="en-US" altLang="en-US"/>
          </a:p>
        </p:txBody>
      </p:sp>
    </p:spTree>
    <p:extLst>
      <p:ext uri="{BB962C8B-B14F-4D97-AF65-F5344CB8AC3E}">
        <p14:creationId xmlns:p14="http://schemas.microsoft.com/office/powerpoint/2010/main" val="375604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Slide Number Placeholder 7"/>
          <p:cNvSpPr>
            <a:spLocks noGrp="1"/>
          </p:cNvSpPr>
          <p:nvPr>
            <p:ph type="sldNum" sz="quarter" idx="11"/>
          </p:nvPr>
        </p:nvSpPr>
        <p:spPr/>
        <p:txBody>
          <a:bodyPr/>
          <a:lstStyle>
            <a:lvl1pPr>
              <a:defRPr/>
            </a:lvl1pPr>
          </a:lstStyle>
          <a:p>
            <a:fld id="{7B279C57-DE02-4D2A-920D-E24E6B3FF5DB}" type="slidenum">
              <a:rPr lang="en-US" altLang="en-US"/>
              <a:pPr/>
              <a:t>‹#›</a:t>
            </a:fld>
            <a:endParaRPr lang="en-US" altLang="en-US"/>
          </a:p>
        </p:txBody>
      </p:sp>
    </p:spTree>
    <p:extLst>
      <p:ext uri="{BB962C8B-B14F-4D97-AF65-F5344CB8AC3E}">
        <p14:creationId xmlns:p14="http://schemas.microsoft.com/office/powerpoint/2010/main" val="251310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1"/>
          </p:nvPr>
        </p:nvSpPr>
        <p:spPr/>
        <p:txBody>
          <a:bodyPr/>
          <a:lstStyle>
            <a:lvl1pPr>
              <a:defRPr/>
            </a:lvl1pPr>
          </a:lstStyle>
          <a:p>
            <a:fld id="{17278CA0-16E9-417D-8DAF-95A774465E43}" type="slidenum">
              <a:rPr lang="en-US" altLang="en-US"/>
              <a:pPr/>
              <a:t>‹#›</a:t>
            </a:fld>
            <a:endParaRPr lang="en-US" altLang="en-US"/>
          </a:p>
        </p:txBody>
      </p:sp>
    </p:spTree>
    <p:extLst>
      <p:ext uri="{BB962C8B-B14F-4D97-AF65-F5344CB8AC3E}">
        <p14:creationId xmlns:p14="http://schemas.microsoft.com/office/powerpoint/2010/main" val="43374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Slide Number Placeholder 2"/>
          <p:cNvSpPr>
            <a:spLocks noGrp="1"/>
          </p:cNvSpPr>
          <p:nvPr>
            <p:ph type="sldNum" sz="quarter" idx="11"/>
          </p:nvPr>
        </p:nvSpPr>
        <p:spPr/>
        <p:txBody>
          <a:bodyPr/>
          <a:lstStyle>
            <a:lvl1pPr>
              <a:defRPr/>
            </a:lvl1pPr>
          </a:lstStyle>
          <a:p>
            <a:fld id="{9B0BBDB9-3BB8-423E-9A90-295E3175EBA8}" type="slidenum">
              <a:rPr lang="en-US" altLang="en-US"/>
              <a:pPr/>
              <a:t>‹#›</a:t>
            </a:fld>
            <a:endParaRPr lang="en-US" altLang="en-US"/>
          </a:p>
        </p:txBody>
      </p:sp>
    </p:spTree>
    <p:extLst>
      <p:ext uri="{BB962C8B-B14F-4D97-AF65-F5344CB8AC3E}">
        <p14:creationId xmlns:p14="http://schemas.microsoft.com/office/powerpoint/2010/main" val="1514211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38FC17A5-9183-4664-9414-0B8565D5E93C}" type="slidenum">
              <a:rPr lang="en-US" altLang="en-US"/>
              <a:pPr/>
              <a:t>‹#›</a:t>
            </a:fld>
            <a:endParaRPr lang="en-US" altLang="en-US"/>
          </a:p>
        </p:txBody>
      </p:sp>
    </p:spTree>
    <p:extLst>
      <p:ext uri="{BB962C8B-B14F-4D97-AF65-F5344CB8AC3E}">
        <p14:creationId xmlns:p14="http://schemas.microsoft.com/office/powerpoint/2010/main" val="28301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31E5F766-5CF9-4D42-A689-9F5D492E11B8}" type="slidenum">
              <a:rPr lang="en-US" altLang="en-US"/>
              <a:pPr/>
              <a:t>‹#›</a:t>
            </a:fld>
            <a:endParaRPr lang="en-US" altLang="en-US"/>
          </a:p>
        </p:txBody>
      </p:sp>
    </p:spTree>
    <p:extLst>
      <p:ext uri="{BB962C8B-B14F-4D97-AF65-F5344CB8AC3E}">
        <p14:creationId xmlns:p14="http://schemas.microsoft.com/office/powerpoint/2010/main" val="399601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Lst>
                  <a:ahLst/>
                  <a:cxnLst>
                    <a:cxn ang="0">
                      <a:pos x="T0" y="T1"/>
                    </a:cxn>
                    <a:cxn ang="0">
                      <a:pos x="T2" y="T3"/>
                    </a:cxn>
                    <a:cxn ang="0">
                      <a:pos x="T4" y="T5"/>
                    </a:cxn>
                    <a:cxn ang="0">
                      <a:pos x="T6" y="T7"/>
                    </a:cxn>
                    <a:cxn ang="0">
                      <a:pos x="T8" y="T9"/>
                    </a:cxn>
                  </a:cxnLst>
                  <a:rect l="0" t="0" r="r" b="b"/>
                  <a:pathLst>
                    <a:path w="1" h="17">
                      <a:moveTo>
                        <a:pt x="0" y="0"/>
                      </a:moveTo>
                      <a:lnTo>
                        <a:pt x="0" y="16"/>
                      </a:ln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Lst>
                  <a:ahLst/>
                  <a:cxnLst>
                    <a:cxn ang="0">
                      <a:pos x="T0" y="T1"/>
                    </a:cxn>
                    <a:cxn ang="0">
                      <a:pos x="T2" y="T3"/>
                    </a:cxn>
                    <a:cxn ang="0">
                      <a:pos x="T4" y="T5"/>
                    </a:cxn>
                    <a:cxn ang="0">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7"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Lst>
                  <a:ahLst/>
                  <a:cxnLst>
                    <a:cxn ang="0">
                      <a:pos x="T0" y="T1"/>
                    </a:cxn>
                    <a:cxn ang="0">
                      <a:pos x="T2" y="T3"/>
                    </a:cxn>
                    <a:cxn ang="0">
                      <a:pos x="T4" y="T5"/>
                    </a:cxn>
                    <a:cxn ang="0">
                      <a:pos x="T6" y="T7"/>
                    </a:cxn>
                    <a:cxn ang="0">
                      <a:pos x="T8" y="T9"/>
                    </a:cxn>
                    <a:cxn ang="0">
                      <a:pos x="T10" y="T11"/>
                    </a:cxn>
                    <a:cxn ang="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Lst>
                  <a:ahLst/>
                  <a:cxnLst>
                    <a:cxn ang="0">
                      <a:pos x="T0" y="T1"/>
                    </a:cxn>
                    <a:cxn ang="0">
                      <a:pos x="T2" y="T3"/>
                    </a:cxn>
                    <a:cxn ang="0">
                      <a:pos x="T4" y="T5"/>
                    </a:cxn>
                    <a:cxn ang="0">
                      <a:pos x="T6" y="T7"/>
                    </a:cxn>
                    <a:cxn ang="0">
                      <a:pos x="T8" y="T9"/>
                    </a:cxn>
                    <a:cxn ang="0">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1"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Lst>
                  <a:ahLst/>
                  <a:cxnLst>
                    <a:cxn ang="0">
                      <a:pos x="T0" y="T1"/>
                    </a:cxn>
                    <a:cxn ang="0">
                      <a:pos x="T2" y="T3"/>
                    </a:cxn>
                    <a:cxn ang="0">
                      <a:pos x="T4" y="T5"/>
                    </a:cxn>
                    <a:cxn ang="0">
                      <a:pos x="T6" y="T7"/>
                    </a:cxn>
                    <a:cxn ang="0">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endParaRPr lang="en-US" alt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9C536813-5B3E-4F9A-9E13-917ABA349B68}" type="slidenum">
              <a:rPr lang="en-US" altLang="en-US"/>
              <a:pPr/>
              <a:t>‹#›</a:t>
            </a:fld>
            <a:endParaRPr lang="en-US" altLang="en-US"/>
          </a:p>
        </p:txBody>
      </p:sp>
      <p:sp>
        <p:nvSpPr>
          <p:cNvPr id="1060" name="Rectangle 36"/>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hyperlink" Target="html/BMI.html" TargetMode="External"/><Relationship Id="rId4" Type="http://schemas.openxmlformats.org/officeDocument/2006/relationships/hyperlink" Target="html/UseBMIClass.html"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hyperlink" Target="winword%20TestMortgageClass.java" TargetMode="Externa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hyperlink" Target="html/Course.html" TargetMode="External"/><Relationship Id="rId5" Type="http://schemas.openxmlformats.org/officeDocument/2006/relationships/hyperlink" Target="html/TestCourse.bat" TargetMode="External"/><Relationship Id="rId4" Type="http://schemas.openxmlformats.org/officeDocument/2006/relationships/hyperlink" Target="html/TestCourse.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winword%20TestRationalClass.java"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hyperlink" Target="winword%20TestRationalClass.java"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hyperlink" Target="winword%20TestRationalClass.java"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hyperlink" Target="html/StackOfInteger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8B2FCD41-E77C-4A8B-922B-8A325EEAE6B9}" type="slidenum">
              <a:rPr lang="en-US" altLang="en-US"/>
              <a:pPr/>
              <a:t>1</a:t>
            </a:fld>
            <a:endParaRPr lang="en-US" altLang="en-US"/>
          </a:p>
        </p:txBody>
      </p:sp>
      <p:sp>
        <p:nvSpPr>
          <p:cNvPr id="5124" name="Rectangle 4"/>
          <p:cNvSpPr>
            <a:spLocks noGrp="1" noChangeArrowheads="1"/>
          </p:cNvSpPr>
          <p:nvPr>
            <p:ph type="title"/>
          </p:nvPr>
        </p:nvSpPr>
        <p:spPr>
          <a:xfrm>
            <a:off x="501650" y="1316038"/>
            <a:ext cx="7880350" cy="685800"/>
          </a:xfrm>
        </p:spPr>
        <p:txBody>
          <a:bodyPr/>
          <a:lstStyle/>
          <a:p>
            <a:r>
              <a:rPr lang="en-US" altLang="en-US" sz="4000"/>
              <a:t>Chapter 10 Thinking in Objects</a:t>
            </a:r>
            <a:endParaRPr lang="en-US" altLang="en-US"/>
          </a:p>
        </p:txBody>
      </p:sp>
      <p:sp>
        <p:nvSpPr>
          <p:cNvPr id="5130" name="Rectangle 10"/>
          <p:cNvSpPr>
            <a:spLocks noChangeArrowheads="1"/>
          </p:cNvSpPr>
          <p:nvPr/>
        </p:nvSpPr>
        <p:spPr bwMode="auto">
          <a:xfrm>
            <a:off x="2090738" y="2195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132" name="Rectangle 12"/>
          <p:cNvSpPr>
            <a:spLocks noChangeArrowheads="1"/>
          </p:cNvSpPr>
          <p:nvPr/>
        </p:nvSpPr>
        <p:spPr bwMode="auto">
          <a:xfrm>
            <a:off x="2090738" y="176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134" name="Rectangle 14"/>
          <p:cNvSpPr>
            <a:spLocks noChangeArrowheads="1"/>
          </p:cNvSpPr>
          <p:nvPr/>
        </p:nvSpPr>
        <p:spPr bwMode="auto">
          <a:xfrm>
            <a:off x="2090738" y="176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136" name="Rectangle 16"/>
          <p:cNvSpPr>
            <a:spLocks noChangeArrowheads="1"/>
          </p:cNvSpPr>
          <p:nvPr/>
        </p:nvSpPr>
        <p:spPr bwMode="auto">
          <a:xfrm>
            <a:off x="0" y="1951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 name="TextBox 7"/>
          <p:cNvSpPr txBox="1"/>
          <p:nvPr/>
        </p:nvSpPr>
        <p:spPr>
          <a:xfrm>
            <a:off x="2090738" y="2737710"/>
            <a:ext cx="4785562" cy="830997"/>
          </a:xfrm>
          <a:prstGeom prst="rect">
            <a:avLst/>
          </a:prstGeom>
          <a:noFill/>
        </p:spPr>
        <p:txBody>
          <a:bodyPr wrap="square" rtlCol="0">
            <a:spAutoFit/>
          </a:bodyPr>
          <a:lstStyle/>
          <a:p>
            <a:pPr algn="ctr"/>
            <a:r>
              <a:rPr lang="en-US" dirty="0" smtClean="0"/>
              <a:t>Multiple classes in a java program</a:t>
            </a:r>
          </a:p>
          <a:p>
            <a:pPr algn="ctr"/>
            <a:r>
              <a:rPr lang="en-US" dirty="0" smtClean="0"/>
              <a:t>Inner </a:t>
            </a:r>
            <a:r>
              <a:rPr lang="en-US" dirty="0" smtClean="0"/>
              <a:t>classes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C9074EC-7857-4857-9891-C8332AFDF84B}" type="slidenum">
              <a:rPr lang="en-US" altLang="en-US"/>
              <a:pPr/>
              <a:t>10</a:t>
            </a:fld>
            <a:endParaRPr lang="en-US" altLang="en-US"/>
          </a:p>
        </p:txBody>
      </p:sp>
      <p:sp>
        <p:nvSpPr>
          <p:cNvPr id="375810" name="Rectangle 2"/>
          <p:cNvSpPr>
            <a:spLocks noGrp="1" noChangeArrowheads="1"/>
          </p:cNvSpPr>
          <p:nvPr>
            <p:ph type="title"/>
          </p:nvPr>
        </p:nvSpPr>
        <p:spPr>
          <a:xfrm>
            <a:off x="685800" y="304800"/>
            <a:ext cx="7772400" cy="819150"/>
          </a:xfrm>
        </p:spPr>
        <p:txBody>
          <a:bodyPr/>
          <a:lstStyle/>
          <a:p>
            <a:r>
              <a:rPr lang="en-US" altLang="en-US"/>
              <a:t>Designing a Class</a:t>
            </a:r>
          </a:p>
        </p:txBody>
      </p:sp>
      <p:sp>
        <p:nvSpPr>
          <p:cNvPr id="375811" name="Rectangle 3"/>
          <p:cNvSpPr>
            <a:spLocks noGrp="1" noChangeArrowheads="1"/>
          </p:cNvSpPr>
          <p:nvPr>
            <p:ph type="body" idx="1"/>
          </p:nvPr>
        </p:nvSpPr>
        <p:spPr>
          <a:xfrm>
            <a:off x="304800" y="1371600"/>
            <a:ext cx="8839200" cy="4800600"/>
          </a:xfrm>
        </p:spPr>
        <p:txBody>
          <a:bodyPr/>
          <a:lstStyle/>
          <a:p>
            <a:pPr>
              <a:spcBef>
                <a:spcPct val="50000"/>
              </a:spcBef>
            </a:pPr>
            <a:r>
              <a:rPr lang="en-US" altLang="en-US"/>
              <a:t>(Coherence) A class should describe a single entity, and all the class operations should logically fit together to support a coherent purpose. You can use a class for students, for example, but you should not combine students and staff in the same class, because students and staff have different entities.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037D213-7133-4025-9AAE-5E7B85E4AF3F}" type="slidenum">
              <a:rPr lang="en-US" altLang="en-US"/>
              <a:pPr/>
              <a:t>11</a:t>
            </a:fld>
            <a:endParaRPr lang="en-US" altLang="en-US"/>
          </a:p>
        </p:txBody>
      </p:sp>
      <p:sp>
        <p:nvSpPr>
          <p:cNvPr id="376834" name="Rectangle 2"/>
          <p:cNvSpPr>
            <a:spLocks noGrp="1" noChangeArrowheads="1"/>
          </p:cNvSpPr>
          <p:nvPr>
            <p:ph type="title"/>
          </p:nvPr>
        </p:nvSpPr>
        <p:spPr>
          <a:xfrm>
            <a:off x="685800" y="304800"/>
            <a:ext cx="7772400" cy="819150"/>
          </a:xfrm>
        </p:spPr>
        <p:txBody>
          <a:bodyPr/>
          <a:lstStyle/>
          <a:p>
            <a:r>
              <a:rPr lang="en-US" altLang="en-US"/>
              <a:t>Designing a Class, cont.</a:t>
            </a:r>
          </a:p>
        </p:txBody>
      </p:sp>
      <p:sp>
        <p:nvSpPr>
          <p:cNvPr id="376835" name="Rectangle 3"/>
          <p:cNvSpPr>
            <a:spLocks noGrp="1" noChangeArrowheads="1"/>
          </p:cNvSpPr>
          <p:nvPr>
            <p:ph type="body" idx="1"/>
          </p:nvPr>
        </p:nvSpPr>
        <p:spPr>
          <a:xfrm>
            <a:off x="304800" y="1371600"/>
            <a:ext cx="8839200" cy="4800600"/>
          </a:xfrm>
        </p:spPr>
        <p:txBody>
          <a:bodyPr/>
          <a:lstStyle/>
          <a:p>
            <a:pPr>
              <a:spcBef>
                <a:spcPct val="50000"/>
              </a:spcBef>
            </a:pPr>
            <a:r>
              <a:rPr lang="en-US" altLang="en-US" sz="2800">
                <a:cs typeface="Times New Roman" pitchFamily="18" charset="0"/>
              </a:rPr>
              <a:t>(Separating responsibilities) </a:t>
            </a:r>
            <a:r>
              <a:rPr lang="en-US" altLang="en-US" sz="2800"/>
              <a:t>A single entity with too many responsibilities can be broken into several classes to separate responsibilities. The classes </a:t>
            </a:r>
            <a:r>
              <a:rPr lang="en-US" altLang="en-US" sz="2800" u="sng"/>
              <a:t>String</a:t>
            </a:r>
            <a:r>
              <a:rPr lang="en-US" altLang="en-US" sz="2800"/>
              <a:t>, </a:t>
            </a:r>
            <a:r>
              <a:rPr lang="en-US" altLang="en-US" sz="2800" u="sng"/>
              <a:t>StringBuilder</a:t>
            </a:r>
            <a:r>
              <a:rPr lang="en-US" altLang="en-US" sz="2800"/>
              <a:t>, and </a:t>
            </a:r>
            <a:r>
              <a:rPr lang="en-US" altLang="en-US" sz="2800" u="sng"/>
              <a:t>StringBuffer</a:t>
            </a:r>
            <a:r>
              <a:rPr lang="en-US" altLang="en-US" sz="2800"/>
              <a:t> all deal with strings, for example, but have different responsibilities. The </a:t>
            </a:r>
            <a:r>
              <a:rPr lang="en-US" altLang="en-US" sz="2800" u="sng"/>
              <a:t>String</a:t>
            </a:r>
            <a:r>
              <a:rPr lang="en-US" altLang="en-US" sz="2800"/>
              <a:t> class deals with immutable strings, the </a:t>
            </a:r>
            <a:r>
              <a:rPr lang="en-US" altLang="en-US" sz="2800" u="sng"/>
              <a:t>StringBuilder</a:t>
            </a:r>
            <a:r>
              <a:rPr lang="en-US" altLang="en-US" sz="2800"/>
              <a:t> class is for creating mutable strings, and the </a:t>
            </a:r>
            <a:r>
              <a:rPr lang="en-US" altLang="en-US" sz="2800" u="sng"/>
              <a:t>StringBuffer</a:t>
            </a:r>
            <a:r>
              <a:rPr lang="en-US" altLang="en-US" sz="2800"/>
              <a:t> class is similar to </a:t>
            </a:r>
            <a:r>
              <a:rPr lang="en-US" altLang="en-US" sz="2800" u="sng"/>
              <a:t>StringBuilder</a:t>
            </a:r>
            <a:r>
              <a:rPr lang="en-US" altLang="en-US" sz="2800"/>
              <a:t> except that </a:t>
            </a:r>
            <a:r>
              <a:rPr lang="en-US" altLang="en-US" sz="2800" u="sng"/>
              <a:t>StringBuffer</a:t>
            </a:r>
            <a:r>
              <a:rPr lang="en-US" altLang="en-US" sz="2800"/>
              <a:t> contains synchronized methods for updating strings.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1EA363D-1332-46EC-9506-5F15D75A2B23}" type="slidenum">
              <a:rPr lang="en-US" altLang="en-US"/>
              <a:pPr/>
              <a:t>12</a:t>
            </a:fld>
            <a:endParaRPr lang="en-US" altLang="en-US"/>
          </a:p>
        </p:txBody>
      </p:sp>
      <p:sp>
        <p:nvSpPr>
          <p:cNvPr id="377858" name="Rectangle 2"/>
          <p:cNvSpPr>
            <a:spLocks noGrp="1" noChangeArrowheads="1"/>
          </p:cNvSpPr>
          <p:nvPr>
            <p:ph type="title"/>
          </p:nvPr>
        </p:nvSpPr>
        <p:spPr>
          <a:xfrm>
            <a:off x="685800" y="304800"/>
            <a:ext cx="7772400" cy="819150"/>
          </a:xfrm>
        </p:spPr>
        <p:txBody>
          <a:bodyPr/>
          <a:lstStyle/>
          <a:p>
            <a:r>
              <a:rPr lang="en-US" altLang="en-US"/>
              <a:t>Designing a Class, cont.</a:t>
            </a:r>
          </a:p>
        </p:txBody>
      </p:sp>
      <p:sp>
        <p:nvSpPr>
          <p:cNvPr id="377859" name="Rectangle 3"/>
          <p:cNvSpPr>
            <a:spLocks noGrp="1" noChangeArrowheads="1"/>
          </p:cNvSpPr>
          <p:nvPr>
            <p:ph type="body" idx="1"/>
          </p:nvPr>
        </p:nvSpPr>
        <p:spPr>
          <a:xfrm>
            <a:off x="0" y="1371600"/>
            <a:ext cx="9144000" cy="5486400"/>
          </a:xfrm>
        </p:spPr>
        <p:txBody>
          <a:bodyPr/>
          <a:lstStyle/>
          <a:p>
            <a:pPr>
              <a:spcBef>
                <a:spcPct val="50000"/>
              </a:spcBef>
            </a:pPr>
            <a:r>
              <a:rPr lang="en-US" altLang="en-US">
                <a:cs typeface="Times New Roman" pitchFamily="18" charset="0"/>
              </a:rPr>
              <a:t>Classes are designed for reuse. Users can incorporate classes in many different combinations, orders, and environments. Therefore, you should design a class that imposes no restrictions on what or when the user can do with it, design the properties to ensure that the user can set properties in any order, with any combination of values, and design methods to function independently of their order of occurrence.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F84D0B9-D8DA-4C5D-8BE3-36B9EE15FE3F}" type="slidenum">
              <a:rPr lang="en-US" altLang="en-US"/>
              <a:pPr/>
              <a:t>13</a:t>
            </a:fld>
            <a:endParaRPr lang="en-US" altLang="en-US"/>
          </a:p>
        </p:txBody>
      </p:sp>
      <p:sp>
        <p:nvSpPr>
          <p:cNvPr id="378882" name="Rectangle 2"/>
          <p:cNvSpPr>
            <a:spLocks noGrp="1" noChangeArrowheads="1"/>
          </p:cNvSpPr>
          <p:nvPr>
            <p:ph type="title"/>
          </p:nvPr>
        </p:nvSpPr>
        <p:spPr>
          <a:xfrm>
            <a:off x="685800" y="304800"/>
            <a:ext cx="7772400" cy="819150"/>
          </a:xfrm>
        </p:spPr>
        <p:txBody>
          <a:bodyPr/>
          <a:lstStyle/>
          <a:p>
            <a:r>
              <a:rPr lang="en-US" altLang="en-US"/>
              <a:t>Designing a Class, cont.</a:t>
            </a:r>
          </a:p>
        </p:txBody>
      </p:sp>
      <p:sp>
        <p:nvSpPr>
          <p:cNvPr id="378883" name="Rectangle 3"/>
          <p:cNvSpPr>
            <a:spLocks noGrp="1" noChangeArrowheads="1"/>
          </p:cNvSpPr>
          <p:nvPr>
            <p:ph type="body" idx="1"/>
          </p:nvPr>
        </p:nvSpPr>
        <p:spPr>
          <a:xfrm>
            <a:off x="0" y="1371600"/>
            <a:ext cx="9144000" cy="5486400"/>
          </a:xfrm>
        </p:spPr>
        <p:txBody>
          <a:bodyPr/>
          <a:lstStyle/>
          <a:p>
            <a:pPr>
              <a:spcBef>
                <a:spcPct val="50000"/>
              </a:spcBef>
            </a:pPr>
            <a:r>
              <a:rPr lang="en-US" altLang="en-US">
                <a:cs typeface="Times New Roman" pitchFamily="18" charset="0"/>
              </a:rPr>
              <a:t>Provide a public no-arg constructor and override the </a:t>
            </a:r>
            <a:r>
              <a:rPr lang="en-US" altLang="en-US" u="sng">
                <a:cs typeface="Times New Roman" pitchFamily="18" charset="0"/>
              </a:rPr>
              <a:t>equals</a:t>
            </a:r>
            <a:r>
              <a:rPr lang="en-US" altLang="en-US">
                <a:cs typeface="Times New Roman" pitchFamily="18" charset="0"/>
              </a:rPr>
              <a:t> method and the </a:t>
            </a:r>
            <a:r>
              <a:rPr lang="en-US" altLang="en-US" u="sng">
                <a:cs typeface="Times New Roman" pitchFamily="18" charset="0"/>
              </a:rPr>
              <a:t>toString</a:t>
            </a:r>
            <a:r>
              <a:rPr lang="en-US" altLang="en-US">
                <a:cs typeface="Times New Roman" pitchFamily="18" charset="0"/>
              </a:rPr>
              <a:t> method defined in the </a:t>
            </a:r>
            <a:r>
              <a:rPr lang="en-US" altLang="en-US" u="sng">
                <a:cs typeface="Times New Roman" pitchFamily="18" charset="0"/>
              </a:rPr>
              <a:t>Object</a:t>
            </a:r>
            <a:r>
              <a:rPr lang="en-US" altLang="en-US">
                <a:cs typeface="Times New Roman" pitchFamily="18" charset="0"/>
              </a:rPr>
              <a:t> class whenever possible.</a:t>
            </a:r>
            <a:r>
              <a:rPr lang="en-US" altLang="en-US">
                <a:latin typeface="Courier" charset="0"/>
                <a:cs typeface="Times New Roman" pitchFamily="18"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DEB0938-F4A3-423B-961C-342D08A4B8E1}" type="slidenum">
              <a:rPr lang="en-US" altLang="en-US"/>
              <a:pPr/>
              <a:t>14</a:t>
            </a:fld>
            <a:endParaRPr lang="en-US" altLang="en-US"/>
          </a:p>
        </p:txBody>
      </p:sp>
      <p:sp>
        <p:nvSpPr>
          <p:cNvPr id="379906" name="Rectangle 2"/>
          <p:cNvSpPr>
            <a:spLocks noGrp="1" noChangeArrowheads="1"/>
          </p:cNvSpPr>
          <p:nvPr>
            <p:ph type="title"/>
          </p:nvPr>
        </p:nvSpPr>
        <p:spPr>
          <a:xfrm>
            <a:off x="685800" y="304800"/>
            <a:ext cx="7772400" cy="819150"/>
          </a:xfrm>
        </p:spPr>
        <p:txBody>
          <a:bodyPr/>
          <a:lstStyle/>
          <a:p>
            <a:r>
              <a:rPr lang="en-US" altLang="en-US"/>
              <a:t>Designing a Class, cont.</a:t>
            </a:r>
          </a:p>
        </p:txBody>
      </p:sp>
      <p:sp>
        <p:nvSpPr>
          <p:cNvPr id="379907" name="Rectangle 3"/>
          <p:cNvSpPr>
            <a:spLocks noGrp="1" noChangeArrowheads="1"/>
          </p:cNvSpPr>
          <p:nvPr>
            <p:ph type="body" idx="1"/>
          </p:nvPr>
        </p:nvSpPr>
        <p:spPr>
          <a:xfrm>
            <a:off x="685800" y="1371600"/>
            <a:ext cx="7924800" cy="4800600"/>
          </a:xfrm>
        </p:spPr>
        <p:txBody>
          <a:bodyPr/>
          <a:lstStyle/>
          <a:p>
            <a:pPr>
              <a:spcBef>
                <a:spcPct val="50000"/>
              </a:spcBef>
            </a:pPr>
            <a:r>
              <a:rPr lang="en-US" altLang="en-US">
                <a:cs typeface="Times New Roman" pitchFamily="18" charset="0"/>
              </a:rPr>
              <a:t>Follow standard Java programming style and naming conventions. Choose informative names for classes, data fields, and methods. Always place the data declaration before the constructor, and place constructors before methods. Always provide a constructor and initialize variables to avoid programming errors.</a:t>
            </a:r>
            <a:r>
              <a:rPr lang="en-US" altLang="en-US"/>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3D42D68-66E0-4045-BDF6-8BB8F4B1D303}" type="slidenum">
              <a:rPr lang="en-US" altLang="en-US"/>
              <a:pPr/>
              <a:t>15</a:t>
            </a:fld>
            <a:endParaRPr lang="en-US" altLang="en-US"/>
          </a:p>
        </p:txBody>
      </p:sp>
      <p:sp>
        <p:nvSpPr>
          <p:cNvPr id="380930" name="Rectangle 2"/>
          <p:cNvSpPr>
            <a:spLocks noGrp="1" noChangeArrowheads="1"/>
          </p:cNvSpPr>
          <p:nvPr>
            <p:ph type="title"/>
          </p:nvPr>
        </p:nvSpPr>
        <p:spPr>
          <a:xfrm>
            <a:off x="685800" y="0"/>
            <a:ext cx="7772400" cy="1428750"/>
          </a:xfrm>
        </p:spPr>
        <p:txBody>
          <a:bodyPr/>
          <a:lstStyle/>
          <a:p>
            <a:r>
              <a:rPr lang="en-US" altLang="en-US">
                <a:cs typeface="Times New Roman" pitchFamily="18" charset="0"/>
              </a:rPr>
              <a:t>Using Visibility Modifiers</a:t>
            </a:r>
            <a:endParaRPr lang="en-US" altLang="en-US"/>
          </a:p>
        </p:txBody>
      </p:sp>
      <p:sp>
        <p:nvSpPr>
          <p:cNvPr id="380931" name="Rectangle 3"/>
          <p:cNvSpPr>
            <a:spLocks noGrp="1" noChangeArrowheads="1"/>
          </p:cNvSpPr>
          <p:nvPr>
            <p:ph type="body" idx="1"/>
          </p:nvPr>
        </p:nvSpPr>
        <p:spPr>
          <a:xfrm>
            <a:off x="0" y="1219200"/>
            <a:ext cx="8763000" cy="5181600"/>
          </a:xfrm>
        </p:spPr>
        <p:txBody>
          <a:bodyPr/>
          <a:lstStyle/>
          <a:p>
            <a:pPr>
              <a:spcBef>
                <a:spcPct val="0"/>
              </a:spcBef>
            </a:pPr>
            <a:r>
              <a:rPr lang="en-US" altLang="en-US" sz="2800">
                <a:cs typeface="Times New Roman" pitchFamily="18" charset="0"/>
              </a:rPr>
              <a:t>Each class can present two contracts – one for the users of the class and one for the extenders of the class. Make the fields private and accessor methods public if they are intended for the users of the class. Make the fields or method protected if they are intended for extenders of the class. The contract for the extenders encompasses the contract for the users. The extended class may increase the visibility of an instance method from protected to public, or change its implementation, but you should never change the implementation in a way that violates that contract.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1D39B3C-A759-4692-A8A7-23EBEB4B6A35}" type="slidenum">
              <a:rPr lang="en-US" altLang="en-US"/>
              <a:pPr/>
              <a:t>16</a:t>
            </a:fld>
            <a:endParaRPr lang="en-US" altLang="en-US"/>
          </a:p>
        </p:txBody>
      </p:sp>
      <p:sp>
        <p:nvSpPr>
          <p:cNvPr id="381954" name="Rectangle 2"/>
          <p:cNvSpPr>
            <a:spLocks noGrp="1" noChangeArrowheads="1"/>
          </p:cNvSpPr>
          <p:nvPr>
            <p:ph type="title"/>
          </p:nvPr>
        </p:nvSpPr>
        <p:spPr>
          <a:xfrm>
            <a:off x="685800" y="228600"/>
            <a:ext cx="7772400" cy="762000"/>
          </a:xfrm>
        </p:spPr>
        <p:txBody>
          <a:bodyPr/>
          <a:lstStyle/>
          <a:p>
            <a:r>
              <a:rPr lang="en-US" altLang="en-US">
                <a:cs typeface="Times New Roman" pitchFamily="18" charset="0"/>
              </a:rPr>
              <a:t>Using Visibility Modifiers, cont.</a:t>
            </a:r>
          </a:p>
        </p:txBody>
      </p:sp>
      <p:sp>
        <p:nvSpPr>
          <p:cNvPr id="381955" name="Rectangle 3"/>
          <p:cNvSpPr>
            <a:spLocks noGrp="1" noChangeArrowheads="1"/>
          </p:cNvSpPr>
          <p:nvPr>
            <p:ph type="body" idx="1"/>
          </p:nvPr>
        </p:nvSpPr>
        <p:spPr>
          <a:xfrm>
            <a:off x="0" y="1295400"/>
            <a:ext cx="9144000" cy="5943600"/>
          </a:xfrm>
        </p:spPr>
        <p:txBody>
          <a:bodyPr/>
          <a:lstStyle/>
          <a:p>
            <a:pPr>
              <a:spcBef>
                <a:spcPct val="0"/>
              </a:spcBef>
            </a:pPr>
            <a:r>
              <a:rPr lang="en-US" altLang="en-US">
                <a:cs typeface="Times New Roman" pitchFamily="18" charset="0"/>
              </a:rPr>
              <a:t>A class should use the private modifier to hide its data from direct access by clients. You can use get methods and set methods to provide users with access to the private data, but only to private data you want the user to see or to modify. A class should also hide methods not intended for client use. The gcd method in the Rational class in Example 11.2, “The Rational Class,” is private, for example, because it is only for internal use within the class.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3CBD6FF-5622-4DF7-BDAF-20AC4BFE91C3}" type="slidenum">
              <a:rPr lang="en-US" altLang="en-US"/>
              <a:pPr/>
              <a:t>17</a:t>
            </a:fld>
            <a:endParaRPr lang="en-US" altLang="en-US"/>
          </a:p>
        </p:txBody>
      </p:sp>
      <p:sp>
        <p:nvSpPr>
          <p:cNvPr id="320514" name="Rectangle 2"/>
          <p:cNvSpPr>
            <a:spLocks noGrp="1" noChangeArrowheads="1"/>
          </p:cNvSpPr>
          <p:nvPr>
            <p:ph type="title"/>
          </p:nvPr>
        </p:nvSpPr>
        <p:spPr>
          <a:xfrm>
            <a:off x="685800" y="228600"/>
            <a:ext cx="7772400" cy="685800"/>
          </a:xfrm>
        </p:spPr>
        <p:txBody>
          <a:bodyPr/>
          <a:lstStyle/>
          <a:p>
            <a:r>
              <a:rPr lang="en-US" altLang="en-US"/>
              <a:t>Immutable Objects and Classes</a:t>
            </a:r>
            <a:endParaRPr lang="en-US" altLang="en-US" b="1">
              <a:latin typeface="Book Antiqua" pitchFamily="18" charset="0"/>
            </a:endParaRPr>
          </a:p>
        </p:txBody>
      </p:sp>
      <p:sp>
        <p:nvSpPr>
          <p:cNvPr id="320517" name="Rectangle 5"/>
          <p:cNvSpPr>
            <a:spLocks noChangeArrowheads="1"/>
          </p:cNvSpPr>
          <p:nvPr/>
        </p:nvSpPr>
        <p:spPr bwMode="auto">
          <a:xfrm>
            <a:off x="304800" y="10668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Times New Roman" pitchFamily="18" charset="0"/>
              </a:defRPr>
            </a:lvl1pPr>
            <a:lvl2pPr algn="ctr">
              <a:defRPr sz="4400">
                <a:solidFill>
                  <a:schemeClr val="tx2"/>
                </a:solidFill>
                <a:latin typeface="Times New Roman" pitchFamily="18" charset="0"/>
              </a:defRPr>
            </a:lvl2pPr>
            <a:lvl3pPr algn="ctr">
              <a:defRPr sz="4400">
                <a:solidFill>
                  <a:schemeClr val="tx2"/>
                </a:solidFill>
                <a:latin typeface="Times New Roman" pitchFamily="18" charset="0"/>
              </a:defRPr>
            </a:lvl3pPr>
            <a:lvl4pPr algn="ctr">
              <a:defRPr sz="4400">
                <a:solidFill>
                  <a:schemeClr val="tx2"/>
                </a:solidFill>
                <a:latin typeface="Times New Roman" pitchFamily="18" charset="0"/>
              </a:defRPr>
            </a:lvl4pPr>
            <a:lvl5pPr algn="ctr">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pPr algn="l"/>
            <a:r>
              <a:rPr lang="en-US" altLang="en-US" sz="2600">
                <a:solidFill>
                  <a:schemeClr val="tx1"/>
                </a:solidFill>
                <a:cs typeface="Times New Roman" pitchFamily="18" charset="0"/>
              </a:rPr>
              <a:t>If the contents of an object cannot be changed once the object is created, the object is called an </a:t>
            </a:r>
            <a:r>
              <a:rPr lang="en-US" altLang="en-US" sz="2600" i="1">
                <a:solidFill>
                  <a:schemeClr val="tx1"/>
                </a:solidFill>
                <a:cs typeface="Times New Roman" pitchFamily="18" charset="0"/>
              </a:rPr>
              <a:t>immutable object</a:t>
            </a:r>
            <a:r>
              <a:rPr lang="en-US" altLang="en-US" sz="2600">
                <a:solidFill>
                  <a:schemeClr val="tx1"/>
                </a:solidFill>
                <a:cs typeface="Times New Roman" pitchFamily="18" charset="0"/>
              </a:rPr>
              <a:t> and its class is called an </a:t>
            </a:r>
            <a:r>
              <a:rPr lang="en-US" altLang="en-US" sz="2600" i="1">
                <a:solidFill>
                  <a:schemeClr val="tx1"/>
                </a:solidFill>
                <a:cs typeface="Times New Roman" pitchFamily="18" charset="0"/>
              </a:rPr>
              <a:t>immutable class</a:t>
            </a:r>
            <a:r>
              <a:rPr lang="en-US" altLang="en-US" sz="2600">
                <a:solidFill>
                  <a:schemeClr val="tx1"/>
                </a:solidFill>
                <a:cs typeface="Times New Roman" pitchFamily="18" charset="0"/>
              </a:rPr>
              <a:t>. If you delete the set method in the </a:t>
            </a:r>
            <a:r>
              <a:rPr lang="en-US" altLang="en-US" sz="2600" u="sng">
                <a:solidFill>
                  <a:schemeClr val="tx1"/>
                </a:solidFill>
                <a:cs typeface="Times New Roman" pitchFamily="18" charset="0"/>
              </a:rPr>
              <a:t>Circle</a:t>
            </a:r>
            <a:r>
              <a:rPr lang="en-US" altLang="en-US" sz="2600">
                <a:solidFill>
                  <a:schemeClr val="tx1"/>
                </a:solidFill>
                <a:cs typeface="Times New Roman" pitchFamily="18" charset="0"/>
              </a:rPr>
              <a:t> class in the preceding example, the class would be immutable because radius is private and cannot be changed without a set method.</a:t>
            </a:r>
            <a:r>
              <a:rPr lang="en-US" altLang="en-US" sz="3000">
                <a:solidFill>
                  <a:schemeClr val="tx1"/>
                </a:solidFill>
              </a:rPr>
              <a:t> </a:t>
            </a:r>
          </a:p>
        </p:txBody>
      </p:sp>
      <p:sp>
        <p:nvSpPr>
          <p:cNvPr id="320519" name="Rectangle 7"/>
          <p:cNvSpPr>
            <a:spLocks noChangeArrowheads="1"/>
          </p:cNvSpPr>
          <p:nvPr/>
        </p:nvSpPr>
        <p:spPr bwMode="auto">
          <a:xfrm>
            <a:off x="304800" y="3810000"/>
            <a:ext cx="8534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Times New Roman" pitchFamily="18" charset="0"/>
              </a:defRPr>
            </a:lvl1pPr>
            <a:lvl2pPr algn="ctr">
              <a:defRPr sz="4400">
                <a:solidFill>
                  <a:schemeClr val="tx2"/>
                </a:solidFill>
                <a:latin typeface="Times New Roman" pitchFamily="18" charset="0"/>
              </a:defRPr>
            </a:lvl2pPr>
            <a:lvl3pPr algn="ctr">
              <a:defRPr sz="4400">
                <a:solidFill>
                  <a:schemeClr val="tx2"/>
                </a:solidFill>
                <a:latin typeface="Times New Roman" pitchFamily="18" charset="0"/>
              </a:defRPr>
            </a:lvl3pPr>
            <a:lvl4pPr algn="ctr">
              <a:defRPr sz="4400">
                <a:solidFill>
                  <a:schemeClr val="tx2"/>
                </a:solidFill>
                <a:latin typeface="Times New Roman" pitchFamily="18" charset="0"/>
              </a:defRPr>
            </a:lvl4pPr>
            <a:lvl5pPr algn="ctr">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pPr algn="l"/>
            <a:r>
              <a:rPr lang="en-US" altLang="en-US" sz="2600" dirty="0">
                <a:solidFill>
                  <a:schemeClr val="tx1"/>
                </a:solidFill>
                <a:cs typeface="Courier New" pitchFamily="49" charset="0"/>
              </a:rPr>
              <a:t>A class with all private data fields and without </a:t>
            </a:r>
            <a:r>
              <a:rPr lang="en-US" altLang="en-US" sz="2600" dirty="0" err="1">
                <a:solidFill>
                  <a:schemeClr val="tx1"/>
                </a:solidFill>
                <a:cs typeface="Courier New" pitchFamily="49" charset="0"/>
              </a:rPr>
              <a:t>mutators</a:t>
            </a:r>
            <a:r>
              <a:rPr lang="en-US" altLang="en-US" sz="2600" dirty="0">
                <a:solidFill>
                  <a:schemeClr val="tx1"/>
                </a:solidFill>
                <a:cs typeface="Courier New" pitchFamily="49" charset="0"/>
              </a:rPr>
              <a:t> is not necessarily immutable. For example, the following class </a:t>
            </a:r>
            <a:r>
              <a:rPr lang="en-US" altLang="en-US" sz="2600" u="sng" dirty="0">
                <a:solidFill>
                  <a:schemeClr val="tx1"/>
                </a:solidFill>
                <a:cs typeface="Courier New" pitchFamily="49" charset="0"/>
              </a:rPr>
              <a:t>Student</a:t>
            </a:r>
            <a:r>
              <a:rPr lang="en-US" altLang="en-US" sz="2600" dirty="0">
                <a:solidFill>
                  <a:schemeClr val="tx1"/>
                </a:solidFill>
                <a:cs typeface="Courier New" pitchFamily="49" charset="0"/>
              </a:rPr>
              <a:t> has all private data fields and no </a:t>
            </a:r>
            <a:r>
              <a:rPr lang="en-US" altLang="en-US" sz="2600" dirty="0" err="1">
                <a:solidFill>
                  <a:schemeClr val="tx1"/>
                </a:solidFill>
                <a:cs typeface="Courier New" pitchFamily="49" charset="0"/>
              </a:rPr>
              <a:t>mutators</a:t>
            </a:r>
            <a:r>
              <a:rPr lang="en-US" altLang="en-US" sz="2600" dirty="0">
                <a:solidFill>
                  <a:schemeClr val="tx1"/>
                </a:solidFill>
                <a:cs typeface="Courier New" pitchFamily="49" charset="0"/>
              </a:rPr>
              <a:t>, but it is mutable</a:t>
            </a:r>
            <a:r>
              <a:rPr lang="en-US" altLang="en-US" sz="2600" dirty="0" smtClean="0">
                <a:solidFill>
                  <a:schemeClr val="tx1"/>
                </a:solidFill>
                <a:cs typeface="Courier New" pitchFamily="49" charset="0"/>
              </a:rPr>
              <a:t>.</a:t>
            </a:r>
            <a:endParaRPr lang="en-US" altLang="en-US" sz="2600" dirty="0">
              <a:solidFill>
                <a:schemeClr val="tx1"/>
              </a:solidFill>
              <a:cs typeface="Courier New" pitchFamily="49" charset="0"/>
            </a:endParaRPr>
          </a:p>
        </p:txBody>
      </p:sp>
    </p:spTree>
    <p:extLst>
      <p:ext uri="{BB962C8B-B14F-4D97-AF65-F5344CB8AC3E}">
        <p14:creationId xmlns:p14="http://schemas.microsoft.com/office/powerpoint/2010/main" val="1758309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A5BEC8D-7FB0-49E4-8D30-D2D0FD685A24}" type="slidenum">
              <a:rPr lang="en-US" altLang="en-US"/>
              <a:pPr/>
              <a:t>18</a:t>
            </a:fld>
            <a:endParaRPr lang="en-US" altLang="en-US"/>
          </a:p>
        </p:txBody>
      </p:sp>
      <p:sp>
        <p:nvSpPr>
          <p:cNvPr id="321538" name="Rectangle 2"/>
          <p:cNvSpPr>
            <a:spLocks noGrp="1" noChangeArrowheads="1"/>
          </p:cNvSpPr>
          <p:nvPr>
            <p:ph type="title"/>
          </p:nvPr>
        </p:nvSpPr>
        <p:spPr>
          <a:xfrm>
            <a:off x="609600" y="152400"/>
            <a:ext cx="3429000" cy="457200"/>
          </a:xfrm>
        </p:spPr>
        <p:txBody>
          <a:bodyPr/>
          <a:lstStyle/>
          <a:p>
            <a:r>
              <a:rPr lang="en-US" altLang="en-US" sz="4000"/>
              <a:t>Example</a:t>
            </a:r>
            <a:endParaRPr lang="en-US" altLang="en-US" sz="4000" b="1">
              <a:latin typeface="Book Antiqua" pitchFamily="18" charset="0"/>
            </a:endParaRPr>
          </a:p>
        </p:txBody>
      </p:sp>
      <p:sp>
        <p:nvSpPr>
          <p:cNvPr id="321539" name="Rectangle 3"/>
          <p:cNvSpPr>
            <a:spLocks noChangeArrowheads="1"/>
          </p:cNvSpPr>
          <p:nvPr/>
        </p:nvSpPr>
        <p:spPr bwMode="auto">
          <a:xfrm>
            <a:off x="0" y="685800"/>
            <a:ext cx="4648200" cy="3505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Times New Roman" pitchFamily="18" charset="0"/>
              </a:defRPr>
            </a:lvl1pPr>
            <a:lvl2pPr algn="ctr">
              <a:defRPr sz="4400">
                <a:solidFill>
                  <a:schemeClr val="tx2"/>
                </a:solidFill>
                <a:latin typeface="Times New Roman" pitchFamily="18" charset="0"/>
              </a:defRPr>
            </a:lvl2pPr>
            <a:lvl3pPr algn="ctr">
              <a:defRPr sz="4400">
                <a:solidFill>
                  <a:schemeClr val="tx2"/>
                </a:solidFill>
                <a:latin typeface="Times New Roman" pitchFamily="18" charset="0"/>
              </a:defRPr>
            </a:lvl3pPr>
            <a:lvl4pPr algn="ctr">
              <a:defRPr sz="4400">
                <a:solidFill>
                  <a:schemeClr val="tx2"/>
                </a:solidFill>
                <a:latin typeface="Times New Roman" pitchFamily="18" charset="0"/>
              </a:defRPr>
            </a:lvl4pPr>
            <a:lvl5pPr algn="ctr">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pPr algn="l"/>
            <a:r>
              <a:rPr lang="en-US" altLang="en-US" sz="1200">
                <a:solidFill>
                  <a:schemeClr val="bg2"/>
                </a:solidFill>
                <a:latin typeface="Courier New" pitchFamily="49" charset="0"/>
                <a:cs typeface="Courier New" pitchFamily="49" charset="0"/>
              </a:rPr>
              <a:t>public class Student {</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  private int id;</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  private BirthDate birthDate;</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  public Student(int ssn, </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      int year, int month, int day) {</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    id = ssn;</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    birthDate = new BirthDate(year, month, day);</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  }</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  public int getId() {</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    return id;</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  }</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  public BirthDate getBirthDate() {</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    return birthDate;</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  }</a:t>
            </a:r>
            <a:br>
              <a:rPr lang="en-US" altLang="en-US" sz="1200">
                <a:solidFill>
                  <a:schemeClr val="bg2"/>
                </a:solidFill>
                <a:latin typeface="Courier New" pitchFamily="49" charset="0"/>
                <a:cs typeface="Courier New" pitchFamily="49" charset="0"/>
              </a:rPr>
            </a:br>
            <a:r>
              <a:rPr lang="en-US" altLang="en-US" sz="1200">
                <a:solidFill>
                  <a:schemeClr val="bg2"/>
                </a:solidFill>
                <a:latin typeface="Courier New" pitchFamily="49" charset="0"/>
                <a:cs typeface="Courier New" pitchFamily="49" charset="0"/>
              </a:rPr>
              <a:t>}</a:t>
            </a:r>
          </a:p>
        </p:txBody>
      </p:sp>
      <p:sp>
        <p:nvSpPr>
          <p:cNvPr id="321540" name="Rectangle 4"/>
          <p:cNvSpPr>
            <a:spLocks noChangeArrowheads="1"/>
          </p:cNvSpPr>
          <p:nvPr/>
        </p:nvSpPr>
        <p:spPr bwMode="auto">
          <a:xfrm>
            <a:off x="4648200" y="152400"/>
            <a:ext cx="4495800" cy="4114800"/>
          </a:xfrm>
          <a:prstGeom prst="rect">
            <a:avLst/>
          </a:prstGeom>
          <a:solidFill>
            <a:schemeClr val="tx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Times New Roman" pitchFamily="18" charset="0"/>
              </a:defRPr>
            </a:lvl1pPr>
            <a:lvl2pPr algn="ctr">
              <a:defRPr sz="4400">
                <a:solidFill>
                  <a:schemeClr val="tx2"/>
                </a:solidFill>
                <a:latin typeface="Times New Roman" pitchFamily="18" charset="0"/>
              </a:defRPr>
            </a:lvl2pPr>
            <a:lvl3pPr algn="ctr">
              <a:defRPr sz="4400">
                <a:solidFill>
                  <a:schemeClr val="tx2"/>
                </a:solidFill>
                <a:latin typeface="Times New Roman" pitchFamily="18" charset="0"/>
              </a:defRPr>
            </a:lvl3pPr>
            <a:lvl4pPr algn="ctr">
              <a:defRPr sz="4400">
                <a:solidFill>
                  <a:schemeClr val="tx2"/>
                </a:solidFill>
                <a:latin typeface="Times New Roman" pitchFamily="18" charset="0"/>
              </a:defRPr>
            </a:lvl4pPr>
            <a:lvl5pPr algn="ctr">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pPr algn="l"/>
            <a:r>
              <a:rPr lang="en-US" altLang="en-US" sz="1500">
                <a:solidFill>
                  <a:schemeClr val="bg2"/>
                </a:solidFill>
                <a:latin typeface="Courier New" pitchFamily="49" charset="0"/>
                <a:cs typeface="Courier New" pitchFamily="49" charset="0"/>
              </a:rPr>
              <a:t>public class BirthDate {</a:t>
            </a:r>
            <a:br>
              <a:rPr lang="en-US" altLang="en-US" sz="1500">
                <a:solidFill>
                  <a:schemeClr val="bg2"/>
                </a:solidFill>
                <a:latin typeface="Courier New" pitchFamily="49" charset="0"/>
                <a:cs typeface="Courier New" pitchFamily="49" charset="0"/>
              </a:rPr>
            </a:br>
            <a:r>
              <a:rPr lang="en-US" altLang="en-US" sz="1500">
                <a:solidFill>
                  <a:schemeClr val="bg2"/>
                </a:solidFill>
                <a:latin typeface="Courier New" pitchFamily="49" charset="0"/>
                <a:cs typeface="Courier New" pitchFamily="49" charset="0"/>
              </a:rPr>
              <a:t>  private int year;</a:t>
            </a:r>
            <a:br>
              <a:rPr lang="en-US" altLang="en-US" sz="1500">
                <a:solidFill>
                  <a:schemeClr val="bg2"/>
                </a:solidFill>
                <a:latin typeface="Courier New" pitchFamily="49" charset="0"/>
                <a:cs typeface="Courier New" pitchFamily="49" charset="0"/>
              </a:rPr>
            </a:br>
            <a:r>
              <a:rPr lang="en-US" altLang="en-US" sz="1500">
                <a:solidFill>
                  <a:schemeClr val="bg2"/>
                </a:solidFill>
                <a:latin typeface="Courier New" pitchFamily="49" charset="0"/>
                <a:cs typeface="Courier New" pitchFamily="49" charset="0"/>
              </a:rPr>
              <a:t>  private int month;</a:t>
            </a:r>
            <a:br>
              <a:rPr lang="en-US" altLang="en-US" sz="1500">
                <a:solidFill>
                  <a:schemeClr val="bg2"/>
                </a:solidFill>
                <a:latin typeface="Courier New" pitchFamily="49" charset="0"/>
                <a:cs typeface="Courier New" pitchFamily="49" charset="0"/>
              </a:rPr>
            </a:br>
            <a:r>
              <a:rPr lang="en-US" altLang="en-US" sz="1500">
                <a:solidFill>
                  <a:schemeClr val="bg2"/>
                </a:solidFill>
                <a:latin typeface="Courier New" pitchFamily="49" charset="0"/>
                <a:cs typeface="Courier New" pitchFamily="49" charset="0"/>
              </a:rPr>
              <a:t>  private int day;</a:t>
            </a:r>
            <a:br>
              <a:rPr lang="en-US" altLang="en-US" sz="1500">
                <a:solidFill>
                  <a:schemeClr val="bg2"/>
                </a:solidFill>
                <a:latin typeface="Courier New" pitchFamily="49" charset="0"/>
                <a:cs typeface="Courier New" pitchFamily="49" charset="0"/>
              </a:rPr>
            </a:br>
            <a:r>
              <a:rPr lang="en-US" altLang="en-US" sz="1500">
                <a:solidFill>
                  <a:schemeClr val="bg2"/>
                </a:solidFill>
                <a:latin typeface="Courier New" pitchFamily="49" charset="0"/>
                <a:cs typeface="Courier New" pitchFamily="49" charset="0"/>
              </a:rPr>
              <a:t>  </a:t>
            </a:r>
            <a:br>
              <a:rPr lang="en-US" altLang="en-US" sz="1500">
                <a:solidFill>
                  <a:schemeClr val="bg2"/>
                </a:solidFill>
                <a:latin typeface="Courier New" pitchFamily="49" charset="0"/>
                <a:cs typeface="Courier New" pitchFamily="49" charset="0"/>
              </a:rPr>
            </a:br>
            <a:r>
              <a:rPr lang="en-US" altLang="en-US" sz="1500">
                <a:solidFill>
                  <a:schemeClr val="bg2"/>
                </a:solidFill>
                <a:latin typeface="Courier New" pitchFamily="49" charset="0"/>
                <a:cs typeface="Courier New" pitchFamily="49" charset="0"/>
              </a:rPr>
              <a:t>  public BirthDate(int newYear, </a:t>
            </a:r>
            <a:br>
              <a:rPr lang="en-US" altLang="en-US" sz="1500">
                <a:solidFill>
                  <a:schemeClr val="bg2"/>
                </a:solidFill>
                <a:latin typeface="Courier New" pitchFamily="49" charset="0"/>
                <a:cs typeface="Courier New" pitchFamily="49" charset="0"/>
              </a:rPr>
            </a:br>
            <a:r>
              <a:rPr lang="en-US" altLang="en-US" sz="1500">
                <a:solidFill>
                  <a:schemeClr val="bg2"/>
                </a:solidFill>
                <a:latin typeface="Courier New" pitchFamily="49" charset="0"/>
                <a:cs typeface="Courier New" pitchFamily="49" charset="0"/>
              </a:rPr>
              <a:t>      int newMonth, int newDay) {</a:t>
            </a:r>
            <a:br>
              <a:rPr lang="en-US" altLang="en-US" sz="1500">
                <a:solidFill>
                  <a:schemeClr val="bg2"/>
                </a:solidFill>
                <a:latin typeface="Courier New" pitchFamily="49" charset="0"/>
                <a:cs typeface="Courier New" pitchFamily="49" charset="0"/>
              </a:rPr>
            </a:br>
            <a:r>
              <a:rPr lang="en-US" altLang="en-US" sz="1500">
                <a:solidFill>
                  <a:schemeClr val="bg2"/>
                </a:solidFill>
                <a:latin typeface="Courier New" pitchFamily="49" charset="0"/>
                <a:cs typeface="Courier New" pitchFamily="49" charset="0"/>
              </a:rPr>
              <a:t>    year = newYear;</a:t>
            </a:r>
            <a:br>
              <a:rPr lang="en-US" altLang="en-US" sz="1500">
                <a:solidFill>
                  <a:schemeClr val="bg2"/>
                </a:solidFill>
                <a:latin typeface="Courier New" pitchFamily="49" charset="0"/>
                <a:cs typeface="Courier New" pitchFamily="49" charset="0"/>
              </a:rPr>
            </a:br>
            <a:r>
              <a:rPr lang="en-US" altLang="en-US" sz="1500">
                <a:solidFill>
                  <a:schemeClr val="bg2"/>
                </a:solidFill>
                <a:latin typeface="Courier New" pitchFamily="49" charset="0"/>
                <a:cs typeface="Courier New" pitchFamily="49" charset="0"/>
              </a:rPr>
              <a:t>    month = newMonth;</a:t>
            </a:r>
            <a:br>
              <a:rPr lang="en-US" altLang="en-US" sz="1500">
                <a:solidFill>
                  <a:schemeClr val="bg2"/>
                </a:solidFill>
                <a:latin typeface="Courier New" pitchFamily="49" charset="0"/>
                <a:cs typeface="Courier New" pitchFamily="49" charset="0"/>
              </a:rPr>
            </a:br>
            <a:r>
              <a:rPr lang="en-US" altLang="en-US" sz="1500">
                <a:solidFill>
                  <a:schemeClr val="bg2"/>
                </a:solidFill>
                <a:latin typeface="Courier New" pitchFamily="49" charset="0"/>
                <a:cs typeface="Courier New" pitchFamily="49" charset="0"/>
              </a:rPr>
              <a:t>    day = newDay;</a:t>
            </a:r>
            <a:br>
              <a:rPr lang="en-US" altLang="en-US" sz="1500">
                <a:solidFill>
                  <a:schemeClr val="bg2"/>
                </a:solidFill>
                <a:latin typeface="Courier New" pitchFamily="49" charset="0"/>
                <a:cs typeface="Courier New" pitchFamily="49" charset="0"/>
              </a:rPr>
            </a:br>
            <a:r>
              <a:rPr lang="en-US" altLang="en-US" sz="1500">
                <a:solidFill>
                  <a:schemeClr val="bg2"/>
                </a:solidFill>
                <a:latin typeface="Courier New" pitchFamily="49" charset="0"/>
                <a:cs typeface="Courier New" pitchFamily="49" charset="0"/>
              </a:rPr>
              <a:t>  }</a:t>
            </a:r>
            <a:br>
              <a:rPr lang="en-US" altLang="en-US" sz="1500">
                <a:solidFill>
                  <a:schemeClr val="bg2"/>
                </a:solidFill>
                <a:latin typeface="Courier New" pitchFamily="49" charset="0"/>
                <a:cs typeface="Courier New" pitchFamily="49" charset="0"/>
              </a:rPr>
            </a:br>
            <a:r>
              <a:rPr lang="en-US" altLang="en-US" sz="1500">
                <a:solidFill>
                  <a:schemeClr val="bg2"/>
                </a:solidFill>
                <a:latin typeface="Courier New" pitchFamily="49" charset="0"/>
                <a:cs typeface="Courier New" pitchFamily="49" charset="0"/>
              </a:rPr>
              <a:t>  </a:t>
            </a:r>
            <a:br>
              <a:rPr lang="en-US" altLang="en-US" sz="1500">
                <a:solidFill>
                  <a:schemeClr val="bg2"/>
                </a:solidFill>
                <a:latin typeface="Courier New" pitchFamily="49" charset="0"/>
                <a:cs typeface="Courier New" pitchFamily="49" charset="0"/>
              </a:rPr>
            </a:br>
            <a:r>
              <a:rPr lang="en-US" altLang="en-US" sz="1500">
                <a:solidFill>
                  <a:schemeClr val="bg2"/>
                </a:solidFill>
                <a:latin typeface="Courier New" pitchFamily="49" charset="0"/>
                <a:cs typeface="Courier New" pitchFamily="49" charset="0"/>
              </a:rPr>
              <a:t>  public void setYear(int newYear) {</a:t>
            </a:r>
            <a:br>
              <a:rPr lang="en-US" altLang="en-US" sz="1500">
                <a:solidFill>
                  <a:schemeClr val="bg2"/>
                </a:solidFill>
                <a:latin typeface="Courier New" pitchFamily="49" charset="0"/>
                <a:cs typeface="Courier New" pitchFamily="49" charset="0"/>
              </a:rPr>
            </a:br>
            <a:r>
              <a:rPr lang="en-US" altLang="en-US" sz="1500">
                <a:solidFill>
                  <a:schemeClr val="bg2"/>
                </a:solidFill>
                <a:latin typeface="Courier New" pitchFamily="49" charset="0"/>
                <a:cs typeface="Courier New" pitchFamily="49" charset="0"/>
              </a:rPr>
              <a:t>    year = newYear;</a:t>
            </a:r>
            <a:br>
              <a:rPr lang="en-US" altLang="en-US" sz="1500">
                <a:solidFill>
                  <a:schemeClr val="bg2"/>
                </a:solidFill>
                <a:latin typeface="Courier New" pitchFamily="49" charset="0"/>
                <a:cs typeface="Courier New" pitchFamily="49" charset="0"/>
              </a:rPr>
            </a:br>
            <a:r>
              <a:rPr lang="en-US" altLang="en-US" sz="1500">
                <a:solidFill>
                  <a:schemeClr val="bg2"/>
                </a:solidFill>
                <a:latin typeface="Courier New" pitchFamily="49" charset="0"/>
                <a:cs typeface="Courier New" pitchFamily="49" charset="0"/>
              </a:rPr>
              <a:t>  }</a:t>
            </a:r>
            <a:br>
              <a:rPr lang="en-US" altLang="en-US" sz="1500">
                <a:solidFill>
                  <a:schemeClr val="bg2"/>
                </a:solidFill>
                <a:latin typeface="Courier New" pitchFamily="49" charset="0"/>
                <a:cs typeface="Courier New" pitchFamily="49" charset="0"/>
              </a:rPr>
            </a:br>
            <a:r>
              <a:rPr lang="en-US" altLang="en-US" sz="1500">
                <a:solidFill>
                  <a:schemeClr val="bg2"/>
                </a:solidFill>
                <a:latin typeface="Courier New" pitchFamily="49" charset="0"/>
                <a:cs typeface="Courier New" pitchFamily="49" charset="0"/>
              </a:rPr>
              <a:t>}</a:t>
            </a:r>
          </a:p>
        </p:txBody>
      </p:sp>
      <p:sp>
        <p:nvSpPr>
          <p:cNvPr id="321541" name="Rectangle 5"/>
          <p:cNvSpPr>
            <a:spLocks noChangeArrowheads="1"/>
          </p:cNvSpPr>
          <p:nvPr/>
        </p:nvSpPr>
        <p:spPr bwMode="auto">
          <a:xfrm>
            <a:off x="533400" y="4419600"/>
            <a:ext cx="8305800" cy="1905000"/>
          </a:xfrm>
          <a:prstGeom prst="rect">
            <a:avLst/>
          </a:prstGeom>
          <a:solidFill>
            <a:schemeClr val="tx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Times New Roman" pitchFamily="18" charset="0"/>
              </a:defRPr>
            </a:lvl1pPr>
            <a:lvl2pPr algn="ctr">
              <a:defRPr sz="4400">
                <a:solidFill>
                  <a:schemeClr val="tx2"/>
                </a:solidFill>
                <a:latin typeface="Times New Roman" pitchFamily="18" charset="0"/>
              </a:defRPr>
            </a:lvl2pPr>
            <a:lvl3pPr algn="ctr">
              <a:defRPr sz="4400">
                <a:solidFill>
                  <a:schemeClr val="tx2"/>
                </a:solidFill>
                <a:latin typeface="Times New Roman" pitchFamily="18" charset="0"/>
              </a:defRPr>
            </a:lvl3pPr>
            <a:lvl4pPr algn="ctr">
              <a:defRPr sz="4400">
                <a:solidFill>
                  <a:schemeClr val="tx2"/>
                </a:solidFill>
                <a:latin typeface="Times New Roman" pitchFamily="18" charset="0"/>
              </a:defRPr>
            </a:lvl4pPr>
            <a:lvl5pPr algn="ctr">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pPr algn="l"/>
            <a:r>
              <a:rPr lang="en-US" altLang="en-US" sz="1600">
                <a:solidFill>
                  <a:schemeClr val="bg2"/>
                </a:solidFill>
                <a:latin typeface="Courier New" pitchFamily="49" charset="0"/>
                <a:cs typeface="Courier New" pitchFamily="49" charset="0"/>
              </a:rPr>
              <a:t>public class Test {</a:t>
            </a:r>
            <a:br>
              <a:rPr lang="en-US" altLang="en-US" sz="1600">
                <a:solidFill>
                  <a:schemeClr val="bg2"/>
                </a:solidFill>
                <a:latin typeface="Courier New" pitchFamily="49" charset="0"/>
                <a:cs typeface="Courier New" pitchFamily="49" charset="0"/>
              </a:rPr>
            </a:br>
            <a:r>
              <a:rPr lang="en-US" altLang="en-US" sz="1600">
                <a:solidFill>
                  <a:schemeClr val="bg2"/>
                </a:solidFill>
                <a:latin typeface="Courier New" pitchFamily="49" charset="0"/>
                <a:cs typeface="Courier New" pitchFamily="49" charset="0"/>
              </a:rPr>
              <a:t>  public static void main(String[] args) {</a:t>
            </a:r>
            <a:br>
              <a:rPr lang="en-US" altLang="en-US" sz="1600">
                <a:solidFill>
                  <a:schemeClr val="bg2"/>
                </a:solidFill>
                <a:latin typeface="Courier New" pitchFamily="49" charset="0"/>
                <a:cs typeface="Courier New" pitchFamily="49" charset="0"/>
              </a:rPr>
            </a:br>
            <a:r>
              <a:rPr lang="en-US" altLang="en-US" sz="1600">
                <a:solidFill>
                  <a:schemeClr val="bg2"/>
                </a:solidFill>
                <a:latin typeface="Courier New" pitchFamily="49" charset="0"/>
                <a:cs typeface="Courier New" pitchFamily="49" charset="0"/>
              </a:rPr>
              <a:t>    Student student = new Student(111223333, 1970, 5, 3);</a:t>
            </a:r>
            <a:br>
              <a:rPr lang="en-US" altLang="en-US" sz="1600">
                <a:solidFill>
                  <a:schemeClr val="bg2"/>
                </a:solidFill>
                <a:latin typeface="Courier New" pitchFamily="49" charset="0"/>
                <a:cs typeface="Courier New" pitchFamily="49" charset="0"/>
              </a:rPr>
            </a:br>
            <a:r>
              <a:rPr lang="en-US" altLang="en-US" sz="1600">
                <a:solidFill>
                  <a:schemeClr val="bg2"/>
                </a:solidFill>
                <a:latin typeface="Courier New" pitchFamily="49" charset="0"/>
                <a:cs typeface="Courier New" pitchFamily="49" charset="0"/>
              </a:rPr>
              <a:t>    BirthDate date = student.getBirthDate();</a:t>
            </a:r>
            <a:br>
              <a:rPr lang="en-US" altLang="en-US" sz="1600">
                <a:solidFill>
                  <a:schemeClr val="bg2"/>
                </a:solidFill>
                <a:latin typeface="Courier New" pitchFamily="49" charset="0"/>
                <a:cs typeface="Courier New" pitchFamily="49" charset="0"/>
              </a:rPr>
            </a:br>
            <a:r>
              <a:rPr lang="en-US" altLang="en-US" sz="1600">
                <a:solidFill>
                  <a:schemeClr val="bg2"/>
                </a:solidFill>
                <a:latin typeface="Courier New" pitchFamily="49" charset="0"/>
                <a:cs typeface="Courier New" pitchFamily="49" charset="0"/>
              </a:rPr>
              <a:t>    date.setYear(2010); // Now the student birth year is changed!</a:t>
            </a:r>
            <a:br>
              <a:rPr lang="en-US" altLang="en-US" sz="1600">
                <a:solidFill>
                  <a:schemeClr val="bg2"/>
                </a:solidFill>
                <a:latin typeface="Courier New" pitchFamily="49" charset="0"/>
                <a:cs typeface="Courier New" pitchFamily="49" charset="0"/>
              </a:rPr>
            </a:br>
            <a:r>
              <a:rPr lang="en-US" altLang="en-US" sz="1600">
                <a:solidFill>
                  <a:schemeClr val="bg2"/>
                </a:solidFill>
                <a:latin typeface="Courier New" pitchFamily="49" charset="0"/>
                <a:cs typeface="Courier New" pitchFamily="49" charset="0"/>
              </a:rPr>
              <a:t>  }</a:t>
            </a:r>
            <a:br>
              <a:rPr lang="en-US" altLang="en-US" sz="1600">
                <a:solidFill>
                  <a:schemeClr val="bg2"/>
                </a:solidFill>
                <a:latin typeface="Courier New" pitchFamily="49" charset="0"/>
                <a:cs typeface="Courier New" pitchFamily="49" charset="0"/>
              </a:rPr>
            </a:br>
            <a:r>
              <a:rPr lang="en-US" altLang="en-US" sz="1600">
                <a:solidFill>
                  <a:schemeClr val="bg2"/>
                </a:solidFill>
                <a:latin typeface="Courier New" pitchFamily="49" charset="0"/>
                <a:cs typeface="Courier New" pitchFamily="49" charset="0"/>
              </a:rPr>
              <a:t>}</a:t>
            </a:r>
          </a:p>
        </p:txBody>
      </p:sp>
    </p:spTree>
    <p:extLst>
      <p:ext uri="{BB962C8B-B14F-4D97-AF65-F5344CB8AC3E}">
        <p14:creationId xmlns:p14="http://schemas.microsoft.com/office/powerpoint/2010/main" val="2499973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3790F05-9F41-4829-B4C1-05A71FE357F7}" type="slidenum">
              <a:rPr lang="en-US" altLang="en-US"/>
              <a:pPr/>
              <a:t>19</a:t>
            </a:fld>
            <a:endParaRPr lang="en-US" altLang="en-US"/>
          </a:p>
        </p:txBody>
      </p:sp>
      <p:sp>
        <p:nvSpPr>
          <p:cNvPr id="323586" name="Rectangle 2"/>
          <p:cNvSpPr>
            <a:spLocks noGrp="1" noChangeArrowheads="1"/>
          </p:cNvSpPr>
          <p:nvPr>
            <p:ph type="title"/>
          </p:nvPr>
        </p:nvSpPr>
        <p:spPr>
          <a:xfrm>
            <a:off x="685800" y="228600"/>
            <a:ext cx="7772400" cy="685800"/>
          </a:xfrm>
        </p:spPr>
        <p:txBody>
          <a:bodyPr/>
          <a:lstStyle/>
          <a:p>
            <a:r>
              <a:rPr lang="en-US" altLang="en-US"/>
              <a:t>What Class is Immutable?</a:t>
            </a:r>
            <a:endParaRPr lang="en-US" altLang="en-US" b="1">
              <a:latin typeface="Book Antiqua" pitchFamily="18" charset="0"/>
            </a:endParaRPr>
          </a:p>
        </p:txBody>
      </p:sp>
      <p:sp>
        <p:nvSpPr>
          <p:cNvPr id="323587" name="Rectangle 3"/>
          <p:cNvSpPr>
            <a:spLocks noChangeArrowheads="1"/>
          </p:cNvSpPr>
          <p:nvPr/>
        </p:nvSpPr>
        <p:spPr bwMode="auto">
          <a:xfrm>
            <a:off x="304800" y="10668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Times New Roman" pitchFamily="18" charset="0"/>
              </a:defRPr>
            </a:lvl1pPr>
            <a:lvl2pPr algn="ctr">
              <a:defRPr sz="4400">
                <a:solidFill>
                  <a:schemeClr val="tx2"/>
                </a:solidFill>
                <a:latin typeface="Times New Roman" pitchFamily="18" charset="0"/>
              </a:defRPr>
            </a:lvl2pPr>
            <a:lvl3pPr algn="ctr">
              <a:defRPr sz="4400">
                <a:solidFill>
                  <a:schemeClr val="tx2"/>
                </a:solidFill>
                <a:latin typeface="Times New Roman" pitchFamily="18" charset="0"/>
              </a:defRPr>
            </a:lvl3pPr>
            <a:lvl4pPr algn="ctr">
              <a:defRPr sz="4400">
                <a:solidFill>
                  <a:schemeClr val="tx2"/>
                </a:solidFill>
                <a:latin typeface="Times New Roman" pitchFamily="18" charset="0"/>
              </a:defRPr>
            </a:lvl4pPr>
            <a:lvl5pPr algn="ctr">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pPr algn="l"/>
            <a:r>
              <a:rPr lang="en-US" altLang="en-US" sz="2600" dirty="0">
                <a:solidFill>
                  <a:schemeClr val="tx1"/>
                </a:solidFill>
                <a:cs typeface="Courier New" pitchFamily="49" charset="0"/>
              </a:rPr>
              <a:t>For a class to be immutable, it must mark all data fields private and provide no </a:t>
            </a:r>
            <a:r>
              <a:rPr lang="en-US" altLang="en-US" sz="2600" dirty="0" err="1">
                <a:solidFill>
                  <a:schemeClr val="tx1"/>
                </a:solidFill>
                <a:cs typeface="Courier New" pitchFamily="49" charset="0"/>
              </a:rPr>
              <a:t>mutator</a:t>
            </a:r>
            <a:r>
              <a:rPr lang="en-US" altLang="en-US" sz="2600" dirty="0">
                <a:solidFill>
                  <a:schemeClr val="tx1"/>
                </a:solidFill>
                <a:cs typeface="Courier New" pitchFamily="49" charset="0"/>
              </a:rPr>
              <a:t> methods and no </a:t>
            </a:r>
            <a:r>
              <a:rPr lang="en-US" altLang="en-US" sz="2600" dirty="0" err="1">
                <a:solidFill>
                  <a:schemeClr val="tx1"/>
                </a:solidFill>
                <a:cs typeface="Courier New" pitchFamily="49" charset="0"/>
              </a:rPr>
              <a:t>accessor</a:t>
            </a:r>
            <a:r>
              <a:rPr lang="en-US" altLang="en-US" sz="2600" dirty="0">
                <a:solidFill>
                  <a:schemeClr val="tx1"/>
                </a:solidFill>
                <a:cs typeface="Courier New" pitchFamily="49" charset="0"/>
              </a:rPr>
              <a:t> methods that would return a reference to a mutable data field object.</a:t>
            </a:r>
            <a:br>
              <a:rPr lang="en-US" altLang="en-US" sz="2600" dirty="0">
                <a:solidFill>
                  <a:schemeClr val="tx1"/>
                </a:solidFill>
                <a:cs typeface="Courier New" pitchFamily="49" charset="0"/>
              </a:rPr>
            </a:br>
            <a:endParaRPr lang="en-US" altLang="en-US" sz="2600" dirty="0">
              <a:solidFill>
                <a:schemeClr val="tx1"/>
              </a:solidFill>
              <a:cs typeface="Courier New" pitchFamily="49" charset="0"/>
            </a:endParaRPr>
          </a:p>
        </p:txBody>
      </p:sp>
    </p:spTree>
    <p:extLst>
      <p:ext uri="{BB962C8B-B14F-4D97-AF65-F5344CB8AC3E}">
        <p14:creationId xmlns:p14="http://schemas.microsoft.com/office/powerpoint/2010/main" val="2065089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6BBDB70E-9864-493D-A8D0-C51B2C5AC9EF}" type="slidenum">
              <a:rPr lang="en-US" altLang="en-US"/>
              <a:pPr/>
              <a:t>2</a:t>
            </a:fld>
            <a:endParaRPr lang="en-US" altLang="en-US"/>
          </a:p>
        </p:txBody>
      </p:sp>
      <p:sp>
        <p:nvSpPr>
          <p:cNvPr id="309250" name="Rectangle 2"/>
          <p:cNvSpPr>
            <a:spLocks noGrp="1" noChangeArrowheads="1"/>
          </p:cNvSpPr>
          <p:nvPr>
            <p:ph type="title"/>
          </p:nvPr>
        </p:nvSpPr>
        <p:spPr>
          <a:xfrm>
            <a:off x="0" y="380999"/>
            <a:ext cx="9144000" cy="1204561"/>
          </a:xfrm>
        </p:spPr>
        <p:txBody>
          <a:bodyPr/>
          <a:lstStyle/>
          <a:p>
            <a:r>
              <a:rPr lang="en-US" altLang="en-US" dirty="0"/>
              <a:t>The </a:t>
            </a:r>
            <a:r>
              <a:rPr lang="en-US" altLang="en-US" i="1" dirty="0">
                <a:solidFill>
                  <a:srgbClr val="FF0000"/>
                </a:solidFill>
              </a:rPr>
              <a:t>this</a:t>
            </a:r>
            <a:r>
              <a:rPr lang="en-US" altLang="en-US" dirty="0"/>
              <a:t> Keyword </a:t>
            </a:r>
            <a:r>
              <a:rPr lang="en-US" altLang="en-US" dirty="0" smtClean="0"/>
              <a:t/>
            </a:r>
            <a:br>
              <a:rPr lang="en-US" altLang="en-US" dirty="0" smtClean="0"/>
            </a:br>
            <a:r>
              <a:rPr lang="en-US" altLang="en-US" dirty="0" smtClean="0"/>
              <a:t>Reference </a:t>
            </a:r>
            <a:r>
              <a:rPr lang="en-US" altLang="en-US" dirty="0"/>
              <a:t>the Hidden Data Fields</a:t>
            </a:r>
            <a:endParaRPr lang="en-US" altLang="en-US" dirty="0">
              <a:hlinkClick r:id="rId3" action="ppaction://program"/>
            </a:endParaRPr>
          </a:p>
        </p:txBody>
      </p:sp>
      <p:sp>
        <p:nvSpPr>
          <p:cNvPr id="309254" name="Rectangle 6"/>
          <p:cNvSpPr>
            <a:spLocks noChangeArrowheads="1"/>
          </p:cNvSpPr>
          <p:nvPr/>
        </p:nvSpPr>
        <p:spPr bwMode="auto">
          <a:xfrm>
            <a:off x="2047875"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9256" name="Rectangle 8"/>
          <p:cNvSpPr>
            <a:spLocks noChangeArrowheads="1"/>
          </p:cNvSpPr>
          <p:nvPr/>
        </p:nvSpPr>
        <p:spPr bwMode="auto">
          <a:xfrm>
            <a:off x="0"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09255" name="Object 7"/>
          <p:cNvGraphicFramePr>
            <a:graphicFrameLocks noChangeAspect="1"/>
          </p:cNvGraphicFramePr>
          <p:nvPr>
            <p:extLst>
              <p:ext uri="{D42A27DB-BD31-4B8C-83A1-F6EECF244321}">
                <p14:modId xmlns:p14="http://schemas.microsoft.com/office/powerpoint/2010/main" val="4250823250"/>
              </p:ext>
            </p:extLst>
          </p:nvPr>
        </p:nvGraphicFramePr>
        <p:xfrm>
          <a:off x="155425" y="3373173"/>
          <a:ext cx="8789987" cy="2820987"/>
        </p:xfrm>
        <a:graphic>
          <a:graphicData uri="http://schemas.openxmlformats.org/presentationml/2006/ole">
            <mc:AlternateContent xmlns:mc="http://schemas.openxmlformats.org/markup-compatibility/2006">
              <mc:Choice xmlns:v="urn:schemas-microsoft-com:vml" Requires="v">
                <p:oleObj spid="_x0000_s309268" name="Picture" r:id="rId4" imgW="5114160" imgH="1634400" progId="Word.Picture.8">
                  <p:embed/>
                </p:oleObj>
              </mc:Choice>
              <mc:Fallback>
                <p:oleObj name="Picture" r:id="rId4" imgW="5114160" imgH="16344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425" y="3373173"/>
                        <a:ext cx="8789987" cy="2820987"/>
                      </a:xfrm>
                      <a:prstGeom prst="rect">
                        <a:avLst/>
                      </a:prstGeom>
                      <a:solidFill>
                        <a:schemeClr val="tx1"/>
                      </a:solidFill>
                    </p:spPr>
                  </p:pic>
                </p:oleObj>
              </mc:Fallback>
            </mc:AlternateContent>
          </a:graphicData>
        </a:graphic>
      </p:graphicFrame>
      <p:sp>
        <p:nvSpPr>
          <p:cNvPr id="2" name="TextBox 1"/>
          <p:cNvSpPr txBox="1"/>
          <p:nvPr/>
        </p:nvSpPr>
        <p:spPr>
          <a:xfrm>
            <a:off x="501070" y="1767811"/>
            <a:ext cx="8257075" cy="1200329"/>
          </a:xfrm>
          <a:prstGeom prst="rect">
            <a:avLst/>
          </a:prstGeom>
          <a:noFill/>
        </p:spPr>
        <p:txBody>
          <a:bodyPr wrap="square" rtlCol="0">
            <a:spAutoFit/>
          </a:bodyPr>
          <a:lstStyle/>
          <a:p>
            <a:r>
              <a:rPr lang="en-US" altLang="en-US" dirty="0"/>
              <a:t>The </a:t>
            </a:r>
            <a:r>
              <a:rPr lang="en-US" altLang="en-US" u="sng" dirty="0"/>
              <a:t>this</a:t>
            </a:r>
            <a:r>
              <a:rPr lang="en-US" altLang="en-US" dirty="0"/>
              <a:t> keyword is the name of a reference that refers to an object itself. One common use of the </a:t>
            </a:r>
            <a:r>
              <a:rPr lang="en-US" altLang="en-US" u="sng" dirty="0"/>
              <a:t>this</a:t>
            </a:r>
            <a:r>
              <a:rPr lang="en-US" altLang="en-US" dirty="0"/>
              <a:t> keyword is reference a class’s </a:t>
            </a:r>
            <a:r>
              <a:rPr lang="en-US" altLang="en-US" i="1" dirty="0"/>
              <a:t>hidden data fields</a:t>
            </a:r>
            <a:r>
              <a:rPr lang="en-US" altLang="en-US" dirty="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4A397C41-69EB-4670-ACCF-554A037A38C4}" type="slidenum">
              <a:rPr lang="en-US" altLang="en-US"/>
              <a:pPr/>
              <a:t>3</a:t>
            </a:fld>
            <a:endParaRPr lang="en-US" altLang="en-US"/>
          </a:p>
        </p:txBody>
      </p:sp>
      <p:sp>
        <p:nvSpPr>
          <p:cNvPr id="310274" name="Rectangle 2"/>
          <p:cNvSpPr>
            <a:spLocks noGrp="1" noChangeArrowheads="1"/>
          </p:cNvSpPr>
          <p:nvPr>
            <p:ph type="title"/>
          </p:nvPr>
        </p:nvSpPr>
        <p:spPr>
          <a:xfrm>
            <a:off x="0" y="228600"/>
            <a:ext cx="9144000" cy="762000"/>
          </a:xfrm>
        </p:spPr>
        <p:txBody>
          <a:bodyPr/>
          <a:lstStyle/>
          <a:p>
            <a:r>
              <a:rPr lang="en-US" altLang="en-US" dirty="0" smtClean="0"/>
              <a:t>Calling </a:t>
            </a:r>
            <a:r>
              <a:rPr lang="en-US" altLang="en-US" dirty="0"/>
              <a:t>Overloaded Constructor</a:t>
            </a:r>
            <a:endParaRPr lang="en-US" altLang="en-US" dirty="0">
              <a:hlinkClick r:id="rId3" action="ppaction://program"/>
            </a:endParaRPr>
          </a:p>
        </p:txBody>
      </p:sp>
      <p:sp>
        <p:nvSpPr>
          <p:cNvPr id="310275" name="Rectangle 3"/>
          <p:cNvSpPr>
            <a:spLocks noChangeArrowheads="1"/>
          </p:cNvSpPr>
          <p:nvPr/>
        </p:nvSpPr>
        <p:spPr bwMode="auto">
          <a:xfrm>
            <a:off x="2047875"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0278" name="Rectangle 6"/>
          <p:cNvSpPr>
            <a:spLocks noChangeArrowheads="1"/>
          </p:cNvSpPr>
          <p:nvPr/>
        </p:nvSpPr>
        <p:spPr bwMode="auto">
          <a:xfrm>
            <a:off x="2919413" y="243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0280" name="Rectangle 8"/>
          <p:cNvSpPr>
            <a:spLocks noChangeArrowheads="1"/>
          </p:cNvSpPr>
          <p:nvPr/>
        </p:nvSpPr>
        <p:spPr bwMode="auto">
          <a:xfrm>
            <a:off x="2871788" y="243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310279" name="Object 7"/>
          <p:cNvGraphicFramePr>
            <a:graphicFrameLocks noChangeAspect="1"/>
          </p:cNvGraphicFramePr>
          <p:nvPr>
            <p:extLst>
              <p:ext uri="{D42A27DB-BD31-4B8C-83A1-F6EECF244321}">
                <p14:modId xmlns:p14="http://schemas.microsoft.com/office/powerpoint/2010/main" val="2792005374"/>
              </p:ext>
            </p:extLst>
          </p:nvPr>
        </p:nvGraphicFramePr>
        <p:xfrm>
          <a:off x="961930" y="2046420"/>
          <a:ext cx="7365392" cy="4311823"/>
        </p:xfrm>
        <a:graphic>
          <a:graphicData uri="http://schemas.openxmlformats.org/presentationml/2006/ole">
            <mc:AlternateContent xmlns:mc="http://schemas.openxmlformats.org/markup-compatibility/2006">
              <mc:Choice xmlns:v="urn:schemas-microsoft-com:vml" Requires="v">
                <p:oleObj spid="_x0000_s310292" name="Picture" r:id="rId4" imgW="3398400" imgH="1990080" progId="Word.Picture.8">
                  <p:embed/>
                </p:oleObj>
              </mc:Choice>
              <mc:Fallback>
                <p:oleObj name="Picture" r:id="rId4" imgW="3398400" imgH="199008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930" y="2046420"/>
                        <a:ext cx="7365392" cy="4311823"/>
                      </a:xfrm>
                      <a:prstGeom prst="rect">
                        <a:avLst/>
                      </a:prstGeom>
                      <a:solidFill>
                        <a:schemeClr val="tx1"/>
                      </a:solidFill>
                    </p:spPr>
                  </p:pic>
                </p:oleObj>
              </mc:Fallback>
            </mc:AlternateContent>
          </a:graphicData>
        </a:graphic>
      </p:graphicFrame>
      <p:sp>
        <p:nvSpPr>
          <p:cNvPr id="2" name="TextBox 1"/>
          <p:cNvSpPr txBox="1"/>
          <p:nvPr/>
        </p:nvSpPr>
        <p:spPr>
          <a:xfrm>
            <a:off x="385856" y="1114926"/>
            <a:ext cx="8410694" cy="1200329"/>
          </a:xfrm>
          <a:prstGeom prst="rect">
            <a:avLst/>
          </a:prstGeom>
          <a:noFill/>
        </p:spPr>
        <p:txBody>
          <a:bodyPr wrap="square" rtlCol="0">
            <a:spAutoFit/>
          </a:bodyPr>
          <a:lstStyle/>
          <a:p>
            <a:r>
              <a:rPr lang="en-US" altLang="en-US" dirty="0"/>
              <a:t>Another common use of the </a:t>
            </a:r>
            <a:r>
              <a:rPr lang="en-US" altLang="en-US" u="sng" dirty="0"/>
              <a:t>this</a:t>
            </a:r>
            <a:r>
              <a:rPr lang="en-US" altLang="en-US" dirty="0"/>
              <a:t> keyword to enable a constructor to invoke another constructor of the same class.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68EE570-B7B9-4BC9-B258-2D013B2E8488}" type="slidenum">
              <a:rPr lang="en-US" altLang="en-US"/>
              <a:pPr/>
              <a:t>4</a:t>
            </a:fld>
            <a:endParaRPr lang="en-US" altLang="en-US"/>
          </a:p>
        </p:txBody>
      </p:sp>
      <p:sp>
        <p:nvSpPr>
          <p:cNvPr id="371714" name="Rectangle 2"/>
          <p:cNvSpPr>
            <a:spLocks noGrp="1" noChangeArrowheads="1"/>
          </p:cNvSpPr>
          <p:nvPr>
            <p:ph type="title"/>
          </p:nvPr>
        </p:nvSpPr>
        <p:spPr>
          <a:xfrm>
            <a:off x="304800" y="228600"/>
            <a:ext cx="8534400" cy="685800"/>
          </a:xfrm>
        </p:spPr>
        <p:txBody>
          <a:bodyPr/>
          <a:lstStyle/>
          <a:p>
            <a:r>
              <a:rPr lang="en-US" altLang="en-US"/>
              <a:t>Class Abstraction and Encapsulation</a:t>
            </a:r>
            <a:endParaRPr lang="en-US" altLang="en-US">
              <a:hlinkClick r:id="rId3" action="ppaction://program"/>
            </a:endParaRPr>
          </a:p>
        </p:txBody>
      </p:sp>
      <p:sp>
        <p:nvSpPr>
          <p:cNvPr id="371715" name="Rectangle 3"/>
          <p:cNvSpPr>
            <a:spLocks noGrp="1" noChangeArrowheads="1"/>
          </p:cNvSpPr>
          <p:nvPr>
            <p:ph type="body" idx="1"/>
          </p:nvPr>
        </p:nvSpPr>
        <p:spPr>
          <a:xfrm>
            <a:off x="304800" y="1143000"/>
            <a:ext cx="8534400" cy="2514600"/>
          </a:xfrm>
        </p:spPr>
        <p:txBody>
          <a:bodyPr/>
          <a:lstStyle/>
          <a:p>
            <a:pPr marL="0" indent="0">
              <a:lnSpc>
                <a:spcPct val="90000"/>
              </a:lnSpc>
              <a:buFont typeface="Monotype Sorts" pitchFamily="2" charset="2"/>
              <a:buNone/>
            </a:pPr>
            <a:r>
              <a:rPr lang="en-US" altLang="en-US" sz="2800"/>
              <a:t>Class abstraction means to separate class implementation from the use of the class. The creator of the class provides a description of the class and let the user know how the class can be used. The user of the class does not need to know how the class is implemented. The detail of implementation is encapsulated and hidden from the user. </a:t>
            </a:r>
          </a:p>
        </p:txBody>
      </p:sp>
      <p:sp>
        <p:nvSpPr>
          <p:cNvPr id="371716" name="Rectangle 4"/>
          <p:cNvSpPr>
            <a:spLocks noChangeArrowheads="1"/>
          </p:cNvSpPr>
          <p:nvPr/>
        </p:nvSpPr>
        <p:spPr bwMode="auto">
          <a:xfrm>
            <a:off x="1914525"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371717" name="Object 5"/>
          <p:cNvGraphicFramePr>
            <a:graphicFrameLocks noChangeAspect="1"/>
          </p:cNvGraphicFramePr>
          <p:nvPr/>
        </p:nvGraphicFramePr>
        <p:xfrm>
          <a:off x="228600" y="4191000"/>
          <a:ext cx="8610600" cy="1481138"/>
        </p:xfrm>
        <a:graphic>
          <a:graphicData uri="http://schemas.openxmlformats.org/presentationml/2006/ole">
            <mc:AlternateContent xmlns:mc="http://schemas.openxmlformats.org/markup-compatibility/2006">
              <mc:Choice xmlns:v="urn:schemas-microsoft-com:vml" Requires="v">
                <p:oleObj spid="_x0000_s371729" r:id="rId4" imgW="5315712" imgH="914400" progId="Word.Picture.8">
                  <p:embed/>
                </p:oleObj>
              </mc:Choice>
              <mc:Fallback>
                <p:oleObj r:id="rId4" imgW="5315712" imgH="9144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191000"/>
                        <a:ext cx="8610600" cy="1481138"/>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DE0B46D7-BC8C-4A8A-9ED3-B5874B5C35F2}" type="slidenum">
              <a:rPr lang="en-US" altLang="en-US"/>
              <a:pPr/>
              <a:t>5</a:t>
            </a:fld>
            <a:endParaRPr lang="en-US" altLang="en-US"/>
          </a:p>
        </p:txBody>
      </p:sp>
      <p:sp>
        <p:nvSpPr>
          <p:cNvPr id="266242" name="Rectangle 2"/>
          <p:cNvSpPr>
            <a:spLocks noGrp="1" noChangeArrowheads="1"/>
          </p:cNvSpPr>
          <p:nvPr>
            <p:ph type="title"/>
          </p:nvPr>
        </p:nvSpPr>
        <p:spPr>
          <a:xfrm>
            <a:off x="693738" y="203200"/>
            <a:ext cx="7772400" cy="609600"/>
          </a:xfrm>
        </p:spPr>
        <p:txBody>
          <a:bodyPr/>
          <a:lstStyle/>
          <a:p>
            <a:r>
              <a:rPr lang="en-US" altLang="en-US"/>
              <a:t>The BMI Class</a:t>
            </a:r>
            <a:endParaRPr lang="en-US" altLang="en-US">
              <a:hlinkClick r:id="rId3" action="ppaction://program"/>
            </a:endParaRPr>
          </a:p>
        </p:txBody>
      </p:sp>
      <p:sp>
        <p:nvSpPr>
          <p:cNvPr id="266246" name="Rectangle 6"/>
          <p:cNvSpPr>
            <a:spLocks noChangeArrowheads="1"/>
          </p:cNvSpPr>
          <p:nvPr/>
        </p:nvSpPr>
        <p:spPr bwMode="auto">
          <a:xfrm>
            <a:off x="337185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247" name="AutoShape 7">
            <a:hlinkClick r:id="" action="ppaction://noaction" highlightClick="1"/>
          </p:cNvPr>
          <p:cNvSpPr>
            <a:spLocks noChangeArrowheads="1"/>
          </p:cNvSpPr>
          <p:nvPr/>
        </p:nvSpPr>
        <p:spPr bwMode="auto">
          <a:xfrm>
            <a:off x="4648200" y="5943600"/>
            <a:ext cx="21336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itchFamily="18" charset="0"/>
                <a:hlinkClick r:id="rId4" action="ppaction://program"/>
              </a:rPr>
              <a:t>UseBMIClass</a:t>
            </a:r>
            <a:endParaRPr lang="en-US" altLang="en-US">
              <a:solidFill>
                <a:schemeClr val="accent1"/>
              </a:solidFill>
            </a:endParaRPr>
          </a:p>
        </p:txBody>
      </p:sp>
      <p:sp>
        <p:nvSpPr>
          <p:cNvPr id="266249" name="AutoShape 9">
            <a:hlinkClick r:id="" action="ppaction://noaction" highlightClick="1"/>
          </p:cNvPr>
          <p:cNvSpPr>
            <a:spLocks noChangeArrowheads="1"/>
          </p:cNvSpPr>
          <p:nvPr/>
        </p:nvSpPr>
        <p:spPr bwMode="auto">
          <a:xfrm>
            <a:off x="2882900" y="5943600"/>
            <a:ext cx="15367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itchFamily="18" charset="0"/>
                <a:hlinkClick r:id="rId5" action="ppaction://program"/>
              </a:rPr>
              <a:t>BMI</a:t>
            </a:r>
            <a:endParaRPr lang="en-US" altLang="en-US">
              <a:solidFill>
                <a:schemeClr val="accent1"/>
              </a:solidFill>
            </a:endParaRPr>
          </a:p>
        </p:txBody>
      </p:sp>
      <p:sp>
        <p:nvSpPr>
          <p:cNvPr id="266251" name="Rectangle 11"/>
          <p:cNvSpPr>
            <a:spLocks noChangeArrowheads="1"/>
          </p:cNvSpPr>
          <p:nvPr/>
        </p:nvSpPr>
        <p:spPr bwMode="auto">
          <a:xfrm>
            <a:off x="3055938"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253" name="Rectangle 13"/>
          <p:cNvSpPr>
            <a:spLocks noChangeArrowheads="1"/>
          </p:cNvSpPr>
          <p:nvPr/>
        </p:nvSpPr>
        <p:spPr bwMode="auto">
          <a:xfrm>
            <a:off x="0" y="180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254" name="Rectangle 14"/>
          <p:cNvSpPr>
            <a:spLocks noChangeArrowheads="1"/>
          </p:cNvSpPr>
          <p:nvPr/>
        </p:nvSpPr>
        <p:spPr bwMode="auto">
          <a:xfrm>
            <a:off x="0" y="1806575"/>
            <a:ext cx="9144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1pPr>
            <a:lvl2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2pPr>
            <a:lvl3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3pPr>
            <a:lvl4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4pPr>
            <a:lvl5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5pPr>
            <a:lvl6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6pPr>
            <a:lvl7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7pPr>
            <a:lvl8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8pPr>
            <a:lvl9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9pPr>
          </a:lstStyle>
          <a:p>
            <a:r>
              <a:rPr lang="en-US" altLang="en-US" sz="1200" b="1" i="1">
                <a:solidFill>
                  <a:srgbClr val="0000FF"/>
                </a:solidFill>
                <a:latin typeface="Courier" charset="0"/>
                <a:cs typeface="Times New Roman" pitchFamily="18" charset="0"/>
              </a:rPr>
              <a:t>	</a:t>
            </a:r>
          </a:p>
          <a:p>
            <a:endParaRPr lang="en-US" altLang="en-US"/>
          </a:p>
        </p:txBody>
      </p:sp>
      <p:sp>
        <p:nvSpPr>
          <p:cNvPr id="266256" name="Rectangle 16"/>
          <p:cNvSpPr>
            <a:spLocks noChangeArrowheads="1"/>
          </p:cNvSpPr>
          <p:nvPr/>
        </p:nvSpPr>
        <p:spPr bwMode="auto">
          <a:xfrm>
            <a:off x="2557463" y="1728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258" name="Rectangle 18"/>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66260" name="Rectangle 20"/>
          <p:cNvSpPr>
            <a:spLocks noChangeArrowheads="1"/>
          </p:cNvSpPr>
          <p:nvPr/>
        </p:nvSpPr>
        <p:spPr bwMode="auto">
          <a:xfrm>
            <a:off x="0" y="1585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261" name="Rectangle 21"/>
          <p:cNvSpPr>
            <a:spLocks noChangeArrowheads="1"/>
          </p:cNvSpPr>
          <p:nvPr/>
        </p:nvSpPr>
        <p:spPr bwMode="auto">
          <a:xfrm>
            <a:off x="0" y="4999038"/>
            <a:ext cx="2470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defRPr>
            </a:lvl1pPr>
            <a:lvl2pPr>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defRPr>
            </a:lvl2pPr>
            <a:lvl3pPr>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defRPr>
            </a:lvl3pPr>
            <a:lvl4pPr>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defRPr>
            </a:lvl4pPr>
            <a:lvl5pPr>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defRPr>
            </a:lvl5pPr>
            <a:lvl6pPr eaLnBrk="0" fontAlgn="base" hangingPunct="0">
              <a:spcBef>
                <a:spcPct val="0"/>
              </a:spcBef>
              <a:spcAft>
                <a:spcPct val="0"/>
              </a:spcAft>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defRPr>
            </a:lvl6pPr>
            <a:lvl7pPr eaLnBrk="0" fontAlgn="base" hangingPunct="0">
              <a:spcBef>
                <a:spcPct val="0"/>
              </a:spcBef>
              <a:spcAft>
                <a:spcPct val="0"/>
              </a:spcAft>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defRPr>
            </a:lvl7pPr>
            <a:lvl8pPr eaLnBrk="0" fontAlgn="base" hangingPunct="0">
              <a:spcBef>
                <a:spcPct val="0"/>
              </a:spcBef>
              <a:spcAft>
                <a:spcPct val="0"/>
              </a:spcAft>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defRPr>
            </a:lvl8pPr>
            <a:lvl9pPr eaLnBrk="0" fontAlgn="base" hangingPunct="0">
              <a:spcBef>
                <a:spcPct val="0"/>
              </a:spcBef>
              <a:spcAft>
                <a:spcPct val="0"/>
              </a:spcAft>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itchFamily="18" charset="0"/>
              </a:defRPr>
            </a:lvl9pPr>
          </a:lstStyle>
          <a:p>
            <a:r>
              <a:rPr lang="en-US" altLang="en-US" sz="1200" b="1" i="1">
                <a:solidFill>
                  <a:srgbClr val="0000FF"/>
                </a:solidFill>
                <a:latin typeface="Courier New" pitchFamily="49" charset="0"/>
                <a:ea typeface="Times New Roman" pitchFamily="18" charset="0"/>
                <a:cs typeface="Courier New" pitchFamily="49" charset="0"/>
              </a:rPr>
              <a:t>	</a:t>
            </a:r>
            <a:endParaRPr lang="en-US" altLang="en-US">
              <a:ea typeface="Times New Roman" pitchFamily="18" charset="0"/>
              <a:cs typeface="Courier New" pitchFamily="49" charset="0"/>
            </a:endParaRPr>
          </a:p>
        </p:txBody>
      </p:sp>
      <p:sp>
        <p:nvSpPr>
          <p:cNvPr id="266263" name="Rectangle 23"/>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265" name="Rectangle 25"/>
          <p:cNvSpPr>
            <a:spLocks noChangeArrowheads="1"/>
          </p:cNvSpPr>
          <p:nvPr/>
        </p:nvSpPr>
        <p:spPr bwMode="auto">
          <a:xfrm>
            <a:off x="0" y="220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66264" name="Object 24"/>
          <p:cNvGraphicFramePr>
            <a:graphicFrameLocks noChangeAspect="1"/>
          </p:cNvGraphicFramePr>
          <p:nvPr>
            <p:extLst>
              <p:ext uri="{D42A27DB-BD31-4B8C-83A1-F6EECF244321}">
                <p14:modId xmlns:p14="http://schemas.microsoft.com/office/powerpoint/2010/main" val="1859209814"/>
              </p:ext>
            </p:extLst>
          </p:nvPr>
        </p:nvGraphicFramePr>
        <p:xfrm>
          <a:off x="1460720" y="1047750"/>
          <a:ext cx="6337300" cy="4360863"/>
        </p:xfrm>
        <a:graphic>
          <a:graphicData uri="http://schemas.openxmlformats.org/presentationml/2006/ole">
            <mc:AlternateContent xmlns:mc="http://schemas.openxmlformats.org/markup-compatibility/2006">
              <mc:Choice xmlns:v="urn:schemas-microsoft-com:vml" Requires="v">
                <p:oleObj spid="_x0000_s266277" name="Picture" r:id="rId6" imgW="3547872" imgH="2435352" progId="Word.Picture.8">
                  <p:embed/>
                </p:oleObj>
              </mc:Choice>
              <mc:Fallback>
                <p:oleObj name="Picture" r:id="rId6" imgW="3547872" imgH="2435352" progId="Word.Picture.8">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0720" y="1047750"/>
                        <a:ext cx="6337300" cy="4360863"/>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p:txBody>
          <a:bodyPr/>
          <a:lstStyle/>
          <a:p>
            <a:fld id="{AF663217-91C3-4DB3-9CF3-2705D6607B9D}" type="slidenum">
              <a:rPr lang="en-US" altLang="en-US"/>
              <a:pPr/>
              <a:t>6</a:t>
            </a:fld>
            <a:endParaRPr lang="en-US" altLang="en-US"/>
          </a:p>
        </p:txBody>
      </p:sp>
      <p:sp>
        <p:nvSpPr>
          <p:cNvPr id="366594" name="Rectangle 2"/>
          <p:cNvSpPr>
            <a:spLocks noGrp="1" noChangeArrowheads="1"/>
          </p:cNvSpPr>
          <p:nvPr>
            <p:ph type="title"/>
          </p:nvPr>
        </p:nvSpPr>
        <p:spPr>
          <a:xfrm>
            <a:off x="685800" y="381000"/>
            <a:ext cx="7772400" cy="609600"/>
          </a:xfrm>
        </p:spPr>
        <p:txBody>
          <a:bodyPr/>
          <a:lstStyle/>
          <a:p>
            <a:r>
              <a:rPr lang="en-US" altLang="en-US"/>
              <a:t>Example: The Course Class</a:t>
            </a:r>
            <a:endParaRPr lang="en-US" altLang="en-US">
              <a:hlinkClick r:id="rId3" action="ppaction://program"/>
            </a:endParaRPr>
          </a:p>
        </p:txBody>
      </p:sp>
      <p:sp>
        <p:nvSpPr>
          <p:cNvPr id="366595" name="Rectangle 3"/>
          <p:cNvSpPr>
            <a:spLocks noChangeArrowheads="1"/>
          </p:cNvSpPr>
          <p:nvPr/>
        </p:nvSpPr>
        <p:spPr bwMode="auto">
          <a:xfrm>
            <a:off x="337185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6596" name="AutoShape 4">
            <a:hlinkClick r:id="" action="ppaction://noaction" highlightClick="1"/>
          </p:cNvPr>
          <p:cNvSpPr>
            <a:spLocks noChangeArrowheads="1"/>
          </p:cNvSpPr>
          <p:nvPr/>
        </p:nvSpPr>
        <p:spPr bwMode="auto">
          <a:xfrm>
            <a:off x="4533900" y="5580063"/>
            <a:ext cx="234315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itchFamily="18" charset="0"/>
                <a:hlinkClick r:id="rId4" action="ppaction://program"/>
              </a:rPr>
              <a:t>TestCource</a:t>
            </a:r>
            <a:endParaRPr lang="en-US" altLang="en-US">
              <a:solidFill>
                <a:schemeClr val="accent1"/>
              </a:solidFill>
            </a:endParaRPr>
          </a:p>
        </p:txBody>
      </p:sp>
      <p:sp>
        <p:nvSpPr>
          <p:cNvPr id="366597" name="AutoShape 5">
            <a:hlinkClick r:id="rId5" action="ppaction://program" highlightClick="1"/>
          </p:cNvPr>
          <p:cNvSpPr>
            <a:spLocks noChangeArrowheads="1"/>
          </p:cNvSpPr>
          <p:nvPr/>
        </p:nvSpPr>
        <p:spPr bwMode="auto">
          <a:xfrm>
            <a:off x="6991350" y="5580063"/>
            <a:ext cx="1524000" cy="533400"/>
          </a:xfrm>
          <a:prstGeom prst="actionButtonBlank">
            <a:avLst/>
          </a:prstGeom>
          <a:solidFill>
            <a:srgbClr val="38A1BA"/>
          </a:solidFill>
          <a:ln>
            <a:noFill/>
          </a:ln>
          <a:effectLst>
            <a:prstShdw prst="shdw17" dist="17961" dir="2700000">
              <a:srgbClr val="38A1BA">
                <a:gamma/>
                <a:shade val="60000"/>
                <a:invGamma/>
              </a:srgb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366598" name="AutoShape 6">
            <a:hlinkClick r:id="" action="ppaction://noaction" highlightClick="1"/>
          </p:cNvPr>
          <p:cNvSpPr>
            <a:spLocks noChangeArrowheads="1"/>
          </p:cNvSpPr>
          <p:nvPr/>
        </p:nvSpPr>
        <p:spPr bwMode="auto">
          <a:xfrm>
            <a:off x="3113088" y="5580063"/>
            <a:ext cx="1287462"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itchFamily="18" charset="0"/>
                <a:hlinkClick r:id="rId6" action="ppaction://program"/>
              </a:rPr>
              <a:t>Course</a:t>
            </a:r>
            <a:endParaRPr lang="en-US" altLang="en-US">
              <a:solidFill>
                <a:schemeClr val="accent1"/>
              </a:solidFill>
            </a:endParaRPr>
          </a:p>
        </p:txBody>
      </p:sp>
      <p:sp>
        <p:nvSpPr>
          <p:cNvPr id="366599" name="Rectangle 7"/>
          <p:cNvSpPr>
            <a:spLocks noChangeArrowheads="1"/>
          </p:cNvSpPr>
          <p:nvPr/>
        </p:nvSpPr>
        <p:spPr bwMode="auto">
          <a:xfrm>
            <a:off x="3055938"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6600" name="Rectangle 8"/>
          <p:cNvSpPr>
            <a:spLocks noChangeArrowheads="1"/>
          </p:cNvSpPr>
          <p:nvPr/>
        </p:nvSpPr>
        <p:spPr bwMode="auto">
          <a:xfrm>
            <a:off x="0" y="180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6601" name="Rectangle 9"/>
          <p:cNvSpPr>
            <a:spLocks noChangeArrowheads="1"/>
          </p:cNvSpPr>
          <p:nvPr/>
        </p:nvSpPr>
        <p:spPr bwMode="auto">
          <a:xfrm>
            <a:off x="0" y="1806575"/>
            <a:ext cx="9144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1pPr>
            <a:lvl2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2pPr>
            <a:lvl3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3pPr>
            <a:lvl4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4pPr>
            <a:lvl5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5pPr>
            <a:lvl6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6pPr>
            <a:lvl7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7pPr>
            <a:lvl8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8pPr>
            <a:lvl9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9pPr>
          </a:lstStyle>
          <a:p>
            <a:r>
              <a:rPr lang="en-US" altLang="en-US" sz="1200" b="1" i="1">
                <a:solidFill>
                  <a:srgbClr val="0000FF"/>
                </a:solidFill>
                <a:latin typeface="Courier" charset="0"/>
                <a:cs typeface="Times New Roman" pitchFamily="18" charset="0"/>
              </a:rPr>
              <a:t>	</a:t>
            </a:r>
          </a:p>
          <a:p>
            <a:endParaRPr lang="en-US" altLang="en-US"/>
          </a:p>
        </p:txBody>
      </p:sp>
      <p:sp>
        <p:nvSpPr>
          <p:cNvPr id="366602" name="Rectangle 10"/>
          <p:cNvSpPr>
            <a:spLocks noChangeArrowheads="1"/>
          </p:cNvSpPr>
          <p:nvPr/>
        </p:nvSpPr>
        <p:spPr bwMode="auto">
          <a:xfrm>
            <a:off x="2557463" y="1728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6603" name="Rectangle 11"/>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6604" name="Rectangle 12"/>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66605" name="Object 13"/>
          <p:cNvGraphicFramePr>
            <a:graphicFrameLocks noChangeAspect="1"/>
          </p:cNvGraphicFramePr>
          <p:nvPr/>
        </p:nvGraphicFramePr>
        <p:xfrm>
          <a:off x="231775" y="1316038"/>
          <a:ext cx="8488363" cy="3713162"/>
        </p:xfrm>
        <a:graphic>
          <a:graphicData uri="http://schemas.openxmlformats.org/presentationml/2006/ole">
            <mc:AlternateContent xmlns:mc="http://schemas.openxmlformats.org/markup-compatibility/2006">
              <mc:Choice xmlns:v="urn:schemas-microsoft-com:vml" Requires="v">
                <p:oleObj spid="_x0000_s366617" name="Picture" r:id="rId7" imgW="3660648" imgH="1598676" progId="Word.Picture.8">
                  <p:embed/>
                </p:oleObj>
              </mc:Choice>
              <mc:Fallback>
                <p:oleObj name="Picture" r:id="rId7" imgW="3660648" imgH="1598676" progId="Word.Picture.8">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775" y="1316038"/>
                        <a:ext cx="8488363" cy="3713162"/>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A9BAD782-8945-4A7A-9678-8A7EA93B2A05}" type="slidenum">
              <a:rPr lang="en-US" altLang="en-US"/>
              <a:pPr/>
              <a:t>7</a:t>
            </a:fld>
            <a:endParaRPr lang="en-US" altLang="en-US"/>
          </a:p>
        </p:txBody>
      </p:sp>
      <p:sp>
        <p:nvSpPr>
          <p:cNvPr id="367618" name="Rectangle 2"/>
          <p:cNvSpPr>
            <a:spLocks noGrp="1" noChangeArrowheads="1"/>
          </p:cNvSpPr>
          <p:nvPr>
            <p:ph type="title"/>
          </p:nvPr>
        </p:nvSpPr>
        <p:spPr>
          <a:xfrm>
            <a:off x="685800" y="457200"/>
            <a:ext cx="7772400" cy="838200"/>
          </a:xfrm>
        </p:spPr>
        <p:txBody>
          <a:bodyPr/>
          <a:lstStyle/>
          <a:p>
            <a:r>
              <a:rPr lang="en-US" altLang="en-US"/>
              <a:t>Example: The </a:t>
            </a:r>
            <a:r>
              <a:rPr lang="en-US" altLang="en-US" sz="4200">
                <a:latin typeface="Courier New" pitchFamily="49" charset="0"/>
              </a:rPr>
              <a:t>StackOfIntegers</a:t>
            </a:r>
            <a:r>
              <a:rPr lang="en-US" altLang="en-US"/>
              <a:t> Class</a:t>
            </a:r>
            <a:endParaRPr lang="en-US" altLang="en-US" u="sng">
              <a:latin typeface="Book Antiqua" pitchFamily="18" charset="0"/>
              <a:hlinkClick r:id="rId3" action="ppaction://program"/>
            </a:endParaRPr>
          </a:p>
        </p:txBody>
      </p:sp>
      <p:sp>
        <p:nvSpPr>
          <p:cNvPr id="367621" name="Rectangle 5"/>
          <p:cNvSpPr>
            <a:spLocks noChangeArrowheads="1"/>
          </p:cNvSpPr>
          <p:nvPr/>
        </p:nvSpPr>
        <p:spPr bwMode="auto">
          <a:xfrm>
            <a:off x="38862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7622" name="Rectangle 6"/>
          <p:cNvSpPr>
            <a:spLocks noChangeArrowheads="1"/>
          </p:cNvSpPr>
          <p:nvPr/>
        </p:nvSpPr>
        <p:spPr bwMode="auto">
          <a:xfrm>
            <a:off x="2770188"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7623" name="Rectangle 7"/>
          <p:cNvSpPr>
            <a:spLocks noChangeArrowheads="1"/>
          </p:cNvSpPr>
          <p:nvPr/>
        </p:nvSpPr>
        <p:spPr bwMode="auto">
          <a:xfrm>
            <a:off x="0" y="2346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67624" name="Object 8"/>
          <p:cNvGraphicFramePr>
            <a:graphicFrameLocks noChangeAspect="1"/>
          </p:cNvGraphicFramePr>
          <p:nvPr/>
        </p:nvGraphicFramePr>
        <p:xfrm>
          <a:off x="309563" y="1508125"/>
          <a:ext cx="8564562" cy="4116388"/>
        </p:xfrm>
        <a:graphic>
          <a:graphicData uri="http://schemas.openxmlformats.org/presentationml/2006/ole">
            <mc:AlternateContent xmlns:mc="http://schemas.openxmlformats.org/markup-compatibility/2006">
              <mc:Choice xmlns:v="urn:schemas-microsoft-com:vml" Requires="v">
                <p:oleObj spid="_x0000_s367637" name="Picture" r:id="rId4" imgW="3965448" imgH="1903476" progId="Word.Picture.8">
                  <p:embed/>
                </p:oleObj>
              </mc:Choice>
              <mc:Fallback>
                <p:oleObj name="Picture" r:id="rId4" imgW="3965448" imgH="1903476"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1508125"/>
                        <a:ext cx="8564562" cy="4116388"/>
                      </a:xfrm>
                      <a:prstGeom prst="rect">
                        <a:avLst/>
                      </a:prstGeom>
                      <a:solidFill>
                        <a:schemeClr val="tx1"/>
                      </a:solidFill>
                    </p:spPr>
                  </p:pic>
                </p:oleObj>
              </mc:Fallback>
            </mc:AlternateContent>
          </a:graphicData>
        </a:graphic>
      </p:graphicFrame>
      <p:sp>
        <p:nvSpPr>
          <p:cNvPr id="367625" name="Rectangle 9"/>
          <p:cNvSpPr>
            <a:spLocks noChangeArrowheads="1"/>
          </p:cNvSpPr>
          <p:nvPr/>
        </p:nvSpPr>
        <p:spPr bwMode="auto">
          <a:xfrm>
            <a:off x="0" y="4251325"/>
            <a:ext cx="11334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solidFill>
                  <a:srgbClr val="0000FF"/>
                </a:solidFill>
                <a:latin typeface="Courier New" pitchFamily="49" charset="0"/>
                <a:ea typeface="Times New Roman" pitchFamily="18" charset="0"/>
                <a:cs typeface="Courier New" pitchFamily="49" charset="0"/>
              </a:rPr>
              <a:t>	</a:t>
            </a:r>
            <a:r>
              <a:rPr lang="en-US" altLang="en-US" sz="1100">
                <a:ea typeface="Times New Roman" pitchFamily="18" charset="0"/>
                <a:cs typeface="Courier New" pitchFamily="49" charset="0"/>
              </a:rPr>
              <a:t> </a:t>
            </a:r>
            <a:endParaRPr lang="en-US" altLang="en-US">
              <a:ea typeface="Times New Roman" pitchFamily="18"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AF455093-39B2-406D-A30F-584129B4EE2A}" type="slidenum">
              <a:rPr lang="en-US" altLang="en-US"/>
              <a:pPr/>
              <a:t>8</a:t>
            </a:fld>
            <a:endParaRPr lang="en-US" altLang="en-US"/>
          </a:p>
        </p:txBody>
      </p:sp>
      <p:sp>
        <p:nvSpPr>
          <p:cNvPr id="368642" name="Rectangle 2"/>
          <p:cNvSpPr>
            <a:spLocks noGrp="1" noChangeArrowheads="1"/>
          </p:cNvSpPr>
          <p:nvPr>
            <p:ph type="title"/>
          </p:nvPr>
        </p:nvSpPr>
        <p:spPr>
          <a:xfrm>
            <a:off x="0" y="457200"/>
            <a:ext cx="9144000" cy="838200"/>
          </a:xfrm>
        </p:spPr>
        <p:txBody>
          <a:bodyPr/>
          <a:lstStyle/>
          <a:p>
            <a:r>
              <a:rPr lang="en-US" altLang="en-US"/>
              <a:t>Designing the StackOfIntegers Class</a:t>
            </a:r>
            <a:endParaRPr lang="en-US" altLang="en-US">
              <a:hlinkClick r:id="rId3" action="ppaction://program"/>
            </a:endParaRPr>
          </a:p>
        </p:txBody>
      </p:sp>
      <p:sp>
        <p:nvSpPr>
          <p:cNvPr id="368644" name="Rectangle 4"/>
          <p:cNvSpPr>
            <a:spLocks noChangeArrowheads="1"/>
          </p:cNvSpPr>
          <p:nvPr/>
        </p:nvSpPr>
        <p:spPr bwMode="auto">
          <a:xfrm>
            <a:off x="38862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8645" name="Rectangle 5"/>
          <p:cNvSpPr>
            <a:spLocks noChangeArrowheads="1"/>
          </p:cNvSpPr>
          <p:nvPr/>
        </p:nvSpPr>
        <p:spPr bwMode="auto">
          <a:xfrm>
            <a:off x="2770188"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8646" name="Rectangle 6"/>
          <p:cNvSpPr>
            <a:spLocks noChangeArrowheads="1"/>
          </p:cNvSpPr>
          <p:nvPr/>
        </p:nvSpPr>
        <p:spPr bwMode="auto">
          <a:xfrm>
            <a:off x="0" y="2346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68647" name="Rectangle 7"/>
          <p:cNvSpPr>
            <a:spLocks noChangeArrowheads="1"/>
          </p:cNvSpPr>
          <p:nvPr/>
        </p:nvSpPr>
        <p:spPr bwMode="auto">
          <a:xfrm>
            <a:off x="0" y="4251325"/>
            <a:ext cx="11334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solidFill>
                  <a:srgbClr val="0000FF"/>
                </a:solidFill>
                <a:latin typeface="Courier New" pitchFamily="49" charset="0"/>
                <a:ea typeface="Times New Roman" pitchFamily="18" charset="0"/>
                <a:cs typeface="Courier New" pitchFamily="49" charset="0"/>
              </a:rPr>
              <a:t>	</a:t>
            </a:r>
            <a:r>
              <a:rPr lang="en-US" altLang="en-US" sz="1100">
                <a:ea typeface="Times New Roman" pitchFamily="18" charset="0"/>
                <a:cs typeface="Courier New" pitchFamily="49" charset="0"/>
              </a:rPr>
              <a:t> </a:t>
            </a:r>
            <a:endParaRPr lang="en-US" altLang="en-US">
              <a:ea typeface="Times New Roman" pitchFamily="18" charset="0"/>
              <a:cs typeface="Courier New" pitchFamily="49" charset="0"/>
            </a:endParaRPr>
          </a:p>
        </p:txBody>
      </p:sp>
      <p:sp>
        <p:nvSpPr>
          <p:cNvPr id="368648" name="Rectangle 8"/>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68651" name="Rectangle 11"/>
          <p:cNvSpPr>
            <a:spLocks noChangeArrowheads="1"/>
          </p:cNvSpPr>
          <p:nvPr/>
        </p:nvSpPr>
        <p:spPr bwMode="auto">
          <a:xfrm>
            <a:off x="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68650" name="Object 10"/>
          <p:cNvGraphicFramePr>
            <a:graphicFrameLocks noChangeAspect="1"/>
          </p:cNvGraphicFramePr>
          <p:nvPr/>
        </p:nvGraphicFramePr>
        <p:xfrm>
          <a:off x="269875" y="1739900"/>
          <a:ext cx="8334375" cy="3741738"/>
        </p:xfrm>
        <a:graphic>
          <a:graphicData uri="http://schemas.openxmlformats.org/presentationml/2006/ole">
            <mc:AlternateContent xmlns:mc="http://schemas.openxmlformats.org/markup-compatibility/2006">
              <mc:Choice xmlns:v="urn:schemas-microsoft-com:vml" Requires="v">
                <p:oleObj spid="_x0000_s368663" name="Picture" r:id="rId4" imgW="3736848" imgH="1674876" progId="Word.Picture.8">
                  <p:embed/>
                </p:oleObj>
              </mc:Choice>
              <mc:Fallback>
                <p:oleObj name="Picture" r:id="rId4" imgW="3736848" imgH="1674876"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1739900"/>
                        <a:ext cx="8334375" cy="3741738"/>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643699A4-BF99-4631-90F9-B2DE2F98547B}" type="slidenum">
              <a:rPr lang="en-US" altLang="en-US"/>
              <a:pPr/>
              <a:t>9</a:t>
            </a:fld>
            <a:endParaRPr lang="en-US" altLang="en-US"/>
          </a:p>
        </p:txBody>
      </p:sp>
      <p:sp>
        <p:nvSpPr>
          <p:cNvPr id="369666" name="Rectangle 2"/>
          <p:cNvSpPr>
            <a:spLocks noGrp="1" noChangeArrowheads="1"/>
          </p:cNvSpPr>
          <p:nvPr>
            <p:ph type="title"/>
          </p:nvPr>
        </p:nvSpPr>
        <p:spPr>
          <a:xfrm>
            <a:off x="685800" y="457200"/>
            <a:ext cx="7772400" cy="838200"/>
          </a:xfrm>
        </p:spPr>
        <p:txBody>
          <a:bodyPr/>
          <a:lstStyle/>
          <a:p>
            <a:r>
              <a:rPr lang="en-US" altLang="en-US"/>
              <a:t>Implementing </a:t>
            </a:r>
            <a:r>
              <a:rPr lang="en-US" altLang="en-US" sz="4200">
                <a:latin typeface="Courier New" pitchFamily="49" charset="0"/>
              </a:rPr>
              <a:t>StackOfIntegers</a:t>
            </a:r>
            <a:r>
              <a:rPr lang="en-US" altLang="en-US"/>
              <a:t> Class</a:t>
            </a:r>
            <a:endParaRPr lang="en-US" altLang="en-US" u="sng">
              <a:latin typeface="Book Antiqua" pitchFamily="18" charset="0"/>
              <a:hlinkClick r:id="rId3" action="ppaction://program"/>
            </a:endParaRPr>
          </a:p>
        </p:txBody>
      </p:sp>
      <p:sp>
        <p:nvSpPr>
          <p:cNvPr id="369667" name="AutoShape 3">
            <a:hlinkClick r:id="" action="ppaction://noaction" highlightClick="1"/>
          </p:cNvPr>
          <p:cNvSpPr>
            <a:spLocks noChangeArrowheads="1"/>
          </p:cNvSpPr>
          <p:nvPr/>
        </p:nvSpPr>
        <p:spPr bwMode="auto">
          <a:xfrm>
            <a:off x="2876715" y="5770563"/>
            <a:ext cx="4114800" cy="533400"/>
          </a:xfrm>
          <a:prstGeom prst="actionButtonBlank">
            <a:avLst/>
          </a:prstGeom>
          <a:solidFill>
            <a:schemeClr val="tx1"/>
          </a:solidFill>
          <a:ln>
            <a:noFill/>
          </a:ln>
          <a:effectLst>
            <a:prstShdw prst="shdw17" dist="17961" dir="2700000">
              <a:schemeClr val="tx1">
                <a:gamma/>
                <a:shade val="60000"/>
                <a:invGamma/>
              </a:schemeClr>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solidFill>
                  <a:schemeClr val="accent1"/>
                </a:solidFill>
                <a:latin typeface="Book Antiqua" pitchFamily="18" charset="0"/>
                <a:cs typeface="Times New Roman" pitchFamily="18" charset="0"/>
                <a:hlinkClick r:id="rId4" action="ppaction://program"/>
              </a:rPr>
              <a:t>StackOfIntegers</a:t>
            </a:r>
            <a:endParaRPr lang="en-US" altLang="en-US">
              <a:solidFill>
                <a:schemeClr val="accent1"/>
              </a:solidFill>
              <a:latin typeface="Book Antiqua" pitchFamily="18" charset="0"/>
            </a:endParaRPr>
          </a:p>
        </p:txBody>
      </p:sp>
      <p:sp>
        <p:nvSpPr>
          <p:cNvPr id="369668" name="Rectangle 4"/>
          <p:cNvSpPr>
            <a:spLocks noChangeArrowheads="1"/>
          </p:cNvSpPr>
          <p:nvPr/>
        </p:nvSpPr>
        <p:spPr bwMode="auto">
          <a:xfrm>
            <a:off x="38862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9669" name="Rectangle 5"/>
          <p:cNvSpPr>
            <a:spLocks noChangeArrowheads="1"/>
          </p:cNvSpPr>
          <p:nvPr/>
        </p:nvSpPr>
        <p:spPr bwMode="auto">
          <a:xfrm>
            <a:off x="2770188"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9670" name="Rectangle 6"/>
          <p:cNvSpPr>
            <a:spLocks noChangeArrowheads="1"/>
          </p:cNvSpPr>
          <p:nvPr/>
        </p:nvSpPr>
        <p:spPr bwMode="auto">
          <a:xfrm>
            <a:off x="0" y="2346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69671" name="Rectangle 7"/>
          <p:cNvSpPr>
            <a:spLocks noChangeArrowheads="1"/>
          </p:cNvSpPr>
          <p:nvPr/>
        </p:nvSpPr>
        <p:spPr bwMode="auto">
          <a:xfrm>
            <a:off x="0" y="4251325"/>
            <a:ext cx="11334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000">
                <a:solidFill>
                  <a:srgbClr val="0000FF"/>
                </a:solidFill>
                <a:latin typeface="Courier New" pitchFamily="49" charset="0"/>
                <a:ea typeface="Times New Roman" pitchFamily="18" charset="0"/>
                <a:cs typeface="Courier New" pitchFamily="49" charset="0"/>
              </a:rPr>
              <a:t>	</a:t>
            </a:r>
            <a:r>
              <a:rPr lang="en-US" altLang="en-US" sz="1100">
                <a:ea typeface="Times New Roman" pitchFamily="18" charset="0"/>
                <a:cs typeface="Courier New" pitchFamily="49" charset="0"/>
              </a:rPr>
              <a:t> </a:t>
            </a:r>
            <a:endParaRPr lang="en-US" altLang="en-US">
              <a:ea typeface="Times New Roman" pitchFamily="18" charset="0"/>
              <a:cs typeface="Courier New" pitchFamily="49" charset="0"/>
            </a:endParaRPr>
          </a:p>
        </p:txBody>
      </p:sp>
      <p:sp>
        <p:nvSpPr>
          <p:cNvPr id="369672" name="Rectangle 8"/>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69673" name="Object 9"/>
          <p:cNvGraphicFramePr>
            <a:graphicFrameLocks noChangeAspect="1"/>
          </p:cNvGraphicFramePr>
          <p:nvPr/>
        </p:nvGraphicFramePr>
        <p:xfrm>
          <a:off x="423863" y="1778000"/>
          <a:ext cx="8218487" cy="3649663"/>
        </p:xfrm>
        <a:graphic>
          <a:graphicData uri="http://schemas.openxmlformats.org/presentationml/2006/ole">
            <mc:AlternateContent xmlns:mc="http://schemas.openxmlformats.org/markup-compatibility/2006">
              <mc:Choice xmlns:v="urn:schemas-microsoft-com:vml" Requires="v">
                <p:oleObj spid="_x0000_s369685" name="Picture" r:id="rId5" imgW="3601212" imgH="1600200" progId="Word.Picture.8">
                  <p:embed/>
                </p:oleObj>
              </mc:Choice>
              <mc:Fallback>
                <p:oleObj name="Picture" r:id="rId5" imgW="3601212" imgH="1600200" progId="Word.Picture.8">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863" y="1778000"/>
                        <a:ext cx="8218487" cy="3649663"/>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19824</TotalTime>
  <Words>858</Words>
  <Application>Microsoft Office PowerPoint</Application>
  <PresentationFormat>On-screen Show (4:3)</PresentationFormat>
  <Paragraphs>68</Paragraphs>
  <Slides>19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8" baseType="lpstr">
      <vt:lpstr>Arial</vt:lpstr>
      <vt:lpstr>Book Antiqua</vt:lpstr>
      <vt:lpstr>Courier</vt:lpstr>
      <vt:lpstr>Courier New</vt:lpstr>
      <vt:lpstr>Monotype Sorts</vt:lpstr>
      <vt:lpstr>Times New Roman</vt:lpstr>
      <vt:lpstr>International</vt:lpstr>
      <vt:lpstr>Picture</vt:lpstr>
      <vt:lpstr>Microsoft Word Picture</vt:lpstr>
      <vt:lpstr>Chapter 10 Thinking in Objects</vt:lpstr>
      <vt:lpstr>The this Keyword  Reference the Hidden Data Fields</vt:lpstr>
      <vt:lpstr>Calling Overloaded Constructor</vt:lpstr>
      <vt:lpstr>Class Abstraction and Encapsulation</vt:lpstr>
      <vt:lpstr>The BMI Class</vt:lpstr>
      <vt:lpstr>Example: The Course Class</vt:lpstr>
      <vt:lpstr>Example: The StackOfIntegers Class</vt:lpstr>
      <vt:lpstr>Designing the StackOfIntegers Class</vt:lpstr>
      <vt:lpstr>Implementing StackOfIntegers Class</vt:lpstr>
      <vt:lpstr>Designing a Class</vt:lpstr>
      <vt:lpstr>Designing a Class, cont.</vt:lpstr>
      <vt:lpstr>Designing a Class, cont.</vt:lpstr>
      <vt:lpstr>Designing a Class, cont.</vt:lpstr>
      <vt:lpstr>Designing a Class, cont.</vt:lpstr>
      <vt:lpstr>Using Visibility Modifiers</vt:lpstr>
      <vt:lpstr>Using Visibility Modifiers, cont.</vt:lpstr>
      <vt:lpstr>Immutable Objects and Classes</vt:lpstr>
      <vt:lpstr>Example</vt:lpstr>
      <vt:lpstr>What Class is Immutable?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Objects and Classes</dc:title>
  <dc:creator>Y. Daniel Liang</dc:creator>
  <cp:lastModifiedBy>Rajesh Palit</cp:lastModifiedBy>
  <cp:revision>248</cp:revision>
  <dcterms:created xsi:type="dcterms:W3CDTF">1995-06-10T17:31:50Z</dcterms:created>
  <dcterms:modified xsi:type="dcterms:W3CDTF">2018-03-07T03:36:13Z</dcterms:modified>
</cp:coreProperties>
</file>