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7"/>
  </p:notesMasterIdLst>
  <p:handoutMasterIdLst>
    <p:handoutMasterId r:id="rId48"/>
  </p:handoutMasterIdLst>
  <p:sldIdLst>
    <p:sldId id="514" r:id="rId2"/>
    <p:sldId id="515" r:id="rId3"/>
    <p:sldId id="594" r:id="rId4"/>
    <p:sldId id="556" r:id="rId5"/>
    <p:sldId id="589" r:id="rId6"/>
    <p:sldId id="519" r:id="rId7"/>
    <p:sldId id="521" r:id="rId8"/>
    <p:sldId id="570" r:id="rId9"/>
    <p:sldId id="592" r:id="rId10"/>
    <p:sldId id="582" r:id="rId11"/>
    <p:sldId id="583" r:id="rId12"/>
    <p:sldId id="584" r:id="rId13"/>
    <p:sldId id="585" r:id="rId14"/>
    <p:sldId id="586" r:id="rId15"/>
    <p:sldId id="587" r:id="rId16"/>
    <p:sldId id="588" r:id="rId17"/>
    <p:sldId id="523" r:id="rId18"/>
    <p:sldId id="516" r:id="rId19"/>
    <p:sldId id="524" r:id="rId20"/>
    <p:sldId id="590" r:id="rId21"/>
    <p:sldId id="525" r:id="rId22"/>
    <p:sldId id="526" r:id="rId23"/>
    <p:sldId id="635" r:id="rId24"/>
    <p:sldId id="638" r:id="rId25"/>
    <p:sldId id="634" r:id="rId26"/>
    <p:sldId id="527" r:id="rId27"/>
    <p:sldId id="569" r:id="rId28"/>
    <p:sldId id="562" r:id="rId29"/>
    <p:sldId id="532" r:id="rId30"/>
    <p:sldId id="535" r:id="rId31"/>
    <p:sldId id="560" r:id="rId32"/>
    <p:sldId id="557" r:id="rId33"/>
    <p:sldId id="538" r:id="rId34"/>
    <p:sldId id="558" r:id="rId35"/>
    <p:sldId id="539" r:id="rId36"/>
    <p:sldId id="540" r:id="rId37"/>
    <p:sldId id="528" r:id="rId38"/>
    <p:sldId id="529" r:id="rId39"/>
    <p:sldId id="551" r:id="rId40"/>
    <p:sldId id="593" r:id="rId41"/>
    <p:sldId id="566" r:id="rId42"/>
    <p:sldId id="563" r:id="rId43"/>
    <p:sldId id="543" r:id="rId44"/>
    <p:sldId id="544" r:id="rId45"/>
    <p:sldId id="546"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40">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18" autoAdjust="0"/>
  </p:normalViewPr>
  <p:slideViewPr>
    <p:cSldViewPr>
      <p:cViewPr varScale="1">
        <p:scale>
          <a:sx n="72" d="100"/>
          <a:sy n="72" d="100"/>
        </p:scale>
        <p:origin x="1404" y="54"/>
      </p:cViewPr>
      <p:guideLst>
        <p:guide orient="horz" pos="540"/>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72"/>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19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smtClean="0"/>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smtClean="0"/>
            </a:lvl1pPr>
          </a:lstStyle>
          <a:p>
            <a:pPr>
              <a:defRPr/>
            </a:pPr>
            <a:endParaRPr lang="en-US" altLang="en-US"/>
          </a:p>
        </p:txBody>
      </p:sp>
      <p:sp>
        <p:nvSpPr>
          <p:cNvPr id="52228"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smtClean="0"/>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smtClean="0"/>
            </a:lvl1pPr>
          </a:lstStyle>
          <a:p>
            <a:pPr>
              <a:defRPr/>
            </a:pPr>
            <a:fld id="{142FC049-B392-4529-AA28-B51029247B4C}" type="slidenum">
              <a:rPr lang="en-US" altLang="en-US"/>
              <a:t>‹#›</a:t>
            </a:fld>
            <a:endParaRPr lang="en-US" altLang="en-US"/>
          </a:p>
        </p:txBody>
      </p:sp>
    </p:spTree>
    <p:extLst>
      <p:ext uri="{BB962C8B-B14F-4D97-AF65-F5344CB8AC3E}">
        <p14:creationId xmlns:p14="http://schemas.microsoft.com/office/powerpoint/2010/main" val="2553060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4" name="Rectangle 34"/>
          <p:cNvSpPr>
            <a:spLocks noGrp="1" noChangeArrowheads="1"/>
          </p:cNvSpPr>
          <p:nvPr>
            <p:ph type="dt" sz="quarter" idx="10"/>
          </p:nvPr>
        </p:nvSpPr>
        <p:spPr/>
        <p:txBody>
          <a:bodyPr/>
          <a:lstStyle>
            <a:lvl1pPr>
              <a:defRPr smtClean="0"/>
            </a:lvl1pPr>
          </a:lstStyle>
          <a:p>
            <a:pPr>
              <a:defRPr/>
            </a:pPr>
            <a:endParaRPr lang="en-US" alt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smtClean="0"/>
            </a:lvl1pPr>
          </a:lstStyle>
          <a:p>
            <a:pPr>
              <a:defRPr/>
            </a:pPr>
            <a:r>
              <a:rPr lang="en-US" altLang="en-US"/>
              <a:t>Liang, Introduction to Java Programming, Eighth Edition, (c) 2011 Pearson Education, Inc. All rights reserved. 0132130807</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5EB63805-63F3-43A5-B0BD-93DE2397883E}"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5B9DBCB7-A61D-4792-AC8F-A44FE6C3BD33}"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D93BE0C6-551B-4296-B8D7-0785D08C78FA}"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57E4B6BE-7686-4A95-BFC9-390E8F67CE43}"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C1997287-2895-4A24-8629-1B44BA7E70D6}"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9E937411-B1B7-48E0-8E87-2CED5F769E6F}"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ltLang="en-US"/>
          </a:p>
        </p:txBody>
      </p:sp>
      <p:sp>
        <p:nvSpPr>
          <p:cNvPr id="8" name="Rectangle 34"/>
          <p:cNvSpPr>
            <a:spLocks noGrp="1" noChangeArrowheads="1"/>
          </p:cNvSpPr>
          <p:nvPr>
            <p:ph type="sldNum" sz="quarter" idx="11"/>
          </p:nvPr>
        </p:nvSpPr>
        <p:spPr/>
        <p:txBody>
          <a:bodyPr/>
          <a:lstStyle>
            <a:lvl1pPr>
              <a:defRPr/>
            </a:lvl1pPr>
          </a:lstStyle>
          <a:p>
            <a:pPr>
              <a:defRPr/>
            </a:pPr>
            <a:fld id="{584E969C-3D8B-4425-A238-6B4AF742FFC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ltLang="en-US"/>
          </a:p>
        </p:txBody>
      </p:sp>
      <p:sp>
        <p:nvSpPr>
          <p:cNvPr id="4" name="Rectangle 34"/>
          <p:cNvSpPr>
            <a:spLocks noGrp="1" noChangeArrowheads="1"/>
          </p:cNvSpPr>
          <p:nvPr>
            <p:ph type="sldNum" sz="quarter" idx="11"/>
          </p:nvPr>
        </p:nvSpPr>
        <p:spPr/>
        <p:txBody>
          <a:bodyPr/>
          <a:lstStyle>
            <a:lvl1pPr>
              <a:defRPr/>
            </a:lvl1pPr>
          </a:lstStyle>
          <a:p>
            <a:pPr>
              <a:defRPr/>
            </a:pPr>
            <a:fld id="{7956E5DC-2071-4A0D-9430-747D7B99D553}"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ltLang="en-US"/>
          </a:p>
        </p:txBody>
      </p:sp>
      <p:sp>
        <p:nvSpPr>
          <p:cNvPr id="3" name="Rectangle 34"/>
          <p:cNvSpPr>
            <a:spLocks noGrp="1" noChangeArrowheads="1"/>
          </p:cNvSpPr>
          <p:nvPr>
            <p:ph type="sldNum" sz="quarter" idx="11"/>
          </p:nvPr>
        </p:nvSpPr>
        <p:spPr/>
        <p:txBody>
          <a:bodyPr/>
          <a:lstStyle>
            <a:lvl1pPr>
              <a:defRPr/>
            </a:lvl1pPr>
          </a:lstStyle>
          <a:p>
            <a:pPr>
              <a:defRPr/>
            </a:pPr>
            <a:fld id="{3DDD5156-2DE1-48DC-B3FB-FAD9EF0B0D24}"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A6D57A78-D138-4C16-9772-B87CC1709445}"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A275BF3F-31D4-4FBE-8286-8310446037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smtClean="0"/>
            </a:lvl1pPr>
          </a:lstStyle>
          <a:p>
            <a:pPr>
              <a:defRPr/>
            </a:pPr>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smtClean="0"/>
            </a:lvl1pPr>
          </a:lstStyle>
          <a:p>
            <a:pPr>
              <a:defRPr/>
            </a:pPr>
            <a:fld id="{B05F8A27-6C4A-4B7E-8097-0A87A9B45E66}" type="slidenum">
              <a:rPr lang="en-US" altLang="en-US"/>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ppt/slides/html/GeometricObject1.html" TargetMode="External"/><Relationship Id="rId7" Type="http://schemas.openxmlformats.org/officeDocument/2006/relationships/hyperlink" Target="ppt/slides/html/TestCircleRectangle.ba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ppt/slides/html/TestCircleRectangle.html" TargetMode="External"/><Relationship Id="rId5" Type="http://schemas.openxmlformats.org/officeDocument/2006/relationships/hyperlink" Target="ppt/slides/html/Rectangle1.html" TargetMode="External"/><Relationship Id="rId4" Type="http://schemas.openxmlformats.org/officeDocument/2006/relationships/hyperlink" Target="ppt/slides/html/Circle4.html" TargetMode="External"/><Relationship Id="rId9"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hyperlink" Target="ppt/slides/html/MyStack.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3AC66A-3A00-439C-A43C-861D7B1237BE}" type="slidenum">
              <a:rPr lang="en-US" altLang="en-US" sz="1400"/>
              <a:t>1</a:t>
            </a:fld>
            <a:endParaRPr lang="en-US" altLang="en-US" sz="1400"/>
          </a:p>
        </p:txBody>
      </p:sp>
      <p:sp>
        <p:nvSpPr>
          <p:cNvPr id="3075" name="Rectangle 2"/>
          <p:cNvSpPr>
            <a:spLocks noGrp="1" noChangeArrowheads="1"/>
          </p:cNvSpPr>
          <p:nvPr>
            <p:ph type="title"/>
          </p:nvPr>
        </p:nvSpPr>
        <p:spPr>
          <a:xfrm>
            <a:off x="685800" y="1143000"/>
            <a:ext cx="7772400" cy="1066800"/>
          </a:xfrm>
          <a:noFill/>
        </p:spPr>
        <p:txBody>
          <a:bodyPr/>
          <a:lstStyle/>
          <a:p>
            <a:r>
              <a:rPr lang="en-US" altLang="en-US" sz="3600" smtClean="0"/>
              <a:t>Chapter 11 Inheritance and Polymorphism</a:t>
            </a:r>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 name="Rectangle 3"/>
          <p:cNvSpPr txBox="1">
            <a:spLocks noChangeArrowheads="1"/>
          </p:cNvSpPr>
          <p:nvPr/>
        </p:nvSpPr>
        <p:spPr bwMode="auto">
          <a:xfrm>
            <a:off x="304800" y="2895600"/>
            <a:ext cx="8610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buFont typeface="Monotype Sorts" pitchFamily="2" charset="2"/>
              <a:buNone/>
            </a:pPr>
            <a:r>
              <a:rPr lang="en-US" altLang="en-US" kern="0" dirty="0" smtClean="0"/>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2F7040-B463-49C9-A587-C6B514BC0F78}" type="slidenum">
              <a:rPr lang="en-US" altLang="en-US" sz="1400"/>
              <a:t>10</a:t>
            </a:fld>
            <a:endParaRPr lang="en-US" altLang="en-US" sz="1400"/>
          </a:p>
        </p:txBody>
      </p:sp>
      <p:sp>
        <p:nvSpPr>
          <p:cNvPr id="14339"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4340"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a:t>
            </a:r>
            <a:r>
              <a:rPr lang="en-US" altLang="en-US" sz="1400" dirty="0" smtClean="0">
                <a:solidFill>
                  <a:schemeClr val="bg2"/>
                </a:solidFill>
                <a:latin typeface="Courier New" panose="02070309020205020404" pitchFamily="49" charset="0"/>
                <a:cs typeface="Times New Roman" panose="02020603050405020304" pitchFamily="18" charset="0"/>
              </a:rPr>
              <a:t>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434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2" name="AutoShape 5"/>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3. Invoke Employee’s no-arg constructor</a:t>
            </a:r>
          </a:p>
        </p:txBody>
      </p:sp>
      <p:sp>
        <p:nvSpPr>
          <p:cNvPr id="1434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4" name="Rectangle 7"/>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7FA935-C5EF-489E-B86F-903BF1F82FFE}" type="slidenum">
              <a:rPr lang="en-US" altLang="en-US" sz="1400"/>
              <a:t>11</a:t>
            </a:fld>
            <a:endParaRPr lang="en-US" altLang="en-US" sz="1400"/>
          </a:p>
        </p:txBody>
      </p:sp>
      <p:sp>
        <p:nvSpPr>
          <p:cNvPr id="15363"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5364"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new 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536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AutoShape 5"/>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4. Invoke Employee(String) constructor</a:t>
            </a:r>
          </a:p>
        </p:txBody>
      </p:sp>
      <p:sp>
        <p:nvSpPr>
          <p:cNvPr id="15367"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8"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9"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0"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09583F-8F0B-4686-9C43-40709F595872}" type="slidenum">
              <a:rPr lang="en-US" altLang="en-US" sz="1400"/>
              <a:t>12</a:t>
            </a:fld>
            <a:endParaRPr lang="en-US" altLang="en-US" sz="1400"/>
          </a:p>
        </p:txBody>
      </p:sp>
      <p:sp>
        <p:nvSpPr>
          <p:cNvPr id="16387"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6388"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a:t>
            </a:r>
            <a:r>
              <a:rPr lang="en-US" altLang="en-US" sz="1400" dirty="0" smtClean="0">
                <a:solidFill>
                  <a:schemeClr val="bg2"/>
                </a:solidFill>
                <a:latin typeface="Courier New" panose="02070309020205020404" pitchFamily="49" charset="0"/>
                <a:cs typeface="Times New Roman" panose="02020603050405020304" pitchFamily="18" charset="0"/>
              </a:rPr>
              <a:t>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6389"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0" name="AutoShape 5"/>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5. Invoke Person() constructor</a:t>
            </a:r>
          </a:p>
        </p:txBody>
      </p:sp>
      <p:sp>
        <p:nvSpPr>
          <p:cNvPr id="16391"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2"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3"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4" name="Rectangle 9"/>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5"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3E177E-5443-4103-8245-75E4A0BE3DFA}" type="slidenum">
              <a:rPr lang="en-US" altLang="en-US" sz="1400"/>
              <a:t>13</a:t>
            </a:fld>
            <a:endParaRPr lang="en-US" altLang="en-US" sz="1400"/>
          </a:p>
        </p:txBody>
      </p:sp>
      <p:sp>
        <p:nvSpPr>
          <p:cNvPr id="17411"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7412"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a:t>
            </a:r>
            <a:r>
              <a:rPr lang="en-US" altLang="en-US" sz="1400" dirty="0" smtClean="0">
                <a:solidFill>
                  <a:schemeClr val="bg2"/>
                </a:solidFill>
                <a:latin typeface="Courier New" panose="02070309020205020404" pitchFamily="49" charset="0"/>
                <a:cs typeface="Times New Roman" panose="02020603050405020304" pitchFamily="18" charset="0"/>
              </a:rPr>
              <a:t>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7413"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AutoShape 5"/>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6. Execute println</a:t>
            </a:r>
          </a:p>
        </p:txBody>
      </p:sp>
      <p:sp>
        <p:nvSpPr>
          <p:cNvPr id="17415"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6"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7"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Rectangle 9"/>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9"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BAFF2C-2991-4A4F-A46D-954FCCA1D42D}" type="slidenum">
              <a:rPr lang="en-US" altLang="en-US" sz="1400"/>
              <a:t>14</a:t>
            </a:fld>
            <a:endParaRPr lang="en-US" altLang="en-US" sz="1400"/>
          </a:p>
        </p:txBody>
      </p:sp>
      <p:sp>
        <p:nvSpPr>
          <p:cNvPr id="18435"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8436"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a:t>
            </a:r>
            <a:r>
              <a:rPr lang="en-US" altLang="en-US" sz="1400" dirty="0" smtClean="0">
                <a:solidFill>
                  <a:schemeClr val="bg2"/>
                </a:solidFill>
                <a:latin typeface="Courier New" panose="02070309020205020404" pitchFamily="49" charset="0"/>
                <a:cs typeface="Times New Roman" panose="02020603050405020304" pitchFamily="18" charset="0"/>
              </a:rPr>
              <a:t>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843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8" name="AutoShape 5"/>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7. Execute println</a:t>
            </a:r>
          </a:p>
        </p:txBody>
      </p:sp>
      <p:sp>
        <p:nvSpPr>
          <p:cNvPr id="1843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0"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1" name="Rectangle 9"/>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A09889-8986-4CD9-8B4F-2F923B2B0C31}" type="slidenum">
              <a:rPr lang="en-US" altLang="en-US" sz="1400"/>
              <a:t>15</a:t>
            </a:fld>
            <a:endParaRPr lang="en-US" altLang="en-US" sz="1400"/>
          </a:p>
        </p:txBody>
      </p:sp>
      <p:sp>
        <p:nvSpPr>
          <p:cNvPr id="19459"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9460"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Faculty f1 = new 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946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2" name="AutoShape 5"/>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8. Execute println</a:t>
            </a:r>
          </a:p>
        </p:txBody>
      </p:sp>
      <p:sp>
        <p:nvSpPr>
          <p:cNvPr id="1946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4" name="Rectangle 8"/>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CED136-FCA8-4340-B5BB-D9551C6D11B9}" type="slidenum">
              <a:rPr lang="en-US" altLang="en-US" sz="1400"/>
              <a:t>16</a:t>
            </a:fld>
            <a:endParaRPr lang="en-US" altLang="en-US" sz="1400"/>
          </a:p>
        </p:txBody>
      </p:sp>
      <p:sp>
        <p:nvSpPr>
          <p:cNvPr id="20483"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20484"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smtClean="0">
                <a:solidFill>
                  <a:schemeClr val="bg2"/>
                </a:solidFill>
                <a:latin typeface="Courier New" panose="02070309020205020404" pitchFamily="49" charset="0"/>
                <a:cs typeface="Times New Roman" panose="02020603050405020304" pitchFamily="18" charset="0"/>
              </a:rPr>
              <a:t>Faculty f1 = 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2048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6" name="AutoShape 5"/>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9. Execute println</a:t>
            </a:r>
          </a:p>
        </p:txBody>
      </p:sp>
      <p:sp>
        <p:nvSpPr>
          <p:cNvPr id="20487" name="Rectangle 7"/>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AA2103-8B73-44CC-8762-B7D17447CEF1}" type="slidenum">
              <a:rPr lang="en-US" altLang="en-US" sz="1400"/>
              <a:t>17</a:t>
            </a:fld>
            <a:endParaRPr lang="en-US" altLang="en-US" sz="1400"/>
          </a:p>
        </p:txBody>
      </p:sp>
      <p:sp>
        <p:nvSpPr>
          <p:cNvPr id="21507" name="Rectangle 2"/>
          <p:cNvSpPr>
            <a:spLocks noGrp="1" noChangeArrowheads="1"/>
          </p:cNvSpPr>
          <p:nvPr>
            <p:ph type="title"/>
          </p:nvPr>
        </p:nvSpPr>
        <p:spPr>
          <a:xfrm>
            <a:off x="457200" y="228600"/>
            <a:ext cx="8382000" cy="838200"/>
          </a:xfrm>
          <a:noFill/>
        </p:spPr>
        <p:txBody>
          <a:bodyPr/>
          <a:lstStyle/>
          <a:p>
            <a:r>
              <a:rPr lang="en-US" altLang="en-US" sz="3600" smtClean="0"/>
              <a:t>Example on the Impact of a Superclass without no-arg Constructor</a:t>
            </a:r>
          </a:p>
        </p:txBody>
      </p:sp>
      <p:sp>
        <p:nvSpPr>
          <p:cNvPr id="21508" name="Text Box 3"/>
          <p:cNvSpPr txBox="1">
            <a:spLocks noChangeArrowheads="1"/>
          </p:cNvSpPr>
          <p:nvPr/>
        </p:nvSpPr>
        <p:spPr bwMode="auto">
          <a:xfrm>
            <a:off x="304800" y="2438400"/>
            <a:ext cx="8610600" cy="32781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public Apple()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//super(“Apple”);</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System.out.println(“Apple Cons”);</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class Fruit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System.out.println("Fruit's constructor is invoked");</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800">
                <a:solidFill>
                  <a:schemeClr val="bg2"/>
                </a:solidFill>
                <a:latin typeface="Courier New" panose="02070309020205020404" pitchFamily="49" charset="0"/>
                <a:cs typeface="Times New Roman" panose="02020603050405020304" pitchFamily="18" charset="0"/>
              </a:rPr>
              <a:t>}</a:t>
            </a:r>
          </a:p>
        </p:txBody>
      </p:sp>
      <p:sp>
        <p:nvSpPr>
          <p:cNvPr id="21509" name="Text Box 4"/>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A6740E-2D1A-46A7-A539-CDEBF62CA1FC}" type="slidenum">
              <a:rPr lang="en-US" altLang="en-US" sz="1400"/>
              <a:t>18</a:t>
            </a:fld>
            <a:endParaRPr lang="en-US" altLang="en-US" sz="1400"/>
          </a:p>
        </p:txBody>
      </p:sp>
      <p:sp>
        <p:nvSpPr>
          <p:cNvPr id="22531" name="Rectangle 2"/>
          <p:cNvSpPr>
            <a:spLocks noGrp="1" noChangeArrowheads="1"/>
          </p:cNvSpPr>
          <p:nvPr>
            <p:ph type="title"/>
          </p:nvPr>
        </p:nvSpPr>
        <p:spPr>
          <a:xfrm>
            <a:off x="685800" y="381000"/>
            <a:ext cx="7772400" cy="762000"/>
          </a:xfrm>
          <a:noFill/>
        </p:spPr>
        <p:txBody>
          <a:bodyPr/>
          <a:lstStyle/>
          <a:p>
            <a:r>
              <a:rPr lang="en-US" altLang="en-US" smtClean="0"/>
              <a:t>Declaring a Subclass</a:t>
            </a:r>
          </a:p>
        </p:txBody>
      </p:sp>
      <p:sp>
        <p:nvSpPr>
          <p:cNvPr id="22532" name="Rectangle 3"/>
          <p:cNvSpPr>
            <a:spLocks noGrp="1" noChangeArrowheads="1"/>
          </p:cNvSpPr>
          <p:nvPr>
            <p:ph type="body" idx="1"/>
          </p:nvPr>
        </p:nvSpPr>
        <p:spPr>
          <a:xfrm>
            <a:off x="304800" y="1371600"/>
            <a:ext cx="8458200" cy="2743200"/>
          </a:xfrm>
          <a:noFill/>
        </p:spPr>
        <p:txBody>
          <a:bodyPr/>
          <a:lstStyle/>
          <a:p>
            <a:pPr marL="1905" indent="-1905">
              <a:lnSpc>
                <a:spcPct val="90000"/>
              </a:lnSpc>
              <a:buFont typeface="Monotype Sorts" pitchFamily="2" charset="2"/>
              <a:buNone/>
            </a:pPr>
            <a:r>
              <a:rPr lang="en-US" altLang="en-US" sz="3000" smtClean="0"/>
              <a:t>A subclass extends properties and methods from the superclass. You can also:</a:t>
            </a:r>
            <a:endParaRPr lang="en-US" altLang="en-US" smtClean="0"/>
          </a:p>
          <a:p>
            <a:pPr marL="344805" lvl="1" indent="-341630">
              <a:lnSpc>
                <a:spcPct val="90000"/>
              </a:lnSpc>
              <a:spcBef>
                <a:spcPct val="50000"/>
              </a:spcBef>
              <a:buClr>
                <a:schemeClr val="tx2"/>
              </a:buClr>
              <a:buSzPct val="75000"/>
              <a:buFont typeface="Monotype Sorts" pitchFamily="2" charset="2"/>
              <a:buChar char="F"/>
            </a:pPr>
            <a:r>
              <a:rPr lang="en-US" altLang="en-US" smtClean="0"/>
              <a:t>Add new properties</a:t>
            </a:r>
          </a:p>
          <a:p>
            <a:pPr marL="344805" lvl="1" indent="-341630">
              <a:lnSpc>
                <a:spcPct val="90000"/>
              </a:lnSpc>
              <a:spcBef>
                <a:spcPct val="50000"/>
              </a:spcBef>
              <a:buClr>
                <a:schemeClr val="tx2"/>
              </a:buClr>
              <a:buSzPct val="75000"/>
              <a:buFont typeface="Monotype Sorts" pitchFamily="2" charset="2"/>
              <a:buChar char="F"/>
            </a:pPr>
            <a:r>
              <a:rPr lang="en-US" altLang="en-US" smtClean="0"/>
              <a:t>Add new methods</a:t>
            </a:r>
          </a:p>
          <a:p>
            <a:pPr marL="344805" lvl="1" indent="-341630">
              <a:lnSpc>
                <a:spcPct val="90000"/>
              </a:lnSpc>
              <a:spcBef>
                <a:spcPct val="50000"/>
              </a:spcBef>
              <a:buClr>
                <a:schemeClr val="tx2"/>
              </a:buClr>
              <a:buSzPct val="75000"/>
              <a:buFont typeface="Monotype Sorts" pitchFamily="2" charset="2"/>
              <a:buChar char="F"/>
            </a:pPr>
            <a:r>
              <a:rPr lang="en-US" altLang="en-US" smtClean="0"/>
              <a:t>Override the methods of the superclass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65CEDB-487E-4D0E-9284-1047A8C2590F}" type="slidenum">
              <a:rPr lang="en-US" altLang="en-US" sz="1400"/>
              <a:t>19</a:t>
            </a:fld>
            <a:endParaRPr lang="en-US" altLang="en-US" sz="1400"/>
          </a:p>
        </p:txBody>
      </p:sp>
      <p:sp>
        <p:nvSpPr>
          <p:cNvPr id="23555" name="Rectangle 2"/>
          <p:cNvSpPr>
            <a:spLocks noGrp="1" noChangeArrowheads="1"/>
          </p:cNvSpPr>
          <p:nvPr>
            <p:ph type="title"/>
          </p:nvPr>
        </p:nvSpPr>
        <p:spPr>
          <a:xfrm>
            <a:off x="685800" y="228600"/>
            <a:ext cx="7772400" cy="685800"/>
          </a:xfrm>
          <a:noFill/>
        </p:spPr>
        <p:txBody>
          <a:bodyPr/>
          <a:lstStyle/>
          <a:p>
            <a:r>
              <a:rPr lang="en-US" altLang="en-US" sz="3600" smtClean="0"/>
              <a:t>Calling Superclass Methods</a:t>
            </a:r>
            <a:endParaRPr lang="en-US" altLang="en-US" smtClean="0"/>
          </a:p>
        </p:txBody>
      </p:sp>
      <p:sp>
        <p:nvSpPr>
          <p:cNvPr id="23556" name="Text Box 7"/>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You could rewrite the </a:t>
            </a:r>
            <a:r>
              <a:rPr lang="en-US" altLang="en-US" u="sng"/>
              <a:t>printCircle()</a:t>
            </a:r>
            <a:r>
              <a:rPr lang="en-US" altLang="en-US"/>
              <a:t> method in the </a:t>
            </a:r>
            <a:r>
              <a:rPr lang="en-US" altLang="en-US" u="sng"/>
              <a:t>Circle</a:t>
            </a:r>
            <a:r>
              <a:rPr lang="en-US" altLang="en-US"/>
              <a:t> class as follows:</a:t>
            </a:r>
          </a:p>
        </p:txBody>
      </p:sp>
      <p:sp>
        <p:nvSpPr>
          <p:cNvPr id="23557" name="Text Box 9"/>
          <p:cNvSpPr txBox="1">
            <a:spLocks noChangeArrowheads="1"/>
          </p:cNvSpPr>
          <p:nvPr/>
        </p:nvSpPr>
        <p:spPr bwMode="auto">
          <a:xfrm>
            <a:off x="228600" y="2514600"/>
            <a:ext cx="8686800" cy="15525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public void printCircle() {</a:t>
            </a:r>
          </a:p>
          <a:p>
            <a:r>
              <a:rPr lang="en-US" altLang="en-US">
                <a:solidFill>
                  <a:schemeClr val="bg2"/>
                </a:solidFill>
              </a:rPr>
              <a:t>  System.out.println("The circle is created " + </a:t>
            </a:r>
          </a:p>
          <a:p>
            <a:r>
              <a:rPr lang="en-US" altLang="en-US">
                <a:solidFill>
                  <a:schemeClr val="bg2"/>
                </a:solidFill>
              </a:rPr>
              <a:t>    super.getDateCreated() + " and the radius is " + radius);</a:t>
            </a:r>
          </a:p>
          <a:p>
            <a:r>
              <a:rPr lang="en-US" altLang="en-US">
                <a:solidFill>
                  <a:schemeClr val="bg2"/>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EF66E8-77E1-4079-A01B-1E3C2F9F18A7}" type="slidenum">
              <a:rPr lang="en-US" altLang="en-US" sz="1400"/>
              <a:t>2</a:t>
            </a:fld>
            <a:endParaRPr lang="en-US" altLang="en-US" sz="1400"/>
          </a:p>
        </p:txBody>
      </p:sp>
      <p:sp>
        <p:nvSpPr>
          <p:cNvPr id="6147" name="Rectangle 2"/>
          <p:cNvSpPr>
            <a:spLocks noGrp="1" noChangeArrowheads="1"/>
          </p:cNvSpPr>
          <p:nvPr>
            <p:ph type="title"/>
          </p:nvPr>
        </p:nvSpPr>
        <p:spPr>
          <a:xfrm>
            <a:off x="457200" y="228600"/>
            <a:ext cx="7772400" cy="457200"/>
          </a:xfrm>
        </p:spPr>
        <p:txBody>
          <a:bodyPr/>
          <a:lstStyle/>
          <a:p>
            <a:r>
              <a:rPr lang="en-US" altLang="en-US" sz="4000" smtClean="0"/>
              <a:t>Superclasses and Subclasses</a:t>
            </a:r>
          </a:p>
        </p:txBody>
      </p:sp>
      <p:sp>
        <p:nvSpPr>
          <p:cNvPr id="6148" name="Rectangle 7"/>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08" name="AutoShape 8">
            <a:hlinkClick r:id="" action="ppaction://noaction" highlightClick="1"/>
          </p:cNvPr>
          <p:cNvSpPr>
            <a:spLocks noChangeArrowheads="1"/>
          </p:cNvSpPr>
          <p:nvPr/>
        </p:nvSpPr>
        <p:spPr bwMode="auto">
          <a:xfrm>
            <a:off x="6400800" y="2209800"/>
            <a:ext cx="2514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anose="02040602050305030304" pitchFamily="18" charset="0"/>
                <a:hlinkClick r:id="rId3" action="ppaction://program"/>
              </a:rPr>
              <a:t>GeometricObject1</a:t>
            </a:r>
            <a:endParaRPr lang="en-US" altLang="en-US">
              <a:solidFill>
                <a:schemeClr val="accent1"/>
              </a:solidFill>
            </a:endParaRPr>
          </a:p>
        </p:txBody>
      </p:sp>
      <p:sp>
        <p:nvSpPr>
          <p:cNvPr id="307209" name="AutoShape 9">
            <a:hlinkClick r:id="" action="ppaction://noaction" highlightClick="1"/>
          </p:cNvPr>
          <p:cNvSpPr>
            <a:spLocks noChangeArrowheads="1"/>
          </p:cNvSpPr>
          <p:nvPr/>
        </p:nvSpPr>
        <p:spPr bwMode="auto">
          <a:xfrm>
            <a:off x="6400800" y="3048000"/>
            <a:ext cx="2514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anose="02040602050305030304" pitchFamily="18" charset="0"/>
                <a:hlinkClick r:id="rId4" action="ppaction://program"/>
              </a:rPr>
              <a:t>Circle4</a:t>
            </a:r>
            <a:endParaRPr lang="en-US" altLang="en-US">
              <a:solidFill>
                <a:schemeClr val="accent1"/>
              </a:solidFill>
            </a:endParaRPr>
          </a:p>
        </p:txBody>
      </p:sp>
      <p:sp>
        <p:nvSpPr>
          <p:cNvPr id="307210" name="AutoShape 10">
            <a:hlinkClick r:id="" action="ppaction://noaction" highlightClick="1"/>
          </p:cNvPr>
          <p:cNvSpPr>
            <a:spLocks noChangeArrowheads="1"/>
          </p:cNvSpPr>
          <p:nvPr/>
        </p:nvSpPr>
        <p:spPr bwMode="auto">
          <a:xfrm>
            <a:off x="6400800" y="3962400"/>
            <a:ext cx="2514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anose="02040602050305030304" pitchFamily="18" charset="0"/>
                <a:hlinkClick r:id="rId5" action="ppaction://program"/>
              </a:rPr>
              <a:t>Rectangle1</a:t>
            </a:r>
            <a:endParaRPr lang="en-US" altLang="en-US">
              <a:solidFill>
                <a:schemeClr val="accent1"/>
              </a:solidFill>
            </a:endParaRPr>
          </a:p>
        </p:txBody>
      </p:sp>
      <p:sp>
        <p:nvSpPr>
          <p:cNvPr id="307211" name="AutoShape 11">
            <a:hlinkClick r:id="" action="ppaction://noaction" highlightClick="1"/>
          </p:cNvPr>
          <p:cNvSpPr>
            <a:spLocks noChangeArrowheads="1"/>
          </p:cNvSpPr>
          <p:nvPr/>
        </p:nvSpPr>
        <p:spPr bwMode="auto">
          <a:xfrm>
            <a:off x="6400800" y="4876800"/>
            <a:ext cx="27432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anose="02040602050305030304" pitchFamily="18" charset="0"/>
                <a:hlinkClick r:id="rId6" action="ppaction://program"/>
              </a:rPr>
              <a:t>TestCircleRectangle</a:t>
            </a:r>
            <a:endParaRPr lang="en-US" altLang="en-US">
              <a:solidFill>
                <a:schemeClr val="accent1"/>
              </a:solidFill>
            </a:endParaRPr>
          </a:p>
        </p:txBody>
      </p:sp>
      <p:sp>
        <p:nvSpPr>
          <p:cNvPr id="6153" name="AutoShape 12">
            <a:hlinkClick r:id="rId7" action="ppaction://program" highlightClick="1"/>
          </p:cNvPr>
          <p:cNvSpPr>
            <a:spLocks noChangeArrowheads="1"/>
          </p:cNvSpPr>
          <p:nvPr/>
        </p:nvSpPr>
        <p:spPr bwMode="auto">
          <a:xfrm>
            <a:off x="6781800" y="56388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6154" name="Rectangle 14"/>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55" name="Object 13"/>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6190" name="Picture" r:id="rId8" imgW="4526280" imgH="4608830" progId="Word.Picture.8">
                  <p:embed/>
                </p:oleObj>
              </mc:Choice>
              <mc:Fallback>
                <p:oleObj name="Picture" r:id="rId8" imgW="4526280" imgH="4608830" progId="Word.Picture.8">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AD151-CD43-4B14-BFAA-B38931732F05}" type="slidenum">
              <a:rPr lang="en-US" altLang="en-US" sz="1400"/>
              <a:t>20</a:t>
            </a:fld>
            <a:endParaRPr lang="en-US" altLang="en-US" sz="1400"/>
          </a:p>
        </p:txBody>
      </p:sp>
      <p:sp>
        <p:nvSpPr>
          <p:cNvPr id="24579" name="Rectangle 2"/>
          <p:cNvSpPr>
            <a:spLocks noGrp="1" noChangeArrowheads="1"/>
          </p:cNvSpPr>
          <p:nvPr>
            <p:ph type="title"/>
          </p:nvPr>
        </p:nvSpPr>
        <p:spPr>
          <a:xfrm>
            <a:off x="685800" y="228600"/>
            <a:ext cx="7772400" cy="685800"/>
          </a:xfrm>
          <a:noFill/>
        </p:spPr>
        <p:txBody>
          <a:bodyPr/>
          <a:lstStyle/>
          <a:p>
            <a:r>
              <a:rPr lang="en-US" altLang="en-US" sz="3600" dirty="0" smtClean="0"/>
              <a:t>Overriding Methods in the Subclass</a:t>
            </a:r>
            <a:endParaRPr lang="en-US" altLang="en-US" dirty="0" smtClean="0"/>
          </a:p>
        </p:txBody>
      </p:sp>
      <p:sp>
        <p:nvSpPr>
          <p:cNvPr id="24580" name="Text Box 3"/>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 subclass inherits methods from a superclass. Sometimes it is necessary for the subclass to modify the implementation of a method defined in the superclass. This is referred to as </a:t>
            </a:r>
            <a:r>
              <a:rPr lang="en-US" altLang="en-US" i="1"/>
              <a:t>method overriding</a:t>
            </a:r>
            <a:r>
              <a:rPr lang="en-US" altLang="en-US"/>
              <a:t>. </a:t>
            </a:r>
          </a:p>
        </p:txBody>
      </p:sp>
      <p:sp>
        <p:nvSpPr>
          <p:cNvPr id="24581" name="Text Box 4"/>
          <p:cNvSpPr txBox="1">
            <a:spLocks noChangeArrowheads="1"/>
          </p:cNvSpPr>
          <p:nvPr/>
        </p:nvSpPr>
        <p:spPr bwMode="auto">
          <a:xfrm>
            <a:off x="228600" y="2514600"/>
            <a:ext cx="8686800" cy="26828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700">
                <a:solidFill>
                  <a:schemeClr val="bg2"/>
                </a:solidFill>
                <a:latin typeface="Courier New" panose="02070309020205020404" pitchFamily="49" charset="0"/>
                <a:cs typeface="Courier New" panose="02070309020205020404" pitchFamily="49" charset="0"/>
              </a:rPr>
              <a:t>public class Circle extends GeometricObject {</a:t>
            </a:r>
          </a:p>
          <a:p>
            <a:pPr>
              <a:spcBef>
                <a:spcPct val="50000"/>
              </a:spcBef>
            </a:pPr>
            <a:r>
              <a:rPr lang="en-US" altLang="en-US" sz="1700">
                <a:solidFill>
                  <a:schemeClr val="bg2"/>
                </a:solidFill>
                <a:latin typeface="Courier New" panose="02070309020205020404" pitchFamily="49" charset="0"/>
                <a:cs typeface="Courier New" panose="02070309020205020404" pitchFamily="49" charset="0"/>
              </a:rPr>
              <a:t>  // Other methods are omitted</a:t>
            </a:r>
          </a:p>
          <a:p>
            <a:pPr>
              <a:spcBef>
                <a:spcPct val="50000"/>
              </a:spcBef>
            </a:pPr>
            <a:endParaRPr lang="en-US" altLang="en-US" sz="1700">
              <a:solidFill>
                <a:schemeClr val="bg2"/>
              </a:solidFill>
              <a:latin typeface="Courier New" panose="02070309020205020404" pitchFamily="49" charset="0"/>
              <a:cs typeface="Courier New" panose="02070309020205020404" pitchFamily="49" charset="0"/>
            </a:endParaRPr>
          </a:p>
          <a:p>
            <a:pPr>
              <a:spcBef>
                <a:spcPct val="50000"/>
              </a:spcBef>
            </a:pPr>
            <a:r>
              <a:rPr lang="en-US" altLang="en-US" sz="1700">
                <a:solidFill>
                  <a:schemeClr val="bg2"/>
                </a:solidFill>
                <a:latin typeface="Courier New" panose="02070309020205020404" pitchFamily="49" charset="0"/>
                <a:cs typeface="Courier New" panose="02070309020205020404" pitchFamily="49" charset="0"/>
              </a:rPr>
              <a:t>  /** Override the toString method defined in GeometricObject */</a:t>
            </a:r>
          </a:p>
          <a:p>
            <a:r>
              <a:rPr lang="en-US" altLang="en-US" sz="1700">
                <a:solidFill>
                  <a:schemeClr val="bg2"/>
                </a:solidFill>
                <a:latin typeface="Courier New" panose="02070309020205020404" pitchFamily="49" charset="0"/>
                <a:cs typeface="Courier New" panose="02070309020205020404" pitchFamily="49" charset="0"/>
              </a:rPr>
              <a:t>  public String toString() {</a:t>
            </a:r>
          </a:p>
          <a:p>
            <a:r>
              <a:rPr lang="en-US" altLang="en-US" sz="1700">
                <a:solidFill>
                  <a:schemeClr val="bg2"/>
                </a:solidFill>
                <a:latin typeface="Courier New" panose="02070309020205020404" pitchFamily="49" charset="0"/>
                <a:cs typeface="Courier New" panose="02070309020205020404" pitchFamily="49" charset="0"/>
              </a:rPr>
              <a:t>    return super.toString() + "\nradius is " + radius;</a:t>
            </a:r>
          </a:p>
          <a:p>
            <a:r>
              <a:rPr lang="en-US" altLang="en-US" sz="1700">
                <a:solidFill>
                  <a:schemeClr val="bg2"/>
                </a:solidFill>
                <a:latin typeface="Courier New" panose="02070309020205020404" pitchFamily="49" charset="0"/>
                <a:cs typeface="Courier New" panose="02070309020205020404" pitchFamily="49" charset="0"/>
              </a:rPr>
              <a:t>  } </a:t>
            </a:r>
          </a:p>
          <a:p>
            <a:pPr>
              <a:spcBef>
                <a:spcPct val="50000"/>
              </a:spcBef>
            </a:pPr>
            <a:r>
              <a:rPr lang="en-US" altLang="en-US" sz="1700">
                <a:solidFill>
                  <a:schemeClr val="bg2"/>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F58613-F7A4-4B46-AF64-15443F849165}" type="slidenum">
              <a:rPr lang="en-US" altLang="en-US" sz="1400"/>
              <a:t>21</a:t>
            </a:fld>
            <a:endParaRPr lang="en-US" altLang="en-US" sz="1400"/>
          </a:p>
        </p:txBody>
      </p:sp>
      <p:sp>
        <p:nvSpPr>
          <p:cNvPr id="25603" name="Rectangle 2"/>
          <p:cNvSpPr>
            <a:spLocks noGrp="1" noChangeArrowheads="1"/>
          </p:cNvSpPr>
          <p:nvPr>
            <p:ph type="title"/>
          </p:nvPr>
        </p:nvSpPr>
        <p:spPr>
          <a:xfrm>
            <a:off x="685800" y="228600"/>
            <a:ext cx="7772400" cy="685800"/>
          </a:xfrm>
          <a:noFill/>
        </p:spPr>
        <p:txBody>
          <a:bodyPr/>
          <a:lstStyle/>
          <a:p>
            <a:r>
              <a:rPr lang="en-US" altLang="en-US" sz="4000" dirty="0" smtClean="0"/>
              <a:t>NOTE: Instance Method Inheritance</a:t>
            </a:r>
          </a:p>
        </p:txBody>
      </p:sp>
      <p:sp>
        <p:nvSpPr>
          <p:cNvPr id="25604" name="Text Box 3"/>
          <p:cNvSpPr txBox="1">
            <a:spLocks noChangeArrowheads="1"/>
          </p:cNvSpPr>
          <p:nvPr/>
        </p:nvSpPr>
        <p:spPr bwMode="auto">
          <a:xfrm>
            <a:off x="381000" y="1447800"/>
            <a:ext cx="8382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4E883D-CDF2-4029-AB5B-C401BF969532}" type="slidenum">
              <a:rPr lang="en-US" altLang="en-US" sz="1400"/>
              <a:t>22</a:t>
            </a:fld>
            <a:endParaRPr lang="en-US" altLang="en-US" sz="1400"/>
          </a:p>
        </p:txBody>
      </p:sp>
      <p:sp>
        <p:nvSpPr>
          <p:cNvPr id="26627" name="Rectangle 2"/>
          <p:cNvSpPr>
            <a:spLocks noGrp="1" noChangeArrowheads="1"/>
          </p:cNvSpPr>
          <p:nvPr>
            <p:ph type="title"/>
          </p:nvPr>
        </p:nvSpPr>
        <p:spPr>
          <a:xfrm>
            <a:off x="685800" y="228600"/>
            <a:ext cx="7772400" cy="685800"/>
          </a:xfrm>
          <a:noFill/>
        </p:spPr>
        <p:txBody>
          <a:bodyPr/>
          <a:lstStyle/>
          <a:p>
            <a:r>
              <a:rPr lang="en-US" altLang="en-US" sz="3600" dirty="0" smtClean="0"/>
              <a:t>NOTE: Class/Static Method Inheritance</a:t>
            </a:r>
          </a:p>
        </p:txBody>
      </p:sp>
      <p:sp>
        <p:nvSpPr>
          <p:cNvPr id="26628" name="Text Box 3"/>
          <p:cNvSpPr txBox="1">
            <a:spLocks noChangeArrowheads="1"/>
          </p:cNvSpPr>
          <p:nvPr/>
        </p:nvSpPr>
        <p:spPr bwMode="auto">
          <a:xfrm>
            <a:off x="381000" y="1447800"/>
            <a:ext cx="838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50000"/>
              </a:spcBef>
              <a:buFont typeface="Arial" panose="020B0604020202020204" pitchFamily="34" charset="0"/>
              <a:buChar char="•"/>
            </a:pPr>
            <a:r>
              <a:rPr lang="en-US" altLang="en-US" sz="2800" dirty="0" smtClean="0">
                <a:cs typeface="Times New Roman" panose="02020603050405020304" pitchFamily="18" charset="0"/>
              </a:rPr>
              <a:t>A s</a:t>
            </a:r>
            <a:r>
              <a:rPr lang="en-US" altLang="en-US" sz="2800" dirty="0" smtClean="0">
                <a:cs typeface="Times New Roman" panose="02020603050405020304" pitchFamily="18" charset="0"/>
              </a:rPr>
              <a:t>tatic method </a:t>
            </a:r>
            <a:r>
              <a:rPr lang="en-US" altLang="en-US" sz="2800" dirty="0" smtClean="0">
                <a:cs typeface="Times New Roman" panose="02020603050405020304" pitchFamily="18" charset="0"/>
              </a:rPr>
              <a:t>of superclass </a:t>
            </a:r>
            <a:r>
              <a:rPr lang="en-US" altLang="en-US" sz="2800" dirty="0" smtClean="0">
                <a:cs typeface="Times New Roman" panose="02020603050405020304" pitchFamily="18" charset="0"/>
              </a:rPr>
              <a:t>is not a part </a:t>
            </a:r>
            <a:r>
              <a:rPr lang="en-US" altLang="en-US" sz="2800" dirty="0">
                <a:cs typeface="Times New Roman" panose="02020603050405020304" pitchFamily="18" charset="0"/>
              </a:rPr>
              <a:t>of a </a:t>
            </a:r>
            <a:r>
              <a:rPr lang="en-US" altLang="en-US" sz="2800" dirty="0" smtClean="0">
                <a:cs typeface="Times New Roman" panose="02020603050405020304" pitchFamily="18" charset="0"/>
              </a:rPr>
              <a:t>subclass </a:t>
            </a:r>
            <a:r>
              <a:rPr lang="en-US" altLang="en-US" sz="2800" dirty="0">
                <a:cs typeface="Times New Roman" panose="02020603050405020304" pitchFamily="18" charset="0"/>
              </a:rPr>
              <a:t>(</a:t>
            </a:r>
            <a:r>
              <a:rPr lang="en-US" altLang="en-US" sz="2800">
                <a:cs typeface="Times New Roman" panose="02020603050405020304" pitchFamily="18" charset="0"/>
              </a:rPr>
              <a:t>although </a:t>
            </a:r>
            <a:r>
              <a:rPr lang="en-US" altLang="en-US" sz="2800" smtClean="0">
                <a:cs typeface="Times New Roman" panose="02020603050405020304" pitchFamily="18" charset="0"/>
              </a:rPr>
              <a:t>it is</a:t>
            </a:r>
            <a:r>
              <a:rPr lang="en-US" altLang="en-US" sz="2800" smtClean="0">
                <a:cs typeface="Times New Roman" panose="02020603050405020304" pitchFamily="18" charset="0"/>
              </a:rPr>
              <a:t> </a:t>
            </a:r>
            <a:r>
              <a:rPr lang="en-US" altLang="en-US" sz="2800" dirty="0">
                <a:cs typeface="Times New Roman" panose="02020603050405020304" pitchFamily="18" charset="0"/>
              </a:rPr>
              <a:t>accessible), so there is no question of overriding it. </a:t>
            </a:r>
            <a:endParaRPr lang="en-US" altLang="en-US" sz="2800" dirty="0" smtClean="0">
              <a:cs typeface="Times New Roman" panose="02020603050405020304" pitchFamily="18" charset="0"/>
            </a:endParaRPr>
          </a:p>
          <a:p>
            <a:pPr marL="457200" indent="-457200">
              <a:spcBef>
                <a:spcPct val="50000"/>
              </a:spcBef>
              <a:buFont typeface="Arial" panose="020B0604020202020204" pitchFamily="34" charset="0"/>
              <a:buChar char="•"/>
            </a:pPr>
            <a:r>
              <a:rPr lang="en-US" altLang="en-US" sz="2800" dirty="0" smtClean="0">
                <a:cs typeface="Times New Roman" panose="02020603050405020304" pitchFamily="18" charset="0"/>
              </a:rPr>
              <a:t>Even </a:t>
            </a:r>
            <a:r>
              <a:rPr lang="en-US" altLang="en-US" sz="2800" dirty="0">
                <a:cs typeface="Times New Roman" panose="02020603050405020304" pitchFamily="18" charset="0"/>
              </a:rPr>
              <a:t>if you add another static method in a subclass, identical to the one in its </a:t>
            </a:r>
            <a:r>
              <a:rPr lang="en-US" altLang="en-US" sz="2800" dirty="0" smtClean="0">
                <a:cs typeface="Times New Roman" panose="02020603050405020304" pitchFamily="18" charset="0"/>
              </a:rPr>
              <a:t>superclass</a:t>
            </a:r>
            <a:r>
              <a:rPr lang="en-US" altLang="en-US" sz="2800" dirty="0">
                <a:cs typeface="Times New Roman" panose="02020603050405020304" pitchFamily="18" charset="0"/>
              </a:rPr>
              <a:t>, this subclass static method is unique and distinct from the static method in its </a:t>
            </a:r>
            <a:r>
              <a:rPr lang="en-US" altLang="en-US" sz="2800" dirty="0" smtClean="0">
                <a:cs typeface="Times New Roman" panose="02020603050405020304" pitchFamily="18" charset="0"/>
              </a:rPr>
              <a:t>superclass.</a:t>
            </a:r>
          </a:p>
          <a:p>
            <a:pPr marL="457200" indent="-457200">
              <a:spcBef>
                <a:spcPct val="50000"/>
              </a:spcBef>
              <a:buFont typeface="Arial" panose="020B0604020202020204" pitchFamily="34" charset="0"/>
              <a:buChar char="•"/>
            </a:pPr>
            <a:r>
              <a:rPr lang="en-US" altLang="en-US" sz="2800" dirty="0" smtClean="0">
                <a:cs typeface="Times New Roman" panose="02020603050405020304" pitchFamily="18" charset="0"/>
              </a:rPr>
              <a:t>In that case, the </a:t>
            </a:r>
            <a:r>
              <a:rPr lang="en-US" altLang="en-US" sz="2800" dirty="0">
                <a:cs typeface="Times New Roman" panose="02020603050405020304" pitchFamily="18" charset="0"/>
              </a:rPr>
              <a:t>method defined in the superclass is hidden</a:t>
            </a:r>
            <a:r>
              <a:rPr lang="en-US" altLang="en-US" sz="2800" dirty="0" smtClean="0">
                <a:cs typeface="Times New Roman" panose="02020603050405020304" pitchFamily="18" charset="0"/>
              </a:rPr>
              <a:t>.</a:t>
            </a:r>
            <a:endParaRPr lang="en-US" altLang="en-US"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770890"/>
          </a:xfrm>
        </p:spPr>
        <p:txBody>
          <a:bodyPr/>
          <a:lstStyle/>
          <a:p>
            <a:r>
              <a:rPr lang="en-US" sz="3600"/>
              <a:t>Method Overriding and Static Methods</a:t>
            </a:r>
          </a:p>
        </p:txBody>
      </p:sp>
      <p:sp>
        <p:nvSpPr>
          <p:cNvPr id="3" name="Content Placeholder 2"/>
          <p:cNvSpPr>
            <a:spLocks noGrp="1"/>
          </p:cNvSpPr>
          <p:nvPr>
            <p:ph idx="1"/>
          </p:nvPr>
        </p:nvSpPr>
        <p:spPr>
          <a:xfrm>
            <a:off x="446405" y="1524000"/>
            <a:ext cx="8397240" cy="4752340"/>
          </a:xfrm>
        </p:spPr>
        <p:txBody>
          <a:bodyPr/>
          <a:lstStyle/>
          <a:p>
            <a:r>
              <a:rPr lang="en-US" sz="2800" dirty="0"/>
              <a:t>For </a:t>
            </a:r>
            <a:r>
              <a:rPr lang="en-US" sz="2800" dirty="0" smtClean="0"/>
              <a:t>static methods</a:t>
            </a:r>
            <a:r>
              <a:rPr lang="en-US" sz="2800" dirty="0"/>
              <a:t>, the method according to the type of reference is called, not according to the </a:t>
            </a:r>
            <a:r>
              <a:rPr lang="en-US" sz="2800" dirty="0" smtClean="0"/>
              <a:t>object </a:t>
            </a:r>
            <a:r>
              <a:rPr lang="en-US" sz="2800" dirty="0"/>
              <a:t>being referred, which means method call is decided at compile time.</a:t>
            </a:r>
          </a:p>
          <a:p>
            <a:r>
              <a:rPr lang="en-US" sz="2800" dirty="0"/>
              <a:t>For instance methods, the method is called according to the type of object being referred, not according to the type of reference, which means method calls is decided at run time</a:t>
            </a:r>
            <a:r>
              <a:rPr lang="en-US" sz="2800" dirty="0" smtClean="0"/>
              <a:t>.</a:t>
            </a:r>
            <a:endParaRPr lang="en-US" sz="2800" dirty="0"/>
          </a:p>
        </p:txBody>
      </p:sp>
      <p:sp>
        <p:nvSpPr>
          <p:cNvPr id="4" name="Slide Number Placeholder 3"/>
          <p:cNvSpPr>
            <a:spLocks noGrp="1"/>
          </p:cNvSpPr>
          <p:nvPr>
            <p:ph type="sldNum" sz="quarter" idx="11"/>
          </p:nvPr>
        </p:nvSpPr>
        <p:spPr/>
        <p:txBody>
          <a:bodyPr/>
          <a:lstStyle/>
          <a:p>
            <a:pPr>
              <a:defRPr/>
            </a:pPr>
            <a:fld id="{57E4B6BE-7686-4A95-BFC9-390E8F67CE43}" type="slidenum">
              <a:rPr lang="en-US" altLang="en-US"/>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78" y="152400"/>
            <a:ext cx="7772400" cy="824948"/>
          </a:xfrm>
        </p:spPr>
        <p:txBody>
          <a:bodyPr/>
          <a:lstStyle/>
          <a:p>
            <a:r>
              <a:rPr lang="en-US" dirty="0" smtClean="0"/>
              <a:t>Static &amp; Instance Methods</a:t>
            </a:r>
            <a:endParaRPr lang="en-US" dirty="0"/>
          </a:p>
        </p:txBody>
      </p:sp>
      <p:sp>
        <p:nvSpPr>
          <p:cNvPr id="6" name="Content Placeholder 5"/>
          <p:cNvSpPr>
            <a:spLocks noGrp="1"/>
          </p:cNvSpPr>
          <p:nvPr>
            <p:ph sz="half" idx="1"/>
          </p:nvPr>
        </p:nvSpPr>
        <p:spPr>
          <a:xfrm>
            <a:off x="685800" y="1200150"/>
            <a:ext cx="3810000" cy="3600450"/>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sz="1100" dirty="0"/>
              <a:t>public class Animal {</a:t>
            </a:r>
          </a:p>
          <a:p>
            <a:pPr marL="0" indent="0">
              <a:buNone/>
            </a:pPr>
            <a:r>
              <a:rPr lang="en-US" sz="1100" dirty="0"/>
              <a:t>     public static void </a:t>
            </a:r>
            <a:r>
              <a:rPr lang="en-US" sz="1100" dirty="0" err="1"/>
              <a:t>testStaticMethod</a:t>
            </a:r>
            <a:r>
              <a:rPr lang="en-US" sz="1100" dirty="0"/>
              <a:t>() {</a:t>
            </a:r>
          </a:p>
          <a:p>
            <a:pPr marL="0" indent="0">
              <a:buNone/>
            </a:pPr>
            <a:r>
              <a:rPr lang="en-US" sz="1100" dirty="0"/>
              <a:t>        </a:t>
            </a:r>
            <a:r>
              <a:rPr lang="en-US" sz="1100" dirty="0" err="1"/>
              <a:t>System.out.println</a:t>
            </a:r>
            <a:r>
              <a:rPr lang="en-US" sz="1100" dirty="0"/>
              <a:t>("The static method in Animal");</a:t>
            </a:r>
          </a:p>
          <a:p>
            <a:pPr marL="0" indent="0">
              <a:buNone/>
            </a:pPr>
            <a:r>
              <a:rPr lang="en-US" sz="1100" dirty="0"/>
              <a:t>    }</a:t>
            </a:r>
          </a:p>
          <a:p>
            <a:pPr marL="0" indent="0">
              <a:buNone/>
            </a:pPr>
            <a:r>
              <a:rPr lang="en-US" sz="1100" dirty="0"/>
              <a:t>    public void </a:t>
            </a:r>
            <a:r>
              <a:rPr lang="en-US" sz="1100" dirty="0" err="1"/>
              <a:t>testInstanceMethod</a:t>
            </a:r>
            <a:r>
              <a:rPr lang="en-US" sz="1100" dirty="0"/>
              <a:t>() {</a:t>
            </a:r>
          </a:p>
          <a:p>
            <a:pPr marL="0" indent="0">
              <a:buNone/>
            </a:pPr>
            <a:r>
              <a:rPr lang="en-US" sz="1100" dirty="0"/>
              <a:t>        </a:t>
            </a:r>
            <a:r>
              <a:rPr lang="en-US" sz="1100" dirty="0" err="1"/>
              <a:t>System.out.println</a:t>
            </a:r>
            <a:r>
              <a:rPr lang="en-US" sz="1100" dirty="0"/>
              <a:t>("The instance method in Animal");</a:t>
            </a:r>
          </a:p>
          <a:p>
            <a:pPr marL="0" indent="0">
              <a:buNone/>
            </a:pPr>
            <a:r>
              <a:rPr lang="en-US" sz="1100" dirty="0"/>
              <a:t>    }</a:t>
            </a:r>
          </a:p>
          <a:p>
            <a:pPr marL="0" indent="0">
              <a:buNone/>
            </a:pPr>
            <a:r>
              <a:rPr lang="en-US" sz="1100" dirty="0" smtClean="0"/>
              <a:t>}</a:t>
            </a:r>
          </a:p>
          <a:p>
            <a:pPr marL="0" indent="0">
              <a:buNone/>
            </a:pPr>
            <a:endParaRPr lang="en-US" sz="1100" dirty="0"/>
          </a:p>
          <a:p>
            <a:pPr marL="0" indent="0">
              <a:buNone/>
            </a:pPr>
            <a:r>
              <a:rPr lang="en-US" sz="1100" dirty="0"/>
              <a:t>public class Cat extends Animal {</a:t>
            </a:r>
          </a:p>
          <a:p>
            <a:pPr marL="0" indent="0">
              <a:buNone/>
            </a:pPr>
            <a:r>
              <a:rPr lang="en-US" sz="1100" dirty="0"/>
              <a:t>     public static void </a:t>
            </a:r>
            <a:r>
              <a:rPr lang="en-US" sz="1100" dirty="0" err="1"/>
              <a:t>testStaticMethod</a:t>
            </a:r>
            <a:r>
              <a:rPr lang="en-US" sz="1100" dirty="0"/>
              <a:t>() {</a:t>
            </a:r>
          </a:p>
          <a:p>
            <a:pPr marL="0" indent="0">
              <a:buNone/>
            </a:pPr>
            <a:r>
              <a:rPr lang="en-US" sz="1100" dirty="0"/>
              <a:t>        </a:t>
            </a:r>
            <a:r>
              <a:rPr lang="en-US" sz="1100" dirty="0" err="1"/>
              <a:t>System.out.println</a:t>
            </a:r>
            <a:r>
              <a:rPr lang="en-US" sz="1100" dirty="0"/>
              <a:t>("The static method in Cat");</a:t>
            </a:r>
          </a:p>
          <a:p>
            <a:pPr marL="0" indent="0">
              <a:buNone/>
            </a:pPr>
            <a:r>
              <a:rPr lang="en-US" sz="1100" dirty="0"/>
              <a:t>    }</a:t>
            </a:r>
          </a:p>
          <a:p>
            <a:pPr marL="0" indent="0">
              <a:buNone/>
            </a:pPr>
            <a:r>
              <a:rPr lang="en-US" sz="1100" dirty="0"/>
              <a:t>    public void </a:t>
            </a:r>
            <a:r>
              <a:rPr lang="en-US" sz="1100" dirty="0" err="1"/>
              <a:t>testInstanceMethod</a:t>
            </a:r>
            <a:r>
              <a:rPr lang="en-US" sz="1100" dirty="0"/>
              <a:t>() {</a:t>
            </a:r>
          </a:p>
          <a:p>
            <a:pPr marL="0" indent="0">
              <a:buNone/>
            </a:pPr>
            <a:r>
              <a:rPr lang="en-US" sz="1100" dirty="0"/>
              <a:t>        </a:t>
            </a:r>
            <a:r>
              <a:rPr lang="en-US" sz="1100" dirty="0" err="1"/>
              <a:t>System.out.println</a:t>
            </a:r>
            <a:r>
              <a:rPr lang="en-US" sz="1100" dirty="0"/>
              <a:t>("The instance method in Cat");</a:t>
            </a:r>
          </a:p>
          <a:p>
            <a:pPr marL="0" indent="0">
              <a:buNone/>
            </a:pPr>
            <a:r>
              <a:rPr lang="en-US" sz="1100" dirty="0"/>
              <a:t>    }</a:t>
            </a:r>
          </a:p>
          <a:p>
            <a:pPr marL="0" indent="0">
              <a:buNone/>
            </a:pPr>
            <a:r>
              <a:rPr lang="en-US" sz="1100" dirty="0" smtClean="0"/>
              <a:t>}</a:t>
            </a:r>
            <a:endParaRPr lang="en-US" sz="1100" dirty="0"/>
          </a:p>
        </p:txBody>
      </p:sp>
      <p:sp>
        <p:nvSpPr>
          <p:cNvPr id="7" name="Content Placeholder 6"/>
          <p:cNvSpPr>
            <a:spLocks noGrp="1"/>
          </p:cNvSpPr>
          <p:nvPr>
            <p:ph sz="half" idx="2"/>
          </p:nvPr>
        </p:nvSpPr>
        <p:spPr>
          <a:xfrm>
            <a:off x="4668078" y="1177787"/>
            <a:ext cx="3810000" cy="362281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sz="1200" dirty="0"/>
              <a:t>public class </a:t>
            </a:r>
            <a:r>
              <a:rPr lang="en-US" sz="1200" dirty="0" err="1"/>
              <a:t>TestDemo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Cat </a:t>
            </a:r>
            <a:r>
              <a:rPr lang="en-US" sz="1200" dirty="0" err="1"/>
              <a:t>myCat</a:t>
            </a:r>
            <a:r>
              <a:rPr lang="en-US" sz="1200" dirty="0"/>
              <a:t> = new Cat();</a:t>
            </a:r>
          </a:p>
          <a:p>
            <a:pPr marL="0" indent="0">
              <a:buNone/>
            </a:pPr>
            <a:r>
              <a:rPr lang="en-US" sz="1200" dirty="0"/>
              <a:t>            Animal </a:t>
            </a:r>
            <a:r>
              <a:rPr lang="en-US" sz="1200" dirty="0" err="1"/>
              <a:t>myAnimal</a:t>
            </a:r>
            <a:r>
              <a:rPr lang="en-US" sz="1200" dirty="0"/>
              <a:t> = </a:t>
            </a:r>
            <a:r>
              <a:rPr lang="en-US" sz="1200" dirty="0" err="1"/>
              <a:t>myCat</a:t>
            </a:r>
            <a:r>
              <a:rPr lang="en-US" sz="1200" dirty="0"/>
              <a:t>;</a:t>
            </a:r>
          </a:p>
          <a:p>
            <a:pPr marL="0" indent="0">
              <a:buNone/>
            </a:pPr>
            <a:r>
              <a:rPr lang="en-US" sz="1200" dirty="0"/>
              <a:t>            </a:t>
            </a:r>
          </a:p>
          <a:p>
            <a:pPr marL="0" indent="0">
              <a:buNone/>
            </a:pPr>
            <a:r>
              <a:rPr lang="en-US" sz="1200" dirty="0"/>
              <a:t>            </a:t>
            </a:r>
            <a:r>
              <a:rPr lang="en-US" sz="1200" dirty="0" err="1"/>
              <a:t>Animal.testStaticMethod</a:t>
            </a:r>
            <a:r>
              <a:rPr lang="en-US" sz="1200" dirty="0"/>
              <a:t>();</a:t>
            </a:r>
          </a:p>
          <a:p>
            <a:pPr marL="0" indent="0">
              <a:buNone/>
            </a:pPr>
            <a:r>
              <a:rPr lang="en-US" sz="1200" dirty="0"/>
              <a:t>            </a:t>
            </a:r>
            <a:r>
              <a:rPr lang="en-US" sz="1200" dirty="0" err="1"/>
              <a:t>Cat.testStaticMethod</a:t>
            </a:r>
            <a:r>
              <a:rPr lang="en-US" sz="1200" dirty="0"/>
              <a:t>();</a:t>
            </a:r>
          </a:p>
          <a:p>
            <a:pPr marL="0" indent="0">
              <a:buNone/>
            </a:pPr>
            <a:r>
              <a:rPr lang="en-US" sz="1200" dirty="0"/>
              <a:t>            </a:t>
            </a:r>
          </a:p>
          <a:p>
            <a:pPr marL="0" indent="0">
              <a:buNone/>
            </a:pPr>
            <a:r>
              <a:rPr lang="en-US" sz="1200" dirty="0">
                <a:solidFill>
                  <a:srgbClr val="FF0000"/>
                </a:solidFill>
              </a:rPr>
              <a:t>            </a:t>
            </a:r>
            <a:r>
              <a:rPr lang="en-US" sz="1200" dirty="0" err="1">
                <a:solidFill>
                  <a:srgbClr val="FF0000"/>
                </a:solidFill>
              </a:rPr>
              <a:t>myAnimal.testStaticMethod</a:t>
            </a:r>
            <a:r>
              <a:rPr lang="en-US" sz="1200" dirty="0">
                <a:solidFill>
                  <a:srgbClr val="FF0000"/>
                </a:solidFill>
              </a:rPr>
              <a:t>();</a:t>
            </a:r>
          </a:p>
          <a:p>
            <a:pPr marL="0" indent="0">
              <a:buNone/>
            </a:pPr>
            <a:r>
              <a:rPr lang="en-US" sz="1200" dirty="0"/>
              <a:t>            </a:t>
            </a:r>
            <a:r>
              <a:rPr lang="en-US" sz="1200" dirty="0" err="1"/>
              <a:t>myCat.testStaticMethod</a:t>
            </a:r>
            <a:r>
              <a:rPr lang="en-US" sz="1200" dirty="0"/>
              <a:t>();</a:t>
            </a:r>
          </a:p>
          <a:p>
            <a:pPr marL="0" indent="0">
              <a:buNone/>
            </a:pPr>
            <a:r>
              <a:rPr lang="en-US" sz="1200" dirty="0"/>
              <a:t>            </a:t>
            </a:r>
          </a:p>
          <a:p>
            <a:pPr marL="0" indent="0">
              <a:buNone/>
            </a:pPr>
            <a:r>
              <a:rPr lang="en-US" sz="1200" dirty="0"/>
              <a:t>            </a:t>
            </a:r>
            <a:r>
              <a:rPr lang="en-US" sz="1200" dirty="0" err="1"/>
              <a:t>myAnimal.testInstanceMethod</a:t>
            </a:r>
            <a:r>
              <a:rPr lang="en-US" sz="1200" dirty="0"/>
              <a:t>();</a:t>
            </a:r>
          </a:p>
          <a:p>
            <a:pPr marL="0" indent="0">
              <a:buNone/>
            </a:pPr>
            <a:r>
              <a:rPr lang="en-US" sz="1200" dirty="0"/>
              <a:t>            </a:t>
            </a:r>
            <a:r>
              <a:rPr lang="en-US" sz="1200" dirty="0" err="1"/>
              <a:t>myCat.testInstanceMethod</a:t>
            </a:r>
            <a:r>
              <a:rPr lang="en-US" sz="1200" dirty="0"/>
              <a:t>();            </a:t>
            </a:r>
          </a:p>
          <a:p>
            <a:pPr marL="0" indent="0">
              <a:buNone/>
            </a:pPr>
            <a:r>
              <a:rPr lang="en-US" sz="1200" dirty="0"/>
              <a:t>    }</a:t>
            </a:r>
          </a:p>
          <a:p>
            <a:pPr marL="0" indent="0">
              <a:buNone/>
            </a:pPr>
            <a:r>
              <a:rPr lang="en-US" sz="1200" dirty="0"/>
              <a:t>}</a:t>
            </a:r>
          </a:p>
        </p:txBody>
      </p:sp>
      <p:sp>
        <p:nvSpPr>
          <p:cNvPr id="4" name="Slide Number Placeholder 3"/>
          <p:cNvSpPr>
            <a:spLocks noGrp="1"/>
          </p:cNvSpPr>
          <p:nvPr>
            <p:ph type="sldNum" sz="quarter" idx="11"/>
          </p:nvPr>
        </p:nvSpPr>
        <p:spPr/>
        <p:txBody>
          <a:bodyPr/>
          <a:lstStyle/>
          <a:p>
            <a:pPr>
              <a:defRPr/>
            </a:pPr>
            <a:fld id="{57E4B6BE-7686-4A95-BFC9-390E8F67CE43}" type="slidenum">
              <a:rPr lang="en-US" altLang="en-US" smtClean="0"/>
              <a:t>24</a:t>
            </a:fld>
            <a:endParaRPr lang="en-US" altLang="en-US"/>
          </a:p>
        </p:txBody>
      </p:sp>
      <p:sp>
        <p:nvSpPr>
          <p:cNvPr id="8" name="TextBox 7"/>
          <p:cNvSpPr txBox="1"/>
          <p:nvPr/>
        </p:nvSpPr>
        <p:spPr>
          <a:xfrm>
            <a:off x="5295900" y="4885009"/>
            <a:ext cx="2514600" cy="1384995"/>
          </a:xfrm>
          <a:prstGeom prst="rect">
            <a:avLst/>
          </a:prstGeom>
          <a:noFill/>
        </p:spPr>
        <p:txBody>
          <a:bodyPr wrap="square" rtlCol="0">
            <a:spAutoFit/>
          </a:bodyPr>
          <a:lstStyle/>
          <a:p>
            <a:r>
              <a:rPr lang="en-US" sz="1400" dirty="0"/>
              <a:t>The static method in Animal</a:t>
            </a:r>
          </a:p>
          <a:p>
            <a:r>
              <a:rPr lang="en-US" sz="1400" dirty="0"/>
              <a:t>The static method in Cat</a:t>
            </a:r>
          </a:p>
          <a:p>
            <a:r>
              <a:rPr lang="en-US" sz="1400" dirty="0"/>
              <a:t>The static method in Animal</a:t>
            </a:r>
          </a:p>
          <a:p>
            <a:r>
              <a:rPr lang="en-US" sz="1400" dirty="0"/>
              <a:t>The static method in Cat</a:t>
            </a:r>
          </a:p>
          <a:p>
            <a:r>
              <a:rPr lang="en-US" sz="1400" dirty="0"/>
              <a:t>The instance method in Cat</a:t>
            </a:r>
          </a:p>
          <a:p>
            <a:r>
              <a:rPr lang="en-US" sz="1400" dirty="0"/>
              <a:t>The instance method in Cat</a:t>
            </a:r>
          </a:p>
        </p:txBody>
      </p:sp>
      <p:sp>
        <p:nvSpPr>
          <p:cNvPr id="9" name="TextBox 8"/>
          <p:cNvSpPr txBox="1"/>
          <p:nvPr/>
        </p:nvSpPr>
        <p:spPr>
          <a:xfrm>
            <a:off x="457200" y="4953000"/>
            <a:ext cx="4305300"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version of the overridden instance method that gets invoked is the one in the subclass.</a:t>
            </a:r>
          </a:p>
          <a:p>
            <a:pPr marL="285750" indent="-285750">
              <a:buFont typeface="Wingdings" panose="05000000000000000000" pitchFamily="2" charset="2"/>
              <a:buChar char="Ø"/>
            </a:pPr>
            <a:r>
              <a:rPr lang="en-US" sz="1600" dirty="0"/>
              <a:t>The version of the hidden static method that gets invoked depends on whether it is invoked from the superclass or the subclass</a:t>
            </a:r>
            <a:r>
              <a:rPr lang="en-US" sz="1600" dirty="0" smtClean="0"/>
              <a:t>.</a:t>
            </a:r>
            <a:endParaRPr lang="en-US" sz="1600" dirty="0"/>
          </a:p>
        </p:txBody>
      </p:sp>
    </p:spTree>
    <p:extLst>
      <p:ext uri="{BB962C8B-B14F-4D97-AF65-F5344CB8AC3E}">
        <p14:creationId xmlns:p14="http://schemas.microsoft.com/office/powerpoint/2010/main" val="3811235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08352" y="1447800"/>
            <a:ext cx="7479665" cy="4782448"/>
          </a:xfrm>
        </p:spPr>
        <p:txBody>
          <a:bodyPr/>
          <a:lstStyle/>
          <a:p>
            <a:pPr algn="l"/>
            <a:r>
              <a:rPr lang="en-US" sz="1400" dirty="0"/>
              <a:t>class Base {	</a:t>
            </a:r>
            <a:r>
              <a:rPr lang="en-US" sz="1400" dirty="0">
                <a:solidFill>
                  <a:srgbClr val="FFC000"/>
                </a:solidFill>
                <a:sym typeface="+mn-ea"/>
              </a:rPr>
              <a:t>// Superclass</a:t>
            </a:r>
            <a:r>
              <a:rPr lang="en-US" sz="1400" dirty="0">
                <a:solidFill>
                  <a:srgbClr val="FFC000"/>
                </a:solidFill>
              </a:rPr>
              <a:t>     </a:t>
            </a:r>
            <a:br>
              <a:rPr lang="en-US" sz="1400" dirty="0">
                <a:solidFill>
                  <a:srgbClr val="FFC000"/>
                </a:solidFill>
              </a:rPr>
            </a:br>
            <a:r>
              <a:rPr lang="en-US" sz="1400" dirty="0">
                <a:solidFill>
                  <a:srgbClr val="FFC000"/>
                </a:solidFill>
              </a:rPr>
              <a:t>    // Static method in base class which will be hidden in subclass </a:t>
            </a:r>
            <a:br>
              <a:rPr lang="en-US" sz="1400" dirty="0">
                <a:solidFill>
                  <a:srgbClr val="FFC000"/>
                </a:solidFill>
              </a:rPr>
            </a:br>
            <a:r>
              <a:rPr lang="en-US" sz="1400" dirty="0"/>
              <a:t>    public static void display() {</a:t>
            </a:r>
            <a:br>
              <a:rPr lang="en-US" sz="1400" dirty="0"/>
            </a:br>
            <a:r>
              <a:rPr lang="en-US" sz="1400" dirty="0"/>
              <a:t>        </a:t>
            </a:r>
            <a:r>
              <a:rPr lang="en-US" sz="1400" dirty="0" err="1"/>
              <a:t>System.out.println</a:t>
            </a:r>
            <a:r>
              <a:rPr lang="en-US" sz="1400" dirty="0"/>
              <a:t>("Static or class method from Base");</a:t>
            </a:r>
            <a:br>
              <a:rPr lang="en-US" sz="1400" dirty="0"/>
            </a:br>
            <a:r>
              <a:rPr lang="en-US" sz="1400" dirty="0"/>
              <a:t>    }     </a:t>
            </a:r>
            <a:br>
              <a:rPr lang="en-US" sz="1400" dirty="0"/>
            </a:br>
            <a:r>
              <a:rPr lang="en-US" sz="1400" dirty="0"/>
              <a:t>     </a:t>
            </a:r>
            <a:r>
              <a:rPr lang="en-US" sz="1400" dirty="0">
                <a:solidFill>
                  <a:srgbClr val="FFC000"/>
                </a:solidFill>
              </a:rPr>
              <a:t>// Non-static method which will be overridden in derived class </a:t>
            </a:r>
            <a:r>
              <a:rPr lang="en-US" sz="1400" dirty="0"/>
              <a:t/>
            </a:r>
            <a:br>
              <a:rPr lang="en-US" sz="1400" dirty="0"/>
            </a:br>
            <a:r>
              <a:rPr lang="en-US" sz="1400" dirty="0"/>
              <a:t>     public void print()  {</a:t>
            </a:r>
            <a:br>
              <a:rPr lang="en-US" sz="1400" dirty="0"/>
            </a:br>
            <a:r>
              <a:rPr lang="en-US" sz="1400" dirty="0"/>
              <a:t>         </a:t>
            </a:r>
            <a:r>
              <a:rPr lang="en-US" sz="1400" dirty="0" err="1"/>
              <a:t>System.out.println</a:t>
            </a:r>
            <a:r>
              <a:rPr lang="en-US" sz="1400" dirty="0"/>
              <a:t>("Non-static or Instance method from Base");</a:t>
            </a:r>
            <a:br>
              <a:rPr lang="en-US" sz="1400" dirty="0"/>
            </a:br>
            <a:r>
              <a:rPr lang="en-US" sz="1400" dirty="0"/>
              <a:t>    }</a:t>
            </a:r>
            <a:br>
              <a:rPr lang="en-US" sz="1400" dirty="0"/>
            </a:br>
            <a:r>
              <a:rPr lang="en-US" sz="1400" dirty="0"/>
              <a:t>}</a:t>
            </a:r>
            <a:br>
              <a:rPr lang="en-US" sz="1400" dirty="0"/>
            </a:br>
            <a:r>
              <a:rPr lang="en-US" sz="1400" dirty="0"/>
              <a:t> </a:t>
            </a:r>
            <a:br>
              <a:rPr lang="en-US" sz="1400" dirty="0"/>
            </a:br>
            <a:r>
              <a:rPr lang="en-US" sz="1400" dirty="0"/>
              <a:t>class Derived extends Base {	</a:t>
            </a:r>
            <a:r>
              <a:rPr lang="en-US" sz="1400" dirty="0">
                <a:solidFill>
                  <a:srgbClr val="FFC000"/>
                </a:solidFill>
                <a:sym typeface="+mn-ea"/>
              </a:rPr>
              <a:t>// Subclass</a:t>
            </a:r>
            <a:r>
              <a:rPr lang="en-US" sz="1400" dirty="0">
                <a:solidFill>
                  <a:srgbClr val="FFC000"/>
                </a:solidFill>
              </a:rPr>
              <a:t>     </a:t>
            </a:r>
            <a:br>
              <a:rPr lang="en-US" sz="1400" dirty="0">
                <a:solidFill>
                  <a:srgbClr val="FFC000"/>
                </a:solidFill>
              </a:rPr>
            </a:br>
            <a:r>
              <a:rPr lang="en-US" sz="1400" dirty="0">
                <a:solidFill>
                  <a:srgbClr val="FFC000"/>
                </a:solidFill>
              </a:rPr>
              <a:t>    // Static is removed here (Causes Compiler Error) </a:t>
            </a:r>
            <a:br>
              <a:rPr lang="en-US" sz="1400" dirty="0">
                <a:solidFill>
                  <a:srgbClr val="FFC000"/>
                </a:solidFill>
              </a:rPr>
            </a:br>
            <a:r>
              <a:rPr lang="en-US" sz="1400" dirty="0"/>
              <a:t>    public void display() {</a:t>
            </a:r>
            <a:br>
              <a:rPr lang="en-US" sz="1400" dirty="0"/>
            </a:br>
            <a:r>
              <a:rPr lang="en-US" sz="1400" dirty="0"/>
              <a:t>        </a:t>
            </a:r>
            <a:r>
              <a:rPr lang="en-US" sz="1400" dirty="0" err="1"/>
              <a:t>System.out.println</a:t>
            </a:r>
            <a:r>
              <a:rPr lang="en-US" sz="1400" dirty="0"/>
              <a:t>("Non-static method from Derived");</a:t>
            </a:r>
            <a:br>
              <a:rPr lang="en-US" sz="1400" dirty="0"/>
            </a:br>
            <a:r>
              <a:rPr lang="en-US" sz="1400" dirty="0"/>
              <a:t>    }     </a:t>
            </a:r>
            <a:br>
              <a:rPr lang="en-US" sz="1400" dirty="0"/>
            </a:br>
            <a:r>
              <a:rPr lang="en-US" sz="1400" dirty="0"/>
              <a:t>    </a:t>
            </a:r>
            <a:r>
              <a:rPr lang="en-US" sz="1400" dirty="0">
                <a:solidFill>
                  <a:srgbClr val="FFC000"/>
                </a:solidFill>
              </a:rPr>
              <a:t>// Static is added here (Causes Compiler Error) </a:t>
            </a:r>
            <a:br>
              <a:rPr lang="en-US" sz="1400" dirty="0">
                <a:solidFill>
                  <a:srgbClr val="FFC000"/>
                </a:solidFill>
              </a:rPr>
            </a:br>
            <a:r>
              <a:rPr lang="en-US" sz="1400" dirty="0"/>
              <a:t>    public static void print() {</a:t>
            </a:r>
            <a:br>
              <a:rPr lang="en-US" sz="1400" dirty="0"/>
            </a:br>
            <a:r>
              <a:rPr lang="en-US" sz="1400" dirty="0"/>
              <a:t>        </a:t>
            </a:r>
            <a:r>
              <a:rPr lang="en-US" sz="1400" dirty="0" err="1"/>
              <a:t>System.out.println</a:t>
            </a:r>
            <a:r>
              <a:rPr lang="en-US" sz="1400" dirty="0"/>
              <a:t>("Static method from Derived");</a:t>
            </a:r>
            <a:br>
              <a:rPr lang="en-US" sz="1400" dirty="0"/>
            </a:br>
            <a:r>
              <a:rPr lang="en-US" sz="1400" dirty="0"/>
              <a:t>   }</a:t>
            </a:r>
            <a:br>
              <a:rPr lang="en-US" sz="1400" dirty="0"/>
            </a:br>
            <a:r>
              <a:rPr lang="en-US" sz="1400" dirty="0"/>
              <a:t>}</a:t>
            </a:r>
          </a:p>
        </p:txBody>
      </p:sp>
      <p:sp>
        <p:nvSpPr>
          <p:cNvPr id="4" name="Slide Number Placeholder 3"/>
          <p:cNvSpPr>
            <a:spLocks noGrp="1"/>
          </p:cNvSpPr>
          <p:nvPr>
            <p:ph type="sldNum" sz="quarter" idx="11"/>
          </p:nvPr>
        </p:nvSpPr>
        <p:spPr/>
        <p:txBody>
          <a:bodyPr/>
          <a:lstStyle/>
          <a:p>
            <a:pPr>
              <a:defRPr/>
            </a:pPr>
            <a:fld id="{57E4B6BE-7686-4A95-BFC9-390E8F67CE43}" type="slidenum">
              <a:rPr lang="en-US" altLang="en-US" sz="800"/>
              <a:t>25</a:t>
            </a:fld>
            <a:endParaRPr lang="en-US" altLang="en-US" sz="800"/>
          </a:p>
        </p:txBody>
      </p:sp>
      <p:sp>
        <p:nvSpPr>
          <p:cNvPr id="7" name="Explosion 2 6"/>
          <p:cNvSpPr/>
          <p:nvPr/>
        </p:nvSpPr>
        <p:spPr>
          <a:xfrm>
            <a:off x="5791200" y="2971800"/>
            <a:ext cx="2895600" cy="1865630"/>
          </a:xfrm>
          <a:prstGeom prst="irregularSeal2">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Method Overriding</a:t>
            </a:r>
          </a:p>
        </p:txBody>
      </p:sp>
      <p:sp>
        <p:nvSpPr>
          <p:cNvPr id="2" name="TextBox 1"/>
          <p:cNvSpPr txBox="1"/>
          <p:nvPr/>
        </p:nvSpPr>
        <p:spPr>
          <a:xfrm>
            <a:off x="66261" y="337980"/>
            <a:ext cx="9144000" cy="954107"/>
          </a:xfrm>
          <a:prstGeom prst="rect">
            <a:avLst/>
          </a:prstGeom>
          <a:noFill/>
        </p:spPr>
        <p:txBody>
          <a:bodyPr wrap="square" rtlCol="0">
            <a:spAutoFit/>
          </a:bodyPr>
          <a:lstStyle/>
          <a:p>
            <a:pPr algn="ctr"/>
            <a:r>
              <a:rPr lang="en-US" sz="2800" dirty="0" smtClean="0"/>
              <a:t>NOTE: An </a:t>
            </a:r>
            <a:r>
              <a:rPr lang="en-US" sz="2800" dirty="0"/>
              <a:t>instance method cannot override a static method, and a static method cannot hide an instance </a:t>
            </a:r>
            <a:r>
              <a:rPr lang="en-US" sz="2800" dirty="0" smtClean="0"/>
              <a:t>method</a:t>
            </a:r>
            <a:r>
              <a:rPr lang="en-US" sz="2800"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32A2F0-D55D-45EA-B194-C2A8E6595509}" type="slidenum">
              <a:rPr lang="en-US" altLang="en-US" sz="1400"/>
              <a:t>26</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dirty="0" smtClean="0"/>
              <a:t>Overriding vs. Overloading</a:t>
            </a:r>
          </a:p>
        </p:txBody>
      </p:sp>
      <p:sp>
        <p:nvSpPr>
          <p:cNvPr id="2765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7655" name="Object 9"/>
          <p:cNvGraphicFramePr>
            <a:graphicFrameLocks noChangeAspect="1"/>
          </p:cNvGraphicFramePr>
          <p:nvPr>
            <p:extLst>
              <p:ext uri="{D42A27DB-BD31-4B8C-83A1-F6EECF244321}">
                <p14:modId xmlns:p14="http://schemas.microsoft.com/office/powerpoint/2010/main" val="1538794979"/>
              </p:ext>
            </p:extLst>
          </p:nvPr>
        </p:nvGraphicFramePr>
        <p:xfrm>
          <a:off x="0" y="2209800"/>
          <a:ext cx="9144000" cy="4092575"/>
        </p:xfrm>
        <a:graphic>
          <a:graphicData uri="http://schemas.openxmlformats.org/presentationml/2006/ole">
            <mc:AlternateContent xmlns:mc="http://schemas.openxmlformats.org/markup-compatibility/2006">
              <mc:Choice xmlns:v="urn:schemas-microsoft-com:vml" Requires="v">
                <p:oleObj spid="_x0000_s27691" name="Picture" r:id="rId3" imgW="5757545" imgH="2150110" progId="Word.Picture.8">
                  <p:embed/>
                </p:oleObj>
              </mc:Choice>
              <mc:Fallback>
                <p:oleObj name="Picture" r:id="rId3" imgW="5757545" imgH="215011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9800"/>
                        <a:ext cx="9144000" cy="40925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0" y="914400"/>
            <a:ext cx="9144000" cy="1200329"/>
          </a:xfrm>
          <a:prstGeom prst="rect">
            <a:avLst/>
          </a:prstGeom>
          <a:noFill/>
        </p:spPr>
        <p:txBody>
          <a:bodyPr wrap="square" rtlCol="0">
            <a:spAutoFit/>
          </a:bodyPr>
          <a:lstStyle/>
          <a:p>
            <a:pPr algn="ctr"/>
            <a:r>
              <a:rPr lang="en-US" dirty="0"/>
              <a:t>In a subclass, we can overload the methods inherited from the superclass. Such overloaded methods neither hide nor override the superclass methods — they are new methods, unique to the subclass</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4C7590-6371-459C-BB19-461B51C412B0}" type="slidenum">
              <a:rPr lang="en-US" altLang="en-US" sz="1400"/>
              <a:t>27</a:t>
            </a:fld>
            <a:endParaRPr lang="en-US" altLang="en-US" sz="1400"/>
          </a:p>
        </p:txBody>
      </p:sp>
      <p:sp>
        <p:nvSpPr>
          <p:cNvPr id="28675" name="Rectangle 2"/>
          <p:cNvSpPr>
            <a:spLocks noGrp="1" noChangeArrowheads="1"/>
          </p:cNvSpPr>
          <p:nvPr>
            <p:ph type="title"/>
          </p:nvPr>
        </p:nvSpPr>
        <p:spPr>
          <a:xfrm>
            <a:off x="152400" y="228600"/>
            <a:ext cx="8763000" cy="838200"/>
          </a:xfrm>
        </p:spPr>
        <p:txBody>
          <a:bodyPr/>
          <a:lstStyle/>
          <a:p>
            <a:r>
              <a:rPr lang="en-US" altLang="en-US" smtClean="0"/>
              <a:t>The </a:t>
            </a:r>
            <a:r>
              <a:rPr lang="en-US" altLang="en-US" u="sng" smtClean="0"/>
              <a:t>Object</a:t>
            </a:r>
            <a:r>
              <a:rPr lang="en-US" altLang="en-US" smtClean="0"/>
              <a:t> Class and Its Methods</a:t>
            </a:r>
          </a:p>
        </p:txBody>
      </p:sp>
      <p:sp>
        <p:nvSpPr>
          <p:cNvPr id="28676" name="Rectangle 3"/>
          <p:cNvSpPr>
            <a:spLocks noGrp="1" noChangeArrowheads="1"/>
          </p:cNvSpPr>
          <p:nvPr>
            <p:ph type="body" idx="1"/>
          </p:nvPr>
        </p:nvSpPr>
        <p:spPr>
          <a:xfrm>
            <a:off x="304800" y="1295400"/>
            <a:ext cx="8610600" cy="2438400"/>
          </a:xfrm>
        </p:spPr>
        <p:txBody>
          <a:bodyPr/>
          <a:lstStyle/>
          <a:p>
            <a:pPr marL="0" indent="0">
              <a:buFont typeface="Monotype Sorts" pitchFamily="2" charset="2"/>
              <a:buNone/>
            </a:pPr>
            <a:r>
              <a:rPr lang="en-US" altLang="en-US" sz="3600" smtClean="0">
                <a:cs typeface="Times New Roman" panose="02020603050405020304" pitchFamily="18" charset="0"/>
              </a:rPr>
              <a:t>Every class in Java is descended from the </a:t>
            </a:r>
            <a:r>
              <a:rPr lang="en-US" altLang="en-US" sz="3600" u="sng" smtClean="0">
                <a:cs typeface="Times New Roman" panose="02020603050405020304" pitchFamily="18" charset="0"/>
              </a:rPr>
              <a:t>java.lang.Object</a:t>
            </a:r>
            <a:r>
              <a:rPr lang="en-US" altLang="en-US" sz="3600" smtClean="0">
                <a:cs typeface="Times New Roman" panose="02020603050405020304" pitchFamily="18" charset="0"/>
              </a:rPr>
              <a:t> class. If no inheritance is specified when a class is defined, the superclass of the class is </a:t>
            </a:r>
            <a:r>
              <a:rPr lang="en-US" altLang="en-US" sz="3600" u="sng" smtClean="0">
                <a:cs typeface="Times New Roman" panose="02020603050405020304" pitchFamily="18" charset="0"/>
              </a:rPr>
              <a:t>Object</a:t>
            </a:r>
            <a:r>
              <a:rPr lang="en-US" altLang="en-US" sz="3600" smtClean="0">
                <a:cs typeface="Times New Roman" panose="02020603050405020304" pitchFamily="18" charset="0"/>
              </a:rPr>
              <a:t>.</a:t>
            </a:r>
            <a:r>
              <a:rPr lang="en-US" altLang="en-US" sz="3600" smtClean="0"/>
              <a:t> </a:t>
            </a:r>
          </a:p>
        </p:txBody>
      </p:sp>
      <p:graphicFrame>
        <p:nvGraphicFramePr>
          <p:cNvPr id="2867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28712" name="Picture" r:id="rId3" imgW="4735195" imgH="549910" progId="Word.Picture.8">
                  <p:embed/>
                </p:oleObj>
              </mc:Choice>
              <mc:Fallback>
                <p:oleObj name="Picture" r:id="rId3" imgW="4735195" imgH="54991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2FE4F8-AB13-4E5E-B1BD-F240B37AF97C}" type="slidenum">
              <a:rPr lang="en-US" altLang="en-US" sz="1400"/>
              <a:t>28</a:t>
            </a:fld>
            <a:endParaRPr lang="en-US" altLang="en-US" sz="1400"/>
          </a:p>
        </p:txBody>
      </p:sp>
      <p:sp>
        <p:nvSpPr>
          <p:cNvPr id="29699" name="Rectangle 2"/>
          <p:cNvSpPr>
            <a:spLocks noGrp="1" noChangeArrowheads="1"/>
          </p:cNvSpPr>
          <p:nvPr>
            <p:ph type="title"/>
          </p:nvPr>
        </p:nvSpPr>
        <p:spPr>
          <a:xfrm>
            <a:off x="685800" y="228600"/>
            <a:ext cx="7772400" cy="685800"/>
          </a:xfrm>
        </p:spPr>
        <p:txBody>
          <a:bodyPr/>
          <a:lstStyle/>
          <a:p>
            <a:r>
              <a:rPr lang="en-US" altLang="en-US" smtClean="0"/>
              <a:t>The toString() method in Object</a:t>
            </a:r>
          </a:p>
        </p:txBody>
      </p:sp>
      <p:sp>
        <p:nvSpPr>
          <p:cNvPr id="29700" name="Rectangle 3"/>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smtClean="0"/>
              <a:t>The </a:t>
            </a:r>
            <a:r>
              <a:rPr lang="en-US" altLang="en-US" sz="2400" smtClean="0"/>
              <a:t>toString()</a:t>
            </a:r>
            <a:r>
              <a:rPr lang="en-US" altLang="en-US" sz="2600" smtClean="0"/>
              <a:t> method returns a string representation of the object. The </a:t>
            </a:r>
            <a:r>
              <a:rPr lang="en-US" altLang="en-US" sz="2600" smtClean="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smtClean="0">
                <a:latin typeface="Courier" charset="0"/>
                <a:cs typeface="Times New Roman" panose="02020603050405020304" pitchFamily="18" charset="0"/>
              </a:rPr>
              <a:t> </a:t>
            </a:r>
            <a:endParaRPr lang="en-US" altLang="en-US" sz="2800" smtClean="0"/>
          </a:p>
        </p:txBody>
      </p:sp>
      <p:sp>
        <p:nvSpPr>
          <p:cNvPr id="29701" name="Rectangle 4"/>
          <p:cNvSpPr>
            <a:spLocks noChangeArrowheads="1"/>
          </p:cNvSpPr>
          <p:nvPr/>
        </p:nvSpPr>
        <p:spPr bwMode="auto">
          <a:xfrm>
            <a:off x="609600" y="3048000"/>
            <a:ext cx="7239000" cy="1066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bg2"/>
                </a:solidFill>
              </a:rPr>
              <a:t>Loan loan = new Loan();</a:t>
            </a:r>
          </a:p>
          <a:p>
            <a:pPr>
              <a:buFont typeface="Monotype Sorts" pitchFamily="2" charset="2"/>
              <a:buNone/>
            </a:pPr>
            <a:r>
              <a:rPr lang="en-US" altLang="en-US" sz="2800">
                <a:solidFill>
                  <a:schemeClr val="bg2"/>
                </a:solidFill>
              </a:rPr>
              <a:t>System.out.println(loan.toString());</a:t>
            </a:r>
          </a:p>
        </p:txBody>
      </p:sp>
      <p:sp>
        <p:nvSpPr>
          <p:cNvPr id="29702" name="Rectangle 5"/>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400">
                <a:cs typeface="Courier New" panose="02070309020205020404" pitchFamily="49" charset="0"/>
              </a:rPr>
              <a:t>The code displays something like </a:t>
            </a:r>
            <a:r>
              <a:rPr lang="en-US" altLang="en-US" u="sng"/>
              <a:t>Loan@15037e5</a:t>
            </a:r>
            <a:r>
              <a:rPr lang="en-US" altLang="en-US"/>
              <a:t> </a:t>
            </a:r>
            <a:r>
              <a:rPr lang="en-US" altLang="en-US" sz="2400">
                <a:cs typeface="Courier New" panose="02070309020205020404" pitchFamily="49" charset="0"/>
              </a:rPr>
              <a:t>.</a:t>
            </a:r>
            <a:r>
              <a:rPr lang="en-US" altLang="en-US" sz="2400">
                <a:cs typeface="Times New Roman" panose="02020603050405020304" pitchFamily="18" charset="0"/>
              </a:rPr>
              <a:t> </a:t>
            </a:r>
            <a:r>
              <a:rPr lang="en-US" altLang="en-US" sz="2400">
                <a:cs typeface="Courier New" panose="02070309020205020404" pitchFamily="49" charset="0"/>
              </a:rPr>
              <a:t>This message is not very helpful or informative. Usually you should override the </a:t>
            </a:r>
            <a:r>
              <a:rPr lang="en-US" altLang="en-US" sz="2400" u="sng">
                <a:cs typeface="Courier New" panose="02070309020205020404" pitchFamily="49" charset="0"/>
              </a:rPr>
              <a:t>toString</a:t>
            </a:r>
            <a:r>
              <a:rPr lang="en-US" altLang="en-US" sz="2400">
                <a:cs typeface="Courier New" panose="02070309020205020404" pitchFamily="49" charset="0"/>
              </a:rPr>
              <a:t> method so that it returns a digestible string representation of the object.</a:t>
            </a:r>
            <a:r>
              <a:rPr lang="en-US" altLang="en-US" sz="240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924A5-4D9E-449F-B18B-1839B4A22486}" type="slidenum">
              <a:rPr lang="en-US" altLang="en-US" sz="1400"/>
              <a:t>29</a:t>
            </a:fld>
            <a:endParaRPr lang="en-US" altLang="en-US" sz="1400"/>
          </a:p>
        </p:txBody>
      </p:sp>
      <p:sp>
        <p:nvSpPr>
          <p:cNvPr id="30723" name="Rectangle 2"/>
          <p:cNvSpPr>
            <a:spLocks noGrp="1" noChangeArrowheads="1"/>
          </p:cNvSpPr>
          <p:nvPr>
            <p:ph type="title"/>
          </p:nvPr>
        </p:nvSpPr>
        <p:spPr>
          <a:xfrm>
            <a:off x="228600" y="152400"/>
            <a:ext cx="8763000" cy="685800"/>
          </a:xfrm>
          <a:noFill/>
        </p:spPr>
        <p:txBody>
          <a:bodyPr/>
          <a:lstStyle/>
          <a:p>
            <a:r>
              <a:rPr lang="en-US" altLang="en-US" sz="2400" dirty="0" smtClean="0"/>
              <a:t>Polymorphism, Dynamic Binding and Generic Programming</a:t>
            </a:r>
            <a:endParaRPr lang="en-US" altLang="en-US" sz="2800" b="1" dirty="0" smtClean="0">
              <a:latin typeface="Courier" charset="0"/>
            </a:endParaRPr>
          </a:p>
        </p:txBody>
      </p:sp>
      <p:sp>
        <p:nvSpPr>
          <p:cNvPr id="30724" name="Text Box 5"/>
          <p:cNvSpPr txBox="1">
            <a:spLocks noChangeArrowheads="1"/>
          </p:cNvSpPr>
          <p:nvPr/>
        </p:nvSpPr>
        <p:spPr bwMode="auto">
          <a:xfrm>
            <a:off x="76200" y="916915"/>
            <a:ext cx="3733800" cy="525528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public class </a:t>
            </a:r>
            <a:r>
              <a:rPr lang="en-US" altLang="en-US" sz="1100" dirty="0" err="1">
                <a:solidFill>
                  <a:schemeClr val="bg2"/>
                </a:solidFill>
                <a:latin typeface="Courier New" panose="02070309020205020404" pitchFamily="49" charset="0"/>
                <a:cs typeface="Times New Roman" panose="02020603050405020304" pitchFamily="18" charset="0"/>
              </a:rPr>
              <a:t>PolymorphismDemo</a:t>
            </a: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100" dirty="0" err="1">
                <a:solidFill>
                  <a:schemeClr val="bg2"/>
                </a:solidFill>
                <a:latin typeface="Courier New" panose="02070309020205020404" pitchFamily="49" charset="0"/>
                <a:cs typeface="Times New Roman" panose="02020603050405020304" pitchFamily="18" charset="0"/>
              </a:rPr>
              <a:t>args</a:t>
            </a: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smtClean="0">
                <a:solidFill>
                  <a:schemeClr val="bg2"/>
                </a:solidFill>
                <a:latin typeface="Courier New" panose="02070309020205020404" pitchFamily="49" charset="0"/>
                <a:cs typeface="Times New Roman" panose="02020603050405020304" pitchFamily="18" charset="0"/>
              </a:rPr>
              <a:t>    Object </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a:solidFill>
                  <a:schemeClr val="bg2"/>
                </a:solidFill>
                <a:latin typeface="Courier New" panose="02070309020205020404" pitchFamily="49" charset="0"/>
                <a:cs typeface="Times New Roman" panose="02020603050405020304" pitchFamily="18" charset="0"/>
              </a:rPr>
              <a:t> = new </a:t>
            </a:r>
            <a:r>
              <a:rPr lang="en-US" altLang="en-US" sz="1100" dirty="0" err="1">
                <a:solidFill>
                  <a:schemeClr val="bg2"/>
                </a:solidFill>
                <a:latin typeface="Courier New" panose="02070309020205020404" pitchFamily="49" charset="0"/>
                <a:cs typeface="Times New Roman" panose="02020603050405020304" pitchFamily="18" charset="0"/>
              </a:rPr>
              <a:t>GraduateStudent</a:t>
            </a:r>
            <a:r>
              <a:rPr lang="en-US" altLang="en-US" sz="1100" dirty="0" smtClean="0">
                <a:solidFill>
                  <a:schemeClr val="bg2"/>
                </a:solidFill>
                <a:latin typeface="Courier New" panose="02070309020205020404" pitchFamily="49" charset="0"/>
                <a:cs typeface="Times New Roman" panose="02020603050405020304" pitchFamily="18" charset="0"/>
              </a:rPr>
              <a:t>(); </a:t>
            </a:r>
            <a:endParaRPr lang="en-US" altLang="en-US" sz="1100" dirty="0">
              <a:solidFill>
                <a:schemeClr val="bg2"/>
              </a:solidFill>
              <a:latin typeface="Courier New" panose="02070309020205020404" pitchFamily="49" charset="0"/>
              <a:cs typeface="Times New Roman" panose="02020603050405020304" pitchFamily="18" charset="0"/>
            </a:endParaRP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m(</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   </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 </a:t>
            </a:r>
            <a:r>
              <a:rPr lang="en-US" altLang="en-US" sz="1100" dirty="0">
                <a:solidFill>
                  <a:schemeClr val="bg2"/>
                </a:solidFill>
                <a:latin typeface="Courier New" panose="02070309020205020404" pitchFamily="49" charset="0"/>
                <a:cs typeface="Times New Roman" panose="02020603050405020304" pitchFamily="18" charset="0"/>
              </a:rPr>
              <a:t>= new </a:t>
            </a:r>
            <a:r>
              <a:rPr lang="en-US" altLang="en-US" sz="1100" dirty="0" smtClean="0">
                <a:solidFill>
                  <a:schemeClr val="bg2"/>
                </a:solidFill>
                <a:latin typeface="Courier New" panose="02070309020205020404" pitchFamily="49" charset="0"/>
                <a:cs typeface="Times New Roman" panose="02020603050405020304" pitchFamily="18" charset="0"/>
              </a:rPr>
              <a:t>Student</a:t>
            </a:r>
            <a:r>
              <a:rPr lang="en-US" altLang="en-US" sz="11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m(</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   </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 = new Person();</a:t>
            </a:r>
            <a:endParaRPr lang="en-US" altLang="en-US" sz="1100" dirty="0">
              <a:solidFill>
                <a:schemeClr val="bg2"/>
              </a:solidFill>
              <a:latin typeface="Courier New" panose="02070309020205020404" pitchFamily="49" charset="0"/>
              <a:cs typeface="Times New Roman" panose="02020603050405020304" pitchFamily="18" charset="0"/>
            </a:endParaRP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m(</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   </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 = new Object();</a:t>
            </a:r>
            <a:endParaRPr lang="en-US" altLang="en-US" sz="1100" dirty="0">
              <a:solidFill>
                <a:schemeClr val="bg2"/>
              </a:solidFill>
              <a:latin typeface="Courier New" panose="02070309020205020404" pitchFamily="49" charset="0"/>
              <a:cs typeface="Times New Roman" panose="02020603050405020304" pitchFamily="18" charset="0"/>
            </a:endParaRP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smtClean="0">
                <a:solidFill>
                  <a:schemeClr val="bg2"/>
                </a:solidFill>
                <a:latin typeface="Courier New" panose="02070309020205020404" pitchFamily="49" charset="0"/>
                <a:cs typeface="Times New Roman" panose="02020603050405020304" pitchFamily="18" charset="0"/>
              </a:rPr>
              <a:t>m(</a:t>
            </a:r>
            <a:r>
              <a:rPr lang="en-US" altLang="en-US" sz="1100" dirty="0" err="1" smtClean="0">
                <a:solidFill>
                  <a:schemeClr val="bg2"/>
                </a:solidFill>
                <a:latin typeface="Courier New" panose="02070309020205020404" pitchFamily="49" charset="0"/>
                <a:cs typeface="Times New Roman" panose="02020603050405020304" pitchFamily="18" charset="0"/>
              </a:rPr>
              <a:t>obj</a:t>
            </a:r>
            <a:r>
              <a:rPr lang="en-US" altLang="en-US" sz="1100" dirty="0" smtClean="0">
                <a:solidFill>
                  <a:schemeClr val="bg2"/>
                </a:solidFill>
                <a:latin typeface="Courier New" panose="02070309020205020404" pitchFamily="49" charset="0"/>
                <a:cs typeface="Times New Roman" panose="02020603050405020304" pitchFamily="18" charset="0"/>
              </a:rPr>
              <a:t>);</a:t>
            </a:r>
            <a:endParaRPr lang="en-US" altLang="en-US" sz="1100" dirty="0">
              <a:solidFill>
                <a:schemeClr val="bg2"/>
              </a:solidFill>
              <a:latin typeface="Courier New" panose="02070309020205020404" pitchFamily="49" charset="0"/>
              <a:cs typeface="Times New Roman" panose="02020603050405020304" pitchFamily="18" charset="0"/>
            </a:endParaRP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r>
              <a:rPr lang="en-US" altLang="en-US" sz="1100" dirty="0" err="1">
                <a:solidFill>
                  <a:schemeClr val="bg2"/>
                </a:solidFill>
                <a:latin typeface="Courier New" panose="02070309020205020404" pitchFamily="49" charset="0"/>
                <a:cs typeface="Times New Roman" panose="02020603050405020304" pitchFamily="18" charset="0"/>
              </a:rPr>
              <a:t>System.out.println</a:t>
            </a:r>
            <a:r>
              <a:rPr lang="en-US" altLang="en-US" sz="1100" dirty="0">
                <a:solidFill>
                  <a:schemeClr val="bg2"/>
                </a:solidFill>
                <a:latin typeface="Courier New" panose="02070309020205020404" pitchFamily="49" charset="0"/>
                <a:cs typeface="Times New Roman" panose="02020603050405020304" pitchFamily="18" charset="0"/>
              </a:rPr>
              <a:t>(</a:t>
            </a:r>
            <a:r>
              <a:rPr lang="en-US" altLang="en-US" sz="1100" dirty="0" err="1">
                <a:solidFill>
                  <a:schemeClr val="bg2"/>
                </a:solidFill>
                <a:latin typeface="Courier New" panose="02070309020205020404" pitchFamily="49" charset="0"/>
                <a:cs typeface="Times New Roman" panose="02020603050405020304" pitchFamily="18" charset="0"/>
              </a:rPr>
              <a:t>x.toString</a:t>
            </a:r>
            <a:r>
              <a:rPr lang="en-US" altLang="en-US" sz="11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class </a:t>
            </a:r>
            <a:r>
              <a:rPr lang="en-US" altLang="en-US" sz="1100" b="1" dirty="0" err="1">
                <a:solidFill>
                  <a:schemeClr val="bg2"/>
                </a:solidFill>
                <a:latin typeface="Courier New" panose="02070309020205020404" pitchFamily="49" charset="0"/>
                <a:cs typeface="Times New Roman" panose="02020603050405020304" pitchFamily="18" charset="0"/>
              </a:rPr>
              <a:t>GraduateStudent</a:t>
            </a:r>
            <a:r>
              <a:rPr lang="en-US" altLang="en-US" sz="1100" dirty="0">
                <a:solidFill>
                  <a:schemeClr val="bg2"/>
                </a:solidFill>
                <a:latin typeface="Courier New" panose="02070309020205020404" pitchFamily="49" charset="0"/>
                <a:cs typeface="Times New Roman" panose="02020603050405020304" pitchFamily="18" charset="0"/>
              </a:rPr>
              <a:t> extends Student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class </a:t>
            </a:r>
            <a:r>
              <a:rPr lang="en-US" altLang="en-US" sz="1100" b="1" dirty="0">
                <a:solidFill>
                  <a:schemeClr val="bg2"/>
                </a:solidFill>
                <a:latin typeface="Courier New" panose="02070309020205020404" pitchFamily="49" charset="0"/>
                <a:cs typeface="Times New Roman" panose="02020603050405020304" pitchFamily="18" charset="0"/>
              </a:rPr>
              <a:t>Student</a:t>
            </a:r>
            <a:r>
              <a:rPr lang="en-US" altLang="en-US" sz="1100" dirty="0">
                <a:solidFill>
                  <a:schemeClr val="bg2"/>
                </a:solidFill>
                <a:latin typeface="Courier New" panose="02070309020205020404" pitchFamily="49" charset="0"/>
                <a:cs typeface="Times New Roman" panose="02020603050405020304" pitchFamily="18" charset="0"/>
              </a:rPr>
              <a:t> extends Person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public String </a:t>
            </a:r>
            <a:r>
              <a:rPr lang="en-US" altLang="en-US" sz="1100" dirty="0" err="1">
                <a:solidFill>
                  <a:schemeClr val="bg2"/>
                </a:solidFill>
                <a:latin typeface="Courier New" panose="02070309020205020404" pitchFamily="49" charset="0"/>
                <a:cs typeface="Times New Roman" panose="02020603050405020304" pitchFamily="18" charset="0"/>
              </a:rPr>
              <a:t>toString</a:t>
            </a: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return "Student";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class </a:t>
            </a:r>
            <a:r>
              <a:rPr lang="en-US" altLang="en-US" sz="1100" b="1" dirty="0">
                <a:solidFill>
                  <a:schemeClr val="bg2"/>
                </a:solidFill>
                <a:latin typeface="Courier New" panose="02070309020205020404" pitchFamily="49" charset="0"/>
                <a:cs typeface="Times New Roman" panose="02020603050405020304" pitchFamily="18" charset="0"/>
              </a:rPr>
              <a:t>Person</a:t>
            </a:r>
            <a:r>
              <a:rPr lang="en-US" altLang="en-US" sz="1100" dirty="0">
                <a:solidFill>
                  <a:schemeClr val="bg2"/>
                </a:solidFill>
                <a:latin typeface="Courier New" panose="02070309020205020404" pitchFamily="49" charset="0"/>
                <a:cs typeface="Times New Roman" panose="02020603050405020304" pitchFamily="18" charset="0"/>
              </a:rPr>
              <a:t> extends Object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public String </a:t>
            </a:r>
            <a:r>
              <a:rPr lang="en-US" altLang="en-US" sz="1100" dirty="0" err="1">
                <a:solidFill>
                  <a:schemeClr val="bg2"/>
                </a:solidFill>
                <a:latin typeface="Courier New" panose="02070309020205020404" pitchFamily="49" charset="0"/>
                <a:cs typeface="Times New Roman" panose="02020603050405020304" pitchFamily="18" charset="0"/>
              </a:rPr>
              <a:t>toString</a:t>
            </a: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return "Person";</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chemeClr val="bg2"/>
                </a:solidFill>
                <a:latin typeface="Courier New" panose="02070309020205020404" pitchFamily="49" charset="0"/>
                <a:cs typeface="Times New Roman" panose="02020603050405020304" pitchFamily="18" charset="0"/>
              </a:rPr>
              <a:t>}</a:t>
            </a:r>
          </a:p>
        </p:txBody>
      </p:sp>
      <p:sp>
        <p:nvSpPr>
          <p:cNvPr id="324615" name="Text Box 7"/>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Method m takes a parameter of the Object type. You can invoke it with any object.</a:t>
            </a:r>
          </a:p>
        </p:txBody>
      </p:sp>
      <p:sp>
        <p:nvSpPr>
          <p:cNvPr id="324616" name="Line 8"/>
          <p:cNvSpPr>
            <a:spLocks noChangeShapeType="1"/>
          </p:cNvSpPr>
          <p:nvPr/>
        </p:nvSpPr>
        <p:spPr bwMode="auto">
          <a:xfrm flipH="1">
            <a:off x="1295400" y="1421296"/>
            <a:ext cx="3429000" cy="76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p:cNvSpPr txBox="1">
            <a:spLocks noChangeArrowheads="1"/>
          </p:cNvSpPr>
          <p:nvPr/>
        </p:nvSpPr>
        <p:spPr bwMode="auto">
          <a:xfrm>
            <a:off x="3886200" y="1981200"/>
            <a:ext cx="510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dirty="0">
                <a:solidFill>
                  <a:srgbClr val="FFC000"/>
                </a:solidFill>
                <a:cs typeface="Courier New" panose="02070309020205020404" pitchFamily="49" charset="0"/>
              </a:rPr>
              <a:t>An object of a subtype can be used wherever its </a:t>
            </a:r>
            <a:r>
              <a:rPr lang="en-US" altLang="en-US" sz="2000" dirty="0" err="1">
                <a:solidFill>
                  <a:srgbClr val="FFC000"/>
                </a:solidFill>
                <a:cs typeface="Courier New" panose="02070309020205020404" pitchFamily="49" charset="0"/>
              </a:rPr>
              <a:t>supertype</a:t>
            </a:r>
            <a:r>
              <a:rPr lang="en-US" altLang="en-US" sz="2000" dirty="0">
                <a:solidFill>
                  <a:srgbClr val="FFC000"/>
                </a:solidFill>
                <a:cs typeface="Courier New" panose="02070309020205020404" pitchFamily="49" charset="0"/>
              </a:rPr>
              <a:t> value is required</a:t>
            </a:r>
            <a:r>
              <a:rPr lang="en-US" altLang="en-US" sz="2000" dirty="0">
                <a:solidFill>
                  <a:srgbClr val="FFC000"/>
                </a:solidFill>
                <a:cs typeface="Times New Roman" panose="02020603050405020304" pitchFamily="18" charset="0"/>
              </a:rPr>
              <a:t>. This feature is known as </a:t>
            </a:r>
            <a:r>
              <a:rPr lang="en-US" altLang="en-US" sz="2000" i="1" dirty="0">
                <a:solidFill>
                  <a:srgbClr val="FFC000"/>
                </a:solidFill>
                <a:cs typeface="Times New Roman" panose="02020603050405020304" pitchFamily="18" charset="0"/>
              </a:rPr>
              <a:t>polymorphism</a:t>
            </a:r>
            <a:r>
              <a:rPr lang="en-US" altLang="en-US" sz="2000" dirty="0">
                <a:solidFill>
                  <a:srgbClr val="FFC000"/>
                </a:solidFill>
                <a:cs typeface="Times New Roman" panose="02020603050405020304" pitchFamily="18" charset="0"/>
              </a:rPr>
              <a:t>.</a:t>
            </a:r>
          </a:p>
        </p:txBody>
      </p:sp>
      <p:sp>
        <p:nvSpPr>
          <p:cNvPr id="324618" name="Rectangle 10"/>
          <p:cNvSpPr>
            <a:spLocks noGrp="1" noChangeArrowheads="1"/>
          </p:cNvSpPr>
          <p:nvPr>
            <p:ph type="body" idx="1"/>
          </p:nvPr>
        </p:nvSpPr>
        <p:spPr>
          <a:xfrm>
            <a:off x="3886200" y="3352800"/>
            <a:ext cx="5029200" cy="2895600"/>
          </a:xfrm>
          <a:noFill/>
        </p:spPr>
        <p:txBody>
          <a:bodyPr/>
          <a:lstStyle/>
          <a:p>
            <a:pPr marL="0" indent="0">
              <a:lnSpc>
                <a:spcPct val="90000"/>
              </a:lnSpc>
              <a:buFont typeface="Monotype Sorts" pitchFamily="2" charset="2"/>
              <a:buNone/>
            </a:pPr>
            <a:r>
              <a:rPr lang="en-US" altLang="en-US" sz="2000" dirty="0" smtClean="0">
                <a:cs typeface="Times New Roman" panose="02020603050405020304" pitchFamily="18" charset="0"/>
              </a:rPr>
              <a:t>When the method </a:t>
            </a:r>
            <a:r>
              <a:rPr lang="en-US" altLang="en-US" sz="2000" u="sng" dirty="0" smtClean="0">
                <a:cs typeface="Times New Roman" panose="02020603050405020304" pitchFamily="18" charset="0"/>
              </a:rPr>
              <a:t>m(Object x)</a:t>
            </a:r>
            <a:r>
              <a:rPr lang="en-US" altLang="en-US" sz="2000" dirty="0" smtClean="0">
                <a:cs typeface="Times New Roman" panose="02020603050405020304" pitchFamily="18" charset="0"/>
              </a:rPr>
              <a:t> is executed, the argument </a:t>
            </a:r>
            <a:r>
              <a:rPr lang="en-US" altLang="en-US" sz="2000" u="sng" dirty="0" smtClean="0">
                <a:cs typeface="Times New Roman" panose="02020603050405020304" pitchFamily="18" charset="0"/>
              </a:rPr>
              <a:t>x</a:t>
            </a:r>
            <a:r>
              <a:rPr lang="en-US" altLang="en-US" sz="2000" dirty="0" smtClean="0">
                <a:cs typeface="Times New Roman" panose="02020603050405020304" pitchFamily="18" charset="0"/>
              </a:rPr>
              <a:t>’s </a:t>
            </a:r>
            <a:r>
              <a:rPr lang="en-US" altLang="en-US" sz="2000" u="sng" dirty="0" err="1" smtClean="0">
                <a:cs typeface="Times New Roman" panose="02020603050405020304" pitchFamily="18" charset="0"/>
              </a:rPr>
              <a:t>toString</a:t>
            </a:r>
            <a:r>
              <a:rPr lang="en-US" altLang="en-US" sz="2000" dirty="0" smtClean="0">
                <a:cs typeface="Times New Roman" panose="02020603050405020304" pitchFamily="18" charset="0"/>
              </a:rPr>
              <a:t> method is invoked. </a:t>
            </a:r>
            <a:r>
              <a:rPr lang="en-US" altLang="en-US" sz="2000" u="sng" dirty="0" smtClean="0">
                <a:cs typeface="Times New Roman" panose="02020603050405020304" pitchFamily="18" charset="0"/>
              </a:rPr>
              <a:t>x</a:t>
            </a:r>
            <a:r>
              <a:rPr lang="en-US" altLang="en-US" sz="2000" dirty="0" smtClean="0">
                <a:cs typeface="Times New Roman" panose="02020603050405020304" pitchFamily="18" charset="0"/>
              </a:rPr>
              <a:t> may be an instance of </a:t>
            </a:r>
            <a:r>
              <a:rPr lang="en-US" altLang="en-US" sz="2000" u="sng" dirty="0" err="1" smtClean="0">
                <a:cs typeface="Times New Roman" panose="02020603050405020304" pitchFamily="18" charset="0"/>
              </a:rPr>
              <a:t>GraduateStudent</a:t>
            </a:r>
            <a:r>
              <a:rPr lang="en-US" altLang="en-US" sz="2000" dirty="0" smtClean="0">
                <a:cs typeface="Times New Roman" panose="02020603050405020304" pitchFamily="18" charset="0"/>
              </a:rPr>
              <a:t>, </a:t>
            </a:r>
            <a:r>
              <a:rPr lang="en-US" altLang="en-US" sz="2000" u="sng" dirty="0" smtClean="0">
                <a:cs typeface="Times New Roman" panose="02020603050405020304" pitchFamily="18" charset="0"/>
              </a:rPr>
              <a:t>Student</a:t>
            </a:r>
            <a:r>
              <a:rPr lang="en-US" altLang="en-US" sz="2000" dirty="0" smtClean="0">
                <a:cs typeface="Times New Roman" panose="02020603050405020304" pitchFamily="18" charset="0"/>
              </a:rPr>
              <a:t>, </a:t>
            </a:r>
            <a:r>
              <a:rPr lang="en-US" altLang="en-US" sz="2000" u="sng" dirty="0" smtClean="0">
                <a:cs typeface="Times New Roman" panose="02020603050405020304" pitchFamily="18" charset="0"/>
              </a:rPr>
              <a:t>Person</a:t>
            </a:r>
            <a:r>
              <a:rPr lang="en-US" altLang="en-US" sz="2000" dirty="0" smtClean="0">
                <a:cs typeface="Times New Roman" panose="02020603050405020304" pitchFamily="18" charset="0"/>
              </a:rPr>
              <a:t>, or </a:t>
            </a:r>
            <a:r>
              <a:rPr lang="en-US" altLang="en-US" sz="2000" u="sng" dirty="0" smtClean="0">
                <a:cs typeface="Times New Roman" panose="02020603050405020304" pitchFamily="18" charset="0"/>
              </a:rPr>
              <a:t>Object</a:t>
            </a:r>
            <a:r>
              <a:rPr lang="en-US" altLang="en-US" sz="2000" dirty="0" smtClean="0">
                <a:cs typeface="Times New Roman" panose="02020603050405020304" pitchFamily="18" charset="0"/>
              </a:rPr>
              <a:t>. Classes </a:t>
            </a:r>
            <a:r>
              <a:rPr lang="en-US" altLang="en-US" sz="2000" u="sng" dirty="0" err="1" smtClean="0">
                <a:cs typeface="Times New Roman" panose="02020603050405020304" pitchFamily="18" charset="0"/>
              </a:rPr>
              <a:t>GraduateStudent</a:t>
            </a:r>
            <a:r>
              <a:rPr lang="en-US" altLang="en-US" sz="2000" dirty="0" smtClean="0">
                <a:cs typeface="Times New Roman" panose="02020603050405020304" pitchFamily="18" charset="0"/>
              </a:rPr>
              <a:t>, </a:t>
            </a:r>
            <a:r>
              <a:rPr lang="en-US" altLang="en-US" sz="2000" u="sng" dirty="0" smtClean="0">
                <a:cs typeface="Times New Roman" panose="02020603050405020304" pitchFamily="18" charset="0"/>
              </a:rPr>
              <a:t>Student</a:t>
            </a:r>
            <a:r>
              <a:rPr lang="en-US" altLang="en-US" sz="2000" dirty="0" smtClean="0">
                <a:cs typeface="Times New Roman" panose="02020603050405020304" pitchFamily="18" charset="0"/>
              </a:rPr>
              <a:t>, </a:t>
            </a:r>
            <a:r>
              <a:rPr lang="en-US" altLang="en-US" sz="2000" u="sng" dirty="0" smtClean="0">
                <a:cs typeface="Times New Roman" panose="02020603050405020304" pitchFamily="18" charset="0"/>
              </a:rPr>
              <a:t>Person</a:t>
            </a:r>
            <a:r>
              <a:rPr lang="en-US" altLang="en-US" sz="2000" dirty="0" smtClean="0">
                <a:cs typeface="Times New Roman" panose="02020603050405020304" pitchFamily="18" charset="0"/>
              </a:rPr>
              <a:t>, and </a:t>
            </a:r>
            <a:r>
              <a:rPr lang="en-US" altLang="en-US" sz="2000" u="sng" dirty="0" smtClean="0">
                <a:cs typeface="Times New Roman" panose="02020603050405020304" pitchFamily="18" charset="0"/>
              </a:rPr>
              <a:t>Object</a:t>
            </a:r>
            <a:r>
              <a:rPr lang="en-US" altLang="en-US" sz="2000" dirty="0" smtClean="0">
                <a:cs typeface="Times New Roman" panose="02020603050405020304" pitchFamily="18" charset="0"/>
              </a:rPr>
              <a:t> have their own implementation of the </a:t>
            </a:r>
            <a:r>
              <a:rPr lang="en-US" altLang="en-US" sz="2000" u="sng" dirty="0" err="1" smtClean="0">
                <a:cs typeface="Times New Roman" panose="02020603050405020304" pitchFamily="18" charset="0"/>
              </a:rPr>
              <a:t>toString</a:t>
            </a:r>
            <a:r>
              <a:rPr lang="en-US" altLang="en-US" sz="2000" dirty="0" smtClean="0">
                <a:cs typeface="Times New Roman" panose="02020603050405020304" pitchFamily="18" charset="0"/>
              </a:rPr>
              <a:t> method. Which implementation is used will be determined dynamically by the Java Virtual Machine at runtime. This capability is known as </a:t>
            </a:r>
            <a:r>
              <a:rPr lang="en-US" altLang="en-US" sz="2000" b="1" i="1" dirty="0" smtClean="0">
                <a:solidFill>
                  <a:srgbClr val="FF0000"/>
                </a:solidFill>
                <a:cs typeface="Times New Roman" panose="02020603050405020304" pitchFamily="18" charset="0"/>
              </a:rPr>
              <a:t>dynamic binding</a:t>
            </a:r>
            <a:r>
              <a:rPr lang="en-US" altLang="en-US" sz="2000" dirty="0" smtClean="0">
                <a:cs typeface="Times New Roman" panose="02020603050405020304" pitchFamily="18" charset="0"/>
              </a:rPr>
              <a:t>. </a:t>
            </a: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6" grpId="0" animBg="1"/>
      <p:bldP spid="324617" grpId="0" autoUpdateAnimBg="0"/>
      <p:bldP spid="32461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FF7CED-3A5B-49A8-8E0A-B082108E429D}" type="slidenum">
              <a:rPr lang="en-US" altLang="en-US" sz="1400"/>
              <a:t>3</a:t>
            </a:fld>
            <a:endParaRPr lang="en-US" altLang="en-US" sz="1400"/>
          </a:p>
        </p:txBody>
      </p:sp>
      <p:sp>
        <p:nvSpPr>
          <p:cNvPr id="7171" name="Rectangle 2"/>
          <p:cNvSpPr>
            <a:spLocks noGrp="1" noChangeArrowheads="1"/>
          </p:cNvSpPr>
          <p:nvPr>
            <p:ph type="title"/>
          </p:nvPr>
        </p:nvSpPr>
        <p:spPr>
          <a:xfrm>
            <a:off x="685800" y="457200"/>
            <a:ext cx="7772400" cy="685800"/>
          </a:xfrm>
          <a:noFill/>
        </p:spPr>
        <p:txBody>
          <a:bodyPr/>
          <a:lstStyle/>
          <a:p>
            <a:r>
              <a:rPr lang="en-US" altLang="en-US" sz="4000" smtClean="0"/>
              <a:t>Are superclass’s Constructor Inherited?</a:t>
            </a:r>
          </a:p>
        </p:txBody>
      </p:sp>
      <p:sp>
        <p:nvSpPr>
          <p:cNvPr id="7172" name="Text Box 3"/>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600"/>
              <a:t>No. They are not inherited.</a:t>
            </a:r>
          </a:p>
          <a:p>
            <a:pPr>
              <a:spcBef>
                <a:spcPct val="50000"/>
              </a:spcBef>
            </a:pPr>
            <a:r>
              <a:rPr lang="en-US" altLang="en-US" sz="2600"/>
              <a:t>They are invoked explicitly or implicitly. </a:t>
            </a:r>
          </a:p>
          <a:p>
            <a:pPr>
              <a:spcBef>
                <a:spcPct val="50000"/>
              </a:spcBef>
            </a:pPr>
            <a:r>
              <a:rPr lang="en-US" altLang="en-US" sz="2600"/>
              <a:t>Explicitly using the super keyword.</a:t>
            </a:r>
          </a:p>
        </p:txBody>
      </p:sp>
      <p:sp>
        <p:nvSpPr>
          <p:cNvPr id="7173" name="Text Box 4"/>
          <p:cNvSpPr txBox="1">
            <a:spLocks noChangeArrowheads="1"/>
          </p:cNvSpPr>
          <p:nvPr/>
        </p:nvSpPr>
        <p:spPr bwMode="auto">
          <a:xfrm>
            <a:off x="381000" y="32766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A constructor is used to construct an instance of a class. Unlike properties and methods, a superclass's constructors are not inherited in the subclass. 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A35429-13FB-4D40-87C1-491668CE57FC}" type="slidenum">
              <a:rPr lang="en-US" altLang="en-US" sz="1400"/>
              <a:t>30</a:t>
            </a:fld>
            <a:endParaRPr lang="en-US" altLang="en-US" sz="1400"/>
          </a:p>
        </p:txBody>
      </p:sp>
      <p:sp>
        <p:nvSpPr>
          <p:cNvPr id="31747" name="Rectangle 2"/>
          <p:cNvSpPr>
            <a:spLocks noGrp="1" noChangeArrowheads="1"/>
          </p:cNvSpPr>
          <p:nvPr>
            <p:ph type="title"/>
          </p:nvPr>
        </p:nvSpPr>
        <p:spPr>
          <a:xfrm>
            <a:off x="685800" y="304800"/>
            <a:ext cx="7772400" cy="457200"/>
          </a:xfrm>
          <a:noFill/>
        </p:spPr>
        <p:txBody>
          <a:bodyPr/>
          <a:lstStyle/>
          <a:p>
            <a:r>
              <a:rPr lang="en-US" altLang="en-US" sz="4000" smtClean="0"/>
              <a:t>Dynamic Binding</a:t>
            </a:r>
            <a:endParaRPr lang="en-US" altLang="en-US" b="1" smtClean="0">
              <a:latin typeface="Courier" charset="0"/>
            </a:endParaRPr>
          </a:p>
        </p:txBody>
      </p:sp>
      <p:sp>
        <p:nvSpPr>
          <p:cNvPr id="31748" name="Rectangle 3"/>
          <p:cNvSpPr>
            <a:spLocks noGrp="1" noChangeArrowheads="1"/>
          </p:cNvSpPr>
          <p:nvPr>
            <p:ph type="body" idx="1"/>
          </p:nvPr>
        </p:nvSpPr>
        <p:spPr>
          <a:xfrm>
            <a:off x="228600" y="990600"/>
            <a:ext cx="8915400" cy="3505200"/>
          </a:xfrm>
          <a:noFill/>
        </p:spPr>
        <p:txBody>
          <a:bodyPr/>
          <a:lstStyle/>
          <a:p>
            <a:pPr marL="0" indent="0">
              <a:lnSpc>
                <a:spcPct val="90000"/>
              </a:lnSpc>
              <a:buFont typeface="Monotype Sorts" pitchFamily="2" charset="2"/>
              <a:buNone/>
            </a:pPr>
            <a:r>
              <a:rPr lang="en-US" altLang="en-US" sz="2600" smtClean="0">
                <a:cs typeface="Times New Roman" panose="02020603050405020304" pitchFamily="18" charset="0"/>
              </a:rPr>
              <a:t>Dynamic binding works as follows: Suppose an object </a:t>
            </a:r>
            <a:r>
              <a:rPr lang="en-US" altLang="en-US" sz="2600" u="sng" smtClean="0">
                <a:cs typeface="Times New Roman" panose="02020603050405020304" pitchFamily="18" charset="0"/>
              </a:rPr>
              <a:t>o</a:t>
            </a:r>
            <a:r>
              <a:rPr lang="en-US" altLang="en-US" sz="2600" smtClean="0">
                <a:cs typeface="Times New Roman" panose="02020603050405020304" pitchFamily="18" charset="0"/>
              </a:rPr>
              <a:t> is an instance of classes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1</a:t>
            </a:r>
            <a:r>
              <a:rPr lang="en-US" altLang="en-US" sz="2600" smtClean="0">
                <a:cs typeface="Times New Roman" panose="02020603050405020304" pitchFamily="18" charset="0"/>
              </a:rPr>
              <a:t>,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2</a:t>
            </a:r>
            <a:r>
              <a:rPr lang="en-US" altLang="en-US" sz="2600" smtClean="0">
                <a:cs typeface="Times New Roman" panose="02020603050405020304" pitchFamily="18" charset="0"/>
              </a:rPr>
              <a:t>, ...,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n-1</a:t>
            </a:r>
            <a:r>
              <a:rPr lang="en-US" altLang="en-US" sz="2600" smtClean="0">
                <a:cs typeface="Times New Roman" panose="02020603050405020304" pitchFamily="18" charset="0"/>
              </a:rPr>
              <a:t>, and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a:t>
            </a:r>
            <a:r>
              <a:rPr lang="en-US" altLang="en-US" sz="2600" smtClean="0">
                <a:cs typeface="Times New Roman" panose="02020603050405020304" pitchFamily="18" charset="0"/>
              </a:rPr>
              <a:t>, where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1</a:t>
            </a:r>
            <a:r>
              <a:rPr lang="en-US" altLang="en-US" sz="2600" smtClean="0">
                <a:cs typeface="Times New Roman" panose="02020603050405020304" pitchFamily="18" charset="0"/>
              </a:rPr>
              <a:t> is a subclass of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2</a:t>
            </a:r>
            <a:r>
              <a:rPr lang="en-US" altLang="en-US" sz="2600" smtClean="0">
                <a:cs typeface="Times New Roman" panose="02020603050405020304" pitchFamily="18" charset="0"/>
              </a:rPr>
              <a:t>,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2</a:t>
            </a:r>
            <a:r>
              <a:rPr lang="en-US" altLang="en-US" sz="2600" smtClean="0">
                <a:cs typeface="Times New Roman" panose="02020603050405020304" pitchFamily="18" charset="0"/>
              </a:rPr>
              <a:t> is a subclass of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3</a:t>
            </a:r>
            <a:r>
              <a:rPr lang="en-US" altLang="en-US" sz="2600" smtClean="0">
                <a:cs typeface="Times New Roman" panose="02020603050405020304" pitchFamily="18" charset="0"/>
              </a:rPr>
              <a:t>, ..., and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n-1</a:t>
            </a:r>
            <a:r>
              <a:rPr lang="en-US" altLang="en-US" sz="2600" smtClean="0">
                <a:cs typeface="Times New Roman" panose="02020603050405020304" pitchFamily="18" charset="0"/>
              </a:rPr>
              <a:t> is a subclass of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a:t>
            </a:r>
            <a:r>
              <a:rPr lang="en-US" altLang="en-US" sz="2600" smtClean="0">
                <a:cs typeface="Times New Roman" panose="02020603050405020304" pitchFamily="18" charset="0"/>
              </a:rPr>
              <a:t>. </a:t>
            </a:r>
            <a:r>
              <a:rPr lang="en-US" altLang="en-US" sz="2600" smtClean="0">
                <a:cs typeface="Courier New" panose="02070309020205020404" pitchFamily="49" charset="0"/>
              </a:rPr>
              <a:t>That is,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a:t>
            </a:r>
            <a:r>
              <a:rPr lang="en-US" altLang="en-US" sz="2600" smtClean="0">
                <a:cs typeface="Courier New" panose="02070309020205020404" pitchFamily="49" charset="0"/>
              </a:rPr>
              <a:t> is the most general class, and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1</a:t>
            </a:r>
            <a:r>
              <a:rPr lang="en-US" altLang="en-US" sz="2600" smtClean="0">
                <a:cs typeface="Courier New" panose="02070309020205020404" pitchFamily="49" charset="0"/>
              </a:rPr>
              <a:t> is the most specific class. In Java,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a:t>
            </a:r>
            <a:r>
              <a:rPr lang="en-US" altLang="en-US" sz="2600" smtClean="0">
                <a:cs typeface="Courier New" panose="02070309020205020404" pitchFamily="49" charset="0"/>
              </a:rPr>
              <a:t> is the </a:t>
            </a:r>
            <a:r>
              <a:rPr lang="en-US" altLang="en-US" sz="2600" u="sng" smtClean="0">
                <a:cs typeface="Courier New" panose="02070309020205020404" pitchFamily="49" charset="0"/>
              </a:rPr>
              <a:t>Object</a:t>
            </a:r>
            <a:r>
              <a:rPr lang="en-US" altLang="en-US" sz="2600" smtClean="0">
                <a:cs typeface="Courier New" panose="02070309020205020404" pitchFamily="49" charset="0"/>
              </a:rPr>
              <a:t> class. </a:t>
            </a:r>
            <a:r>
              <a:rPr lang="en-US" altLang="en-US" sz="2600" smtClean="0">
                <a:cs typeface="Times New Roman" panose="02020603050405020304" pitchFamily="18" charset="0"/>
              </a:rPr>
              <a:t>If </a:t>
            </a:r>
            <a:r>
              <a:rPr lang="en-US" altLang="en-US" sz="2600" u="sng" smtClean="0">
                <a:cs typeface="Times New Roman" panose="02020603050405020304" pitchFamily="18" charset="0"/>
              </a:rPr>
              <a:t>o</a:t>
            </a:r>
            <a:r>
              <a:rPr lang="en-US" altLang="en-US" sz="2600" smtClean="0">
                <a:cs typeface="Times New Roman" panose="02020603050405020304" pitchFamily="18" charset="0"/>
              </a:rPr>
              <a:t> invokes a method </a:t>
            </a:r>
            <a:r>
              <a:rPr lang="en-US" altLang="en-US" sz="2600" u="sng" smtClean="0">
                <a:cs typeface="Times New Roman" panose="02020603050405020304" pitchFamily="18" charset="0"/>
              </a:rPr>
              <a:t>p</a:t>
            </a:r>
            <a:r>
              <a:rPr lang="en-US" altLang="en-US" sz="2600" smtClean="0">
                <a:cs typeface="Times New Roman" panose="02020603050405020304" pitchFamily="18" charset="0"/>
              </a:rPr>
              <a:t>, the JVM searches the implementation for the method </a:t>
            </a:r>
            <a:r>
              <a:rPr lang="en-US" altLang="en-US" sz="2600" u="sng" smtClean="0">
                <a:cs typeface="Times New Roman" panose="02020603050405020304" pitchFamily="18" charset="0"/>
              </a:rPr>
              <a:t>p</a:t>
            </a:r>
            <a:r>
              <a:rPr lang="en-US" altLang="en-US" sz="2600" smtClean="0">
                <a:cs typeface="Times New Roman" panose="02020603050405020304" pitchFamily="18" charset="0"/>
              </a:rPr>
              <a:t> in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1</a:t>
            </a:r>
            <a:r>
              <a:rPr lang="en-US" altLang="en-US" sz="2600" smtClean="0">
                <a:cs typeface="Times New Roman" panose="02020603050405020304" pitchFamily="18" charset="0"/>
              </a:rPr>
              <a:t>,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2</a:t>
            </a:r>
            <a:r>
              <a:rPr lang="en-US" altLang="en-US" sz="2600" smtClean="0">
                <a:cs typeface="Times New Roman" panose="02020603050405020304" pitchFamily="18" charset="0"/>
              </a:rPr>
              <a:t>, ...,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n-1 </a:t>
            </a:r>
            <a:r>
              <a:rPr lang="en-US" altLang="en-US" sz="2600" smtClean="0">
                <a:cs typeface="Times New Roman" panose="02020603050405020304" pitchFamily="18" charset="0"/>
              </a:rPr>
              <a:t>and </a:t>
            </a:r>
            <a:r>
              <a:rPr lang="en-US" altLang="en-US" sz="2600" u="sng" smtClean="0">
                <a:cs typeface="Times New Roman" panose="02020603050405020304" pitchFamily="18" charset="0"/>
              </a:rPr>
              <a:t>C</a:t>
            </a:r>
            <a:r>
              <a:rPr lang="en-US" altLang="en-US" sz="2600" u="sng" baseline="-30000" smtClean="0">
                <a:cs typeface="Times New Roman" panose="02020603050405020304" pitchFamily="18" charset="0"/>
              </a:rPr>
              <a:t>n</a:t>
            </a:r>
            <a:r>
              <a:rPr lang="en-US" altLang="en-US" sz="2600" smtClean="0">
                <a:cs typeface="Times New Roman" panose="02020603050405020304" pitchFamily="18" charset="0"/>
              </a:rPr>
              <a:t>, in this order, until it is found. </a:t>
            </a:r>
            <a:r>
              <a:rPr lang="en-US" altLang="en-US" sz="2600" smtClean="0">
                <a:cs typeface="Courier New" panose="02070309020205020404" pitchFamily="49" charset="0"/>
              </a:rPr>
              <a:t>Once an implementation is found, the search stops and the first-found implementation is invoked.</a:t>
            </a:r>
          </a:p>
        </p:txBody>
      </p:sp>
      <p:graphicFrame>
        <p:nvGraphicFramePr>
          <p:cNvPr id="31749" name="Object 4"/>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31784" name="Picture" r:id="rId3" imgW="3715385" imgH="857885" progId="Word.Picture.8">
                  <p:embed/>
                </p:oleObj>
              </mc:Choice>
              <mc:Fallback>
                <p:oleObj name="Picture" r:id="rId3" imgW="3715385" imgH="85788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E9B8F1-B81D-46E1-850F-81483A58ED17}" type="slidenum">
              <a:rPr lang="en-US" altLang="en-US" sz="1400"/>
              <a:t>31</a:t>
            </a:fld>
            <a:endParaRPr lang="en-US" altLang="en-US" sz="1400"/>
          </a:p>
        </p:txBody>
      </p:sp>
      <p:sp>
        <p:nvSpPr>
          <p:cNvPr id="32771" name="Rectangle 2"/>
          <p:cNvSpPr>
            <a:spLocks noGrp="1" noChangeArrowheads="1"/>
          </p:cNvSpPr>
          <p:nvPr>
            <p:ph type="title"/>
          </p:nvPr>
        </p:nvSpPr>
        <p:spPr>
          <a:xfrm>
            <a:off x="685800" y="500269"/>
            <a:ext cx="7772400" cy="457200"/>
          </a:xfrm>
          <a:noFill/>
        </p:spPr>
        <p:txBody>
          <a:bodyPr/>
          <a:lstStyle/>
          <a:p>
            <a:r>
              <a:rPr lang="en-US" altLang="en-US" sz="4000" dirty="0" smtClean="0"/>
              <a:t>Method Matching vs. Binding</a:t>
            </a:r>
            <a:endParaRPr lang="en-US" altLang="en-US" b="1" dirty="0" smtClean="0">
              <a:latin typeface="Courier" charset="0"/>
            </a:endParaRPr>
          </a:p>
        </p:txBody>
      </p:sp>
      <p:sp>
        <p:nvSpPr>
          <p:cNvPr id="32772" name="Rectangle 3"/>
          <p:cNvSpPr>
            <a:spLocks noGrp="1" noChangeArrowheads="1"/>
          </p:cNvSpPr>
          <p:nvPr>
            <p:ph type="body" idx="1"/>
          </p:nvPr>
        </p:nvSpPr>
        <p:spPr>
          <a:xfrm>
            <a:off x="190500" y="1811441"/>
            <a:ext cx="8763000" cy="3505200"/>
          </a:xfrm>
          <a:noFill/>
        </p:spPr>
        <p:txBody>
          <a:bodyPr/>
          <a:lstStyle/>
          <a:p>
            <a:pPr marL="0" indent="0">
              <a:lnSpc>
                <a:spcPct val="90000"/>
              </a:lnSpc>
              <a:buFont typeface="Monotype Sorts" pitchFamily="2" charset="2"/>
              <a:buNone/>
            </a:pPr>
            <a:r>
              <a:rPr lang="en-US" altLang="en-US" sz="3000" dirty="0" smtClean="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See Review Questions 10.7 and 10.9.</a:t>
            </a:r>
            <a:r>
              <a:rPr lang="en-US" altLang="en-US" sz="3000" dirty="0" smtClean="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AC40DE-348D-4031-97E8-38A06A9A4AD3}" type="slidenum">
              <a:rPr lang="en-US" altLang="en-US" sz="1400"/>
              <a:t>32</a:t>
            </a:fld>
            <a:endParaRPr lang="en-US" altLang="en-US" sz="1400"/>
          </a:p>
        </p:txBody>
      </p:sp>
      <p:sp>
        <p:nvSpPr>
          <p:cNvPr id="33795" name="Rectangle 2"/>
          <p:cNvSpPr>
            <a:spLocks noGrp="1" noChangeArrowheads="1"/>
          </p:cNvSpPr>
          <p:nvPr>
            <p:ph type="title"/>
          </p:nvPr>
        </p:nvSpPr>
        <p:spPr>
          <a:xfrm>
            <a:off x="228600" y="152400"/>
            <a:ext cx="8763000" cy="685800"/>
          </a:xfrm>
          <a:noFill/>
        </p:spPr>
        <p:txBody>
          <a:bodyPr/>
          <a:lstStyle/>
          <a:p>
            <a:r>
              <a:rPr lang="en-US" altLang="en-US" sz="4000" dirty="0" smtClean="0"/>
              <a:t>Generic Programming</a:t>
            </a:r>
            <a:endParaRPr lang="en-US" altLang="en-US" b="1" dirty="0" smtClean="0">
              <a:latin typeface="Courier" charset="0"/>
            </a:endParaRPr>
          </a:p>
        </p:txBody>
      </p:sp>
      <p:sp>
        <p:nvSpPr>
          <p:cNvPr id="33796" name="Text Box 3"/>
          <p:cNvSpPr txBox="1">
            <a:spLocks noChangeArrowheads="1"/>
          </p:cNvSpPr>
          <p:nvPr/>
        </p:nvSpPr>
        <p:spPr bwMode="auto">
          <a:xfrm>
            <a:off x="152400" y="1033462"/>
            <a:ext cx="4114800" cy="506253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public class </a:t>
            </a:r>
            <a:r>
              <a:rPr lang="en-US" altLang="en-US" sz="1200" dirty="0" err="1">
                <a:solidFill>
                  <a:schemeClr val="bg2"/>
                </a:solidFill>
                <a:latin typeface="Courier New" panose="02070309020205020404" pitchFamily="49" charset="0"/>
                <a:cs typeface="Times New Roman" panose="02020603050405020304" pitchFamily="18" charset="0"/>
              </a:rPr>
              <a:t>PolymorphismDemo</a:t>
            </a: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200" dirty="0" err="1">
                <a:solidFill>
                  <a:schemeClr val="bg2"/>
                </a:solidFill>
                <a:latin typeface="Courier New" panose="02070309020205020404" pitchFamily="49" charset="0"/>
                <a:cs typeface="Times New Roman" panose="02020603050405020304" pitchFamily="18" charset="0"/>
              </a:rPr>
              <a:t>args</a:t>
            </a: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m(new </a:t>
            </a:r>
            <a:r>
              <a:rPr lang="en-US" altLang="en-US" sz="1200" dirty="0" err="1">
                <a:solidFill>
                  <a:schemeClr val="bg2"/>
                </a:solidFill>
                <a:latin typeface="Courier New" panose="02070309020205020404" pitchFamily="49" charset="0"/>
                <a:cs typeface="Times New Roman" panose="02020603050405020304" pitchFamily="18" charset="0"/>
              </a:rPr>
              <a:t>GraduateStudent</a:t>
            </a:r>
            <a:r>
              <a:rPr lang="en-US" altLang="en-US" sz="12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m(new Student());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m(new Person());</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m(new Object());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r>
              <a:rPr lang="en-US" altLang="en-US" sz="1200" dirty="0" err="1">
                <a:solidFill>
                  <a:schemeClr val="bg2"/>
                </a:solidFill>
                <a:latin typeface="Courier New" panose="02070309020205020404" pitchFamily="49" charset="0"/>
                <a:cs typeface="Times New Roman" panose="02020603050405020304" pitchFamily="18" charset="0"/>
              </a:rPr>
              <a:t>System.out.println</a:t>
            </a:r>
            <a:r>
              <a:rPr lang="en-US" altLang="en-US" sz="1200" dirty="0">
                <a:solidFill>
                  <a:schemeClr val="bg2"/>
                </a:solidFill>
                <a:latin typeface="Courier New" panose="02070309020205020404" pitchFamily="49" charset="0"/>
                <a:cs typeface="Times New Roman" panose="02020603050405020304" pitchFamily="18" charset="0"/>
              </a:rPr>
              <a:t>(</a:t>
            </a:r>
            <a:r>
              <a:rPr lang="en-US" altLang="en-US" sz="1200" dirty="0" err="1">
                <a:solidFill>
                  <a:schemeClr val="bg2"/>
                </a:solidFill>
                <a:latin typeface="Courier New" panose="02070309020205020404" pitchFamily="49" charset="0"/>
                <a:cs typeface="Times New Roman" panose="02020603050405020304" pitchFamily="18" charset="0"/>
              </a:rPr>
              <a:t>x.toString</a:t>
            </a:r>
            <a:r>
              <a:rPr lang="en-US" altLang="en-US" sz="12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class </a:t>
            </a:r>
            <a:r>
              <a:rPr lang="en-US" altLang="en-US" sz="1200" dirty="0" err="1">
                <a:solidFill>
                  <a:schemeClr val="bg2"/>
                </a:solidFill>
                <a:latin typeface="Courier New" panose="02070309020205020404" pitchFamily="49" charset="0"/>
                <a:cs typeface="Times New Roman" panose="02020603050405020304" pitchFamily="18" charset="0"/>
              </a:rPr>
              <a:t>GraduateStudent</a:t>
            </a:r>
            <a:r>
              <a:rPr lang="en-US" altLang="en-US" sz="1200" dirty="0">
                <a:solidFill>
                  <a:schemeClr val="bg2"/>
                </a:solidFill>
                <a:latin typeface="Courier New" panose="02070309020205020404" pitchFamily="49" charset="0"/>
                <a:cs typeface="Times New Roman" panose="02020603050405020304" pitchFamily="18" charset="0"/>
              </a:rPr>
              <a:t> extends Student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public String </a:t>
            </a:r>
            <a:r>
              <a:rPr lang="en-US" altLang="en-US" sz="1200" dirty="0" err="1">
                <a:solidFill>
                  <a:schemeClr val="bg2"/>
                </a:solidFill>
                <a:latin typeface="Courier New" panose="02070309020205020404" pitchFamily="49" charset="0"/>
                <a:cs typeface="Times New Roman" panose="02020603050405020304" pitchFamily="18" charset="0"/>
              </a:rPr>
              <a:t>toString</a:t>
            </a: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return "Student";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public String </a:t>
            </a:r>
            <a:r>
              <a:rPr lang="en-US" altLang="en-US" sz="1200" dirty="0" err="1">
                <a:solidFill>
                  <a:schemeClr val="bg2"/>
                </a:solidFill>
                <a:latin typeface="Courier New" panose="02070309020205020404" pitchFamily="49" charset="0"/>
                <a:cs typeface="Times New Roman" panose="02020603050405020304" pitchFamily="18" charset="0"/>
              </a:rPr>
              <a:t>toString</a:t>
            </a: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return "Person";</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chemeClr val="bg2"/>
                </a:solidFill>
                <a:latin typeface="Courier New" panose="02070309020205020404" pitchFamily="49" charset="0"/>
                <a:cs typeface="Times New Roman" panose="02020603050405020304" pitchFamily="18" charset="0"/>
              </a:rPr>
              <a:t>}</a:t>
            </a:r>
          </a:p>
        </p:txBody>
      </p:sp>
      <p:sp>
        <p:nvSpPr>
          <p:cNvPr id="33797" name="Rectangle 7"/>
          <p:cNvSpPr>
            <a:spLocks noGrp="1" noChangeArrowheads="1"/>
          </p:cNvSpPr>
          <p:nvPr>
            <p:ph type="body" idx="1"/>
          </p:nvPr>
        </p:nvSpPr>
        <p:spPr>
          <a:xfrm>
            <a:off x="4419600" y="1600200"/>
            <a:ext cx="4495800" cy="3810000"/>
          </a:xfrm>
          <a:noFill/>
        </p:spPr>
        <p:txBody>
          <a:bodyPr/>
          <a:lstStyle/>
          <a:p>
            <a:pPr marL="0" indent="0">
              <a:lnSpc>
                <a:spcPct val="90000"/>
              </a:lnSpc>
              <a:buFont typeface="Monotype Sorts" pitchFamily="2" charset="2"/>
              <a:buNone/>
            </a:pPr>
            <a:r>
              <a:rPr lang="en-US" altLang="en-US" sz="2000" dirty="0" smtClean="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a:t>
            </a:r>
            <a:r>
              <a:rPr lang="en-US" altLang="en-US" sz="2000" dirty="0" err="1" smtClean="0">
                <a:cs typeface="Times New Roman" panose="02020603050405020304" pitchFamily="18" charset="0"/>
              </a:rPr>
              <a:t>toString</a:t>
            </a:r>
            <a:r>
              <a:rPr lang="en-US" altLang="en-US" sz="2000" dirty="0" smtClean="0">
                <a:cs typeface="Times New Roman" panose="02020603050405020304" pitchFamily="18" charset="0"/>
              </a:rPr>
              <a:t>) is determined dynamically.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790B38-9415-40C6-B1A9-1AEB9E44A8D9}" type="slidenum">
              <a:rPr lang="en-US" altLang="en-US" sz="1400"/>
              <a:t>33</a:t>
            </a:fld>
            <a:endParaRPr lang="en-US" altLang="en-US" sz="1400"/>
          </a:p>
        </p:txBody>
      </p:sp>
      <p:sp>
        <p:nvSpPr>
          <p:cNvPr id="34819" name="Rectangle 2"/>
          <p:cNvSpPr>
            <a:spLocks noGrp="1" noChangeArrowheads="1"/>
          </p:cNvSpPr>
          <p:nvPr>
            <p:ph type="title"/>
          </p:nvPr>
        </p:nvSpPr>
        <p:spPr>
          <a:xfrm>
            <a:off x="685800" y="228600"/>
            <a:ext cx="7772400" cy="609600"/>
          </a:xfrm>
          <a:noFill/>
        </p:spPr>
        <p:txBody>
          <a:bodyPr/>
          <a:lstStyle/>
          <a:p>
            <a:r>
              <a:rPr lang="en-US" altLang="en-US" smtClean="0"/>
              <a:t>Casting Objects</a:t>
            </a:r>
          </a:p>
        </p:txBody>
      </p:sp>
      <p:sp>
        <p:nvSpPr>
          <p:cNvPr id="34820" name="Rectangle 3"/>
          <p:cNvSpPr>
            <a:spLocks noGrp="1" noChangeArrowheads="1"/>
          </p:cNvSpPr>
          <p:nvPr>
            <p:ph type="body" idx="1"/>
          </p:nvPr>
        </p:nvSpPr>
        <p:spPr>
          <a:xfrm>
            <a:off x="228600" y="990600"/>
            <a:ext cx="8686800" cy="4114800"/>
          </a:xfrm>
          <a:noFill/>
        </p:spPr>
        <p:txBody>
          <a:bodyPr/>
          <a:lstStyle/>
          <a:p>
            <a:pPr marL="0" indent="0" defTabSz="-635">
              <a:buFont typeface="Monotype Sorts" pitchFamily="2" charset="2"/>
              <a:buNone/>
              <a:tabLst>
                <a:tab pos="57150" algn="l"/>
                <a:tab pos="285750" algn="l"/>
              </a:tabLst>
            </a:pPr>
            <a:r>
              <a:rPr lang="en-US" altLang="en-US" sz="2400" smtClean="0">
                <a:cs typeface="Courier New" panose="02070309020205020404" pitchFamily="49" charset="0"/>
              </a:rPr>
              <a:t>You have already used the casting operator to convert variables of one primitive type to another. </a:t>
            </a:r>
            <a:r>
              <a:rPr lang="en-US" altLang="en-US" sz="2400" i="1" smtClean="0">
                <a:cs typeface="Courier New" panose="02070309020205020404" pitchFamily="49" charset="0"/>
              </a:rPr>
              <a:t>Casting</a:t>
            </a:r>
            <a:r>
              <a:rPr lang="en-US" altLang="en-US" sz="2400" smtClean="0">
                <a:cs typeface="Courier New" panose="02070309020205020404" pitchFamily="49" charset="0"/>
              </a:rPr>
              <a:t> can also be used to convert an object of one class type to another within an inheritance hierarchy. In the preceding section, the statement </a:t>
            </a:r>
          </a:p>
          <a:p>
            <a:pPr marL="628650" lvl="1" indent="-171450" defTabSz="-635">
              <a:buFontTx/>
              <a:buNone/>
              <a:tabLst>
                <a:tab pos="57150" algn="l"/>
                <a:tab pos="285750" algn="l"/>
              </a:tabLst>
            </a:pPr>
            <a:r>
              <a:rPr lang="en-US" altLang="en-US" sz="2000" smtClean="0">
                <a:cs typeface="Times New Roman" panose="02020603050405020304" pitchFamily="18" charset="0"/>
              </a:rPr>
              <a:t>m(new Student());</a:t>
            </a:r>
          </a:p>
          <a:p>
            <a:pPr marL="0" indent="0" algn="ctr" defTabSz="-635">
              <a:spcBef>
                <a:spcPct val="0"/>
              </a:spcBef>
              <a:buClrTx/>
              <a:buSzTx/>
              <a:buFontTx/>
              <a:buNone/>
              <a:tabLst>
                <a:tab pos="57150" algn="l"/>
                <a:tab pos="285750" algn="l"/>
              </a:tabLst>
            </a:pPr>
            <a:endParaRPr lang="en-US" altLang="en-US" sz="2400" smtClean="0">
              <a:cs typeface="Courier New" panose="02070309020205020404" pitchFamily="49" charset="0"/>
            </a:endParaRPr>
          </a:p>
          <a:p>
            <a:pPr marL="0" indent="0" defTabSz="-635">
              <a:spcBef>
                <a:spcPct val="0"/>
              </a:spcBef>
              <a:buClrTx/>
              <a:buSzTx/>
              <a:buFontTx/>
              <a:buNone/>
              <a:tabLst>
                <a:tab pos="57150" algn="l"/>
                <a:tab pos="285750" algn="l"/>
              </a:tabLst>
            </a:pPr>
            <a:r>
              <a:rPr lang="en-US" altLang="en-US" sz="2400" smtClean="0">
                <a:cs typeface="Courier New" panose="02070309020205020404" pitchFamily="49" charset="0"/>
              </a:rPr>
              <a:t>assigns the object new Student() to a parameter of the Object type. This statement is equivalent to:</a:t>
            </a:r>
          </a:p>
          <a:p>
            <a:pPr marL="0" indent="0" algn="ctr" defTabSz="-635">
              <a:spcBef>
                <a:spcPct val="0"/>
              </a:spcBef>
              <a:buClrTx/>
              <a:buSzTx/>
              <a:buFontTx/>
              <a:buNone/>
              <a:tabLst>
                <a:tab pos="57150" algn="l"/>
                <a:tab pos="285750" algn="l"/>
              </a:tabLst>
            </a:pPr>
            <a:endParaRPr lang="en-US" altLang="en-US" sz="2400" smtClean="0">
              <a:cs typeface="Courier New" panose="02070309020205020404" pitchFamily="49" charset="0"/>
            </a:endParaRPr>
          </a:p>
          <a:p>
            <a:pPr marL="628650" lvl="1" indent="-171450" defTabSz="-635">
              <a:buFontTx/>
              <a:buNone/>
              <a:tabLst>
                <a:tab pos="57150" algn="l"/>
                <a:tab pos="285750" algn="l"/>
              </a:tabLst>
            </a:pPr>
            <a:r>
              <a:rPr lang="en-US" altLang="en-US" sz="2000" smtClean="0">
                <a:cs typeface="Times New Roman" panose="02020603050405020304" pitchFamily="18" charset="0"/>
              </a:rPr>
              <a:t>Object o = new Student(); </a:t>
            </a:r>
            <a:r>
              <a:rPr lang="en-US" altLang="en-US" sz="2000" smtClean="0">
                <a:solidFill>
                  <a:srgbClr val="99CC00"/>
                </a:solidFill>
                <a:cs typeface="Times New Roman" panose="02020603050405020304" pitchFamily="18" charset="0"/>
              </a:rPr>
              <a:t>// Implicit casting</a:t>
            </a:r>
            <a:endParaRPr lang="en-US" altLang="en-US" sz="2000" smtClean="0">
              <a:cs typeface="Times New Roman" panose="02020603050405020304" pitchFamily="18" charset="0"/>
            </a:endParaRPr>
          </a:p>
          <a:p>
            <a:pPr marL="628650" lvl="1" indent="-171450" defTabSz="-635">
              <a:buFontTx/>
              <a:buNone/>
              <a:tabLst>
                <a:tab pos="57150" algn="l"/>
                <a:tab pos="285750" algn="l"/>
              </a:tabLst>
            </a:pPr>
            <a:r>
              <a:rPr lang="en-US" altLang="en-US" sz="2000" smtClean="0">
                <a:cs typeface="Times New Roman" panose="02020603050405020304" pitchFamily="18" charset="0"/>
              </a:rPr>
              <a:t>m(o);</a:t>
            </a:r>
          </a:p>
        </p:txBody>
      </p:sp>
      <p:sp>
        <p:nvSpPr>
          <p:cNvPr id="330756" name="Text Box 4"/>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DD7F5F-9278-4407-8554-B4EF7ACD4E55}" type="slidenum">
              <a:rPr lang="en-US" altLang="en-US" sz="1400"/>
              <a:t>34</a:t>
            </a:fld>
            <a:endParaRPr lang="en-US" altLang="en-US" sz="1400"/>
          </a:p>
        </p:txBody>
      </p:sp>
      <p:sp>
        <p:nvSpPr>
          <p:cNvPr id="35843" name="Rectangle 2"/>
          <p:cNvSpPr>
            <a:spLocks noGrp="1" noChangeArrowheads="1"/>
          </p:cNvSpPr>
          <p:nvPr>
            <p:ph type="title"/>
          </p:nvPr>
        </p:nvSpPr>
        <p:spPr>
          <a:xfrm>
            <a:off x="685800" y="228600"/>
            <a:ext cx="7772400" cy="609600"/>
          </a:xfrm>
          <a:noFill/>
        </p:spPr>
        <p:txBody>
          <a:bodyPr/>
          <a:lstStyle/>
          <a:p>
            <a:r>
              <a:rPr lang="en-US" altLang="en-US" smtClean="0"/>
              <a:t>Why Casting Is Necessary?</a:t>
            </a:r>
          </a:p>
        </p:txBody>
      </p:sp>
      <p:sp>
        <p:nvSpPr>
          <p:cNvPr id="35844" name="Rectangle 3"/>
          <p:cNvSpPr>
            <a:spLocks noGrp="1" noChangeArrowheads="1"/>
          </p:cNvSpPr>
          <p:nvPr>
            <p:ph type="body" idx="1"/>
          </p:nvPr>
        </p:nvSpPr>
        <p:spPr>
          <a:xfrm>
            <a:off x="228600" y="990600"/>
            <a:ext cx="8763000" cy="5410200"/>
          </a:xfrm>
          <a:noFill/>
        </p:spPr>
        <p:txBody>
          <a:bodyPr/>
          <a:lstStyle/>
          <a:p>
            <a:pPr marL="0" indent="0" defTabSz="-635">
              <a:lnSpc>
                <a:spcPct val="90000"/>
              </a:lnSpc>
              <a:spcBef>
                <a:spcPct val="0"/>
              </a:spcBef>
              <a:buFont typeface="Monotype Sorts" pitchFamily="2" charset="2"/>
              <a:buNone/>
              <a:tabLst>
                <a:tab pos="57150" algn="l"/>
                <a:tab pos="285750" algn="l"/>
              </a:tabLst>
            </a:pPr>
            <a:r>
              <a:rPr lang="en-US" altLang="en-US" sz="2400" smtClean="0">
                <a:cs typeface="Courier New" panose="02070309020205020404" pitchFamily="49" charset="0"/>
              </a:rPr>
              <a:t>Suppose you want to assign the object reference o to a variable of the Student type using the following statement:</a:t>
            </a:r>
          </a:p>
          <a:p>
            <a:pPr marL="0" indent="0" defTabSz="-635">
              <a:lnSpc>
                <a:spcPct val="90000"/>
              </a:lnSpc>
              <a:spcBef>
                <a:spcPct val="0"/>
              </a:spcBef>
              <a:buFont typeface="Monotype Sorts" pitchFamily="2" charset="2"/>
              <a:buNone/>
              <a:tabLst>
                <a:tab pos="57150" algn="l"/>
                <a:tab pos="285750" algn="l"/>
              </a:tabLst>
            </a:pPr>
            <a:endParaRPr lang="en-US" altLang="en-US" sz="2400" smtClean="0">
              <a:cs typeface="Courier New" panose="02070309020205020404" pitchFamily="49" charset="0"/>
            </a:endParaRPr>
          </a:p>
          <a:p>
            <a:pPr marL="628650" lvl="1" indent="-171450" defTabSz="-635">
              <a:lnSpc>
                <a:spcPct val="90000"/>
              </a:lnSpc>
              <a:buFontTx/>
              <a:buNone/>
              <a:tabLst>
                <a:tab pos="57150" algn="l"/>
                <a:tab pos="285750" algn="l"/>
              </a:tabLst>
            </a:pPr>
            <a:r>
              <a:rPr lang="en-US" altLang="en-US" sz="2000" smtClean="0">
                <a:cs typeface="Courier New" panose="02070309020205020404" pitchFamily="49" charset="0"/>
              </a:rPr>
              <a:t>Student b = o;</a:t>
            </a:r>
          </a:p>
          <a:p>
            <a:pPr marL="0" indent="0" defTabSz="-635">
              <a:lnSpc>
                <a:spcPct val="90000"/>
              </a:lnSpc>
              <a:spcBef>
                <a:spcPct val="0"/>
              </a:spcBef>
              <a:buClrTx/>
              <a:buSzTx/>
              <a:buFontTx/>
              <a:buNone/>
              <a:tabLst>
                <a:tab pos="57150" algn="l"/>
                <a:tab pos="285750" algn="l"/>
              </a:tabLst>
            </a:pPr>
            <a:r>
              <a:rPr lang="en-US" altLang="en-US" sz="2400" smtClean="0">
                <a:cs typeface="Courier New" panose="02070309020205020404" pitchFamily="49" charset="0"/>
              </a:rPr>
              <a:t> </a:t>
            </a:r>
          </a:p>
          <a:p>
            <a:pPr marL="0" indent="0" defTabSz="-635">
              <a:lnSpc>
                <a:spcPct val="90000"/>
              </a:lnSpc>
              <a:spcBef>
                <a:spcPct val="0"/>
              </a:spcBef>
              <a:buClrTx/>
              <a:buSzTx/>
              <a:buFontTx/>
              <a:buNone/>
              <a:tabLst>
                <a:tab pos="57150" algn="l"/>
                <a:tab pos="285750" algn="l"/>
              </a:tabLst>
            </a:pPr>
            <a:r>
              <a:rPr lang="en-US" altLang="en-US" sz="2400" smtClean="0">
                <a:cs typeface="Courier New" panose="02070309020205020404" pitchFamily="49" charset="0"/>
              </a:rPr>
              <a:t>A compilation error would occur. Why does the statement </a:t>
            </a:r>
            <a:r>
              <a:rPr lang="en-US" altLang="en-US" sz="2400" b="1" smtClean="0">
                <a:cs typeface="Courier New" panose="02070309020205020404" pitchFamily="49" charset="0"/>
              </a:rPr>
              <a:t>Object o = new Student()</a:t>
            </a:r>
            <a:r>
              <a:rPr lang="en-US" altLang="en-US" sz="2400" smtClean="0">
                <a:cs typeface="Courier New" panose="02070309020205020404" pitchFamily="49" charset="0"/>
              </a:rPr>
              <a:t> work and the statement </a:t>
            </a:r>
            <a:r>
              <a:rPr lang="en-US" altLang="en-US" sz="2400" b="1" smtClean="0">
                <a:cs typeface="Courier New" panose="02070309020205020404" pitchFamily="49" charset="0"/>
              </a:rPr>
              <a:t>Student b = o</a:t>
            </a:r>
            <a:r>
              <a:rPr lang="en-US" altLang="en-US" sz="2400" smtClean="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defTabSz="-635">
              <a:lnSpc>
                <a:spcPct val="90000"/>
              </a:lnSpc>
              <a:spcBef>
                <a:spcPct val="0"/>
              </a:spcBef>
              <a:buClrTx/>
              <a:buSzTx/>
              <a:buFontTx/>
              <a:buNone/>
              <a:tabLst>
                <a:tab pos="57150" algn="l"/>
                <a:tab pos="285750" algn="l"/>
              </a:tabLst>
            </a:pPr>
            <a:endParaRPr lang="en-US" altLang="en-US" sz="2400" smtClean="0">
              <a:cs typeface="Courier New" panose="02070309020205020404" pitchFamily="49" charset="0"/>
            </a:endParaRPr>
          </a:p>
          <a:p>
            <a:pPr marL="628650" lvl="1" indent="-171450" defTabSz="-635">
              <a:lnSpc>
                <a:spcPct val="90000"/>
              </a:lnSpc>
              <a:buFontTx/>
              <a:buNone/>
              <a:tabLst>
                <a:tab pos="57150" algn="l"/>
                <a:tab pos="285750" algn="l"/>
              </a:tabLst>
            </a:pPr>
            <a:r>
              <a:rPr lang="en-US" altLang="en-US" sz="2000" smtClean="0">
                <a:cs typeface="Courier New" panose="02070309020205020404" pitchFamily="49" charset="0"/>
              </a:rPr>
              <a:t>Student b = (Student)o; // Explicit casting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A620E-829E-4F76-A7B1-D3C1E5A9912B}" type="slidenum">
              <a:rPr lang="en-US" altLang="en-US" sz="1400"/>
              <a:t>35</a:t>
            </a:fld>
            <a:endParaRPr lang="en-US" altLang="en-US" sz="1400"/>
          </a:p>
        </p:txBody>
      </p:sp>
      <p:sp>
        <p:nvSpPr>
          <p:cNvPr id="36867" name="Rectangle 2"/>
          <p:cNvSpPr>
            <a:spLocks noGrp="1" noChangeArrowheads="1"/>
          </p:cNvSpPr>
          <p:nvPr>
            <p:ph type="title"/>
          </p:nvPr>
        </p:nvSpPr>
        <p:spPr>
          <a:xfrm>
            <a:off x="685800" y="304800"/>
            <a:ext cx="7772400" cy="1428750"/>
          </a:xfrm>
          <a:noFill/>
        </p:spPr>
        <p:txBody>
          <a:bodyPr/>
          <a:lstStyle/>
          <a:p>
            <a:r>
              <a:rPr lang="en-US" altLang="en-US" smtClean="0"/>
              <a:t>Casting from</a:t>
            </a:r>
            <a:br>
              <a:rPr lang="en-US" altLang="en-US" smtClean="0"/>
            </a:br>
            <a:r>
              <a:rPr lang="en-US" altLang="en-US" smtClean="0"/>
              <a:t>Superclass to Subclass</a:t>
            </a:r>
          </a:p>
        </p:txBody>
      </p:sp>
      <p:sp>
        <p:nvSpPr>
          <p:cNvPr id="36868" name="Rectangle 3"/>
          <p:cNvSpPr>
            <a:spLocks noGrp="1" noChangeArrowheads="1"/>
          </p:cNvSpPr>
          <p:nvPr>
            <p:ph type="body" idx="1"/>
          </p:nvPr>
        </p:nvSpPr>
        <p:spPr>
          <a:xfrm>
            <a:off x="381000" y="2057400"/>
            <a:ext cx="8458200" cy="3962400"/>
          </a:xfrm>
          <a:noFill/>
        </p:spPr>
        <p:txBody>
          <a:bodyPr/>
          <a:lstStyle/>
          <a:p>
            <a:pPr marL="0" indent="0">
              <a:buFont typeface="Monotype Sorts" pitchFamily="2" charset="2"/>
              <a:buNone/>
            </a:pPr>
            <a:r>
              <a:rPr lang="en-US" altLang="en-US" dirty="0" smtClean="0"/>
              <a:t>Explicit casting must be used when casting an object from a superclass to a subclass.  This type of casting may not always succeed.</a:t>
            </a:r>
          </a:p>
          <a:p>
            <a:pPr marL="0" indent="0">
              <a:buFont typeface="Monotype Sorts" pitchFamily="2" charset="2"/>
              <a:buNone/>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Fruit </a:t>
            </a:r>
            <a:r>
              <a:rPr lang="en-US" altLang="en-US" sz="2400" dirty="0" err="1" smtClean="0">
                <a:latin typeface="Courier New" panose="02070309020205020404" pitchFamily="49" charset="0"/>
                <a:cs typeface="Courier New" panose="02070309020205020404" pitchFamily="49" charset="0"/>
              </a:rPr>
              <a:t>fruit</a:t>
            </a:r>
            <a:r>
              <a:rPr lang="en-US" altLang="en-US" sz="2400" dirty="0" smtClean="0">
                <a:latin typeface="Courier New" panose="02070309020205020404" pitchFamily="49" charset="0"/>
                <a:cs typeface="Courier New" panose="02070309020205020404" pitchFamily="49" charset="0"/>
              </a:rPr>
              <a:t> = new Apple();</a:t>
            </a:r>
            <a:endParaRPr lang="en-US" altLang="en-US" sz="3600" dirty="0" smtClean="0"/>
          </a:p>
          <a:p>
            <a:pPr lvl="1">
              <a:spcBef>
                <a:spcPct val="100000"/>
              </a:spcBef>
              <a:buFontTx/>
              <a:buNone/>
            </a:pPr>
            <a:r>
              <a:rPr lang="en-US" altLang="en-US" sz="2400" dirty="0" smtClean="0">
                <a:latin typeface="Courier New" panose="02070309020205020404" pitchFamily="49" charset="0"/>
              </a:rPr>
              <a:t>Apple x = (Apple)fruit;</a:t>
            </a:r>
          </a:p>
          <a:p>
            <a:pPr lvl="1">
              <a:spcBef>
                <a:spcPct val="100000"/>
              </a:spcBef>
              <a:buFontTx/>
              <a:buNone/>
            </a:pPr>
            <a:r>
              <a:rPr lang="en-US" altLang="en-US" sz="2400" dirty="0" smtClean="0">
                <a:latin typeface="Courier New" panose="02070309020205020404" pitchFamily="49" charset="0"/>
              </a:rPr>
              <a:t>Orange x = (Orange)fruit;</a:t>
            </a:r>
            <a:endParaRPr lang="en-US"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6CD2F6-CC4A-45F9-B8E6-FE38B7CE2060}" type="slidenum">
              <a:rPr lang="en-US" altLang="en-US" sz="1400"/>
              <a:t>36</a:t>
            </a:fld>
            <a:endParaRPr lang="en-US" altLang="en-US" sz="1400"/>
          </a:p>
        </p:txBody>
      </p:sp>
      <p:sp>
        <p:nvSpPr>
          <p:cNvPr id="37891" name="Rectangle 2"/>
          <p:cNvSpPr>
            <a:spLocks noGrp="1" noChangeArrowheads="1"/>
          </p:cNvSpPr>
          <p:nvPr>
            <p:ph type="title"/>
          </p:nvPr>
        </p:nvSpPr>
        <p:spPr>
          <a:xfrm>
            <a:off x="685800" y="0"/>
            <a:ext cx="7772400" cy="1447800"/>
          </a:xfrm>
          <a:noFill/>
        </p:spPr>
        <p:txBody>
          <a:bodyPr/>
          <a:lstStyle/>
          <a:p>
            <a:r>
              <a:rPr lang="en-US" altLang="en-US" smtClean="0"/>
              <a:t>The </a:t>
            </a:r>
            <a:r>
              <a:rPr lang="en-US" altLang="en-US" sz="4200" smtClean="0">
                <a:latin typeface="Courier New" panose="02070309020205020404" pitchFamily="49" charset="0"/>
              </a:rPr>
              <a:t>instanceof</a:t>
            </a:r>
            <a:r>
              <a:rPr lang="en-US" altLang="en-US" smtClean="0"/>
              <a:t> Operator</a:t>
            </a:r>
          </a:p>
        </p:txBody>
      </p:sp>
      <p:sp>
        <p:nvSpPr>
          <p:cNvPr id="37892" name="Rectangle 3"/>
          <p:cNvSpPr>
            <a:spLocks noGrp="1" noChangeArrowheads="1"/>
          </p:cNvSpPr>
          <p:nvPr>
            <p:ph type="body" idx="1"/>
          </p:nvPr>
        </p:nvSpPr>
        <p:spPr>
          <a:xfrm>
            <a:off x="609600" y="1371600"/>
            <a:ext cx="8153400" cy="4495800"/>
          </a:xfrm>
          <a:noFill/>
        </p:spPr>
        <p:txBody>
          <a:bodyPr/>
          <a:lstStyle/>
          <a:p>
            <a:pPr marL="0" indent="0">
              <a:lnSpc>
                <a:spcPct val="80000"/>
              </a:lnSpc>
              <a:buFont typeface="Monotype Sorts" pitchFamily="2" charset="2"/>
              <a:buNone/>
            </a:pPr>
            <a:r>
              <a:rPr lang="en-US" altLang="en-US" sz="2200" smtClean="0"/>
              <a:t>Use the </a:t>
            </a:r>
            <a:r>
              <a:rPr lang="en-US" altLang="en-US" sz="2000" smtClean="0">
                <a:latin typeface="Courier New" panose="02070309020205020404" pitchFamily="49" charset="0"/>
              </a:rPr>
              <a:t>instanceof</a:t>
            </a:r>
            <a:r>
              <a:rPr lang="en-US" altLang="en-US" sz="2200" smtClean="0"/>
              <a:t> operator to test whether an object is an instance of a class:</a:t>
            </a:r>
          </a:p>
          <a:p>
            <a:pPr marL="0" indent="0">
              <a:lnSpc>
                <a:spcPct val="80000"/>
              </a:lnSpc>
              <a:buFont typeface="Monotype Sorts" pitchFamily="2" charset="2"/>
              <a:buNone/>
            </a:pPr>
            <a:endParaRPr lang="en-US" altLang="en-US" sz="2200" smtClean="0"/>
          </a:p>
          <a:p>
            <a:pPr lvl="1">
              <a:lnSpc>
                <a:spcPct val="80000"/>
              </a:lnSpc>
              <a:buFontTx/>
              <a:buNone/>
            </a:pPr>
            <a:r>
              <a:rPr lang="en-US" altLang="en-US" sz="2000" smtClean="0">
                <a:latin typeface="Courier New" panose="02070309020205020404" pitchFamily="49" charset="0"/>
              </a:rPr>
              <a:t>Object myObject = new Circle();</a:t>
            </a:r>
          </a:p>
          <a:p>
            <a:pPr lvl="1">
              <a:lnSpc>
                <a:spcPct val="80000"/>
              </a:lnSpc>
              <a:buFontTx/>
              <a:buNone/>
            </a:pPr>
            <a:r>
              <a:rPr lang="en-US" altLang="en-US" sz="2000" smtClean="0">
                <a:latin typeface="Courier New" panose="02070309020205020404" pitchFamily="49" charset="0"/>
              </a:rPr>
              <a:t>... // Some lines of code</a:t>
            </a:r>
          </a:p>
          <a:p>
            <a:pPr lvl="1">
              <a:lnSpc>
                <a:spcPct val="80000"/>
              </a:lnSpc>
              <a:buFontTx/>
              <a:buNone/>
            </a:pPr>
            <a:r>
              <a:rPr lang="en-US" altLang="en-US" sz="2000" smtClean="0">
                <a:latin typeface="Courier New" panose="02070309020205020404" pitchFamily="49" charset="0"/>
              </a:rPr>
              <a:t>/** Perform casting if myObject is an instance of Circle */</a:t>
            </a:r>
          </a:p>
          <a:p>
            <a:pPr lvl="1">
              <a:lnSpc>
                <a:spcPct val="80000"/>
              </a:lnSpc>
              <a:buFontTx/>
              <a:buNone/>
            </a:pPr>
            <a:r>
              <a:rPr lang="en-US" altLang="en-US" sz="2000" smtClean="0">
                <a:latin typeface="Courier New" panose="02070309020205020404" pitchFamily="49" charset="0"/>
              </a:rPr>
              <a:t>if (myObject instanceof Circle) {</a:t>
            </a:r>
          </a:p>
          <a:p>
            <a:pPr lvl="1">
              <a:lnSpc>
                <a:spcPct val="80000"/>
              </a:lnSpc>
              <a:buFontTx/>
              <a:buNone/>
            </a:pPr>
            <a:r>
              <a:rPr lang="en-US" altLang="en-US" sz="2000" smtClean="0">
                <a:latin typeface="Courier New" panose="02070309020205020404" pitchFamily="49" charset="0"/>
              </a:rPr>
              <a:t>  System.out.println("The circle diameter is " + </a:t>
            </a:r>
          </a:p>
          <a:p>
            <a:pPr lvl="1">
              <a:lnSpc>
                <a:spcPct val="80000"/>
              </a:lnSpc>
              <a:buFontTx/>
              <a:buNone/>
            </a:pPr>
            <a:r>
              <a:rPr lang="en-US" altLang="en-US" sz="2000" smtClean="0">
                <a:latin typeface="Courier New" panose="02070309020205020404" pitchFamily="49" charset="0"/>
              </a:rPr>
              <a:t>    ((Circle)myObject).getDiameter());</a:t>
            </a:r>
          </a:p>
          <a:p>
            <a:pPr lvl="1">
              <a:lnSpc>
                <a:spcPct val="80000"/>
              </a:lnSpc>
              <a:buFontTx/>
              <a:buNone/>
            </a:pPr>
            <a:r>
              <a:rPr lang="en-US" altLang="en-US" sz="2000" smtClean="0">
                <a:latin typeface="Courier New" panose="02070309020205020404" pitchFamily="49" charset="0"/>
              </a:rPr>
              <a:t>  ...</a:t>
            </a:r>
          </a:p>
          <a:p>
            <a:pPr lvl="1">
              <a:lnSpc>
                <a:spcPct val="80000"/>
              </a:lnSpc>
              <a:buFontTx/>
              <a:buNone/>
            </a:pPr>
            <a:r>
              <a:rPr lang="en-US" altLang="en-US" sz="200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839690-456E-43A5-A56B-407DAC1E2929}" type="slidenum">
              <a:rPr lang="en-US" altLang="en-US" sz="1400"/>
              <a:t>37</a:t>
            </a:fld>
            <a:endParaRPr lang="en-US" altLang="en-US" sz="1400"/>
          </a:p>
        </p:txBody>
      </p:sp>
      <p:sp>
        <p:nvSpPr>
          <p:cNvPr id="40963" name="Rectangle 2"/>
          <p:cNvSpPr>
            <a:spLocks noGrp="1" noChangeArrowheads="1"/>
          </p:cNvSpPr>
          <p:nvPr>
            <p:ph type="title"/>
          </p:nvPr>
        </p:nvSpPr>
        <p:spPr>
          <a:xfrm>
            <a:off x="685800" y="228600"/>
            <a:ext cx="7772400" cy="685800"/>
          </a:xfrm>
        </p:spPr>
        <p:txBody>
          <a:bodyPr/>
          <a:lstStyle/>
          <a:p>
            <a:r>
              <a:rPr lang="en-US" altLang="en-US" smtClean="0"/>
              <a:t>The   </a:t>
            </a:r>
            <a:r>
              <a:rPr lang="en-US" altLang="en-US" sz="4200" smtClean="0">
                <a:latin typeface="Courier New" panose="02070309020205020404" pitchFamily="49" charset="0"/>
              </a:rPr>
              <a:t>equals </a:t>
            </a:r>
            <a:r>
              <a:rPr lang="en-US" altLang="en-US" smtClean="0"/>
              <a:t>Method</a:t>
            </a:r>
          </a:p>
        </p:txBody>
      </p:sp>
      <p:sp>
        <p:nvSpPr>
          <p:cNvPr id="40964" name="Rectangle 3"/>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dirty="0" smtClean="0"/>
              <a:t>The </a:t>
            </a:r>
            <a:r>
              <a:rPr lang="en-US" altLang="en-US" sz="2800" b="1" dirty="0" smtClean="0">
                <a:latin typeface="Courier New" panose="02070309020205020404" pitchFamily="49" charset="0"/>
              </a:rPr>
              <a:t>equals()</a:t>
            </a:r>
            <a:r>
              <a:rPr lang="en-US" altLang="en-US" sz="2800" b="1" dirty="0" smtClean="0"/>
              <a:t> </a:t>
            </a:r>
            <a:r>
              <a:rPr lang="en-US" altLang="en-US" sz="2800" dirty="0" smtClean="0"/>
              <a:t>method compares the</a:t>
            </a:r>
            <a:br>
              <a:rPr lang="en-US" altLang="en-US" sz="2800" dirty="0" smtClean="0"/>
            </a:br>
            <a:r>
              <a:rPr lang="en-US" altLang="en-US" sz="2800" dirty="0" smtClean="0"/>
              <a:t>contents of two objects. </a:t>
            </a:r>
            <a:r>
              <a:rPr lang="en-US" altLang="en-US" sz="2800" dirty="0" smtClean="0">
                <a:cs typeface="Times New Roman" panose="02020603050405020304" pitchFamily="18" charset="0"/>
              </a:rPr>
              <a:t>The default implementation of the equals method in the Object class is as follows:</a:t>
            </a:r>
          </a:p>
        </p:txBody>
      </p:sp>
      <p:sp>
        <p:nvSpPr>
          <p:cNvPr id="40965" name="Rectangle 4"/>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dirty="0">
                <a:latin typeface="Courier New" panose="02070309020205020404" pitchFamily="49" charset="0"/>
                <a:cs typeface="Times New Roman" panose="02020603050405020304" pitchFamily="18" charset="0"/>
              </a:rPr>
              <a:t>public </a:t>
            </a:r>
            <a:r>
              <a:rPr lang="en-US" altLang="en-US" sz="2400" dirty="0" err="1">
                <a:latin typeface="Courier New" panose="02070309020205020404" pitchFamily="49" charset="0"/>
                <a:cs typeface="Times New Roman" panose="02020603050405020304" pitchFamily="18" charset="0"/>
              </a:rPr>
              <a:t>boolean</a:t>
            </a:r>
            <a:r>
              <a:rPr lang="en-US" altLang="en-US" sz="2400" dirty="0">
                <a:latin typeface="Courier New" panose="02070309020205020404" pitchFamily="49" charset="0"/>
                <a:cs typeface="Times New Roman" panose="02020603050405020304" pitchFamily="18" charset="0"/>
              </a:rPr>
              <a:t> equals(Object </a:t>
            </a:r>
            <a:r>
              <a:rPr lang="en-US" altLang="en-US" sz="2400" dirty="0" err="1">
                <a:latin typeface="Courier New" panose="02070309020205020404" pitchFamily="49" charset="0"/>
                <a:cs typeface="Times New Roman" panose="02020603050405020304" pitchFamily="18" charset="0"/>
              </a:rPr>
              <a:t>obj</a:t>
            </a:r>
            <a:r>
              <a:rPr lang="en-US" altLang="en-US" sz="2400" dirty="0">
                <a:latin typeface="Courier New" panose="02070309020205020404" pitchFamily="49" charset="0"/>
                <a:cs typeface="Times New Roman" panose="02020603050405020304" pitchFamily="18" charset="0"/>
              </a:rPr>
              <a:t>) {</a:t>
            </a:r>
          </a:p>
          <a:p>
            <a:pPr>
              <a:lnSpc>
                <a:spcPct val="0"/>
              </a:lnSpc>
              <a:spcBef>
                <a:spcPct val="75000"/>
              </a:spcBef>
              <a:buFont typeface="Monotype Sorts" pitchFamily="2" charset="2"/>
              <a:buNone/>
            </a:pPr>
            <a:r>
              <a:rPr lang="en-US" altLang="en-US" sz="2400" dirty="0">
                <a:latin typeface="Courier New" panose="02070309020205020404" pitchFamily="49" charset="0"/>
                <a:cs typeface="Times New Roman" panose="02020603050405020304" pitchFamily="18" charset="0"/>
              </a:rPr>
              <a:t>  return (this == </a:t>
            </a:r>
            <a:r>
              <a:rPr lang="en-US" altLang="en-US" sz="2400" dirty="0" err="1">
                <a:latin typeface="Courier New" panose="02070309020205020404" pitchFamily="49" charset="0"/>
                <a:cs typeface="Times New Roman" panose="02020603050405020304" pitchFamily="18" charset="0"/>
              </a:rPr>
              <a:t>obj</a:t>
            </a:r>
            <a:r>
              <a:rPr lang="en-US" altLang="en-US" sz="2400" dirty="0">
                <a:latin typeface="Courier New" panose="02070309020205020404" pitchFamily="49" charset="0"/>
                <a:cs typeface="Times New Roman" panose="02020603050405020304" pitchFamily="18" charset="0"/>
              </a:rPr>
              <a:t>);</a:t>
            </a:r>
          </a:p>
          <a:p>
            <a:pPr>
              <a:lnSpc>
                <a:spcPct val="0"/>
              </a:lnSpc>
              <a:spcBef>
                <a:spcPct val="75000"/>
              </a:spcBef>
              <a:buFont typeface="Monotype Sorts" pitchFamily="2" charset="2"/>
              <a:buNone/>
            </a:pPr>
            <a:r>
              <a:rPr lang="en-US" altLang="en-US" sz="2400" dirty="0">
                <a:latin typeface="Courier New" panose="02070309020205020404" pitchFamily="49" charset="0"/>
                <a:cs typeface="Times New Roman" panose="02020603050405020304" pitchFamily="18" charset="0"/>
              </a:rPr>
              <a:t>}</a:t>
            </a:r>
          </a:p>
        </p:txBody>
      </p:sp>
      <p:sp>
        <p:nvSpPr>
          <p:cNvPr id="40966" name="Rectangle 6"/>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latin typeface="Courier New" panose="02070309020205020404" pitchFamily="49" charset="0"/>
                <a:cs typeface="Courier New" panose="02070309020205020404" pitchFamily="49" charset="0"/>
              </a:rPr>
              <a:t>For example, the equals method is overridden in the Circle class.</a:t>
            </a:r>
          </a:p>
        </p:txBody>
      </p:sp>
      <p:sp>
        <p:nvSpPr>
          <p:cNvPr id="40967" name="Rectangle 7"/>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public boolean equals(Object o)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if (o instanceof Circle)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return radius == ((Circle)o).radius;</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else</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return false;</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Times New Roman" panose="02020603050405020304" pitchFamily="18" charset="0"/>
              </a:rPr>
              <a:t>}</a:t>
            </a:r>
            <a:r>
              <a:rPr lang="en-US" altLang="en-US" sz="150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6B41BC-A0AD-40ED-8FC6-C336FB2F2136}" type="slidenum">
              <a:rPr lang="en-US" altLang="en-US" sz="1400"/>
              <a:t>38</a:t>
            </a:fld>
            <a:endParaRPr lang="en-US" altLang="en-US" sz="1400"/>
          </a:p>
        </p:txBody>
      </p:sp>
      <p:sp>
        <p:nvSpPr>
          <p:cNvPr id="41987" name="Rectangle 2"/>
          <p:cNvSpPr>
            <a:spLocks noGrp="1" noChangeArrowheads="1"/>
          </p:cNvSpPr>
          <p:nvPr>
            <p:ph type="title"/>
          </p:nvPr>
        </p:nvSpPr>
        <p:spPr>
          <a:xfrm>
            <a:off x="685800" y="228600"/>
            <a:ext cx="7772400" cy="685800"/>
          </a:xfrm>
          <a:noFill/>
        </p:spPr>
        <p:txBody>
          <a:bodyPr/>
          <a:lstStyle/>
          <a:p>
            <a:r>
              <a:rPr lang="en-US" altLang="en-US" smtClean="0"/>
              <a:t>NOTE</a:t>
            </a:r>
          </a:p>
        </p:txBody>
      </p:sp>
      <p:sp>
        <p:nvSpPr>
          <p:cNvPr id="41988" name="Text Box 3"/>
          <p:cNvSpPr txBox="1">
            <a:spLocks noChangeArrowheads="1"/>
          </p:cNvSpPr>
          <p:nvPr/>
        </p:nvSpPr>
        <p:spPr bwMode="auto">
          <a:xfrm>
            <a:off x="76200" y="1600200"/>
            <a:ext cx="8991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dirty="0">
                <a:cs typeface="Times New Roman" panose="02020603050405020304" pitchFamily="18" charset="0"/>
              </a:rPr>
              <a:t>The </a:t>
            </a:r>
            <a:r>
              <a:rPr lang="en-US" altLang="en-US" sz="2800" u="sng" dirty="0">
                <a:cs typeface="Times New Roman" panose="02020603050405020304" pitchFamily="18" charset="0"/>
              </a:rPr>
              <a:t>==</a:t>
            </a:r>
            <a:r>
              <a:rPr lang="en-US" altLang="en-US" sz="2800" dirty="0">
                <a:cs typeface="Times New Roman" panose="02020603050405020304" pitchFamily="18" charset="0"/>
              </a:rPr>
              <a:t> comparison operator is used for comparing two primitive data type values or for determining whether two objects have the same references. The </a:t>
            </a:r>
            <a:r>
              <a:rPr lang="en-US" altLang="en-US" sz="2800" u="sng" dirty="0">
                <a:cs typeface="Times New Roman" panose="02020603050405020304" pitchFamily="18" charset="0"/>
              </a:rPr>
              <a:t>equals</a:t>
            </a:r>
            <a:r>
              <a:rPr lang="en-US" altLang="en-US" sz="2800" dirty="0">
                <a:cs typeface="Times New Roman" panose="02020603050405020304" pitchFamily="18" charset="0"/>
              </a:rPr>
              <a:t> method is intended to test whether two objects have the same contents, provided that the method is modified in the defining class of the objects. The </a:t>
            </a:r>
            <a:r>
              <a:rPr lang="en-US" altLang="en-US" sz="2800" u="sng" dirty="0">
                <a:cs typeface="Times New Roman" panose="02020603050405020304" pitchFamily="18" charset="0"/>
              </a:rPr>
              <a:t>==</a:t>
            </a:r>
            <a:r>
              <a:rPr lang="en-US" altLang="en-US" sz="2800" dirty="0">
                <a:cs typeface="Times New Roman" panose="02020603050405020304" pitchFamily="18" charset="0"/>
              </a:rPr>
              <a:t> operator is stronger than the </a:t>
            </a:r>
            <a:r>
              <a:rPr lang="en-US" altLang="en-US" sz="2800" u="sng" dirty="0">
                <a:cs typeface="Times New Roman" panose="02020603050405020304" pitchFamily="18" charset="0"/>
              </a:rPr>
              <a:t>equals</a:t>
            </a:r>
            <a:r>
              <a:rPr lang="en-US" altLang="en-US" sz="2800" dirty="0">
                <a:cs typeface="Times New Roman" panose="02020603050405020304" pitchFamily="18" charset="0"/>
              </a:rPr>
              <a:t> method, in that the </a:t>
            </a:r>
            <a:r>
              <a:rPr lang="en-US" altLang="en-US" sz="2800" u="sng" dirty="0">
                <a:cs typeface="Times New Roman" panose="02020603050405020304" pitchFamily="18" charset="0"/>
              </a:rPr>
              <a:t>==</a:t>
            </a:r>
            <a:r>
              <a:rPr lang="en-US" altLang="en-US" sz="2800" dirty="0">
                <a:cs typeface="Times New Roman" panose="02020603050405020304" pitchFamily="18" charset="0"/>
              </a:rPr>
              <a:t> operator checks whether the two reference variables refer to the same object.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D8B518-2D09-42A8-9ACB-3C747EE51132}" type="slidenum">
              <a:rPr lang="en-US" altLang="en-US" sz="1400"/>
              <a:t>39</a:t>
            </a:fld>
            <a:endParaRPr lang="en-US" altLang="en-US" sz="1400"/>
          </a:p>
        </p:txBody>
      </p:sp>
      <p:sp>
        <p:nvSpPr>
          <p:cNvPr id="43011" name="Rectangle 2"/>
          <p:cNvSpPr>
            <a:spLocks noGrp="1" noChangeArrowheads="1"/>
          </p:cNvSpPr>
          <p:nvPr>
            <p:ph type="title"/>
          </p:nvPr>
        </p:nvSpPr>
        <p:spPr>
          <a:xfrm>
            <a:off x="685800" y="152400"/>
            <a:ext cx="7772400" cy="762000"/>
          </a:xfrm>
          <a:noFill/>
        </p:spPr>
        <p:txBody>
          <a:bodyPr/>
          <a:lstStyle/>
          <a:p>
            <a:r>
              <a:rPr lang="en-US" altLang="en-US" sz="3200" dirty="0" smtClean="0"/>
              <a:t>(Generic Programming) The </a:t>
            </a:r>
            <a:r>
              <a:rPr lang="en-US" altLang="en-US" sz="3200" u="sng" dirty="0" err="1" smtClean="0"/>
              <a:t>ArrayList</a:t>
            </a:r>
            <a:r>
              <a:rPr lang="en-US" altLang="en-US" sz="3200" dirty="0" smtClean="0"/>
              <a:t> Class</a:t>
            </a:r>
          </a:p>
        </p:txBody>
      </p:sp>
      <p:sp>
        <p:nvSpPr>
          <p:cNvPr id="43012" name="Rectangle 3"/>
          <p:cNvSpPr>
            <a:spLocks noGrp="1" noChangeArrowheads="1"/>
          </p:cNvSpPr>
          <p:nvPr>
            <p:ph type="body"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smtClean="0"/>
              <a:t>You can create an array to store objects. But the array’s size is fixed once the array is created. Java provides the </a:t>
            </a:r>
            <a:r>
              <a:rPr lang="en-US" altLang="en-US" sz="2400" u="sng" smtClean="0"/>
              <a:t>ArrayList</a:t>
            </a:r>
            <a:r>
              <a:rPr lang="en-US" altLang="en-US" sz="2400" smtClean="0"/>
              <a:t> class that can be used to store an unlimited number of objects. </a:t>
            </a:r>
          </a:p>
        </p:txBody>
      </p:sp>
      <p:sp>
        <p:nvSpPr>
          <p:cNvPr id="43013" name="Rectangle 5"/>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4" name="Rectangle 7"/>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3015" name="Object 6"/>
          <p:cNvGraphicFramePr>
            <a:graphicFrameLocks noChangeAspect="1"/>
          </p:cNvGraphicFramePr>
          <p:nvPr/>
        </p:nvGraphicFramePr>
        <p:xfrm>
          <a:off x="838200" y="2133600"/>
          <a:ext cx="7543800" cy="4229100"/>
        </p:xfrm>
        <a:graphic>
          <a:graphicData uri="http://schemas.openxmlformats.org/presentationml/2006/ole">
            <mc:AlternateContent xmlns:mc="http://schemas.openxmlformats.org/markup-compatibility/2006">
              <mc:Choice xmlns:v="urn:schemas-microsoft-com:vml" Requires="v">
                <p:oleObj spid="_x0000_s43050" name="Picture" r:id="rId3" imgW="4166870" imgH="2334895" progId="Word.Picture.8">
                  <p:embed/>
                </p:oleObj>
              </mc:Choice>
              <mc:Fallback>
                <p:oleObj name="Picture" r:id="rId3" imgW="4166870" imgH="2334895"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543800" cy="42291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AED6CA-B309-45B3-B4EF-7DD6BE059278}" type="slidenum">
              <a:rPr lang="en-US" altLang="en-US" sz="1400"/>
              <a:t>4</a:t>
            </a:fld>
            <a:endParaRPr lang="en-US" altLang="en-US" sz="1400"/>
          </a:p>
        </p:txBody>
      </p:sp>
      <p:sp>
        <p:nvSpPr>
          <p:cNvPr id="8195" name="Rectangle 2"/>
          <p:cNvSpPr>
            <a:spLocks noGrp="1" noChangeArrowheads="1"/>
          </p:cNvSpPr>
          <p:nvPr>
            <p:ph type="title"/>
          </p:nvPr>
        </p:nvSpPr>
        <p:spPr>
          <a:xfrm>
            <a:off x="152400" y="152400"/>
            <a:ext cx="8839200" cy="666750"/>
          </a:xfrm>
          <a:noFill/>
        </p:spPr>
        <p:txBody>
          <a:bodyPr/>
          <a:lstStyle/>
          <a:p>
            <a:r>
              <a:rPr lang="en-US" altLang="en-US" sz="3600" smtClean="0"/>
              <a:t>Superclass’s Constructor Is Always Invoked</a:t>
            </a:r>
          </a:p>
        </p:txBody>
      </p:sp>
      <p:sp>
        <p:nvSpPr>
          <p:cNvPr id="8196" name="Text Box 3"/>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a:cs typeface="Times New Roman" panose="02020603050405020304" pitchFamily="18" charset="0"/>
            </a:endParaRPr>
          </a:p>
        </p:txBody>
      </p:sp>
      <p:sp>
        <p:nvSpPr>
          <p:cNvPr id="8197" name="Rectangle 5"/>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Rectangle 7"/>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199"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8268" name="Picture" r:id="rId3" imgW="4122420" imgH="754380" progId="Word.Picture.8">
                  <p:embed/>
                </p:oleObj>
              </mc:Choice>
              <mc:Fallback>
                <p:oleObj name="Picture" r:id="rId3" imgW="4122420" imgH="75438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201" name="Object 8"/>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8269" name="Picture" r:id="rId5" imgW="4122420" imgH="603250" progId="Word.Picture.8">
                  <p:embed/>
                </p:oleObj>
              </mc:Choice>
              <mc:Fallback>
                <p:oleObj name="Picture" r:id="rId5" imgW="4122420" imgH="603250"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0302CF-43C8-496A-BFD7-A44F2FAC79FB}" type="slidenum">
              <a:rPr lang="en-US" altLang="en-US" sz="1400"/>
              <a:t>40</a:t>
            </a:fld>
            <a:endParaRPr lang="en-US" altLang="en-US" sz="1400"/>
          </a:p>
        </p:txBody>
      </p:sp>
      <p:sp>
        <p:nvSpPr>
          <p:cNvPr id="45059" name="Rectangle 2"/>
          <p:cNvSpPr>
            <a:spLocks noGrp="1" noChangeArrowheads="1"/>
          </p:cNvSpPr>
          <p:nvPr>
            <p:ph type="title"/>
          </p:nvPr>
        </p:nvSpPr>
        <p:spPr>
          <a:xfrm>
            <a:off x="685800" y="152400"/>
            <a:ext cx="7772400" cy="762000"/>
          </a:xfrm>
          <a:noFill/>
        </p:spPr>
        <p:txBody>
          <a:bodyPr/>
          <a:lstStyle/>
          <a:p>
            <a:r>
              <a:rPr lang="en-US" altLang="en-US" smtClean="0"/>
              <a:t>The </a:t>
            </a:r>
            <a:r>
              <a:rPr lang="en-US" altLang="en-US" u="sng" smtClean="0"/>
              <a:t>MyStack</a:t>
            </a:r>
            <a:r>
              <a:rPr lang="en-US" altLang="en-US" smtClean="0"/>
              <a:t> Classes </a:t>
            </a:r>
          </a:p>
        </p:txBody>
      </p:sp>
      <p:sp>
        <p:nvSpPr>
          <p:cNvPr id="45060" name="Rectangle 3"/>
          <p:cNvSpPr>
            <a:spLocks noGrp="1" noChangeArrowheads="1"/>
          </p:cNvSpPr>
          <p:nvPr>
            <p:ph type="body"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smtClean="0"/>
              <a:t>A stack to hold objects.</a:t>
            </a:r>
          </a:p>
        </p:txBody>
      </p:sp>
      <p:sp>
        <p:nvSpPr>
          <p:cNvPr id="4506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3"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1176" name="AutoShape 8">
            <a:hlinkClick r:id="" action="ppaction://noaction" highlightClick="1"/>
          </p:cNvPr>
          <p:cNvSpPr>
            <a:spLocks noChangeArrowheads="1"/>
          </p:cNvSpPr>
          <p:nvPr/>
        </p:nvSpPr>
        <p:spPr bwMode="auto">
          <a:xfrm>
            <a:off x="5562600" y="1676400"/>
            <a:ext cx="1752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anose="02040602050305030304" pitchFamily="18" charset="0"/>
                <a:hlinkClick r:id="rId3" action="ppaction://program"/>
              </a:rPr>
              <a:t>MyStack</a:t>
            </a:r>
            <a:endParaRPr lang="en-US" altLang="en-US">
              <a:solidFill>
                <a:schemeClr val="accent1"/>
              </a:solidFill>
            </a:endParaRPr>
          </a:p>
        </p:txBody>
      </p:sp>
      <p:sp>
        <p:nvSpPr>
          <p:cNvPr id="45065" name="Rectangle 10"/>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5066" name="Object 9"/>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spid="_x0000_s45101" name="Picture" r:id="rId4" imgW="3846830" imgH="1387475" progId="Word.Picture.8">
                  <p:embed/>
                </p:oleObj>
              </mc:Choice>
              <mc:Fallback>
                <p:oleObj name="Picture" r:id="rId4" imgW="3846830" imgH="1387475"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37226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970699-4255-4D6C-BF98-ED844CFB7433}" type="slidenum">
              <a:rPr lang="en-US" altLang="en-US" sz="1400"/>
              <a:t>41</a:t>
            </a:fld>
            <a:endParaRPr lang="en-US" altLang="en-US" sz="1400"/>
          </a:p>
        </p:txBody>
      </p:sp>
      <p:sp>
        <p:nvSpPr>
          <p:cNvPr id="4608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protected</a:t>
            </a:r>
            <a:r>
              <a:rPr lang="en-US" altLang="en-US" smtClean="0"/>
              <a:t> Modifier</a:t>
            </a:r>
          </a:p>
        </p:txBody>
      </p:sp>
      <p:sp>
        <p:nvSpPr>
          <p:cNvPr id="46084" name="Rectangle 3"/>
          <p:cNvSpPr>
            <a:spLocks noGrp="1" noChangeArrowheads="1"/>
          </p:cNvSpPr>
          <p:nvPr>
            <p:ph type="body" idx="1"/>
          </p:nvPr>
        </p:nvSpPr>
        <p:spPr>
          <a:xfrm>
            <a:off x="381000" y="1295400"/>
            <a:ext cx="8305800" cy="3048000"/>
          </a:xfrm>
          <a:noFill/>
        </p:spPr>
        <p:txBody>
          <a:bodyPr/>
          <a:lstStyle/>
          <a:p>
            <a:pPr>
              <a:lnSpc>
                <a:spcPct val="90000"/>
              </a:lnSpc>
              <a:spcAft>
                <a:spcPts val="1200"/>
              </a:spcAft>
            </a:pPr>
            <a:r>
              <a:rPr lang="en-US" altLang="en-US" sz="3000" smtClean="0"/>
              <a:t>The </a:t>
            </a:r>
            <a:r>
              <a:rPr lang="en-US" altLang="en-US" sz="3000" smtClean="0">
                <a:latin typeface="Courier New" panose="02070309020205020404" pitchFamily="49" charset="0"/>
              </a:rPr>
              <a:t>protected</a:t>
            </a:r>
            <a:r>
              <a:rPr lang="en-US" altLang="en-US" sz="3000" smtClean="0"/>
              <a:t> modifier can be applied on data and methods in a class. A protected data or a protected method in a public class can be accessed by any class in the same package or its subclasses, even if the subclasses are in a different package.</a:t>
            </a:r>
            <a:r>
              <a:rPr lang="en-US" altLang="en-US" smtClean="0">
                <a:latin typeface="Courier" charset="0"/>
              </a:rPr>
              <a:t> </a:t>
            </a:r>
          </a:p>
          <a:p>
            <a:pPr>
              <a:lnSpc>
                <a:spcPct val="90000"/>
              </a:lnSpc>
              <a:spcAft>
                <a:spcPts val="1200"/>
              </a:spcAft>
            </a:pPr>
            <a:r>
              <a:rPr lang="en-US" altLang="en-US" smtClean="0"/>
              <a:t>private, default, protected, public</a:t>
            </a:r>
          </a:p>
        </p:txBody>
      </p:sp>
      <p:sp>
        <p:nvSpPr>
          <p:cNvPr id="46085"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6086" name="Object 5"/>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46121" name="Picture" r:id="rId3" imgW="4869180" imgH="735965" progId="Word.Picture.8">
                  <p:embed/>
                </p:oleObj>
              </mc:Choice>
              <mc:Fallback>
                <p:oleObj name="Picture" r:id="rId3" imgW="4869180" imgH="73596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0BDFCC-F4C2-4AFF-9322-D695A77395CD}" type="slidenum">
              <a:rPr lang="en-US" altLang="en-US" sz="1400"/>
              <a:t>42</a:t>
            </a:fld>
            <a:endParaRPr lang="en-US" altLang="en-US" sz="1400"/>
          </a:p>
        </p:txBody>
      </p:sp>
      <p:sp>
        <p:nvSpPr>
          <p:cNvPr id="47107" name="Rectangle 2"/>
          <p:cNvSpPr>
            <a:spLocks noGrp="1" noChangeArrowheads="1"/>
          </p:cNvSpPr>
          <p:nvPr>
            <p:ph type="title"/>
          </p:nvPr>
        </p:nvSpPr>
        <p:spPr>
          <a:xfrm>
            <a:off x="685800" y="0"/>
            <a:ext cx="7772400" cy="1428750"/>
          </a:xfrm>
          <a:noFill/>
        </p:spPr>
        <p:txBody>
          <a:bodyPr/>
          <a:lstStyle/>
          <a:p>
            <a:r>
              <a:rPr lang="en-US" altLang="en-US" smtClean="0"/>
              <a:t>Accessibility Summary</a:t>
            </a:r>
          </a:p>
        </p:txBody>
      </p:sp>
      <p:sp>
        <p:nvSpPr>
          <p:cNvPr id="47108"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09" name="Rectangle 8"/>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7110" name="Object 7"/>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47145" r:id="rId3" imgW="4648200" imgH="2057400" progId="Word.Picture.8">
                  <p:embed/>
                </p:oleObj>
              </mc:Choice>
              <mc:Fallback>
                <p:oleObj r:id="rId3" imgW="4648200" imgH="2057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CAF067-D00A-4AC3-A6DF-029B09898FD9}" type="slidenum">
              <a:rPr lang="en-US" altLang="en-US" sz="1400"/>
              <a:t>43</a:t>
            </a:fld>
            <a:endParaRPr lang="en-US" altLang="en-US" sz="1400"/>
          </a:p>
        </p:txBody>
      </p:sp>
      <p:sp>
        <p:nvSpPr>
          <p:cNvPr id="48131" name="Rectangle 2"/>
          <p:cNvSpPr>
            <a:spLocks noGrp="1" noChangeArrowheads="1"/>
          </p:cNvSpPr>
          <p:nvPr>
            <p:ph type="title"/>
          </p:nvPr>
        </p:nvSpPr>
        <p:spPr>
          <a:xfrm>
            <a:off x="685800" y="304800"/>
            <a:ext cx="7772400" cy="742950"/>
          </a:xfrm>
          <a:noFill/>
        </p:spPr>
        <p:txBody>
          <a:bodyPr/>
          <a:lstStyle/>
          <a:p>
            <a:r>
              <a:rPr lang="en-US" altLang="en-US" smtClean="0"/>
              <a:t>Visibility Modifiers </a:t>
            </a:r>
          </a:p>
        </p:txBody>
      </p:sp>
      <p:sp>
        <p:nvSpPr>
          <p:cNvPr id="48132" name="Rectangle 5"/>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3" name="Rectangle 7"/>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4" name="Rectangle 9"/>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8135" name="Object 8"/>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48170" name="Picture" r:id="rId3" imgW="5321935" imgH="3026410" progId="Word.Picture.8">
                  <p:embed/>
                </p:oleObj>
              </mc:Choice>
              <mc:Fallback>
                <p:oleObj name="Picture" r:id="rId3" imgW="5321935" imgH="302641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3F7B84-5FA9-41BB-B00C-9520A56894F6}" type="slidenum">
              <a:rPr lang="en-US" altLang="en-US" sz="1400"/>
              <a:t>44</a:t>
            </a:fld>
            <a:endParaRPr lang="en-US" altLang="en-US" sz="1400"/>
          </a:p>
        </p:txBody>
      </p:sp>
      <p:sp>
        <p:nvSpPr>
          <p:cNvPr id="49155" name="Rectangle 2"/>
          <p:cNvSpPr>
            <a:spLocks noGrp="1" noChangeArrowheads="1"/>
          </p:cNvSpPr>
          <p:nvPr>
            <p:ph type="title"/>
          </p:nvPr>
        </p:nvSpPr>
        <p:spPr>
          <a:xfrm>
            <a:off x="228600" y="228600"/>
            <a:ext cx="8610600" cy="685800"/>
          </a:xfrm>
          <a:noFill/>
        </p:spPr>
        <p:txBody>
          <a:bodyPr/>
          <a:lstStyle/>
          <a:p>
            <a:r>
              <a:rPr lang="en-US" altLang="en-US" sz="3600" smtClean="0"/>
              <a:t>A Subclass Cannot Weaken the Accessibility</a:t>
            </a:r>
          </a:p>
        </p:txBody>
      </p:sp>
      <p:sp>
        <p:nvSpPr>
          <p:cNvPr id="49156" name="Text Box 3"/>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D78583-C4EA-475B-93A9-5826C5CDBC80}" type="slidenum">
              <a:rPr lang="en-US" altLang="en-US" sz="1400"/>
              <a:t>45</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final</a:t>
            </a:r>
            <a:r>
              <a:rPr lang="en-US" altLang="en-US" smtClean="0"/>
              <a:t> Modifier</a:t>
            </a:r>
          </a:p>
        </p:txBody>
      </p:sp>
      <p:sp>
        <p:nvSpPr>
          <p:cNvPr id="51204" name="Rectangle 3"/>
          <p:cNvSpPr>
            <a:spLocks noGrp="1" noChangeArrowheads="1"/>
          </p:cNvSpPr>
          <p:nvPr>
            <p:ph type="body" idx="1"/>
          </p:nvPr>
        </p:nvSpPr>
        <p:spPr>
          <a:xfrm>
            <a:off x="685800" y="1371600"/>
            <a:ext cx="7772400" cy="4133850"/>
          </a:xfrm>
          <a:noFill/>
        </p:spPr>
        <p:txBody>
          <a:bodyPr/>
          <a:lstStyle/>
          <a:p>
            <a:pPr>
              <a:lnSpc>
                <a:spcPct val="90000"/>
              </a:lnSpc>
            </a:pPr>
            <a:r>
              <a:rPr lang="en-US" altLang="en-US" sz="2600" smtClean="0"/>
              <a:t>The </a:t>
            </a:r>
            <a:r>
              <a:rPr lang="en-US" altLang="en-US" sz="2600" smtClean="0">
                <a:latin typeface="Courier New" panose="02070309020205020404" pitchFamily="49" charset="0"/>
              </a:rPr>
              <a:t>final</a:t>
            </a:r>
            <a:r>
              <a:rPr lang="en-US" altLang="en-US" sz="2800" smtClean="0"/>
              <a:t> class cannot be extended:</a:t>
            </a:r>
          </a:p>
          <a:p>
            <a:pPr>
              <a:lnSpc>
                <a:spcPct val="90000"/>
              </a:lnSpc>
              <a:buFont typeface="Monotype Sorts" pitchFamily="2" charset="2"/>
              <a:buNone/>
            </a:pPr>
            <a:r>
              <a:rPr lang="en-US" altLang="en-US" sz="2400" smtClean="0"/>
              <a:t>       </a:t>
            </a:r>
            <a:r>
              <a:rPr lang="en-US" altLang="en-US" sz="2200" smtClean="0">
                <a:latin typeface="Courier New" panose="02070309020205020404" pitchFamily="49" charset="0"/>
              </a:rPr>
              <a:t>final class Math {</a:t>
            </a:r>
          </a:p>
          <a:p>
            <a:pPr>
              <a:lnSpc>
                <a:spcPct val="90000"/>
              </a:lnSpc>
              <a:buFont typeface="Monotype Sorts" pitchFamily="2" charset="2"/>
              <a:buNone/>
            </a:pPr>
            <a:r>
              <a:rPr lang="en-US" altLang="en-US" sz="2200" smtClean="0">
                <a:latin typeface="Courier New" panose="02070309020205020404" pitchFamily="49" charset="0"/>
              </a:rPr>
              <a:t>     ...</a:t>
            </a:r>
          </a:p>
          <a:p>
            <a:pPr>
              <a:lnSpc>
                <a:spcPct val="90000"/>
              </a:lnSpc>
              <a:buFont typeface="Monotype Sorts" pitchFamily="2" charset="2"/>
              <a:buNone/>
            </a:pPr>
            <a:r>
              <a:rPr lang="en-US" altLang="en-US" sz="2200" smtClean="0">
                <a:latin typeface="Courier New" panose="02070309020205020404" pitchFamily="49" charset="0"/>
              </a:rPr>
              <a:t>    }</a:t>
            </a:r>
            <a:endParaRPr lang="en-US" altLang="en-US" sz="2800" smtClean="0"/>
          </a:p>
          <a:p>
            <a:pPr>
              <a:lnSpc>
                <a:spcPct val="90000"/>
              </a:lnSpc>
              <a:spcBef>
                <a:spcPct val="100000"/>
              </a:spcBef>
            </a:pPr>
            <a:r>
              <a:rPr lang="en-US" altLang="en-US" sz="2600" smtClean="0"/>
              <a:t>The </a:t>
            </a:r>
            <a:r>
              <a:rPr lang="en-US" altLang="en-US" sz="2600" smtClean="0">
                <a:latin typeface="Courier New" panose="02070309020205020404" pitchFamily="49" charset="0"/>
              </a:rPr>
              <a:t>final</a:t>
            </a:r>
            <a:r>
              <a:rPr lang="en-US" altLang="en-US" sz="2800" smtClean="0"/>
              <a:t> variable is a constant:</a:t>
            </a:r>
          </a:p>
          <a:p>
            <a:pPr>
              <a:lnSpc>
                <a:spcPct val="90000"/>
              </a:lnSpc>
              <a:buFont typeface="Monotype Sorts" pitchFamily="2" charset="2"/>
              <a:buNone/>
            </a:pPr>
            <a:r>
              <a:rPr lang="en-US" altLang="en-US" sz="2400" smtClean="0"/>
              <a:t>       </a:t>
            </a:r>
            <a:r>
              <a:rPr lang="en-US" altLang="en-US" sz="2200" smtClean="0">
                <a:latin typeface="Courier New" panose="02070309020205020404" pitchFamily="49" charset="0"/>
              </a:rPr>
              <a:t>final static double PI = 3.14159;</a:t>
            </a:r>
            <a:endParaRPr lang="en-US" altLang="en-US" sz="2800" smtClean="0"/>
          </a:p>
          <a:p>
            <a:pPr>
              <a:lnSpc>
                <a:spcPct val="90000"/>
              </a:lnSpc>
              <a:spcBef>
                <a:spcPct val="100000"/>
              </a:spcBef>
            </a:pPr>
            <a:r>
              <a:rPr lang="en-US" altLang="en-US" sz="2600" smtClean="0"/>
              <a:t>The </a:t>
            </a:r>
            <a:r>
              <a:rPr lang="en-US" altLang="en-US" sz="2600" smtClean="0">
                <a:latin typeface="Courier New" panose="02070309020205020404" pitchFamily="49" charset="0"/>
              </a:rPr>
              <a:t>final</a:t>
            </a:r>
            <a:r>
              <a:rPr lang="en-US" altLang="en-US" sz="2800" smtClean="0"/>
              <a:t> method cannot be</a:t>
            </a:r>
            <a:br>
              <a:rPr lang="en-US" altLang="en-US" sz="2800" smtClean="0"/>
            </a:br>
            <a:r>
              <a:rPr lang="en-US" altLang="en-US" sz="2800" smtClean="0"/>
              <a:t>overridden by its subclasses.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6CD1A4-F8CD-4295-AED2-79428BFE92BA}" type="slidenum">
              <a:rPr lang="en-US" altLang="en-US" sz="1400"/>
              <a:t>5</a:t>
            </a:fld>
            <a:endParaRPr lang="en-US" altLang="en-US" sz="1400"/>
          </a:p>
        </p:txBody>
      </p:sp>
      <p:sp>
        <p:nvSpPr>
          <p:cNvPr id="9219" name="Rectangle 2"/>
          <p:cNvSpPr>
            <a:spLocks noGrp="1" noChangeArrowheads="1"/>
          </p:cNvSpPr>
          <p:nvPr>
            <p:ph type="title"/>
          </p:nvPr>
        </p:nvSpPr>
        <p:spPr>
          <a:xfrm>
            <a:off x="685800" y="0"/>
            <a:ext cx="7772400" cy="1428750"/>
          </a:xfrm>
          <a:noFill/>
        </p:spPr>
        <p:txBody>
          <a:bodyPr/>
          <a:lstStyle/>
          <a:p>
            <a:r>
              <a:rPr lang="en-US" altLang="en-US" smtClean="0"/>
              <a:t>Using the Keyword </a:t>
            </a:r>
            <a:r>
              <a:rPr lang="en-US" altLang="en-US" sz="4200" smtClean="0">
                <a:latin typeface="Courier New" panose="02070309020205020404" pitchFamily="49" charset="0"/>
              </a:rPr>
              <a:t>super</a:t>
            </a:r>
            <a:endParaRPr lang="en-US" altLang="en-US" smtClean="0"/>
          </a:p>
        </p:txBody>
      </p:sp>
      <p:sp>
        <p:nvSpPr>
          <p:cNvPr id="9220" name="Rectangle 3"/>
          <p:cNvSpPr>
            <a:spLocks noGrp="1" noChangeArrowheads="1"/>
          </p:cNvSpPr>
          <p:nvPr>
            <p:ph type="body" idx="1"/>
          </p:nvPr>
        </p:nvSpPr>
        <p:spPr>
          <a:xfrm>
            <a:off x="914400" y="3048000"/>
            <a:ext cx="7772400" cy="1066800"/>
          </a:xfrm>
          <a:noFill/>
        </p:spPr>
        <p:txBody>
          <a:bodyPr/>
          <a:lstStyle/>
          <a:p>
            <a:pPr marL="358775" indent="-358775">
              <a:lnSpc>
                <a:spcPct val="90000"/>
              </a:lnSpc>
              <a:spcBef>
                <a:spcPct val="100000"/>
              </a:spcBef>
            </a:pPr>
            <a:r>
              <a:rPr lang="en-US" altLang="en-US" sz="2800" smtClean="0"/>
              <a:t>To call a superclass constructor</a:t>
            </a:r>
          </a:p>
          <a:p>
            <a:pPr marL="358775" indent="-358775">
              <a:lnSpc>
                <a:spcPct val="90000"/>
              </a:lnSpc>
              <a:spcBef>
                <a:spcPct val="50000"/>
              </a:spcBef>
            </a:pPr>
            <a:r>
              <a:rPr lang="en-US" altLang="en-US" sz="2800" smtClean="0"/>
              <a:t>To call a superclass method</a:t>
            </a:r>
          </a:p>
        </p:txBody>
      </p:sp>
      <p:sp>
        <p:nvSpPr>
          <p:cNvPr id="9221" name="Text Box 4"/>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a:t>The keyword </a:t>
            </a:r>
            <a:r>
              <a:rPr lang="en-US" altLang="en-US" sz="2800">
                <a:latin typeface="Courier New" panose="02070309020205020404" pitchFamily="49" charset="0"/>
              </a:rPr>
              <a:t>super</a:t>
            </a:r>
            <a:r>
              <a:rPr lang="en-US" altLang="en-US" sz="3000"/>
              <a:t> 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F71A6B-5C75-4D61-A119-032EE0FAD470}" type="slidenum">
              <a:rPr lang="en-US" altLang="en-US" sz="1400"/>
              <a:t>6</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CAUTION</a:t>
            </a:r>
          </a:p>
        </p:txBody>
      </p:sp>
      <p:sp>
        <p:nvSpPr>
          <p:cNvPr id="10244" name="Text Box 3"/>
          <p:cNvSpPr txBox="1">
            <a:spLocks noChangeArrowheads="1"/>
          </p:cNvSpPr>
          <p:nvPr/>
        </p:nvSpPr>
        <p:spPr bwMode="auto">
          <a:xfrm>
            <a:off x="533400" y="17526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a:cs typeface="Times New Roman" panose="02020603050405020304" pitchFamily="18" charset="0"/>
              </a:rPr>
              <a:t>You must use the keyword </a:t>
            </a:r>
            <a:r>
              <a:rPr lang="en-US" altLang="en-US" sz="3600" u="sng">
                <a:cs typeface="Times New Roman" panose="02020603050405020304" pitchFamily="18" charset="0"/>
              </a:rPr>
              <a:t>super</a:t>
            </a:r>
            <a:r>
              <a:rPr lang="en-US" altLang="en-US" sz="360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sz="3600" u="sng">
                <a:cs typeface="Times New Roman" panose="02020603050405020304" pitchFamily="18" charset="0"/>
              </a:rPr>
              <a:t>super</a:t>
            </a:r>
            <a:r>
              <a:rPr lang="en-US" altLang="en-US" sz="3600">
                <a:cs typeface="Times New Roman" panose="02020603050405020304" pitchFamily="18" charset="0"/>
              </a:rPr>
              <a:t> appear first in the constructor.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99F06A-84CC-4D02-B91B-B7A4831A9193}" type="slidenum">
              <a:rPr lang="en-US" altLang="en-US" sz="1400"/>
              <a:t>7</a:t>
            </a:fld>
            <a:endParaRPr lang="en-US" altLang="en-US" sz="1400"/>
          </a:p>
        </p:txBody>
      </p:sp>
      <p:sp>
        <p:nvSpPr>
          <p:cNvPr id="11267" name="Rectangle 2"/>
          <p:cNvSpPr>
            <a:spLocks noGrp="1" noChangeArrowheads="1"/>
          </p:cNvSpPr>
          <p:nvPr>
            <p:ph type="title"/>
          </p:nvPr>
        </p:nvSpPr>
        <p:spPr>
          <a:xfrm>
            <a:off x="-228600" y="0"/>
            <a:ext cx="9829800" cy="381000"/>
          </a:xfrm>
          <a:noFill/>
        </p:spPr>
        <p:txBody>
          <a:bodyPr/>
          <a:lstStyle/>
          <a:p>
            <a:r>
              <a:rPr lang="en-US" altLang="en-US" sz="3600" smtClean="0"/>
              <a:t>Constructor Chaining</a:t>
            </a:r>
          </a:p>
        </p:txBody>
      </p:sp>
      <p:sp>
        <p:nvSpPr>
          <p:cNvPr id="11268" name="Text Box 3"/>
          <p:cNvSpPr txBox="1">
            <a:spLocks noChangeArrowheads="1"/>
          </p:cNvSpPr>
          <p:nvPr/>
        </p:nvSpPr>
        <p:spPr bwMode="auto">
          <a:xfrm>
            <a:off x="228600" y="11430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smtClean="0">
                <a:solidFill>
                  <a:schemeClr val="bg2"/>
                </a:solidFill>
                <a:latin typeface="Courier New" panose="02070309020205020404" pitchFamily="49" charset="0"/>
                <a:cs typeface="Times New Roman" panose="02020603050405020304" pitchFamily="18" charset="0"/>
              </a:rPr>
              <a:t>Faculty f1 = 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1269" name="Text Box 5"/>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cs typeface="Times New Roman" panose="02020603050405020304" pitchFamily="18" charset="0"/>
              </a:rPr>
              <a:t>Constructing an instance of a class invokes all the superclasses’ constructors along the inheritance chain. This is called </a:t>
            </a:r>
            <a:r>
              <a:rPr lang="en-US" altLang="en-US" sz="2000" i="1">
                <a:cs typeface="Times New Roman" panose="02020603050405020304" pitchFamily="18" charset="0"/>
              </a:rPr>
              <a:t>constructor chaining</a:t>
            </a:r>
            <a:r>
              <a:rPr lang="en-US" altLang="en-US" sz="2000">
                <a:cs typeface="Times New Roman" panose="02020603050405020304" pitchFamily="18" charset="0"/>
              </a:rPr>
              <a:t>.</a:t>
            </a:r>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E7410B-0694-40B3-97A4-04B545ED9B91}" type="slidenum">
              <a:rPr lang="en-US" altLang="en-US" sz="1400"/>
              <a:t>8</a:t>
            </a:fld>
            <a:endParaRPr lang="en-US" altLang="en-US" sz="1400"/>
          </a:p>
        </p:txBody>
      </p:sp>
      <p:sp>
        <p:nvSpPr>
          <p:cNvPr id="12291"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2292"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smtClean="0">
                <a:solidFill>
                  <a:schemeClr val="bg2"/>
                </a:solidFill>
                <a:latin typeface="Courier New" panose="02070309020205020404" pitchFamily="49" charset="0"/>
                <a:cs typeface="Times New Roman" panose="02020603050405020304" pitchFamily="18" charset="0"/>
              </a:rPr>
              <a:t>Faculty f1 = 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2293" name="Rectangle 5"/>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4" name="AutoShape 6"/>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1. Start from the main method</a:t>
            </a:r>
          </a:p>
        </p:txBody>
      </p:sp>
      <p:sp>
        <p:nvSpPr>
          <p:cNvPr id="12295"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18DF87-7FB8-4222-B100-F4003543B909}" type="slidenum">
              <a:rPr lang="en-US" altLang="en-US" sz="1400"/>
              <a:t>9</a:t>
            </a:fld>
            <a:endParaRPr lang="en-US" altLang="en-US" sz="1400"/>
          </a:p>
        </p:txBody>
      </p:sp>
      <p:sp>
        <p:nvSpPr>
          <p:cNvPr id="13315"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3316" name="Text Box 3"/>
          <p:cNvSpPr txBox="1">
            <a:spLocks noChangeArrowheads="1"/>
          </p:cNvSpPr>
          <p:nvPr/>
        </p:nvSpPr>
        <p:spPr bwMode="auto">
          <a:xfrm>
            <a:off x="228600" y="838200"/>
            <a:ext cx="8686800" cy="56130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1400" dirty="0" err="1">
                <a:solidFill>
                  <a:schemeClr val="bg2"/>
                </a:solidFill>
                <a:latin typeface="Courier New" panose="02070309020205020404" pitchFamily="49" charset="0"/>
                <a:cs typeface="Times New Roman" panose="02020603050405020304" pitchFamily="18" charset="0"/>
              </a:rPr>
              <a:t>args</a:t>
            </a: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smtClean="0">
                <a:solidFill>
                  <a:schemeClr val="bg2"/>
                </a:solidFill>
                <a:latin typeface="Courier New" panose="02070309020205020404" pitchFamily="49" charset="0"/>
                <a:cs typeface="Times New Roman" panose="02020603050405020304" pitchFamily="18" charset="0"/>
              </a:rPr>
              <a:t>Faculty f1 = new </a:t>
            </a:r>
            <a:r>
              <a:rPr lang="en-US" altLang="en-US" sz="1400" dirty="0">
                <a:solidFill>
                  <a:schemeClr val="bg2"/>
                </a:solidFill>
                <a:latin typeface="Courier New" panose="02070309020205020404" pitchFamily="49" charset="0"/>
                <a:cs typeface="Times New Roman" panose="02020603050405020304" pitchFamily="18" charset="0"/>
              </a:rPr>
              <a:t>Faculty();</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("(4) Faculty's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("(3) Employee's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r>
              <a:rPr lang="en-US" altLang="en-US" sz="1400" dirty="0" err="1">
                <a:solidFill>
                  <a:schemeClr val="bg2"/>
                </a:solidFill>
                <a:latin typeface="Courier New" panose="02070309020205020404" pitchFamily="49" charset="0"/>
                <a:cs typeface="Times New Roman" panose="02020603050405020304" pitchFamily="18" charset="0"/>
              </a:rPr>
              <a:t>System.out.println</a:t>
            </a:r>
            <a:r>
              <a:rPr lang="en-US" altLang="en-US" sz="1400" dirty="0">
                <a:solidFill>
                  <a:schemeClr val="bg2"/>
                </a:solidFill>
                <a:latin typeface="Courier New" panose="02070309020205020404" pitchFamily="49" charset="0"/>
                <a:cs typeface="Times New Roman" panose="02020603050405020304" pitchFamily="18" charset="0"/>
              </a:rPr>
              <a:t>("(1) Person's no-</a:t>
            </a:r>
            <a:r>
              <a:rPr lang="en-US" altLang="en-US" sz="1400" dirty="0" err="1">
                <a:solidFill>
                  <a:schemeClr val="bg2"/>
                </a:solidFill>
                <a:latin typeface="Courier New" panose="02070309020205020404" pitchFamily="49" charset="0"/>
                <a:cs typeface="Times New Roman" panose="02020603050405020304" pitchFamily="18" charset="0"/>
              </a:rPr>
              <a:t>arg</a:t>
            </a:r>
            <a:r>
              <a:rPr lang="en-US" altLang="en-US" sz="1400" dirty="0">
                <a:solidFill>
                  <a:schemeClr val="bg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chemeClr val="bg2"/>
                </a:solidFill>
                <a:latin typeface="Courier New" panose="02070309020205020404" pitchFamily="49" charset="0"/>
                <a:cs typeface="Times New Roman" panose="02020603050405020304" pitchFamily="18" charset="0"/>
              </a:rPr>
              <a:t>}</a:t>
            </a:r>
          </a:p>
        </p:txBody>
      </p:sp>
      <p:sp>
        <p:nvSpPr>
          <p:cNvPr id="1331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8" name="AutoShape 5"/>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2. Invoke Faculty constructor</a:t>
            </a:r>
          </a:p>
        </p:txBody>
      </p:sp>
      <p:sp>
        <p:nvSpPr>
          <p:cNvPr id="1331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0"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475</TotalTime>
  <Words>2755</Words>
  <Application>Microsoft Office PowerPoint</Application>
  <PresentationFormat>On-screen Show (4:3)</PresentationFormat>
  <Paragraphs>588</Paragraphs>
  <Slides>45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6" baseType="lpstr">
      <vt:lpstr>Arial</vt:lpstr>
      <vt:lpstr>Book Antiqua</vt:lpstr>
      <vt:lpstr>Courier</vt:lpstr>
      <vt:lpstr>Courier New</vt:lpstr>
      <vt:lpstr>Forte</vt:lpstr>
      <vt:lpstr>Monotype Sorts</vt:lpstr>
      <vt:lpstr>Times New Roman</vt:lpstr>
      <vt:lpstr>Wingdings</vt:lpstr>
      <vt:lpstr>International</vt:lpstr>
      <vt:lpstr>Picture</vt:lpstr>
      <vt:lpstr>Microsoft Word Picture</vt:lpstr>
      <vt:lpstr>Chapter 11 Inheritance and Polymorphism</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Declaring a Subclass</vt:lpstr>
      <vt:lpstr>Calling Superclass Methods</vt:lpstr>
      <vt:lpstr>Overriding Methods in the Subclass</vt:lpstr>
      <vt:lpstr>NOTE: Instance Method Inheritance</vt:lpstr>
      <vt:lpstr>NOTE: Class/Static Method Inheritance</vt:lpstr>
      <vt:lpstr>Method Overriding and Static Methods</vt:lpstr>
      <vt:lpstr>Static &amp; Instance Methods</vt:lpstr>
      <vt:lpstr>class Base { // Superclass          // Static method in base class which will be hidden in subclass      public static void display() {         System.out.println("Static or class method from Base");     }           // Non-static method which will be overridden in derived class       public void print()  {          System.out.println("Non-static or Instance method from Base");     } }   class Derived extends Base { // Subclass          // Static is removed here (Causes Compiler Error)      public void display() {         System.out.println("Non-static method from Derived");     }          // Static is added here (Causes Compiler Error)      public static void print() {         System.out.println("Static method from Derived");    } }</vt:lpstr>
      <vt:lpstr>Overriding vs. Overloading</vt:lpstr>
      <vt:lpstr>The Object Class and Its Methods</vt:lpstr>
      <vt:lpstr>The toString() method in Object</vt:lpstr>
      <vt:lpstr>Polymorphism, Dynamic Binding and Generic Programming</vt:lpstr>
      <vt:lpstr>Dynamic Binding</vt:lpstr>
      <vt:lpstr>Method Matching vs. Binding</vt:lpstr>
      <vt:lpstr>Generic Programming</vt:lpstr>
      <vt:lpstr>Casting Objects</vt:lpstr>
      <vt:lpstr>Why Casting Is Necessary?</vt:lpstr>
      <vt:lpstr>Casting from Superclass to Subclass</vt:lpstr>
      <vt:lpstr>The instanceof Operator</vt:lpstr>
      <vt:lpstr>The   equals Method</vt:lpstr>
      <vt:lpstr>NOTE</vt:lpstr>
      <vt:lpstr>(Generic Programming) The ArrayList Class</vt:lpstr>
      <vt:lpstr>The MyStack Classes </vt:lpstr>
      <vt:lpstr>The protected Modifier</vt:lpstr>
      <vt:lpstr>Accessibility Summary</vt:lpstr>
      <vt:lpstr>Visibility Modifiers </vt:lpstr>
      <vt:lpstr>A Subclass Cannot Weaken the Accessibility</vt:lpstr>
      <vt:lpstr>The final Modifier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Rajesh Palit</cp:lastModifiedBy>
  <cp:revision>259</cp:revision>
  <dcterms:created xsi:type="dcterms:W3CDTF">1995-06-10T17:31:00Z</dcterms:created>
  <dcterms:modified xsi:type="dcterms:W3CDTF">2017-11-08T04:26:08Z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