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310" r:id="rId2"/>
    <p:sldId id="312" r:id="rId3"/>
    <p:sldId id="603" r:id="rId4"/>
    <p:sldId id="552" r:id="rId5"/>
    <p:sldId id="594" r:id="rId6"/>
    <p:sldId id="595" r:id="rId7"/>
    <p:sldId id="553" r:id="rId8"/>
    <p:sldId id="596" r:id="rId9"/>
    <p:sldId id="597" r:id="rId10"/>
    <p:sldId id="559" r:id="rId11"/>
    <p:sldId id="598" r:id="rId12"/>
    <p:sldId id="549" r:id="rId13"/>
    <p:sldId id="519" r:id="rId14"/>
    <p:sldId id="615" r:id="rId15"/>
    <p:sldId id="573" r:id="rId16"/>
    <p:sldId id="587" r:id="rId17"/>
    <p:sldId id="517" r:id="rId18"/>
    <p:sldId id="605" r:id="rId19"/>
    <p:sldId id="526" r:id="rId20"/>
    <p:sldId id="606" r:id="rId21"/>
    <p:sldId id="528" r:id="rId22"/>
    <p:sldId id="530" r:id="rId23"/>
    <p:sldId id="584" r:id="rId24"/>
    <p:sldId id="610" r:id="rId25"/>
    <p:sldId id="588" r:id="rId26"/>
    <p:sldId id="601" r:id="rId27"/>
    <p:sldId id="488" r:id="rId28"/>
    <p:sldId id="534" r:id="rId29"/>
    <p:sldId id="579" r:id="rId30"/>
    <p:sldId id="531" r:id="rId31"/>
    <p:sldId id="599" r:id="rId32"/>
    <p:sldId id="574" r:id="rId33"/>
    <p:sldId id="611" r:id="rId34"/>
    <p:sldId id="612" r:id="rId35"/>
    <p:sldId id="613" r:id="rId36"/>
    <p:sldId id="614"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9" autoAdjust="0"/>
  </p:normalViewPr>
  <p:slideViewPr>
    <p:cSldViewPr>
      <p:cViewPr varScale="1">
        <p:scale>
          <a:sx n="71" d="100"/>
          <a:sy n="71" d="100"/>
        </p:scale>
        <p:origin x="-1344" y="-90"/>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929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smtClean="0"/>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smtClean="0"/>
            </a:lvl1pPr>
          </a:lstStyle>
          <a:p>
            <a:pPr>
              <a:defRPr/>
            </a:pPr>
            <a:endParaRPr lang="en-US" altLang="en-US"/>
          </a:p>
        </p:txBody>
      </p:sp>
      <p:sp>
        <p:nvSpPr>
          <p:cNvPr id="40964"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smtClean="0"/>
            </a:lvl1pPr>
          </a:lstStyle>
          <a:p>
            <a:pPr>
              <a:defRPr/>
            </a:pPr>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smtClean="0"/>
            </a:lvl1pPr>
          </a:lstStyle>
          <a:p>
            <a:pPr>
              <a:defRPr/>
            </a:pPr>
            <a:fld id="{F4E5F51E-BC23-4066-9A97-016619BF0C55}" type="slidenum">
              <a:rPr lang="en-US" altLang="en-US"/>
              <a:pPr>
                <a:defRPr/>
              </a:pPr>
              <a:t>‹#›</a:t>
            </a:fld>
            <a:endParaRPr lang="en-US" altLang="en-US"/>
          </a:p>
        </p:txBody>
      </p:sp>
    </p:spTree>
    <p:extLst>
      <p:ext uri="{BB962C8B-B14F-4D97-AF65-F5344CB8AC3E}">
        <p14:creationId xmlns:p14="http://schemas.microsoft.com/office/powerpoint/2010/main" val="19226775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D33167-2A5A-4B2B-AFDF-546CDEF274F8}" type="slidenum">
              <a:rPr lang="en-US" altLang="en-US" sz="1000"/>
              <a:pPr/>
              <a:t>1</a:t>
            </a:fld>
            <a:endParaRPr lang="en-US" altLang="en-US" sz="1000"/>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E00B20-D012-4466-B407-B2A970A28029}" type="slidenum">
              <a:rPr lang="en-US" altLang="en-US" sz="1000"/>
              <a:pPr/>
              <a:t>33</a:t>
            </a:fld>
            <a:endParaRPr lang="en-US" altLang="en-US" sz="1000"/>
          </a:p>
        </p:txBody>
      </p:sp>
      <p:sp>
        <p:nvSpPr>
          <p:cNvPr id="43011" name="Rectangle 2"/>
          <p:cNvSpPr>
            <a:spLocks noGrp="1" noRot="1" noChangeAspect="1" noChangeArrowheads="1" noTextEdit="1"/>
          </p:cNvSpPr>
          <p:nvPr>
            <p:ph type="sldImg"/>
          </p:nvPr>
        </p:nvSpPr>
        <p:spPr>
          <a:xfrm>
            <a:off x="1150938" y="692150"/>
            <a:ext cx="4556125" cy="3416300"/>
          </a:xfrm>
          <a:ln/>
        </p:spPr>
      </p:sp>
      <p:sp>
        <p:nvSpPr>
          <p:cNvPr id="4301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D89E39-0B4E-4267-AECD-F68027FB5FBC}" type="slidenum">
              <a:rPr lang="en-US" altLang="en-US" sz="1000"/>
              <a:pPr/>
              <a:t>34</a:t>
            </a:fld>
            <a:endParaRPr lang="en-US" altLang="en-US" sz="1000"/>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104419-5ADA-4574-8518-CF3F4EFABFBC}" type="slidenum">
              <a:rPr lang="en-US" altLang="en-US" sz="1000"/>
              <a:pPr/>
              <a:t>35</a:t>
            </a:fld>
            <a:endParaRPr lang="en-US" altLang="en-US" sz="1000"/>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7FEEFB-C121-4AE2-8D75-508571701C3D}" type="slidenum">
              <a:rPr lang="en-US" altLang="en-US" sz="1000"/>
              <a:pPr/>
              <a:t>36</a:t>
            </a:fld>
            <a:endParaRPr lang="en-US" altLang="en-US" sz="1000"/>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4" name="Rectangle 34"/>
          <p:cNvSpPr>
            <a:spLocks noGrp="1" noChangeArrowheads="1"/>
          </p:cNvSpPr>
          <p:nvPr>
            <p:ph type="dt" sz="quarter" idx="10"/>
          </p:nvPr>
        </p:nvSpPr>
        <p:spPr/>
        <p:txBody>
          <a:bodyPr/>
          <a:lstStyle>
            <a:lvl1pPr>
              <a:defRPr smtClean="0"/>
            </a:lvl1pPr>
          </a:lstStyle>
          <a:p>
            <a:pPr>
              <a:defRPr/>
            </a:pPr>
            <a:endParaRPr lang="en-US" alt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smtClean="0"/>
            </a:lvl1pPr>
          </a:lstStyle>
          <a:p>
            <a:pPr>
              <a:defRPr/>
            </a:pPr>
            <a:r>
              <a:rPr lang="en-US" altLang="en-US"/>
              <a:t>Liang, Introduction to Java Programming, Eighth Edition, (c) 2011 Pearson Education, Inc. All rights reserved. 0132130807</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4124D015-DC88-46FA-864F-A2AB1FD8E760}" type="slidenum">
              <a:rPr lang="en-US" altLang="en-US"/>
              <a:pPr>
                <a:defRPr/>
              </a:pPr>
              <a:t>‹#›</a:t>
            </a:fld>
            <a:endParaRPr lang="en-US" altLang="en-US"/>
          </a:p>
        </p:txBody>
      </p:sp>
    </p:spTree>
    <p:extLst>
      <p:ext uri="{BB962C8B-B14F-4D97-AF65-F5344CB8AC3E}">
        <p14:creationId xmlns:p14="http://schemas.microsoft.com/office/powerpoint/2010/main" val="31898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a:ln/>
        </p:spPr>
        <p:txBody>
          <a:bodyPr/>
          <a:lstStyle>
            <a:lvl1pPr>
              <a:defRPr/>
            </a:lvl1pPr>
          </a:lstStyle>
          <a:p>
            <a:pPr>
              <a:defRPr/>
            </a:pPr>
            <a:fld id="{34A3741C-8D95-4058-80EA-FAAD6CB1A1E7}" type="slidenum">
              <a:rPr lang="en-US" altLang="en-US"/>
              <a:pPr>
                <a:defRPr/>
              </a:pPr>
              <a:t>‹#›</a:t>
            </a:fld>
            <a:endParaRPr lang="en-US" altLang="en-US"/>
          </a:p>
        </p:txBody>
      </p:sp>
    </p:spTree>
    <p:extLst>
      <p:ext uri="{BB962C8B-B14F-4D97-AF65-F5344CB8AC3E}">
        <p14:creationId xmlns:p14="http://schemas.microsoft.com/office/powerpoint/2010/main" val="53720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a:ln/>
        </p:spPr>
        <p:txBody>
          <a:bodyPr/>
          <a:lstStyle>
            <a:lvl1pPr>
              <a:defRPr/>
            </a:lvl1pPr>
          </a:lstStyle>
          <a:p>
            <a:pPr>
              <a:defRPr/>
            </a:pPr>
            <a:fld id="{64F80578-B042-4AEB-9D75-EC23AC60972D}" type="slidenum">
              <a:rPr lang="en-US" altLang="en-US"/>
              <a:pPr>
                <a:defRPr/>
              </a:pPr>
              <a:t>‹#›</a:t>
            </a:fld>
            <a:endParaRPr lang="en-US" altLang="en-US"/>
          </a:p>
        </p:txBody>
      </p:sp>
    </p:spTree>
    <p:extLst>
      <p:ext uri="{BB962C8B-B14F-4D97-AF65-F5344CB8AC3E}">
        <p14:creationId xmlns:p14="http://schemas.microsoft.com/office/powerpoint/2010/main" val="382290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a:ln/>
        </p:spPr>
        <p:txBody>
          <a:bodyPr/>
          <a:lstStyle>
            <a:lvl1pPr>
              <a:defRPr/>
            </a:lvl1pPr>
          </a:lstStyle>
          <a:p>
            <a:pPr>
              <a:defRPr/>
            </a:pPr>
            <a:fld id="{55A8DE1C-0460-4F17-B4BB-1285055A3885}" type="slidenum">
              <a:rPr lang="en-US" altLang="en-US"/>
              <a:pPr>
                <a:defRPr/>
              </a:pPr>
              <a:t>‹#›</a:t>
            </a:fld>
            <a:endParaRPr lang="en-US" altLang="en-US"/>
          </a:p>
        </p:txBody>
      </p:sp>
    </p:spTree>
    <p:extLst>
      <p:ext uri="{BB962C8B-B14F-4D97-AF65-F5344CB8AC3E}">
        <p14:creationId xmlns:p14="http://schemas.microsoft.com/office/powerpoint/2010/main" val="239665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p:cNvSpPr>
            <a:spLocks noGrp="1" noChangeArrowheads="1"/>
          </p:cNvSpPr>
          <p:nvPr>
            <p:ph type="sldNum" sz="quarter" idx="11"/>
          </p:nvPr>
        </p:nvSpPr>
        <p:spPr>
          <a:ln/>
        </p:spPr>
        <p:txBody>
          <a:bodyPr/>
          <a:lstStyle>
            <a:lvl1pPr>
              <a:defRPr/>
            </a:lvl1pPr>
          </a:lstStyle>
          <a:p>
            <a:pPr>
              <a:defRPr/>
            </a:pPr>
            <a:fld id="{91F024E1-65B7-49AE-B468-CF9917C1FE2A}" type="slidenum">
              <a:rPr lang="en-US" altLang="en-US"/>
              <a:pPr>
                <a:defRPr/>
              </a:pPr>
              <a:t>‹#›</a:t>
            </a:fld>
            <a:endParaRPr lang="en-US" altLang="en-US"/>
          </a:p>
        </p:txBody>
      </p:sp>
    </p:spTree>
    <p:extLst>
      <p:ext uri="{BB962C8B-B14F-4D97-AF65-F5344CB8AC3E}">
        <p14:creationId xmlns:p14="http://schemas.microsoft.com/office/powerpoint/2010/main" val="356768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p:cNvSpPr>
            <a:spLocks noGrp="1" noChangeArrowheads="1"/>
          </p:cNvSpPr>
          <p:nvPr>
            <p:ph type="sldNum" sz="quarter" idx="11"/>
          </p:nvPr>
        </p:nvSpPr>
        <p:spPr>
          <a:ln/>
        </p:spPr>
        <p:txBody>
          <a:bodyPr/>
          <a:lstStyle>
            <a:lvl1pPr>
              <a:defRPr/>
            </a:lvl1pPr>
          </a:lstStyle>
          <a:p>
            <a:pPr>
              <a:defRPr/>
            </a:pPr>
            <a:fld id="{C12BB969-FCD5-44A7-B448-769C69DE54BB}" type="slidenum">
              <a:rPr lang="en-US" altLang="en-US"/>
              <a:pPr>
                <a:defRPr/>
              </a:pPr>
              <a:t>‹#›</a:t>
            </a:fld>
            <a:endParaRPr lang="en-US" altLang="en-US"/>
          </a:p>
        </p:txBody>
      </p:sp>
    </p:spTree>
    <p:extLst>
      <p:ext uri="{BB962C8B-B14F-4D97-AF65-F5344CB8AC3E}">
        <p14:creationId xmlns:p14="http://schemas.microsoft.com/office/powerpoint/2010/main" val="272430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p:cNvSpPr>
            <a:spLocks noGrp="1" noChangeArrowheads="1"/>
          </p:cNvSpPr>
          <p:nvPr>
            <p:ph type="sldNum" sz="quarter" idx="11"/>
          </p:nvPr>
        </p:nvSpPr>
        <p:spPr>
          <a:ln/>
        </p:spPr>
        <p:txBody>
          <a:bodyPr/>
          <a:lstStyle>
            <a:lvl1pPr>
              <a:defRPr/>
            </a:lvl1pPr>
          </a:lstStyle>
          <a:p>
            <a:pPr>
              <a:defRPr/>
            </a:pPr>
            <a:fld id="{9BA4F080-2324-4488-88FC-D532CB9454DA}" type="slidenum">
              <a:rPr lang="en-US" altLang="en-US"/>
              <a:pPr>
                <a:defRPr/>
              </a:pPr>
              <a:t>‹#›</a:t>
            </a:fld>
            <a:endParaRPr lang="en-US" altLang="en-US"/>
          </a:p>
        </p:txBody>
      </p:sp>
    </p:spTree>
    <p:extLst>
      <p:ext uri="{BB962C8B-B14F-4D97-AF65-F5344CB8AC3E}">
        <p14:creationId xmlns:p14="http://schemas.microsoft.com/office/powerpoint/2010/main" val="156464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p:cNvSpPr>
            <a:spLocks noGrp="1" noChangeArrowheads="1"/>
          </p:cNvSpPr>
          <p:nvPr>
            <p:ph type="sldNum" sz="quarter" idx="11"/>
          </p:nvPr>
        </p:nvSpPr>
        <p:spPr>
          <a:ln/>
        </p:spPr>
        <p:txBody>
          <a:bodyPr/>
          <a:lstStyle>
            <a:lvl1pPr>
              <a:defRPr/>
            </a:lvl1pPr>
          </a:lstStyle>
          <a:p>
            <a:pPr>
              <a:defRPr/>
            </a:pPr>
            <a:fld id="{3A572087-35A8-47E2-BA5B-629D494232A5}" type="slidenum">
              <a:rPr lang="en-US" altLang="en-US"/>
              <a:pPr>
                <a:defRPr/>
              </a:pPr>
              <a:t>‹#›</a:t>
            </a:fld>
            <a:endParaRPr lang="en-US" altLang="en-US"/>
          </a:p>
        </p:txBody>
      </p:sp>
    </p:spTree>
    <p:extLst>
      <p:ext uri="{BB962C8B-B14F-4D97-AF65-F5344CB8AC3E}">
        <p14:creationId xmlns:p14="http://schemas.microsoft.com/office/powerpoint/2010/main" val="371394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p:cNvSpPr>
            <a:spLocks noGrp="1" noChangeArrowheads="1"/>
          </p:cNvSpPr>
          <p:nvPr>
            <p:ph type="sldNum" sz="quarter" idx="11"/>
          </p:nvPr>
        </p:nvSpPr>
        <p:spPr>
          <a:ln/>
        </p:spPr>
        <p:txBody>
          <a:bodyPr/>
          <a:lstStyle>
            <a:lvl1pPr>
              <a:defRPr/>
            </a:lvl1pPr>
          </a:lstStyle>
          <a:p>
            <a:pPr>
              <a:defRPr/>
            </a:pPr>
            <a:fld id="{272282AF-1C89-4F0B-A9AD-31F48D814D0E}" type="slidenum">
              <a:rPr lang="en-US" altLang="en-US"/>
              <a:pPr>
                <a:defRPr/>
              </a:pPr>
              <a:t>‹#›</a:t>
            </a:fld>
            <a:endParaRPr lang="en-US" altLang="en-US"/>
          </a:p>
        </p:txBody>
      </p:sp>
    </p:spTree>
    <p:extLst>
      <p:ext uri="{BB962C8B-B14F-4D97-AF65-F5344CB8AC3E}">
        <p14:creationId xmlns:p14="http://schemas.microsoft.com/office/powerpoint/2010/main" val="421447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p:cNvSpPr>
            <a:spLocks noGrp="1" noChangeArrowheads="1"/>
          </p:cNvSpPr>
          <p:nvPr>
            <p:ph type="sldNum" sz="quarter" idx="11"/>
          </p:nvPr>
        </p:nvSpPr>
        <p:spPr>
          <a:ln/>
        </p:spPr>
        <p:txBody>
          <a:bodyPr/>
          <a:lstStyle>
            <a:lvl1pPr>
              <a:defRPr/>
            </a:lvl1pPr>
          </a:lstStyle>
          <a:p>
            <a:pPr>
              <a:defRPr/>
            </a:pPr>
            <a:fld id="{22FFA58F-59E0-4F26-85BF-B05B43415849}" type="slidenum">
              <a:rPr lang="en-US" altLang="en-US"/>
              <a:pPr>
                <a:defRPr/>
              </a:pPr>
              <a:t>‹#›</a:t>
            </a:fld>
            <a:endParaRPr lang="en-US" altLang="en-US"/>
          </a:p>
        </p:txBody>
      </p:sp>
    </p:spTree>
    <p:extLst>
      <p:ext uri="{BB962C8B-B14F-4D97-AF65-F5344CB8AC3E}">
        <p14:creationId xmlns:p14="http://schemas.microsoft.com/office/powerpoint/2010/main" val="313496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p:cNvSpPr>
            <a:spLocks noGrp="1" noChangeArrowheads="1"/>
          </p:cNvSpPr>
          <p:nvPr>
            <p:ph type="sldNum" sz="quarter" idx="11"/>
          </p:nvPr>
        </p:nvSpPr>
        <p:spPr>
          <a:ln/>
        </p:spPr>
        <p:txBody>
          <a:bodyPr/>
          <a:lstStyle>
            <a:lvl1pPr>
              <a:defRPr/>
            </a:lvl1pPr>
          </a:lstStyle>
          <a:p>
            <a:pPr>
              <a:defRPr/>
            </a:pPr>
            <a:fld id="{49ADAE43-CD88-4455-A5F7-D69B09A93509}" type="slidenum">
              <a:rPr lang="en-US" altLang="en-US"/>
              <a:pPr>
                <a:defRPr/>
              </a:pPr>
              <a:t>‹#›</a:t>
            </a:fld>
            <a:endParaRPr lang="en-US" altLang="en-US"/>
          </a:p>
        </p:txBody>
      </p:sp>
    </p:spTree>
    <p:extLst>
      <p:ext uri="{BB962C8B-B14F-4D97-AF65-F5344CB8AC3E}">
        <p14:creationId xmlns:p14="http://schemas.microsoft.com/office/powerpoint/2010/main" val="366608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lvl1pPr>
          </a:lstStyle>
          <a:p>
            <a:pPr>
              <a:defRPr/>
            </a:pPr>
            <a:fld id="{4F20DAE5-77AF-42EA-BE34-1DF5DAA07C7A}" type="slidenum">
              <a:rPr lang="en-US" altLang="en-US"/>
              <a:pPr>
                <a:defRPr/>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ml/MyFrame.html" TargetMode="External"/><Relationship Id="rId2" Type="http://schemas.openxmlformats.org/officeDocument/2006/relationships/hyperlink" Target="html/MyFrame.ba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ml/MyFrameWithComponents.html" TargetMode="External"/><Relationship Id="rId2" Type="http://schemas.openxmlformats.org/officeDocument/2006/relationships/hyperlink" Target="html/MyFrameWithComponents.ba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ml/ShowFlowLayout.bat" TargetMode="External"/><Relationship Id="rId2" Type="http://schemas.openxmlformats.org/officeDocument/2006/relationships/hyperlink" Target="html/ShowFlowLayout.html"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ml/ShowGridLayoutNew.bat" TargetMode="External"/><Relationship Id="rId2" Type="http://schemas.openxmlformats.org/officeDocument/2006/relationships/hyperlink" Target="html/ShowGridLayout.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ml/ShowBorderLayout.bat" TargetMode="External"/><Relationship Id="rId2" Type="http://schemas.openxmlformats.org/officeDocument/2006/relationships/hyperlink" Target="html/ShowBorderLayout.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ml/TestPanels.html" TargetMode="Externa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hyperlink" Target="html/TestPanels.bat"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ml/TestSwingComponentsFea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ml/TestSwingCommonFeatures.ba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ml/TestImageIco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ml/TestImageIcon.bat"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F7D0D54-9C69-4916-8412-0027B28E23F3}" type="slidenum">
              <a:rPr lang="en-US" altLang="en-US" sz="1400"/>
              <a:pPr/>
              <a:t>1</a:t>
            </a:fld>
            <a:endParaRPr lang="en-US" altLang="en-US" sz="1400"/>
          </a:p>
        </p:txBody>
      </p:sp>
      <p:sp>
        <p:nvSpPr>
          <p:cNvPr id="3075" name="Rectangle 2"/>
          <p:cNvSpPr>
            <a:spLocks noGrp="1" noChangeArrowheads="1"/>
          </p:cNvSpPr>
          <p:nvPr>
            <p:ph type="title"/>
          </p:nvPr>
        </p:nvSpPr>
        <p:spPr>
          <a:xfrm>
            <a:off x="685800" y="609600"/>
            <a:ext cx="7772400" cy="1143000"/>
          </a:xfrm>
          <a:noFill/>
        </p:spPr>
        <p:txBody>
          <a:bodyPr/>
          <a:lstStyle/>
          <a:p>
            <a:r>
              <a:rPr lang="en-US" altLang="en-US" sz="4000" smtClean="0"/>
              <a:t>Chapter 12 GUI Basics</a:t>
            </a:r>
            <a:endParaRPr lang="en-US" altLang="en-US" smtClean="0"/>
          </a:p>
        </p:txBody>
      </p:sp>
      <p:sp>
        <p:nvSpPr>
          <p:cNvPr id="3076" name="Rectangle 7"/>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 name="Rectangle 3"/>
          <p:cNvSpPr txBox="1">
            <a:spLocks noChangeArrowheads="1"/>
          </p:cNvSpPr>
          <p:nvPr/>
        </p:nvSpPr>
        <p:spPr bwMode="auto">
          <a:xfrm>
            <a:off x="304800" y="2309813"/>
            <a:ext cx="8610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buFont typeface="Monotype Sorts" pitchFamily="2" charset="2"/>
              <a:buNone/>
              <a:defRPr/>
            </a:pPr>
            <a:r>
              <a:rPr lang="en-US" altLang="en-US" sz="2400" kern="0" dirty="0" smtClean="0"/>
              <a:t>The design of the API for Java GUI programming is an excellent example of how the object-oriented principle is applied. In the chapters that follow, you will learn the framework of Java GUI API and use the GUI components to develop user-friendly interfaces for applications and applets.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94FF3F-47E6-4E01-81CE-377DA86E7E29}" type="slidenum">
              <a:rPr lang="en-US" altLang="en-US" sz="1400"/>
              <a:pPr/>
              <a:t>10</a:t>
            </a:fld>
            <a:endParaRPr lang="en-US" altLang="en-US" sz="1400"/>
          </a:p>
        </p:txBody>
      </p:sp>
      <p:sp>
        <p:nvSpPr>
          <p:cNvPr id="12291" name="Rectangle 2"/>
          <p:cNvSpPr>
            <a:spLocks noGrp="1" noChangeArrowheads="1"/>
          </p:cNvSpPr>
          <p:nvPr>
            <p:ph type="title"/>
          </p:nvPr>
        </p:nvSpPr>
        <p:spPr>
          <a:xfrm>
            <a:off x="685800" y="228600"/>
            <a:ext cx="7772400" cy="533400"/>
          </a:xfrm>
          <a:noFill/>
        </p:spPr>
        <p:txBody>
          <a:bodyPr/>
          <a:lstStyle/>
          <a:p>
            <a:r>
              <a:rPr lang="en-US" altLang="en-US" sz="4000" smtClean="0"/>
              <a:t>AWT (Optional)</a:t>
            </a:r>
            <a:endParaRPr lang="en-US" altLang="en-US" smtClean="0"/>
          </a:p>
        </p:txBody>
      </p:sp>
      <p:graphicFrame>
        <p:nvGraphicFramePr>
          <p:cNvPr id="12292" name="Object 3"/>
          <p:cNvGraphicFramePr>
            <a:graphicFrameLocks noChangeAspect="1"/>
          </p:cNvGraphicFramePr>
          <p:nvPr/>
        </p:nvGraphicFramePr>
        <p:xfrm>
          <a:off x="533400" y="914400"/>
          <a:ext cx="8072438" cy="5418138"/>
        </p:xfrm>
        <a:graphic>
          <a:graphicData uri="http://schemas.openxmlformats.org/presentationml/2006/ole">
            <mc:AlternateContent xmlns:mc="http://schemas.openxmlformats.org/markup-compatibility/2006">
              <mc:Choice xmlns:v="urn:schemas-microsoft-com:vml" Requires="v">
                <p:oleObj spid="_x0000_s12294" name="Picture" r:id="rId3" imgW="4910328" imgH="3291840" progId="Word.Picture.8">
                  <p:embed/>
                </p:oleObj>
              </mc:Choice>
              <mc:Fallback>
                <p:oleObj name="Picture" r:id="rId3" imgW="4910328" imgH="329184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8072438" cy="5418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E93A8E4-6DA9-4CBF-8B9E-8A5AC62BAFE8}" type="slidenum">
              <a:rPr lang="en-US" altLang="en-US" sz="1400"/>
              <a:pPr/>
              <a:t>11</a:t>
            </a:fld>
            <a:endParaRPr lang="en-US" altLang="en-US" sz="1400"/>
          </a:p>
        </p:txBody>
      </p:sp>
      <p:sp>
        <p:nvSpPr>
          <p:cNvPr id="13315" name="Rectangle 2"/>
          <p:cNvSpPr>
            <a:spLocks noGrp="1" noChangeArrowheads="1"/>
          </p:cNvSpPr>
          <p:nvPr>
            <p:ph type="title"/>
          </p:nvPr>
        </p:nvSpPr>
        <p:spPr>
          <a:xfrm>
            <a:off x="685800" y="0"/>
            <a:ext cx="7772400" cy="1428750"/>
          </a:xfrm>
          <a:noFill/>
        </p:spPr>
        <p:txBody>
          <a:bodyPr/>
          <a:lstStyle/>
          <a:p>
            <a:r>
              <a:rPr lang="en-US" altLang="en-US" smtClean="0"/>
              <a:t>Frames</a:t>
            </a:r>
          </a:p>
        </p:txBody>
      </p:sp>
      <p:sp>
        <p:nvSpPr>
          <p:cNvPr id="13316" name="Rectangle 3"/>
          <p:cNvSpPr>
            <a:spLocks noGrp="1" noChangeArrowheads="1"/>
          </p:cNvSpPr>
          <p:nvPr>
            <p:ph type="body" idx="1"/>
          </p:nvPr>
        </p:nvSpPr>
        <p:spPr>
          <a:xfrm>
            <a:off x="457200" y="1371600"/>
            <a:ext cx="8458200" cy="4953000"/>
          </a:xfrm>
          <a:noFill/>
        </p:spPr>
        <p:txBody>
          <a:bodyPr/>
          <a:lstStyle/>
          <a:p>
            <a:pPr>
              <a:spcAft>
                <a:spcPts val="1200"/>
              </a:spcAft>
            </a:pPr>
            <a:r>
              <a:rPr lang="en-US" altLang="en-US" smtClean="0"/>
              <a:t>Frame is a window that is not contained inside another window. Frame is the basis to contain other user interface components in Java GUI applications.</a:t>
            </a:r>
          </a:p>
          <a:p>
            <a:pPr>
              <a:spcAft>
                <a:spcPts val="1200"/>
              </a:spcAft>
            </a:pPr>
            <a:r>
              <a:rPr lang="en-US" altLang="en-US" smtClean="0"/>
              <a:t>The JFrame class can be used to create windows. </a:t>
            </a:r>
          </a:p>
          <a:p>
            <a:pPr>
              <a:spcAft>
                <a:spcPts val="1200"/>
              </a:spcAft>
            </a:pPr>
            <a:r>
              <a:rPr lang="en-US" altLang="en-US" smtClean="0"/>
              <a:t>For Swing GUI programs, use JFrame class to create widows.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122B1F-4816-4F39-B188-40DC099CDC45}" type="slidenum">
              <a:rPr lang="en-US" altLang="en-US" sz="1400"/>
              <a:pPr/>
              <a:t>12</a:t>
            </a:fld>
            <a:endParaRPr lang="en-US" altLang="en-US" sz="1400"/>
          </a:p>
        </p:txBody>
      </p:sp>
      <p:sp>
        <p:nvSpPr>
          <p:cNvPr id="14339" name="Rectangle 2"/>
          <p:cNvSpPr>
            <a:spLocks noGrp="1" noChangeArrowheads="1"/>
          </p:cNvSpPr>
          <p:nvPr>
            <p:ph type="title"/>
          </p:nvPr>
        </p:nvSpPr>
        <p:spPr>
          <a:xfrm>
            <a:off x="685800" y="0"/>
            <a:ext cx="7772400" cy="1428750"/>
          </a:xfrm>
          <a:noFill/>
        </p:spPr>
        <p:txBody>
          <a:bodyPr/>
          <a:lstStyle/>
          <a:p>
            <a:r>
              <a:rPr lang="en-US" altLang="en-US" smtClean="0"/>
              <a:t>Creating Frames</a:t>
            </a:r>
          </a:p>
        </p:txBody>
      </p:sp>
      <p:sp>
        <p:nvSpPr>
          <p:cNvPr id="14340" name="AutoShape 4">
            <a:hlinkClick r:id="rId2" action="ppaction://program" highlightClick="1"/>
          </p:cNvPr>
          <p:cNvSpPr>
            <a:spLocks noChangeArrowheads="1"/>
          </p:cNvSpPr>
          <p:nvPr/>
        </p:nvSpPr>
        <p:spPr bwMode="auto">
          <a:xfrm>
            <a:off x="6705600" y="52578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14341" name="Text Box 5"/>
          <p:cNvSpPr txBox="1">
            <a:spLocks noChangeArrowheads="1"/>
          </p:cNvSpPr>
          <p:nvPr/>
        </p:nvSpPr>
        <p:spPr bwMode="auto">
          <a:xfrm>
            <a:off x="0" y="1143000"/>
            <a:ext cx="9144000" cy="374332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r>
              <a:rPr lang="en-US" altLang="en-US">
                <a:solidFill>
                  <a:schemeClr val="bg2"/>
                </a:solidFill>
                <a:latin typeface="Courier New" pitchFamily="49" charset="0"/>
              </a:rPr>
              <a:t>import javax.swing.*;</a:t>
            </a:r>
          </a:p>
          <a:p>
            <a:pPr lvl="1"/>
            <a:r>
              <a:rPr lang="en-US" altLang="en-US">
                <a:solidFill>
                  <a:schemeClr val="bg2"/>
                </a:solidFill>
                <a:latin typeface="Courier New" pitchFamily="49" charset="0"/>
              </a:rPr>
              <a:t>public class MyFrame {</a:t>
            </a:r>
          </a:p>
          <a:p>
            <a:pPr lvl="1"/>
            <a:r>
              <a:rPr lang="en-US" altLang="en-US">
                <a:solidFill>
                  <a:schemeClr val="bg2"/>
                </a:solidFill>
                <a:latin typeface="Courier New" pitchFamily="49" charset="0"/>
              </a:rPr>
              <a:t>  public static void main(String[] args) {</a:t>
            </a:r>
          </a:p>
          <a:p>
            <a:pPr lvl="1"/>
            <a:r>
              <a:rPr lang="en-US" altLang="en-US">
                <a:solidFill>
                  <a:schemeClr val="bg2"/>
                </a:solidFill>
                <a:latin typeface="Courier New" pitchFamily="49" charset="0"/>
              </a:rPr>
              <a:t>    JFrame frame = new JFrame("Test Frame");</a:t>
            </a:r>
          </a:p>
          <a:p>
            <a:pPr lvl="1"/>
            <a:r>
              <a:rPr lang="en-US" altLang="en-US">
                <a:solidFill>
                  <a:schemeClr val="bg2"/>
                </a:solidFill>
                <a:latin typeface="Courier New" pitchFamily="49" charset="0"/>
              </a:rPr>
              <a:t>    frame.setSize(400, 300);</a:t>
            </a:r>
          </a:p>
          <a:p>
            <a:pPr lvl="1"/>
            <a:r>
              <a:rPr lang="en-US" altLang="en-US">
                <a:solidFill>
                  <a:schemeClr val="bg2"/>
                </a:solidFill>
                <a:latin typeface="Courier New" pitchFamily="49" charset="0"/>
              </a:rPr>
              <a:t>    frame.setVisible(true);</a:t>
            </a:r>
          </a:p>
          <a:p>
            <a:pPr lvl="1"/>
            <a:r>
              <a:rPr lang="en-US" altLang="en-US">
                <a:solidFill>
                  <a:schemeClr val="bg2"/>
                </a:solidFill>
                <a:latin typeface="Courier New" pitchFamily="49" charset="0"/>
              </a:rPr>
              <a:t>    frame.setDefaultCloseOperation(</a:t>
            </a:r>
          </a:p>
          <a:p>
            <a:pPr lvl="1"/>
            <a:r>
              <a:rPr lang="en-US" altLang="en-US">
                <a:solidFill>
                  <a:schemeClr val="bg2"/>
                </a:solidFill>
                <a:latin typeface="Courier New" pitchFamily="49" charset="0"/>
              </a:rPr>
              <a:t>      JFrame.EXIT_ON_CLOSE);</a:t>
            </a:r>
          </a:p>
          <a:p>
            <a:pPr lvl="1"/>
            <a:r>
              <a:rPr lang="en-US" altLang="en-US">
                <a:solidFill>
                  <a:schemeClr val="bg2"/>
                </a:solidFill>
                <a:latin typeface="Courier New" pitchFamily="49" charset="0"/>
              </a:rPr>
              <a:t>  }</a:t>
            </a:r>
          </a:p>
          <a:p>
            <a:r>
              <a:rPr lang="en-US" altLang="en-US">
                <a:solidFill>
                  <a:schemeClr val="bg2"/>
                </a:solidFill>
                <a:latin typeface="Courier New" pitchFamily="49" charset="0"/>
              </a:rPr>
              <a:t>   }</a:t>
            </a:r>
            <a:endParaRPr lang="en-US" altLang="en-US">
              <a:solidFill>
                <a:schemeClr val="bg2"/>
              </a:solidFill>
              <a:latin typeface="Courier" charset="0"/>
            </a:endParaRPr>
          </a:p>
        </p:txBody>
      </p:sp>
      <p:sp>
        <p:nvSpPr>
          <p:cNvPr id="308231" name="AutoShape 7">
            <a:hlinkClick r:id="" action="ppaction://noaction" highlightClick="1"/>
          </p:cNvPr>
          <p:cNvSpPr>
            <a:spLocks noChangeArrowheads="1"/>
          </p:cNvSpPr>
          <p:nvPr/>
        </p:nvSpPr>
        <p:spPr bwMode="auto">
          <a:xfrm>
            <a:off x="4267200" y="5257800"/>
            <a:ext cx="2133600" cy="6096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MyFrame</a:t>
            </a:r>
            <a:endParaRPr lang="en-US" altLang="en-US">
              <a:solidFill>
                <a:schemeClr val="accen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02A41E-90B1-453D-BD9A-260FDCBA0BD5}" type="slidenum">
              <a:rPr lang="en-US" altLang="en-US" sz="1400"/>
              <a:pPr/>
              <a:t>13</a:t>
            </a:fld>
            <a:endParaRPr lang="en-US" altLang="en-US" sz="1400"/>
          </a:p>
        </p:txBody>
      </p:sp>
      <p:sp>
        <p:nvSpPr>
          <p:cNvPr id="15363" name="Rectangle 2"/>
          <p:cNvSpPr>
            <a:spLocks noGrp="1" noChangeArrowheads="1"/>
          </p:cNvSpPr>
          <p:nvPr>
            <p:ph type="title"/>
          </p:nvPr>
        </p:nvSpPr>
        <p:spPr>
          <a:xfrm>
            <a:off x="685800" y="228600"/>
            <a:ext cx="7772400" cy="685800"/>
          </a:xfrm>
          <a:noFill/>
        </p:spPr>
        <p:txBody>
          <a:bodyPr/>
          <a:lstStyle/>
          <a:p>
            <a:r>
              <a:rPr lang="en-US" altLang="en-US" sz="4000" smtClean="0"/>
              <a:t>Adding Components into a Frame</a:t>
            </a:r>
            <a:endParaRPr lang="en-US" altLang="en-US" b="1" smtClean="0">
              <a:latin typeface="Courier" charset="0"/>
            </a:endParaRPr>
          </a:p>
        </p:txBody>
      </p:sp>
      <p:sp>
        <p:nvSpPr>
          <p:cNvPr id="15364" name="Text Box 5"/>
          <p:cNvSpPr txBox="1">
            <a:spLocks noChangeArrowheads="1"/>
          </p:cNvSpPr>
          <p:nvPr/>
        </p:nvSpPr>
        <p:spPr bwMode="auto">
          <a:xfrm>
            <a:off x="3276600" y="12192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Courier New" pitchFamily="49" charset="0"/>
              </a:rPr>
              <a:t>// Add a button into the frame</a:t>
            </a:r>
          </a:p>
          <a:p>
            <a:r>
              <a:rPr lang="en-US" altLang="en-US" b="1">
                <a:latin typeface="Courier New" pitchFamily="49" charset="0"/>
              </a:rPr>
              <a:t>frame.getContentPane().add(</a:t>
            </a:r>
          </a:p>
          <a:p>
            <a:r>
              <a:rPr lang="en-US" altLang="en-US" b="1">
                <a:latin typeface="Courier New" pitchFamily="49" charset="0"/>
              </a:rPr>
              <a:t>  new JButton("OK"));</a:t>
            </a:r>
            <a:endParaRPr lang="en-US" altLang="en-US"/>
          </a:p>
        </p:txBody>
      </p:sp>
      <p:sp>
        <p:nvSpPr>
          <p:cNvPr id="15365" name="AutoShape 6">
            <a:hlinkClick r:id="rId2" action="ppaction://program" highlightClick="1"/>
          </p:cNvPr>
          <p:cNvSpPr>
            <a:spLocks noChangeArrowheads="1"/>
          </p:cNvSpPr>
          <p:nvPr/>
        </p:nvSpPr>
        <p:spPr bwMode="auto">
          <a:xfrm>
            <a:off x="6705600" y="4572000"/>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270343" name="AutoShape 7">
            <a:hlinkClick r:id="" action="ppaction://noaction" highlightClick="1"/>
          </p:cNvPr>
          <p:cNvSpPr>
            <a:spLocks noChangeArrowheads="1"/>
          </p:cNvSpPr>
          <p:nvPr/>
        </p:nvSpPr>
        <p:spPr bwMode="auto">
          <a:xfrm>
            <a:off x="2743200" y="4495800"/>
            <a:ext cx="3810000" cy="6858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MyFrameWithComponents</a:t>
            </a:r>
            <a:endParaRPr lang="en-US" altLang="en-US">
              <a:solidFill>
                <a:schemeClr val="accent1"/>
              </a:solidFill>
            </a:endParaRPr>
          </a:p>
        </p:txBody>
      </p:sp>
      <p:sp>
        <p:nvSpPr>
          <p:cNvPr id="15367" name="Rectangle 9"/>
          <p:cNvSpPr>
            <a:spLocks noChangeArrowheads="1"/>
          </p:cNvSpPr>
          <p:nvPr/>
        </p:nvSpPr>
        <p:spPr bwMode="auto">
          <a:xfrm>
            <a:off x="3533775" y="2690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8" name="Text Box 11"/>
          <p:cNvSpPr txBox="1">
            <a:spLocks noChangeArrowheads="1"/>
          </p:cNvSpPr>
          <p:nvPr/>
        </p:nvSpPr>
        <p:spPr bwMode="auto">
          <a:xfrm>
            <a:off x="609600" y="1752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Title bar</a:t>
            </a:r>
          </a:p>
        </p:txBody>
      </p:sp>
      <p:sp>
        <p:nvSpPr>
          <p:cNvPr id="15369" name="Text Box 12"/>
          <p:cNvSpPr txBox="1">
            <a:spLocks noChangeArrowheads="1"/>
          </p:cNvSpPr>
          <p:nvPr/>
        </p:nvSpPr>
        <p:spPr bwMode="auto">
          <a:xfrm>
            <a:off x="3352800" y="2971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Content pane</a:t>
            </a:r>
          </a:p>
        </p:txBody>
      </p:sp>
      <p:pic>
        <p:nvPicPr>
          <p:cNvPr id="153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438400"/>
            <a:ext cx="21939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1" name="Line 13"/>
          <p:cNvSpPr>
            <a:spLocks noChangeShapeType="1"/>
          </p:cNvSpPr>
          <p:nvPr/>
        </p:nvSpPr>
        <p:spPr bwMode="auto">
          <a:xfrm flipV="1">
            <a:off x="1981200" y="3200400"/>
            <a:ext cx="1371600" cy="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0"/>
          <p:cNvSpPr>
            <a:spLocks noChangeShapeType="1"/>
          </p:cNvSpPr>
          <p:nvPr/>
        </p:nvSpPr>
        <p:spPr bwMode="auto">
          <a:xfrm flipV="1">
            <a:off x="1295400" y="2133600"/>
            <a:ext cx="0" cy="3810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7CD831-D934-4CE8-B01E-EE4FCCBB7E7B}" type="slidenum">
              <a:rPr lang="en-US" altLang="en-US" sz="1400"/>
              <a:pPr/>
              <a:t>14</a:t>
            </a:fld>
            <a:endParaRPr lang="en-US" altLang="en-US" sz="1400"/>
          </a:p>
        </p:txBody>
      </p:sp>
      <p:sp>
        <p:nvSpPr>
          <p:cNvPr id="16387" name="Rectangle 2"/>
          <p:cNvSpPr>
            <a:spLocks noGrp="1" noChangeArrowheads="1"/>
          </p:cNvSpPr>
          <p:nvPr>
            <p:ph type="title"/>
          </p:nvPr>
        </p:nvSpPr>
        <p:spPr>
          <a:xfrm>
            <a:off x="685800" y="228600"/>
            <a:ext cx="7772400" cy="685800"/>
          </a:xfrm>
          <a:noFill/>
        </p:spPr>
        <p:txBody>
          <a:bodyPr/>
          <a:lstStyle/>
          <a:p>
            <a:r>
              <a:rPr lang="en-US" altLang="en-US" sz="4000" smtClean="0"/>
              <a:t>Content Pane Delegation in JDK 1.5</a:t>
            </a:r>
            <a:endParaRPr lang="en-US" altLang="en-US" b="1" smtClean="0">
              <a:latin typeface="Courier" charset="0"/>
            </a:endParaRPr>
          </a:p>
        </p:txBody>
      </p:sp>
      <p:sp>
        <p:nvSpPr>
          <p:cNvPr id="16388" name="Text Box 3"/>
          <p:cNvSpPr txBox="1">
            <a:spLocks noChangeArrowheads="1"/>
          </p:cNvSpPr>
          <p:nvPr/>
        </p:nvSpPr>
        <p:spPr bwMode="auto">
          <a:xfrm>
            <a:off x="3276600" y="12192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Courier New" pitchFamily="49" charset="0"/>
              </a:rPr>
              <a:t>// Add a button into the frame</a:t>
            </a:r>
          </a:p>
          <a:p>
            <a:r>
              <a:rPr lang="en-US" altLang="en-US" b="1">
                <a:latin typeface="Courier New" pitchFamily="49" charset="0"/>
              </a:rPr>
              <a:t>frame.getContentPane().add(</a:t>
            </a:r>
          </a:p>
          <a:p>
            <a:r>
              <a:rPr lang="en-US" altLang="en-US" b="1">
                <a:latin typeface="Courier New" pitchFamily="49" charset="0"/>
              </a:rPr>
              <a:t>  new JButton("OK"));</a:t>
            </a:r>
            <a:endParaRPr lang="en-US" altLang="en-US"/>
          </a:p>
        </p:txBody>
      </p:sp>
      <p:sp>
        <p:nvSpPr>
          <p:cNvPr id="16389" name="Rectangle 6"/>
          <p:cNvSpPr>
            <a:spLocks noChangeArrowheads="1"/>
          </p:cNvSpPr>
          <p:nvPr/>
        </p:nvSpPr>
        <p:spPr bwMode="auto">
          <a:xfrm>
            <a:off x="3533775" y="2690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90" name="Text Box 9"/>
          <p:cNvSpPr txBox="1">
            <a:spLocks noChangeArrowheads="1"/>
          </p:cNvSpPr>
          <p:nvPr/>
        </p:nvSpPr>
        <p:spPr bwMode="auto">
          <a:xfrm>
            <a:off x="609600" y="1752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Title bar</a:t>
            </a:r>
          </a:p>
        </p:txBody>
      </p:sp>
      <p:sp>
        <p:nvSpPr>
          <p:cNvPr id="16391" name="Text Box 10"/>
          <p:cNvSpPr txBox="1">
            <a:spLocks noChangeArrowheads="1"/>
          </p:cNvSpPr>
          <p:nvPr/>
        </p:nvSpPr>
        <p:spPr bwMode="auto">
          <a:xfrm>
            <a:off x="381000" y="4495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Content pane</a:t>
            </a:r>
          </a:p>
        </p:txBody>
      </p:sp>
      <p:sp>
        <p:nvSpPr>
          <p:cNvPr id="16392" name="Text Box 12"/>
          <p:cNvSpPr txBox="1">
            <a:spLocks noChangeArrowheads="1"/>
          </p:cNvSpPr>
          <p:nvPr/>
        </p:nvSpPr>
        <p:spPr bwMode="auto">
          <a:xfrm>
            <a:off x="3048000" y="41910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Courier New" pitchFamily="49" charset="0"/>
              </a:rPr>
              <a:t>// Add a button into the frame</a:t>
            </a:r>
          </a:p>
          <a:p>
            <a:r>
              <a:rPr lang="en-US" altLang="en-US" b="1">
                <a:latin typeface="Courier New" pitchFamily="49" charset="0"/>
              </a:rPr>
              <a:t>frame.add(</a:t>
            </a:r>
          </a:p>
          <a:p>
            <a:r>
              <a:rPr lang="en-US" altLang="en-US" b="1">
                <a:latin typeface="Courier New" pitchFamily="49" charset="0"/>
              </a:rPr>
              <a:t>  new JButton("OK"));</a:t>
            </a:r>
            <a:endParaRPr lang="en-US" altLang="en-US"/>
          </a:p>
        </p:txBody>
      </p:sp>
      <p:sp>
        <p:nvSpPr>
          <p:cNvPr id="16393" name="Line 13"/>
          <p:cNvSpPr>
            <a:spLocks noChangeShapeType="1"/>
          </p:cNvSpPr>
          <p:nvPr/>
        </p:nvSpPr>
        <p:spPr bwMode="auto">
          <a:xfrm flipH="1">
            <a:off x="5638800" y="2514600"/>
            <a:ext cx="0" cy="14478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4"/>
          <p:cNvSpPr>
            <a:spLocks noChangeShapeType="1"/>
          </p:cNvSpPr>
          <p:nvPr/>
        </p:nvSpPr>
        <p:spPr bwMode="auto">
          <a:xfrm flipH="1">
            <a:off x="5943600" y="2514600"/>
            <a:ext cx="0" cy="14478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39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21939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6" name="Line 11"/>
          <p:cNvSpPr>
            <a:spLocks noChangeShapeType="1"/>
          </p:cNvSpPr>
          <p:nvPr/>
        </p:nvSpPr>
        <p:spPr bwMode="auto">
          <a:xfrm flipH="1">
            <a:off x="1447800" y="3200400"/>
            <a:ext cx="533400" cy="1295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8"/>
          <p:cNvSpPr>
            <a:spLocks noChangeShapeType="1"/>
          </p:cNvSpPr>
          <p:nvPr/>
        </p:nvSpPr>
        <p:spPr bwMode="auto">
          <a:xfrm flipV="1">
            <a:off x="1219200" y="2133600"/>
            <a:ext cx="0" cy="3810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5043F0-B947-4FB1-9E6D-257EC92E1855}" type="slidenum">
              <a:rPr lang="en-US" altLang="en-US" sz="1400"/>
              <a:pPr/>
              <a:t>15</a:t>
            </a:fld>
            <a:endParaRPr lang="en-US" altLang="en-US" sz="1400"/>
          </a:p>
        </p:txBody>
      </p:sp>
      <p:sp>
        <p:nvSpPr>
          <p:cNvPr id="17411" name="Rectangle 2"/>
          <p:cNvSpPr>
            <a:spLocks noGrp="1" noChangeArrowheads="1"/>
          </p:cNvSpPr>
          <p:nvPr>
            <p:ph type="title"/>
          </p:nvPr>
        </p:nvSpPr>
        <p:spPr>
          <a:xfrm>
            <a:off x="685800" y="152400"/>
            <a:ext cx="7772400" cy="838200"/>
          </a:xfrm>
          <a:noFill/>
        </p:spPr>
        <p:txBody>
          <a:bodyPr/>
          <a:lstStyle/>
          <a:p>
            <a:r>
              <a:rPr lang="en-US" altLang="en-US" smtClean="0"/>
              <a:t>JFrame Class</a:t>
            </a:r>
          </a:p>
        </p:txBody>
      </p:sp>
      <p:sp>
        <p:nvSpPr>
          <p:cNvPr id="17412" name="Rectangle 7"/>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3" name="Rectangle 9"/>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4" name="Object 8"/>
          <p:cNvGraphicFramePr>
            <a:graphicFrameLocks noChangeAspect="1"/>
          </p:cNvGraphicFramePr>
          <p:nvPr/>
        </p:nvGraphicFramePr>
        <p:xfrm>
          <a:off x="76200" y="1066800"/>
          <a:ext cx="8915400" cy="3254375"/>
        </p:xfrm>
        <a:graphic>
          <a:graphicData uri="http://schemas.openxmlformats.org/presentationml/2006/ole">
            <mc:AlternateContent xmlns:mc="http://schemas.openxmlformats.org/markup-compatibility/2006">
              <mc:Choice xmlns:v="urn:schemas-microsoft-com:vml" Requires="v">
                <p:oleObj spid="_x0000_s17416" name="Picture" r:id="rId3" imgW="4803648" imgH="1751076" progId="Word.Picture.8">
                  <p:embed/>
                </p:oleObj>
              </mc:Choice>
              <mc:Fallback>
                <p:oleObj name="Picture" r:id="rId3" imgW="4803648" imgH="1751076"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15400" cy="3254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6B7DC0-BCE9-4C22-AAE9-CD1B104E98D3}" type="slidenum">
              <a:rPr lang="en-US" altLang="en-US" sz="1400"/>
              <a:pPr/>
              <a:t>16</a:t>
            </a:fld>
            <a:endParaRPr lang="en-US" altLang="en-US" sz="1400"/>
          </a:p>
        </p:txBody>
      </p:sp>
      <p:sp>
        <p:nvSpPr>
          <p:cNvPr id="18435" name="Rectangle 2"/>
          <p:cNvSpPr>
            <a:spLocks noGrp="1" noChangeArrowheads="1"/>
          </p:cNvSpPr>
          <p:nvPr>
            <p:ph type="title"/>
          </p:nvPr>
        </p:nvSpPr>
        <p:spPr>
          <a:xfrm>
            <a:off x="685800" y="0"/>
            <a:ext cx="7772400" cy="1428750"/>
          </a:xfrm>
          <a:noFill/>
        </p:spPr>
        <p:txBody>
          <a:bodyPr/>
          <a:lstStyle/>
          <a:p>
            <a:r>
              <a:rPr lang="en-US" altLang="en-US" smtClean="0"/>
              <a:t>Layout Managers</a:t>
            </a:r>
            <a:endParaRPr lang="en-US" altLang="en-US" b="1" smtClean="0"/>
          </a:p>
        </p:txBody>
      </p:sp>
      <p:sp>
        <p:nvSpPr>
          <p:cNvPr id="18436" name="Rectangle 3"/>
          <p:cNvSpPr>
            <a:spLocks noGrp="1" noChangeArrowheads="1"/>
          </p:cNvSpPr>
          <p:nvPr>
            <p:ph type="body" idx="1"/>
          </p:nvPr>
        </p:nvSpPr>
        <p:spPr>
          <a:xfrm>
            <a:off x="381000" y="1371600"/>
            <a:ext cx="8534400" cy="4800600"/>
          </a:xfrm>
          <a:noFill/>
        </p:spPr>
        <p:txBody>
          <a:bodyPr/>
          <a:lstStyle/>
          <a:p>
            <a:pPr>
              <a:spcBef>
                <a:spcPct val="0"/>
              </a:spcBef>
            </a:pPr>
            <a:r>
              <a:rPr lang="en-US" altLang="en-US" sz="2800" smtClean="0"/>
              <a:t>Java’s layout managers provide a level of abstraction to automatically map your user interface on all window systems. </a:t>
            </a:r>
          </a:p>
          <a:p>
            <a:pPr>
              <a:spcBef>
                <a:spcPct val="0"/>
              </a:spcBef>
              <a:buFont typeface="Monotype Sorts" pitchFamily="2" charset="2"/>
              <a:buNone/>
            </a:pPr>
            <a:endParaRPr lang="en-US" altLang="en-US" sz="2800" smtClean="0"/>
          </a:p>
          <a:p>
            <a:pPr>
              <a:spcBef>
                <a:spcPct val="0"/>
              </a:spcBef>
            </a:pPr>
            <a:r>
              <a:rPr lang="en-US" altLang="en-US" sz="2800" smtClean="0"/>
              <a:t>The UI components are placed in containers.  Each container has a layout manager to arrange the UI components within the container. </a:t>
            </a:r>
          </a:p>
          <a:p>
            <a:pPr>
              <a:spcBef>
                <a:spcPct val="0"/>
              </a:spcBef>
            </a:pPr>
            <a:endParaRPr lang="en-US" altLang="en-US" sz="2800" smtClean="0"/>
          </a:p>
          <a:p>
            <a:pPr>
              <a:spcBef>
                <a:spcPct val="0"/>
              </a:spcBef>
            </a:pPr>
            <a:r>
              <a:rPr lang="en-US" altLang="en-US" sz="2800" smtClean="0"/>
              <a:t>Layout managers are set in containers using the setLayout(LayoutManager) method in a container.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C0066E-D72A-47A2-9A6B-4DB0E1F5AD40}" type="slidenum">
              <a:rPr lang="en-US" altLang="en-US" sz="1400"/>
              <a:pPr/>
              <a:t>17</a:t>
            </a:fld>
            <a:endParaRPr lang="en-US" altLang="en-US" sz="1400"/>
          </a:p>
        </p:txBody>
      </p:sp>
      <p:sp>
        <p:nvSpPr>
          <p:cNvPr id="19459" name="Rectangle 2"/>
          <p:cNvSpPr>
            <a:spLocks noGrp="1" noChangeArrowheads="1"/>
          </p:cNvSpPr>
          <p:nvPr>
            <p:ph type="title"/>
          </p:nvPr>
        </p:nvSpPr>
        <p:spPr>
          <a:xfrm>
            <a:off x="685800" y="0"/>
            <a:ext cx="7772400" cy="1428750"/>
          </a:xfrm>
        </p:spPr>
        <p:txBody>
          <a:bodyPr/>
          <a:lstStyle/>
          <a:p>
            <a:r>
              <a:rPr lang="en-US" altLang="en-US" smtClean="0"/>
              <a:t>Kinds of Layout Managers</a:t>
            </a:r>
            <a:endParaRPr lang="en-US" altLang="en-US" smtClean="0">
              <a:solidFill>
                <a:schemeClr val="tx1"/>
              </a:solidFill>
            </a:endParaRPr>
          </a:p>
        </p:txBody>
      </p:sp>
      <p:sp>
        <p:nvSpPr>
          <p:cNvPr id="19460" name="Rectangle 3"/>
          <p:cNvSpPr>
            <a:spLocks noGrp="1" noChangeArrowheads="1"/>
          </p:cNvSpPr>
          <p:nvPr>
            <p:ph type="body" idx="1"/>
          </p:nvPr>
        </p:nvSpPr>
        <p:spPr>
          <a:xfrm>
            <a:off x="685800" y="1371600"/>
            <a:ext cx="7772400" cy="4114800"/>
          </a:xfrm>
        </p:spPr>
        <p:txBody>
          <a:bodyPr/>
          <a:lstStyle/>
          <a:p>
            <a:r>
              <a:rPr lang="en-US" altLang="en-US" sz="2800" smtClean="0"/>
              <a:t>FlowLayout (Chapter 13)</a:t>
            </a:r>
          </a:p>
          <a:p>
            <a:pPr>
              <a:spcBef>
                <a:spcPct val="100000"/>
              </a:spcBef>
            </a:pPr>
            <a:r>
              <a:rPr lang="en-US" altLang="en-US" sz="2800" smtClean="0"/>
              <a:t>GridLayout (Chapter 13)</a:t>
            </a:r>
          </a:p>
          <a:p>
            <a:pPr>
              <a:spcBef>
                <a:spcPct val="100000"/>
              </a:spcBef>
            </a:pPr>
            <a:r>
              <a:rPr lang="en-US" altLang="en-US" sz="2800" smtClean="0"/>
              <a:t>BorderLayout (Chapter 13)</a:t>
            </a:r>
          </a:p>
          <a:p>
            <a:pPr>
              <a:spcBef>
                <a:spcPct val="100000"/>
              </a:spcBef>
            </a:pPr>
            <a:r>
              <a:rPr lang="en-US" altLang="en-US" sz="2800" smtClean="0"/>
              <a:t>Several other layout managers will be introduced in </a:t>
            </a:r>
            <a:r>
              <a:rPr lang="en-US" altLang="en-US" sz="2800" smtClean="0">
                <a:cs typeface="Courier New" pitchFamily="49" charset="0"/>
              </a:rPr>
              <a:t>Chapter 33, “</a:t>
            </a:r>
            <a:r>
              <a:rPr lang="en-US" altLang="en-US" sz="2800" smtClean="0">
                <a:cs typeface="Times New Roman" pitchFamily="18" charset="0"/>
              </a:rPr>
              <a:t>Containers, Layout Managers, and Borders”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D0E275-F082-464F-A0D4-B4AAC3BEE8DC}" type="slidenum">
              <a:rPr lang="en-US" altLang="en-US" sz="1400"/>
              <a:pPr/>
              <a:t>18</a:t>
            </a:fld>
            <a:endParaRPr lang="en-US" altLang="en-US" sz="1400"/>
          </a:p>
        </p:txBody>
      </p:sp>
      <p:sp>
        <p:nvSpPr>
          <p:cNvPr id="20483" name="Rectangle 2"/>
          <p:cNvSpPr>
            <a:spLocks noGrp="1" noChangeArrowheads="1"/>
          </p:cNvSpPr>
          <p:nvPr>
            <p:ph type="title"/>
          </p:nvPr>
        </p:nvSpPr>
        <p:spPr>
          <a:xfrm>
            <a:off x="685800" y="457200"/>
            <a:ext cx="7772400" cy="838200"/>
          </a:xfrm>
          <a:noFill/>
        </p:spPr>
        <p:txBody>
          <a:bodyPr/>
          <a:lstStyle/>
          <a:p>
            <a:r>
              <a:rPr lang="en-US" altLang="en-US" sz="4000" smtClean="0">
                <a:latin typeface="Courier New" pitchFamily="49" charset="0"/>
              </a:rPr>
              <a:t>FlowLayout</a:t>
            </a:r>
            <a:r>
              <a:rPr lang="en-US" altLang="en-US" sz="4000" smtClean="0"/>
              <a:t> Example</a:t>
            </a:r>
            <a:endParaRPr lang="en-US" altLang="en-US" sz="4200" smtClean="0">
              <a:latin typeface="Courier New" pitchFamily="49" charset="0"/>
            </a:endParaRPr>
          </a:p>
        </p:txBody>
      </p:sp>
      <p:sp>
        <p:nvSpPr>
          <p:cNvPr id="20484" name="Rectangle 3"/>
          <p:cNvSpPr>
            <a:spLocks noGrp="1" noChangeArrowheads="1"/>
          </p:cNvSpPr>
          <p:nvPr>
            <p:ph type="body" idx="1"/>
          </p:nvPr>
        </p:nvSpPr>
        <p:spPr>
          <a:xfrm>
            <a:off x="304800" y="1981200"/>
            <a:ext cx="3429000" cy="2895600"/>
          </a:xfrm>
          <a:noFill/>
        </p:spPr>
        <p:txBody>
          <a:bodyPr/>
          <a:lstStyle/>
          <a:p>
            <a:pPr marL="0" indent="0">
              <a:buFont typeface="Monotype Sorts" pitchFamily="2" charset="2"/>
              <a:buNone/>
            </a:pPr>
            <a:r>
              <a:rPr lang="en-US" altLang="en-US" sz="2800" smtClean="0">
                <a:cs typeface="Courier New" pitchFamily="49" charset="0"/>
              </a:rPr>
              <a:t>Write a program that adds three labels and text fields into the content pane of a frame with a </a:t>
            </a:r>
            <a:r>
              <a:rPr lang="en-US" altLang="en-US" sz="2800" u="sng" smtClean="0">
                <a:cs typeface="Courier New" pitchFamily="49" charset="0"/>
              </a:rPr>
              <a:t>FlowLayout</a:t>
            </a:r>
            <a:r>
              <a:rPr lang="en-US" altLang="en-US" sz="2800" smtClean="0">
                <a:cs typeface="Courier New" pitchFamily="49" charset="0"/>
              </a:rPr>
              <a:t> manager.</a:t>
            </a:r>
            <a:r>
              <a:rPr lang="en-US" altLang="en-US" sz="2800" smtClean="0"/>
              <a:t> </a:t>
            </a:r>
          </a:p>
        </p:txBody>
      </p:sp>
      <p:sp>
        <p:nvSpPr>
          <p:cNvPr id="371716" name="AutoShape 4">
            <a:hlinkClick r:id="" action="ppaction://noaction" highlightClick="1"/>
          </p:cNvPr>
          <p:cNvSpPr>
            <a:spLocks noChangeArrowheads="1"/>
          </p:cNvSpPr>
          <p:nvPr/>
        </p:nvSpPr>
        <p:spPr bwMode="auto">
          <a:xfrm>
            <a:off x="838200" y="57912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2" action="ppaction://program"/>
              </a:rPr>
              <a:t>ShowFlowLayout</a:t>
            </a:r>
            <a:endParaRPr lang="en-US" altLang="en-US">
              <a:solidFill>
                <a:schemeClr val="accent1"/>
              </a:solidFill>
            </a:endParaRPr>
          </a:p>
        </p:txBody>
      </p:sp>
      <p:sp>
        <p:nvSpPr>
          <p:cNvPr id="20486" name="AutoShape 5">
            <a:hlinkClick r:id="rId3" action="ppaction://program" highlightClick="1"/>
          </p:cNvPr>
          <p:cNvSpPr>
            <a:spLocks noChangeArrowheads="1"/>
          </p:cNvSpPr>
          <p:nvPr/>
        </p:nvSpPr>
        <p:spPr bwMode="auto">
          <a:xfrm>
            <a:off x="4648200" y="57912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20487" name="Rectangle 8"/>
          <p:cNvSpPr>
            <a:spLocks noChangeArrowheads="1"/>
          </p:cNvSpPr>
          <p:nvPr/>
        </p:nvSpPr>
        <p:spPr bwMode="auto">
          <a:xfrm>
            <a:off x="352425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048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133600"/>
            <a:ext cx="20955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10"/>
          <p:cNvSpPr>
            <a:spLocks noChangeArrowheads="1"/>
          </p:cNvSpPr>
          <p:nvPr/>
        </p:nvSpPr>
        <p:spPr bwMode="auto">
          <a:xfrm>
            <a:off x="341471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049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133600"/>
            <a:ext cx="23145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16D9B2-3BE4-4482-8949-50F38DB23367}" type="slidenum">
              <a:rPr lang="en-US" altLang="en-US" sz="1400"/>
              <a:pPr/>
              <a:t>19</a:t>
            </a:fld>
            <a:endParaRPr lang="en-US" altLang="en-US" sz="1400"/>
          </a:p>
        </p:txBody>
      </p:sp>
      <p:sp>
        <p:nvSpPr>
          <p:cNvPr id="21507" name="Rectangle 2"/>
          <p:cNvSpPr>
            <a:spLocks noGrp="1" noChangeArrowheads="1"/>
          </p:cNvSpPr>
          <p:nvPr>
            <p:ph type="title"/>
          </p:nvPr>
        </p:nvSpPr>
        <p:spPr>
          <a:xfrm>
            <a:off x="685800" y="228600"/>
            <a:ext cx="7772400" cy="685800"/>
          </a:xfrm>
          <a:noFill/>
        </p:spPr>
        <p:txBody>
          <a:bodyPr/>
          <a:lstStyle/>
          <a:p>
            <a:r>
              <a:rPr lang="en-US" altLang="en-US" sz="3800" smtClean="0">
                <a:latin typeface="Courier New" pitchFamily="49" charset="0"/>
              </a:rPr>
              <a:t>The FlowLayout Class</a:t>
            </a:r>
            <a:endParaRPr lang="en-US" altLang="en-US" sz="4000" smtClean="0"/>
          </a:p>
        </p:txBody>
      </p:sp>
      <p:sp>
        <p:nvSpPr>
          <p:cNvPr id="21508" name="Rectangle 6"/>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09" name="Rectangle 8"/>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1510" name="Object 7"/>
          <p:cNvGraphicFramePr>
            <a:graphicFrameLocks noChangeAspect="1"/>
          </p:cNvGraphicFramePr>
          <p:nvPr/>
        </p:nvGraphicFramePr>
        <p:xfrm>
          <a:off x="152400" y="1447800"/>
          <a:ext cx="8763000" cy="3663950"/>
        </p:xfrm>
        <a:graphic>
          <a:graphicData uri="http://schemas.openxmlformats.org/presentationml/2006/ole">
            <mc:AlternateContent xmlns:mc="http://schemas.openxmlformats.org/markup-compatibility/2006">
              <mc:Choice xmlns:v="urn:schemas-microsoft-com:vml" Requires="v">
                <p:oleObj spid="_x0000_s21512" name="Picture" r:id="rId3" imgW="4194048" imgH="1751076" progId="Word.Picture.8">
                  <p:embed/>
                </p:oleObj>
              </mc:Choice>
              <mc:Fallback>
                <p:oleObj name="Picture" r:id="rId3" imgW="4194048" imgH="17510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8763000" cy="36639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BAC815-3280-4F09-B7D7-EC896F7909DC}" type="slidenum">
              <a:rPr lang="en-US" altLang="en-US" sz="1400"/>
              <a:pPr/>
              <a:t>2</a:t>
            </a:fld>
            <a:endParaRPr lang="en-US" altLang="en-US" sz="1400"/>
          </a:p>
        </p:txBody>
      </p:sp>
      <p:sp>
        <p:nvSpPr>
          <p:cNvPr id="4099" name="Rectangle 2"/>
          <p:cNvSpPr>
            <a:spLocks noGrp="1" noChangeArrowheads="1"/>
          </p:cNvSpPr>
          <p:nvPr>
            <p:ph type="title"/>
          </p:nvPr>
        </p:nvSpPr>
        <p:spPr>
          <a:xfrm>
            <a:off x="685800" y="0"/>
            <a:ext cx="7772400" cy="762000"/>
          </a:xfrm>
          <a:noFill/>
        </p:spPr>
        <p:txBody>
          <a:bodyPr/>
          <a:lstStyle/>
          <a:p>
            <a:r>
              <a:rPr lang="en-US" altLang="en-US" smtClean="0"/>
              <a:t>Creating GUI Objects</a:t>
            </a:r>
          </a:p>
        </p:txBody>
      </p:sp>
      <p:sp>
        <p:nvSpPr>
          <p:cNvPr id="4100" name="Rectangle 3"/>
          <p:cNvSpPr>
            <a:spLocks noGrp="1" noChangeArrowheads="1"/>
          </p:cNvSpPr>
          <p:nvPr>
            <p:ph type="body" idx="1"/>
          </p:nvPr>
        </p:nvSpPr>
        <p:spPr>
          <a:xfrm>
            <a:off x="152400" y="685800"/>
            <a:ext cx="6477000" cy="5791200"/>
          </a:xfrm>
          <a:noFill/>
        </p:spPr>
        <p:txBody>
          <a:bodyPr/>
          <a:lstStyle/>
          <a:p>
            <a:pPr>
              <a:spcBef>
                <a:spcPct val="0"/>
              </a:spcBef>
              <a:buFont typeface="Monotype Sorts" pitchFamily="2" charset="2"/>
              <a:buNone/>
            </a:pPr>
            <a:r>
              <a:rPr lang="en-US" altLang="en-US" sz="1400" smtClean="0">
                <a:latin typeface="Courier New" pitchFamily="49" charset="0"/>
                <a:cs typeface="Times New Roman" pitchFamily="18" charset="0"/>
              </a:rPr>
              <a:t>// Create a button with text OK </a:t>
            </a:r>
          </a:p>
          <a:p>
            <a:pPr>
              <a:spcBef>
                <a:spcPct val="0"/>
              </a:spcBef>
              <a:buFont typeface="Monotype Sorts" pitchFamily="2" charset="2"/>
              <a:buNone/>
            </a:pPr>
            <a:r>
              <a:rPr lang="en-US" altLang="en-US" sz="1400" smtClean="0">
                <a:latin typeface="Courier New" pitchFamily="49" charset="0"/>
                <a:cs typeface="Times New Roman" pitchFamily="18" charset="0"/>
              </a:rPr>
              <a:t>JButton jbtOK = new JButton("OK"); </a:t>
            </a:r>
          </a:p>
          <a:p>
            <a:pPr>
              <a:spcBef>
                <a:spcPct val="0"/>
              </a:spcBef>
              <a:buFont typeface="Monotype Sorts" pitchFamily="2" charset="2"/>
              <a:buNone/>
            </a:pPr>
            <a:r>
              <a:rPr lang="en-US" altLang="en-US" sz="1400" smtClean="0">
                <a:latin typeface="Courier New" pitchFamily="49" charset="0"/>
                <a:cs typeface="Times New Roman" pitchFamily="18" charset="0"/>
              </a:rPr>
              <a:t> </a:t>
            </a:r>
          </a:p>
          <a:p>
            <a:pPr>
              <a:spcBef>
                <a:spcPct val="0"/>
              </a:spcBef>
              <a:buFont typeface="Monotype Sorts" pitchFamily="2" charset="2"/>
              <a:buNone/>
            </a:pPr>
            <a:r>
              <a:rPr lang="en-US" altLang="en-US" sz="1400" smtClean="0">
                <a:latin typeface="Courier New" pitchFamily="49" charset="0"/>
                <a:cs typeface="Times New Roman" pitchFamily="18" charset="0"/>
              </a:rPr>
              <a:t>// Create a label with text "Enter your name: "</a:t>
            </a:r>
          </a:p>
          <a:p>
            <a:pPr>
              <a:spcBef>
                <a:spcPct val="0"/>
              </a:spcBef>
              <a:buFont typeface="Monotype Sorts" pitchFamily="2" charset="2"/>
              <a:buNone/>
            </a:pPr>
            <a:r>
              <a:rPr lang="en-US" altLang="en-US" sz="1400" smtClean="0">
                <a:latin typeface="Courier New" pitchFamily="49" charset="0"/>
                <a:cs typeface="Times New Roman" pitchFamily="18" charset="0"/>
              </a:rPr>
              <a:t>JLabel jlblName = new JLabel("Enter your name: "); </a:t>
            </a:r>
          </a:p>
          <a:p>
            <a:pPr>
              <a:spcBef>
                <a:spcPct val="0"/>
              </a:spcBef>
              <a:buFont typeface="Monotype Sorts" pitchFamily="2" charset="2"/>
              <a:buNone/>
            </a:pPr>
            <a:r>
              <a:rPr lang="en-US" altLang="en-US" sz="1400" smtClean="0">
                <a:latin typeface="Courier New" pitchFamily="49" charset="0"/>
                <a:cs typeface="Times New Roman" pitchFamily="18" charset="0"/>
              </a:rPr>
              <a:t> </a:t>
            </a: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endParaRPr lang="en-US" altLang="en-US" sz="1400" smtClean="0">
              <a:latin typeface="Courier New" pitchFamily="49" charset="0"/>
              <a:cs typeface="Times New Roman" pitchFamily="18" charset="0"/>
            </a:endParaRPr>
          </a:p>
          <a:p>
            <a:pPr>
              <a:spcBef>
                <a:spcPct val="0"/>
              </a:spcBef>
              <a:buFont typeface="Monotype Sorts" pitchFamily="2" charset="2"/>
              <a:buNone/>
            </a:pPr>
            <a:r>
              <a:rPr lang="en-US" altLang="en-US" sz="1400" smtClean="0">
                <a:latin typeface="Courier New" pitchFamily="49" charset="0"/>
                <a:cs typeface="Times New Roman" pitchFamily="18" charset="0"/>
              </a:rPr>
              <a:t>// Create a text field with text "Type Name Here"</a:t>
            </a:r>
          </a:p>
          <a:p>
            <a:pPr>
              <a:spcBef>
                <a:spcPct val="0"/>
              </a:spcBef>
              <a:buFont typeface="Monotype Sorts" pitchFamily="2" charset="2"/>
              <a:buNone/>
            </a:pPr>
            <a:r>
              <a:rPr lang="en-US" altLang="en-US" sz="1400" smtClean="0">
                <a:latin typeface="Courier New" pitchFamily="49" charset="0"/>
                <a:cs typeface="Times New Roman" pitchFamily="18" charset="0"/>
              </a:rPr>
              <a:t>JTextField jtfName = new JTextField("Type Name Here"); </a:t>
            </a:r>
          </a:p>
          <a:p>
            <a:pPr>
              <a:spcBef>
                <a:spcPct val="0"/>
              </a:spcBef>
              <a:buFont typeface="Monotype Sorts" pitchFamily="2" charset="2"/>
              <a:buNone/>
            </a:pPr>
            <a:r>
              <a:rPr lang="en-US" altLang="en-US" sz="1400" smtClean="0">
                <a:latin typeface="Courier New" pitchFamily="49" charset="0"/>
                <a:cs typeface="Times New Roman" pitchFamily="18" charset="0"/>
              </a:rPr>
              <a:t> </a:t>
            </a:r>
          </a:p>
          <a:p>
            <a:pPr>
              <a:spcBef>
                <a:spcPct val="0"/>
              </a:spcBef>
              <a:buFont typeface="Monotype Sorts" pitchFamily="2" charset="2"/>
              <a:buNone/>
            </a:pPr>
            <a:r>
              <a:rPr lang="en-US" altLang="en-US" sz="1400" smtClean="0">
                <a:latin typeface="Courier New" pitchFamily="49" charset="0"/>
                <a:cs typeface="Times New Roman" pitchFamily="18" charset="0"/>
              </a:rPr>
              <a:t>// Create a check box with text bold</a:t>
            </a:r>
          </a:p>
          <a:p>
            <a:pPr>
              <a:spcBef>
                <a:spcPct val="0"/>
              </a:spcBef>
              <a:buFont typeface="Monotype Sorts" pitchFamily="2" charset="2"/>
              <a:buNone/>
            </a:pPr>
            <a:r>
              <a:rPr lang="en-US" altLang="en-US" sz="1400" smtClean="0">
                <a:latin typeface="Courier New" pitchFamily="49" charset="0"/>
                <a:cs typeface="Times New Roman" pitchFamily="18" charset="0"/>
              </a:rPr>
              <a:t>JCheckBox jchkBold = new JCheckBox("Bold"); </a:t>
            </a:r>
          </a:p>
          <a:p>
            <a:pPr>
              <a:spcBef>
                <a:spcPct val="0"/>
              </a:spcBef>
              <a:buFont typeface="Monotype Sorts" pitchFamily="2" charset="2"/>
              <a:buNone/>
            </a:pPr>
            <a:r>
              <a:rPr lang="en-US" altLang="en-US" sz="1400" smtClean="0">
                <a:latin typeface="Courier New" pitchFamily="49" charset="0"/>
                <a:cs typeface="Times New Roman" pitchFamily="18" charset="0"/>
              </a:rPr>
              <a:t> </a:t>
            </a:r>
          </a:p>
          <a:p>
            <a:pPr>
              <a:spcBef>
                <a:spcPct val="0"/>
              </a:spcBef>
              <a:buFont typeface="Monotype Sorts" pitchFamily="2" charset="2"/>
              <a:buNone/>
            </a:pPr>
            <a:r>
              <a:rPr lang="en-US" altLang="en-US" sz="1400" smtClean="0">
                <a:latin typeface="Courier New" pitchFamily="49" charset="0"/>
                <a:cs typeface="Times New Roman" pitchFamily="18" charset="0"/>
              </a:rPr>
              <a:t>// Create a radio button with text red</a:t>
            </a:r>
          </a:p>
          <a:p>
            <a:pPr>
              <a:spcBef>
                <a:spcPct val="0"/>
              </a:spcBef>
              <a:buFont typeface="Monotype Sorts" pitchFamily="2" charset="2"/>
              <a:buNone/>
            </a:pPr>
            <a:r>
              <a:rPr lang="en-US" altLang="en-US" sz="1400" smtClean="0">
                <a:latin typeface="Courier New" pitchFamily="49" charset="0"/>
                <a:cs typeface="Times New Roman" pitchFamily="18" charset="0"/>
              </a:rPr>
              <a:t>JRadioButton jrbRed = new JRadioButton("Red"); </a:t>
            </a:r>
          </a:p>
          <a:p>
            <a:pPr>
              <a:spcBef>
                <a:spcPct val="0"/>
              </a:spcBef>
              <a:buFont typeface="Monotype Sorts" pitchFamily="2" charset="2"/>
              <a:buNone/>
            </a:pPr>
            <a:r>
              <a:rPr lang="en-US" altLang="en-US" sz="1400" smtClean="0">
                <a:latin typeface="Courier New" pitchFamily="49" charset="0"/>
                <a:cs typeface="Times New Roman" pitchFamily="18" charset="0"/>
              </a:rPr>
              <a:t> </a:t>
            </a:r>
          </a:p>
          <a:p>
            <a:pPr>
              <a:spcBef>
                <a:spcPct val="0"/>
              </a:spcBef>
              <a:buFont typeface="Monotype Sorts" pitchFamily="2" charset="2"/>
              <a:buNone/>
            </a:pPr>
            <a:r>
              <a:rPr lang="en-US" altLang="en-US" sz="1400" smtClean="0">
                <a:latin typeface="Courier New" pitchFamily="49" charset="0"/>
                <a:cs typeface="Times New Roman" pitchFamily="18" charset="0"/>
              </a:rPr>
              <a:t>// Create a combo box with choices red, green, and blue</a:t>
            </a:r>
          </a:p>
          <a:p>
            <a:pPr>
              <a:spcBef>
                <a:spcPct val="0"/>
              </a:spcBef>
              <a:buFont typeface="Monotype Sorts" pitchFamily="2" charset="2"/>
              <a:buNone/>
            </a:pPr>
            <a:r>
              <a:rPr lang="en-US" altLang="en-US" sz="1400" smtClean="0">
                <a:latin typeface="Courier New" pitchFamily="49" charset="0"/>
                <a:cs typeface="Times New Roman" pitchFamily="18" charset="0"/>
              </a:rPr>
              <a:t>JComboBox jcboColor = new JComboBox(new String[]{"Red", </a:t>
            </a:r>
          </a:p>
          <a:p>
            <a:pPr>
              <a:spcBef>
                <a:spcPct val="0"/>
              </a:spcBef>
              <a:buFont typeface="Monotype Sorts" pitchFamily="2" charset="2"/>
              <a:buNone/>
            </a:pPr>
            <a:r>
              <a:rPr lang="en-US" altLang="en-US" sz="1400" smtClean="0">
                <a:latin typeface="Courier New" pitchFamily="49" charset="0"/>
                <a:cs typeface="Times New Roman" pitchFamily="18" charset="0"/>
              </a:rPr>
              <a:t>  "Green", "Blue"}); </a:t>
            </a:r>
          </a:p>
        </p:txBody>
      </p:sp>
      <p:pic>
        <p:nvPicPr>
          <p:cNvPr id="410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438400"/>
            <a:ext cx="42767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25" name="Line 13"/>
          <p:cNvSpPr>
            <a:spLocks noChangeShapeType="1"/>
          </p:cNvSpPr>
          <p:nvPr/>
        </p:nvSpPr>
        <p:spPr bwMode="auto">
          <a:xfrm>
            <a:off x="4343400" y="2819400"/>
            <a:ext cx="4572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Text Box 14"/>
          <p:cNvSpPr txBox="1">
            <a:spLocks noChangeArrowheads="1"/>
          </p:cNvSpPr>
          <p:nvPr/>
        </p:nvSpPr>
        <p:spPr bwMode="auto">
          <a:xfrm>
            <a:off x="3657600" y="25908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Button</a:t>
            </a:r>
          </a:p>
        </p:txBody>
      </p:sp>
      <p:sp>
        <p:nvSpPr>
          <p:cNvPr id="64527" name="Line 15"/>
          <p:cNvSpPr>
            <a:spLocks noChangeShapeType="1"/>
          </p:cNvSpPr>
          <p:nvPr/>
        </p:nvSpPr>
        <p:spPr bwMode="auto">
          <a:xfrm>
            <a:off x="57150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Text Box 16"/>
          <p:cNvSpPr txBox="1">
            <a:spLocks noChangeArrowheads="1"/>
          </p:cNvSpPr>
          <p:nvPr/>
        </p:nvSpPr>
        <p:spPr bwMode="auto">
          <a:xfrm>
            <a:off x="53340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Label</a:t>
            </a:r>
          </a:p>
        </p:txBody>
      </p:sp>
      <p:sp>
        <p:nvSpPr>
          <p:cNvPr id="64529" name="Line 17"/>
          <p:cNvSpPr>
            <a:spLocks noChangeShapeType="1"/>
          </p:cNvSpPr>
          <p:nvPr/>
        </p:nvSpPr>
        <p:spPr bwMode="auto">
          <a:xfrm>
            <a:off x="67056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Text Box 18"/>
          <p:cNvSpPr txBox="1">
            <a:spLocks noChangeArrowheads="1"/>
          </p:cNvSpPr>
          <p:nvPr/>
        </p:nvSpPr>
        <p:spPr bwMode="auto">
          <a:xfrm>
            <a:off x="6324600" y="1752600"/>
            <a:ext cx="60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Text field</a:t>
            </a:r>
          </a:p>
        </p:txBody>
      </p:sp>
      <p:sp>
        <p:nvSpPr>
          <p:cNvPr id="64531" name="Line 19"/>
          <p:cNvSpPr>
            <a:spLocks noChangeShapeType="1"/>
          </p:cNvSpPr>
          <p:nvPr/>
        </p:nvSpPr>
        <p:spPr bwMode="auto">
          <a:xfrm>
            <a:off x="74676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2" name="Text Box 20"/>
          <p:cNvSpPr txBox="1">
            <a:spLocks noChangeArrowheads="1"/>
          </p:cNvSpPr>
          <p:nvPr/>
        </p:nvSpPr>
        <p:spPr bwMode="auto">
          <a:xfrm>
            <a:off x="7086600" y="1752600"/>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Check Box</a:t>
            </a:r>
          </a:p>
        </p:txBody>
      </p:sp>
      <p:sp>
        <p:nvSpPr>
          <p:cNvPr id="64533" name="Line 21"/>
          <p:cNvSpPr>
            <a:spLocks noChangeShapeType="1"/>
          </p:cNvSpPr>
          <p:nvPr/>
        </p:nvSpPr>
        <p:spPr bwMode="auto">
          <a:xfrm flipH="1">
            <a:off x="8001000" y="2209800"/>
            <a:ext cx="228600" cy="457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4" name="Text Box 22"/>
          <p:cNvSpPr txBox="1">
            <a:spLocks noChangeArrowheads="1"/>
          </p:cNvSpPr>
          <p:nvPr/>
        </p:nvSpPr>
        <p:spPr bwMode="auto">
          <a:xfrm>
            <a:off x="7924800" y="1676400"/>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Radio Button</a:t>
            </a:r>
          </a:p>
        </p:txBody>
      </p:sp>
      <p:sp>
        <p:nvSpPr>
          <p:cNvPr id="64535" name="Line 23"/>
          <p:cNvSpPr>
            <a:spLocks noChangeShapeType="1"/>
          </p:cNvSpPr>
          <p:nvPr/>
        </p:nvSpPr>
        <p:spPr bwMode="auto">
          <a:xfrm flipV="1">
            <a:off x="7620000" y="3276600"/>
            <a:ext cx="609600" cy="457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Text Box 24"/>
          <p:cNvSpPr txBox="1">
            <a:spLocks noChangeArrowheads="1"/>
          </p:cNvSpPr>
          <p:nvPr/>
        </p:nvSpPr>
        <p:spPr bwMode="auto">
          <a:xfrm>
            <a:off x="7162800" y="3733800"/>
            <a:ext cx="83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a:t>Combo Box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25"/>
                                        </p:tgtEl>
                                        <p:attrNameLst>
                                          <p:attrName>style.visibility</p:attrName>
                                        </p:attrNameLst>
                                      </p:cBhvr>
                                      <p:to>
                                        <p:strVal val="visible"/>
                                      </p:to>
                                    </p:set>
                                    <p:anim calcmode="lin" valueType="num">
                                      <p:cBhvr additive="base">
                                        <p:cTn id="7" dur="500" fill="hold"/>
                                        <p:tgtEl>
                                          <p:spTgt spid="64525"/>
                                        </p:tgtEl>
                                        <p:attrNameLst>
                                          <p:attrName>ppt_x</p:attrName>
                                        </p:attrNameLst>
                                      </p:cBhvr>
                                      <p:tavLst>
                                        <p:tav tm="0">
                                          <p:val>
                                            <p:strVal val="0-#ppt_w/2"/>
                                          </p:val>
                                        </p:tav>
                                        <p:tav tm="100000">
                                          <p:val>
                                            <p:strVal val="#ppt_x"/>
                                          </p:val>
                                        </p:tav>
                                      </p:tavLst>
                                    </p:anim>
                                    <p:anim calcmode="lin" valueType="num">
                                      <p:cBhvr additive="base">
                                        <p:cTn id="8" dur="500" fill="hold"/>
                                        <p:tgtEl>
                                          <p:spTgt spid="645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26"/>
                                        </p:tgtEl>
                                        <p:attrNameLst>
                                          <p:attrName>style.visibility</p:attrName>
                                        </p:attrNameLst>
                                      </p:cBhvr>
                                      <p:to>
                                        <p:strVal val="visible"/>
                                      </p:to>
                                    </p:set>
                                    <p:anim calcmode="lin" valueType="num">
                                      <p:cBhvr additive="base">
                                        <p:cTn id="13" dur="500" fill="hold"/>
                                        <p:tgtEl>
                                          <p:spTgt spid="64526"/>
                                        </p:tgtEl>
                                        <p:attrNameLst>
                                          <p:attrName>ppt_x</p:attrName>
                                        </p:attrNameLst>
                                      </p:cBhvr>
                                      <p:tavLst>
                                        <p:tav tm="0">
                                          <p:val>
                                            <p:strVal val="0-#ppt_w/2"/>
                                          </p:val>
                                        </p:tav>
                                        <p:tav tm="100000">
                                          <p:val>
                                            <p:strVal val="#ppt_x"/>
                                          </p:val>
                                        </p:tav>
                                      </p:tavLst>
                                    </p:anim>
                                    <p:anim calcmode="lin" valueType="num">
                                      <p:cBhvr additive="base">
                                        <p:cTn id="14" dur="500" fill="hold"/>
                                        <p:tgtEl>
                                          <p:spTgt spid="645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27"/>
                                        </p:tgtEl>
                                        <p:attrNameLst>
                                          <p:attrName>style.visibility</p:attrName>
                                        </p:attrNameLst>
                                      </p:cBhvr>
                                      <p:to>
                                        <p:strVal val="visible"/>
                                      </p:to>
                                    </p:set>
                                    <p:anim calcmode="lin" valueType="num">
                                      <p:cBhvr additive="base">
                                        <p:cTn id="19" dur="500" fill="hold"/>
                                        <p:tgtEl>
                                          <p:spTgt spid="64527"/>
                                        </p:tgtEl>
                                        <p:attrNameLst>
                                          <p:attrName>ppt_x</p:attrName>
                                        </p:attrNameLst>
                                      </p:cBhvr>
                                      <p:tavLst>
                                        <p:tav tm="0">
                                          <p:val>
                                            <p:strVal val="0-#ppt_w/2"/>
                                          </p:val>
                                        </p:tav>
                                        <p:tav tm="100000">
                                          <p:val>
                                            <p:strVal val="#ppt_x"/>
                                          </p:val>
                                        </p:tav>
                                      </p:tavLst>
                                    </p:anim>
                                    <p:anim calcmode="lin" valueType="num">
                                      <p:cBhvr additive="base">
                                        <p:cTn id="20" dur="500" fill="hold"/>
                                        <p:tgtEl>
                                          <p:spTgt spid="645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28"/>
                                        </p:tgtEl>
                                        <p:attrNameLst>
                                          <p:attrName>style.visibility</p:attrName>
                                        </p:attrNameLst>
                                      </p:cBhvr>
                                      <p:to>
                                        <p:strVal val="visible"/>
                                      </p:to>
                                    </p:set>
                                    <p:anim calcmode="lin" valueType="num">
                                      <p:cBhvr additive="base">
                                        <p:cTn id="25" dur="500" fill="hold"/>
                                        <p:tgtEl>
                                          <p:spTgt spid="64528"/>
                                        </p:tgtEl>
                                        <p:attrNameLst>
                                          <p:attrName>ppt_x</p:attrName>
                                        </p:attrNameLst>
                                      </p:cBhvr>
                                      <p:tavLst>
                                        <p:tav tm="0">
                                          <p:val>
                                            <p:strVal val="0-#ppt_w/2"/>
                                          </p:val>
                                        </p:tav>
                                        <p:tav tm="100000">
                                          <p:val>
                                            <p:strVal val="#ppt_x"/>
                                          </p:val>
                                        </p:tav>
                                      </p:tavLst>
                                    </p:anim>
                                    <p:anim calcmode="lin" valueType="num">
                                      <p:cBhvr additive="base">
                                        <p:cTn id="26" dur="500" fill="hold"/>
                                        <p:tgtEl>
                                          <p:spTgt spid="645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29"/>
                                        </p:tgtEl>
                                        <p:attrNameLst>
                                          <p:attrName>style.visibility</p:attrName>
                                        </p:attrNameLst>
                                      </p:cBhvr>
                                      <p:to>
                                        <p:strVal val="visible"/>
                                      </p:to>
                                    </p:set>
                                    <p:anim calcmode="lin" valueType="num">
                                      <p:cBhvr additive="base">
                                        <p:cTn id="31" dur="500" fill="hold"/>
                                        <p:tgtEl>
                                          <p:spTgt spid="64529"/>
                                        </p:tgtEl>
                                        <p:attrNameLst>
                                          <p:attrName>ppt_x</p:attrName>
                                        </p:attrNameLst>
                                      </p:cBhvr>
                                      <p:tavLst>
                                        <p:tav tm="0">
                                          <p:val>
                                            <p:strVal val="0-#ppt_w/2"/>
                                          </p:val>
                                        </p:tav>
                                        <p:tav tm="100000">
                                          <p:val>
                                            <p:strVal val="#ppt_x"/>
                                          </p:val>
                                        </p:tav>
                                      </p:tavLst>
                                    </p:anim>
                                    <p:anim calcmode="lin" valueType="num">
                                      <p:cBhvr additive="base">
                                        <p:cTn id="32" dur="500" fill="hold"/>
                                        <p:tgtEl>
                                          <p:spTgt spid="645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30"/>
                                        </p:tgtEl>
                                        <p:attrNameLst>
                                          <p:attrName>style.visibility</p:attrName>
                                        </p:attrNameLst>
                                      </p:cBhvr>
                                      <p:to>
                                        <p:strVal val="visible"/>
                                      </p:to>
                                    </p:set>
                                    <p:anim calcmode="lin" valueType="num">
                                      <p:cBhvr additive="base">
                                        <p:cTn id="37" dur="500" fill="hold"/>
                                        <p:tgtEl>
                                          <p:spTgt spid="64530"/>
                                        </p:tgtEl>
                                        <p:attrNameLst>
                                          <p:attrName>ppt_x</p:attrName>
                                        </p:attrNameLst>
                                      </p:cBhvr>
                                      <p:tavLst>
                                        <p:tav tm="0">
                                          <p:val>
                                            <p:strVal val="0-#ppt_w/2"/>
                                          </p:val>
                                        </p:tav>
                                        <p:tav tm="100000">
                                          <p:val>
                                            <p:strVal val="#ppt_x"/>
                                          </p:val>
                                        </p:tav>
                                      </p:tavLst>
                                    </p:anim>
                                    <p:anim calcmode="lin" valueType="num">
                                      <p:cBhvr additive="base">
                                        <p:cTn id="38" dur="500" fill="hold"/>
                                        <p:tgtEl>
                                          <p:spTgt spid="6453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531"/>
                                        </p:tgtEl>
                                        <p:attrNameLst>
                                          <p:attrName>style.visibility</p:attrName>
                                        </p:attrNameLst>
                                      </p:cBhvr>
                                      <p:to>
                                        <p:strVal val="visible"/>
                                      </p:to>
                                    </p:set>
                                    <p:anim calcmode="lin" valueType="num">
                                      <p:cBhvr additive="base">
                                        <p:cTn id="43" dur="500" fill="hold"/>
                                        <p:tgtEl>
                                          <p:spTgt spid="64531"/>
                                        </p:tgtEl>
                                        <p:attrNameLst>
                                          <p:attrName>ppt_x</p:attrName>
                                        </p:attrNameLst>
                                      </p:cBhvr>
                                      <p:tavLst>
                                        <p:tav tm="0">
                                          <p:val>
                                            <p:strVal val="0-#ppt_w/2"/>
                                          </p:val>
                                        </p:tav>
                                        <p:tav tm="100000">
                                          <p:val>
                                            <p:strVal val="#ppt_x"/>
                                          </p:val>
                                        </p:tav>
                                      </p:tavLst>
                                    </p:anim>
                                    <p:anim calcmode="lin" valueType="num">
                                      <p:cBhvr additive="base">
                                        <p:cTn id="44" dur="500" fill="hold"/>
                                        <p:tgtEl>
                                          <p:spTgt spid="645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532"/>
                                        </p:tgtEl>
                                        <p:attrNameLst>
                                          <p:attrName>style.visibility</p:attrName>
                                        </p:attrNameLst>
                                      </p:cBhvr>
                                      <p:to>
                                        <p:strVal val="visible"/>
                                      </p:to>
                                    </p:set>
                                    <p:anim calcmode="lin" valueType="num">
                                      <p:cBhvr additive="base">
                                        <p:cTn id="49" dur="500" fill="hold"/>
                                        <p:tgtEl>
                                          <p:spTgt spid="64532"/>
                                        </p:tgtEl>
                                        <p:attrNameLst>
                                          <p:attrName>ppt_x</p:attrName>
                                        </p:attrNameLst>
                                      </p:cBhvr>
                                      <p:tavLst>
                                        <p:tav tm="0">
                                          <p:val>
                                            <p:strVal val="0-#ppt_w/2"/>
                                          </p:val>
                                        </p:tav>
                                        <p:tav tm="100000">
                                          <p:val>
                                            <p:strVal val="#ppt_x"/>
                                          </p:val>
                                        </p:tav>
                                      </p:tavLst>
                                    </p:anim>
                                    <p:anim calcmode="lin" valueType="num">
                                      <p:cBhvr additive="base">
                                        <p:cTn id="50" dur="500" fill="hold"/>
                                        <p:tgtEl>
                                          <p:spTgt spid="6453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4533"/>
                                        </p:tgtEl>
                                        <p:attrNameLst>
                                          <p:attrName>style.visibility</p:attrName>
                                        </p:attrNameLst>
                                      </p:cBhvr>
                                      <p:to>
                                        <p:strVal val="visible"/>
                                      </p:to>
                                    </p:set>
                                    <p:anim calcmode="lin" valueType="num">
                                      <p:cBhvr additive="base">
                                        <p:cTn id="55" dur="500" fill="hold"/>
                                        <p:tgtEl>
                                          <p:spTgt spid="64533"/>
                                        </p:tgtEl>
                                        <p:attrNameLst>
                                          <p:attrName>ppt_x</p:attrName>
                                        </p:attrNameLst>
                                      </p:cBhvr>
                                      <p:tavLst>
                                        <p:tav tm="0">
                                          <p:val>
                                            <p:strVal val="0-#ppt_w/2"/>
                                          </p:val>
                                        </p:tav>
                                        <p:tav tm="100000">
                                          <p:val>
                                            <p:strVal val="#ppt_x"/>
                                          </p:val>
                                        </p:tav>
                                      </p:tavLst>
                                    </p:anim>
                                    <p:anim calcmode="lin" valueType="num">
                                      <p:cBhvr additive="base">
                                        <p:cTn id="56" dur="500" fill="hold"/>
                                        <p:tgtEl>
                                          <p:spTgt spid="6453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4534"/>
                                        </p:tgtEl>
                                        <p:attrNameLst>
                                          <p:attrName>style.visibility</p:attrName>
                                        </p:attrNameLst>
                                      </p:cBhvr>
                                      <p:to>
                                        <p:strVal val="visible"/>
                                      </p:to>
                                    </p:set>
                                    <p:anim calcmode="lin" valueType="num">
                                      <p:cBhvr additive="base">
                                        <p:cTn id="61" dur="500" fill="hold"/>
                                        <p:tgtEl>
                                          <p:spTgt spid="64534"/>
                                        </p:tgtEl>
                                        <p:attrNameLst>
                                          <p:attrName>ppt_x</p:attrName>
                                        </p:attrNameLst>
                                      </p:cBhvr>
                                      <p:tavLst>
                                        <p:tav tm="0">
                                          <p:val>
                                            <p:strVal val="0-#ppt_w/2"/>
                                          </p:val>
                                        </p:tav>
                                        <p:tav tm="100000">
                                          <p:val>
                                            <p:strVal val="#ppt_x"/>
                                          </p:val>
                                        </p:tav>
                                      </p:tavLst>
                                    </p:anim>
                                    <p:anim calcmode="lin" valueType="num">
                                      <p:cBhvr additive="base">
                                        <p:cTn id="62" dur="500" fill="hold"/>
                                        <p:tgtEl>
                                          <p:spTgt spid="6453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4535"/>
                                        </p:tgtEl>
                                        <p:attrNameLst>
                                          <p:attrName>style.visibility</p:attrName>
                                        </p:attrNameLst>
                                      </p:cBhvr>
                                      <p:to>
                                        <p:strVal val="visible"/>
                                      </p:to>
                                    </p:set>
                                    <p:anim calcmode="lin" valueType="num">
                                      <p:cBhvr additive="base">
                                        <p:cTn id="67" dur="500" fill="hold"/>
                                        <p:tgtEl>
                                          <p:spTgt spid="64535"/>
                                        </p:tgtEl>
                                        <p:attrNameLst>
                                          <p:attrName>ppt_x</p:attrName>
                                        </p:attrNameLst>
                                      </p:cBhvr>
                                      <p:tavLst>
                                        <p:tav tm="0">
                                          <p:val>
                                            <p:strVal val="0-#ppt_w/2"/>
                                          </p:val>
                                        </p:tav>
                                        <p:tav tm="100000">
                                          <p:val>
                                            <p:strVal val="#ppt_x"/>
                                          </p:val>
                                        </p:tav>
                                      </p:tavLst>
                                    </p:anim>
                                    <p:anim calcmode="lin" valueType="num">
                                      <p:cBhvr additive="base">
                                        <p:cTn id="68" dur="500" fill="hold"/>
                                        <p:tgtEl>
                                          <p:spTgt spid="6453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4536"/>
                                        </p:tgtEl>
                                        <p:attrNameLst>
                                          <p:attrName>style.visibility</p:attrName>
                                        </p:attrNameLst>
                                      </p:cBhvr>
                                      <p:to>
                                        <p:strVal val="visible"/>
                                      </p:to>
                                    </p:set>
                                    <p:anim calcmode="lin" valueType="num">
                                      <p:cBhvr additive="base">
                                        <p:cTn id="73" dur="500" fill="hold"/>
                                        <p:tgtEl>
                                          <p:spTgt spid="64536"/>
                                        </p:tgtEl>
                                        <p:attrNameLst>
                                          <p:attrName>ppt_x</p:attrName>
                                        </p:attrNameLst>
                                      </p:cBhvr>
                                      <p:tavLst>
                                        <p:tav tm="0">
                                          <p:val>
                                            <p:strVal val="0-#ppt_w/2"/>
                                          </p:val>
                                        </p:tav>
                                        <p:tav tm="100000">
                                          <p:val>
                                            <p:strVal val="#ppt_x"/>
                                          </p:val>
                                        </p:tav>
                                      </p:tavLst>
                                    </p:anim>
                                    <p:anim calcmode="lin" valueType="num">
                                      <p:cBhvr additive="base">
                                        <p:cTn id="74" dur="500" fill="hold"/>
                                        <p:tgtEl>
                                          <p:spTgt spid="64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5" grpId="0" animBg="1"/>
      <p:bldP spid="64526" grpId="0" autoUpdateAnimBg="0"/>
      <p:bldP spid="64527" grpId="0" animBg="1"/>
      <p:bldP spid="64528" grpId="0" autoUpdateAnimBg="0"/>
      <p:bldP spid="64529" grpId="0" animBg="1"/>
      <p:bldP spid="64530" grpId="0" autoUpdateAnimBg="0"/>
      <p:bldP spid="64531" grpId="0" animBg="1"/>
      <p:bldP spid="64532" grpId="0" autoUpdateAnimBg="0"/>
      <p:bldP spid="64533" grpId="0" animBg="1"/>
      <p:bldP spid="64534" grpId="0" autoUpdateAnimBg="0"/>
      <p:bldP spid="64535" grpId="0" animBg="1"/>
      <p:bldP spid="6453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A9CCD4-B132-4FDD-BD80-281D6656EA22}" type="slidenum">
              <a:rPr lang="en-US" altLang="en-US" sz="1400"/>
              <a:pPr/>
              <a:t>20</a:t>
            </a:fld>
            <a:endParaRPr lang="en-US" altLang="en-US" sz="1400"/>
          </a:p>
        </p:txBody>
      </p:sp>
      <p:sp>
        <p:nvSpPr>
          <p:cNvPr id="22531" name="Rectangle 2"/>
          <p:cNvSpPr>
            <a:spLocks noGrp="1" noChangeArrowheads="1"/>
          </p:cNvSpPr>
          <p:nvPr>
            <p:ph type="title"/>
          </p:nvPr>
        </p:nvSpPr>
        <p:spPr>
          <a:xfrm>
            <a:off x="685800" y="457200"/>
            <a:ext cx="7772400" cy="1428750"/>
          </a:xfrm>
          <a:noFill/>
        </p:spPr>
        <p:txBody>
          <a:bodyPr/>
          <a:lstStyle/>
          <a:p>
            <a:r>
              <a:rPr lang="en-US" altLang="en-US" sz="4000" smtClean="0">
                <a:latin typeface="Courier New" pitchFamily="49" charset="0"/>
              </a:rPr>
              <a:t>GridLayout</a:t>
            </a:r>
            <a:r>
              <a:rPr lang="en-US" altLang="en-US" sz="4000" smtClean="0"/>
              <a:t> Example</a:t>
            </a:r>
            <a:endParaRPr lang="en-US" altLang="en-US" sz="4000" smtClean="0">
              <a:latin typeface="Book Antiqua" pitchFamily="18" charset="0"/>
            </a:endParaRPr>
          </a:p>
        </p:txBody>
      </p:sp>
      <p:sp>
        <p:nvSpPr>
          <p:cNvPr id="22532" name="Rectangle 3"/>
          <p:cNvSpPr>
            <a:spLocks noGrp="1" noChangeArrowheads="1"/>
          </p:cNvSpPr>
          <p:nvPr>
            <p:ph type="body" idx="1"/>
          </p:nvPr>
        </p:nvSpPr>
        <p:spPr>
          <a:xfrm>
            <a:off x="304800" y="2209800"/>
            <a:ext cx="3657600" cy="2743200"/>
          </a:xfrm>
          <a:noFill/>
        </p:spPr>
        <p:txBody>
          <a:bodyPr/>
          <a:lstStyle/>
          <a:p>
            <a:pPr marL="0" indent="0">
              <a:lnSpc>
                <a:spcPct val="90000"/>
              </a:lnSpc>
              <a:buFont typeface="Monotype Sorts" pitchFamily="2" charset="2"/>
              <a:buNone/>
            </a:pPr>
            <a:r>
              <a:rPr lang="en-US" altLang="en-US" sz="2800" smtClean="0"/>
              <a:t>Rewrite the program in the preceding example using a GridLayout manager instead of a FlowLayout manager to display the labels and text fields.</a:t>
            </a:r>
          </a:p>
        </p:txBody>
      </p:sp>
      <p:sp>
        <p:nvSpPr>
          <p:cNvPr id="372740" name="AutoShape 4">
            <a:hlinkClick r:id="" action="ppaction://noaction" highlightClick="1"/>
          </p:cNvPr>
          <p:cNvSpPr>
            <a:spLocks noChangeArrowheads="1"/>
          </p:cNvSpPr>
          <p:nvPr/>
        </p:nvSpPr>
        <p:spPr bwMode="auto">
          <a:xfrm>
            <a:off x="1219200" y="56388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2" action="ppaction://program"/>
              </a:rPr>
              <a:t>ShowGridLayout</a:t>
            </a:r>
            <a:endParaRPr lang="en-US" altLang="en-US">
              <a:solidFill>
                <a:schemeClr val="accent1"/>
              </a:solidFill>
            </a:endParaRPr>
          </a:p>
        </p:txBody>
      </p:sp>
      <p:sp>
        <p:nvSpPr>
          <p:cNvPr id="22534" name="AutoShape 5">
            <a:hlinkClick r:id="rId3" action="ppaction://program" highlightClick="1"/>
          </p:cNvPr>
          <p:cNvSpPr>
            <a:spLocks noChangeArrowheads="1"/>
          </p:cNvSpPr>
          <p:nvPr/>
        </p:nvSpPr>
        <p:spPr bwMode="auto">
          <a:xfrm>
            <a:off x="4724400" y="56388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22535" name="Rectangle 7"/>
          <p:cNvSpPr>
            <a:spLocks noChangeArrowheads="1"/>
          </p:cNvSpPr>
          <p:nvPr/>
        </p:nvSpPr>
        <p:spPr bwMode="auto">
          <a:xfrm>
            <a:off x="3686175"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25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86000"/>
            <a:ext cx="29718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4171C9-990F-4C1E-AF3C-BA06EABBD920}" type="slidenum">
              <a:rPr lang="en-US" altLang="en-US" sz="1400"/>
              <a:pPr/>
              <a:t>21</a:t>
            </a:fld>
            <a:endParaRPr lang="en-US" altLang="en-US" sz="1400"/>
          </a:p>
        </p:txBody>
      </p:sp>
      <p:sp>
        <p:nvSpPr>
          <p:cNvPr id="23555" name="Rectangle 2"/>
          <p:cNvSpPr>
            <a:spLocks noGrp="1" noChangeArrowheads="1"/>
          </p:cNvSpPr>
          <p:nvPr>
            <p:ph type="title"/>
          </p:nvPr>
        </p:nvSpPr>
        <p:spPr>
          <a:xfrm>
            <a:off x="914400" y="152400"/>
            <a:ext cx="7772400" cy="762000"/>
          </a:xfrm>
          <a:noFill/>
        </p:spPr>
        <p:txBody>
          <a:bodyPr/>
          <a:lstStyle/>
          <a:p>
            <a:r>
              <a:rPr lang="en-US" altLang="en-US" sz="4200" smtClean="0"/>
              <a:t>The</a:t>
            </a:r>
            <a:r>
              <a:rPr lang="en-US" altLang="en-US" sz="4200" smtClean="0">
                <a:latin typeface="Courier New" pitchFamily="49" charset="0"/>
              </a:rPr>
              <a:t> GridLayout</a:t>
            </a:r>
            <a:r>
              <a:rPr lang="en-US" altLang="en-US" smtClean="0"/>
              <a:t> Class</a:t>
            </a:r>
          </a:p>
        </p:txBody>
      </p:sp>
      <p:sp>
        <p:nvSpPr>
          <p:cNvPr id="23556" name="Rectangle 7"/>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7" name="Rectangle 9"/>
          <p:cNvSpPr>
            <a:spLocks noChangeArrowheads="1"/>
          </p:cNvSpPr>
          <p:nvPr/>
        </p:nvSpPr>
        <p:spPr bwMode="auto">
          <a:xfrm>
            <a:off x="0" y="190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8" name="Rectangle 11"/>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59" name="Object 10"/>
          <p:cNvGraphicFramePr>
            <a:graphicFrameLocks noChangeAspect="1"/>
          </p:cNvGraphicFramePr>
          <p:nvPr/>
        </p:nvGraphicFramePr>
        <p:xfrm>
          <a:off x="304800" y="1600200"/>
          <a:ext cx="8458200" cy="3567113"/>
        </p:xfrm>
        <a:graphic>
          <a:graphicData uri="http://schemas.openxmlformats.org/presentationml/2006/ole">
            <mc:AlternateContent xmlns:mc="http://schemas.openxmlformats.org/markup-compatibility/2006">
              <mc:Choice xmlns:v="urn:schemas-microsoft-com:vml" Requires="v">
                <p:oleObj spid="_x0000_s23561" name="Picture" r:id="rId3" imgW="4518660" imgH="1903476" progId="Word.Picture.8">
                  <p:embed/>
                </p:oleObj>
              </mc:Choice>
              <mc:Fallback>
                <p:oleObj name="Picture" r:id="rId3" imgW="4518660" imgH="1903476"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458200" cy="3567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473F7A3-B5FB-45AB-B0B1-D6909A0D9432}" type="slidenum">
              <a:rPr lang="en-US" altLang="en-US" sz="1400"/>
              <a:pPr/>
              <a:t>22</a:t>
            </a:fld>
            <a:endParaRPr lang="en-US" altLang="en-US" sz="1400"/>
          </a:p>
        </p:txBody>
      </p:sp>
      <p:sp>
        <p:nvSpPr>
          <p:cNvPr id="24579" name="Rectangle 2"/>
          <p:cNvSpPr>
            <a:spLocks noGrp="1" noChangeArrowheads="1"/>
          </p:cNvSpPr>
          <p:nvPr>
            <p:ph type="title"/>
          </p:nvPr>
        </p:nvSpPr>
        <p:spPr>
          <a:xfrm>
            <a:off x="762000" y="304800"/>
            <a:ext cx="7772400" cy="1428750"/>
          </a:xfrm>
          <a:noFill/>
        </p:spPr>
        <p:txBody>
          <a:bodyPr/>
          <a:lstStyle/>
          <a:p>
            <a:r>
              <a:rPr lang="en-US" altLang="en-US" sz="4000" smtClean="0">
                <a:latin typeface="Book Antiqua" pitchFamily="18" charset="0"/>
              </a:rPr>
              <a:t>The </a:t>
            </a:r>
            <a:r>
              <a:rPr lang="en-US" altLang="en-US" sz="4000" smtClean="0">
                <a:latin typeface="Courier New" pitchFamily="49" charset="0"/>
              </a:rPr>
              <a:t>BorderLayout</a:t>
            </a:r>
            <a:r>
              <a:rPr lang="en-US" altLang="en-US" sz="4000" smtClean="0">
                <a:latin typeface="Book Antiqua" pitchFamily="18" charset="0"/>
              </a:rPr>
              <a:t> Manager</a:t>
            </a:r>
            <a:endParaRPr lang="en-US" altLang="en-US" sz="4700" smtClean="0">
              <a:latin typeface="Book Antiqua" pitchFamily="18" charset="0"/>
            </a:endParaRPr>
          </a:p>
        </p:txBody>
      </p:sp>
      <p:sp>
        <p:nvSpPr>
          <p:cNvPr id="24580" name="Rectangle 3"/>
          <p:cNvSpPr>
            <a:spLocks noGrp="1" noChangeArrowheads="1"/>
          </p:cNvSpPr>
          <p:nvPr>
            <p:ph type="body" idx="1"/>
          </p:nvPr>
        </p:nvSpPr>
        <p:spPr>
          <a:xfrm>
            <a:off x="228600" y="2133600"/>
            <a:ext cx="4343400" cy="3429000"/>
          </a:xfrm>
          <a:noFill/>
        </p:spPr>
        <p:txBody>
          <a:bodyPr/>
          <a:lstStyle/>
          <a:p>
            <a:pPr marL="0" indent="0">
              <a:buFont typeface="Monotype Sorts" pitchFamily="2" charset="2"/>
              <a:buNone/>
            </a:pPr>
            <a:r>
              <a:rPr lang="en-US" altLang="en-US" sz="2800" smtClean="0"/>
              <a:t>The </a:t>
            </a:r>
            <a:r>
              <a:rPr lang="en-US" altLang="en-US" sz="2600" smtClean="0">
                <a:latin typeface="Courier New" pitchFamily="49" charset="0"/>
              </a:rPr>
              <a:t>BorderLayout</a:t>
            </a:r>
            <a:r>
              <a:rPr lang="en-US" altLang="en-US" sz="2800" smtClean="0"/>
              <a:t> manager divides the container into five areas: East, South, West, North, and Center.  Components are added to a </a:t>
            </a:r>
            <a:r>
              <a:rPr lang="en-US" altLang="en-US" sz="2600" smtClean="0">
                <a:latin typeface="Courier New" pitchFamily="49" charset="0"/>
              </a:rPr>
              <a:t>BorderLayout</a:t>
            </a:r>
            <a:r>
              <a:rPr lang="en-US" altLang="en-US" sz="2800" smtClean="0"/>
              <a:t> by using the add method.</a:t>
            </a:r>
            <a:endParaRPr lang="en-US" altLang="en-US" sz="3000" smtClean="0"/>
          </a:p>
        </p:txBody>
      </p:sp>
      <p:sp>
        <p:nvSpPr>
          <p:cNvPr id="24581" name="Rectangle 10"/>
          <p:cNvSpPr>
            <a:spLocks noChangeArrowheads="1"/>
          </p:cNvSpPr>
          <p:nvPr/>
        </p:nvSpPr>
        <p:spPr bwMode="auto">
          <a:xfrm>
            <a:off x="4724400" y="2057400"/>
            <a:ext cx="464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600">
                <a:latin typeface="Courier New" pitchFamily="49" charset="0"/>
              </a:rPr>
              <a:t>add(Component, constraint)</a:t>
            </a:r>
            <a:r>
              <a:rPr lang="en-US" altLang="en-US" sz="2800"/>
              <a:t>, where </a:t>
            </a:r>
            <a:r>
              <a:rPr lang="en-US" altLang="en-US" sz="2600">
                <a:latin typeface="Courier New" pitchFamily="49" charset="0"/>
              </a:rPr>
              <a:t>constraint</a:t>
            </a:r>
            <a:r>
              <a:rPr lang="en-US" altLang="en-US" sz="2800"/>
              <a:t> is </a:t>
            </a:r>
            <a:r>
              <a:rPr lang="en-US" altLang="en-US" sz="2600">
                <a:latin typeface="Courier New" pitchFamily="49" charset="0"/>
              </a:rPr>
              <a:t>BorderLayout.EAST</a:t>
            </a:r>
            <a:r>
              <a:rPr lang="en-US" altLang="en-US" sz="2800"/>
              <a:t>, </a:t>
            </a:r>
            <a:r>
              <a:rPr lang="en-US" altLang="en-US" sz="2600">
                <a:latin typeface="Courier New" pitchFamily="49" charset="0"/>
              </a:rPr>
              <a:t>BorderLayout.SOUTH</a:t>
            </a:r>
            <a:r>
              <a:rPr lang="en-US" altLang="en-US" sz="2800"/>
              <a:t>, </a:t>
            </a:r>
            <a:r>
              <a:rPr lang="en-US" altLang="en-US" sz="2600">
                <a:latin typeface="Courier New" pitchFamily="49" charset="0"/>
              </a:rPr>
              <a:t>BorderLayout.WEST</a:t>
            </a:r>
            <a:r>
              <a:rPr lang="en-US" altLang="en-US" sz="2800"/>
              <a:t>, </a:t>
            </a:r>
            <a:r>
              <a:rPr lang="en-US" altLang="en-US" sz="2600">
                <a:latin typeface="Courier New" pitchFamily="49" charset="0"/>
              </a:rPr>
              <a:t>BorderLayout.NORTH</a:t>
            </a:r>
            <a:r>
              <a:rPr lang="en-US" altLang="en-US" sz="2800"/>
              <a:t>, or </a:t>
            </a:r>
            <a:r>
              <a:rPr lang="en-US" altLang="en-US" sz="2600">
                <a:latin typeface="Courier New" pitchFamily="49" charset="0"/>
              </a:rPr>
              <a:t>BorderLayout.CENTER</a:t>
            </a:r>
            <a:r>
              <a:rPr lang="en-US" altLang="en-US" sz="2800"/>
              <a:t>.</a:t>
            </a:r>
            <a:r>
              <a:rPr lang="en-US" altLang="en-US" sz="300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27F013-8801-42C7-97EE-3BDFB6237746}" type="slidenum">
              <a:rPr lang="en-US" altLang="en-US" sz="1400"/>
              <a:pPr/>
              <a:t>23</a:t>
            </a:fld>
            <a:endParaRPr lang="en-US" altLang="en-US" sz="1400"/>
          </a:p>
        </p:txBody>
      </p:sp>
      <p:sp>
        <p:nvSpPr>
          <p:cNvPr id="25603" name="Rectangle 2"/>
          <p:cNvSpPr>
            <a:spLocks noGrp="1" noChangeArrowheads="1"/>
          </p:cNvSpPr>
          <p:nvPr>
            <p:ph type="title"/>
          </p:nvPr>
        </p:nvSpPr>
        <p:spPr>
          <a:xfrm>
            <a:off x="762000" y="304800"/>
            <a:ext cx="7772400" cy="914400"/>
          </a:xfrm>
          <a:noFill/>
        </p:spPr>
        <p:txBody>
          <a:bodyPr/>
          <a:lstStyle/>
          <a:p>
            <a:r>
              <a:rPr lang="en-US" altLang="en-US" sz="3600" smtClean="0">
                <a:latin typeface="Book Antiqua" pitchFamily="18" charset="0"/>
              </a:rPr>
              <a:t>BorderLayout Example</a:t>
            </a:r>
            <a:endParaRPr lang="en-US" altLang="en-US" sz="4300" smtClean="0">
              <a:latin typeface="Book Antiqua" pitchFamily="18" charset="0"/>
            </a:endParaRPr>
          </a:p>
        </p:txBody>
      </p:sp>
      <p:sp>
        <p:nvSpPr>
          <p:cNvPr id="349188" name="AutoShape 4">
            <a:hlinkClick r:id="" action="ppaction://noaction" highlightClick="1"/>
          </p:cNvPr>
          <p:cNvSpPr>
            <a:spLocks noChangeArrowheads="1"/>
          </p:cNvSpPr>
          <p:nvPr/>
        </p:nvSpPr>
        <p:spPr bwMode="auto">
          <a:xfrm>
            <a:off x="990600" y="57150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2" action="ppaction://program"/>
              </a:rPr>
              <a:t>ShowBorderLayout</a:t>
            </a:r>
            <a:endParaRPr lang="en-US" altLang="en-US">
              <a:solidFill>
                <a:schemeClr val="accent1"/>
              </a:solidFill>
            </a:endParaRPr>
          </a:p>
        </p:txBody>
      </p:sp>
      <p:sp>
        <p:nvSpPr>
          <p:cNvPr id="25605" name="AutoShape 5">
            <a:hlinkClick r:id="rId3" action="ppaction://program" highlightClick="1"/>
          </p:cNvPr>
          <p:cNvSpPr>
            <a:spLocks noChangeArrowheads="1"/>
          </p:cNvSpPr>
          <p:nvPr/>
        </p:nvSpPr>
        <p:spPr bwMode="auto">
          <a:xfrm>
            <a:off x="46482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pic>
        <p:nvPicPr>
          <p:cNvPr id="2560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524000"/>
            <a:ext cx="510540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FADD1A-B773-4E3E-A1C8-D7001A0FD2EF}" type="slidenum">
              <a:rPr lang="en-US" altLang="en-US" sz="1400"/>
              <a:pPr/>
              <a:t>24</a:t>
            </a:fld>
            <a:endParaRPr lang="en-US" altLang="en-US" sz="1400"/>
          </a:p>
        </p:txBody>
      </p:sp>
      <p:sp>
        <p:nvSpPr>
          <p:cNvPr id="26627" name="Rectangle 2"/>
          <p:cNvSpPr>
            <a:spLocks noGrp="1" noChangeArrowheads="1"/>
          </p:cNvSpPr>
          <p:nvPr>
            <p:ph type="title"/>
          </p:nvPr>
        </p:nvSpPr>
        <p:spPr>
          <a:xfrm>
            <a:off x="762000" y="304800"/>
            <a:ext cx="7772400" cy="685800"/>
          </a:xfrm>
          <a:noFill/>
        </p:spPr>
        <p:txBody>
          <a:bodyPr/>
          <a:lstStyle/>
          <a:p>
            <a:r>
              <a:rPr lang="en-US" altLang="en-US" sz="3600" smtClean="0">
                <a:latin typeface="Book Antiqua" pitchFamily="18" charset="0"/>
              </a:rPr>
              <a:t>The </a:t>
            </a:r>
            <a:r>
              <a:rPr lang="en-US" altLang="en-US" sz="3600" smtClean="0">
                <a:latin typeface="Courier New" pitchFamily="49" charset="0"/>
              </a:rPr>
              <a:t>BorderLayout</a:t>
            </a:r>
            <a:r>
              <a:rPr lang="en-US" altLang="en-US" sz="3600" smtClean="0">
                <a:latin typeface="Book Antiqua" pitchFamily="18" charset="0"/>
              </a:rPr>
              <a:t> Class</a:t>
            </a:r>
            <a:endParaRPr lang="en-US" altLang="en-US" sz="4300" smtClean="0">
              <a:latin typeface="Book Antiqua" pitchFamily="18" charset="0"/>
            </a:endParaRPr>
          </a:p>
        </p:txBody>
      </p:sp>
      <p:sp>
        <p:nvSpPr>
          <p:cNvPr id="26628" name="Rectangle 9"/>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29" name="Rectangle 11"/>
          <p:cNvSpPr>
            <a:spLocks noChangeArrowheads="1"/>
          </p:cNvSpPr>
          <p:nvPr/>
        </p:nvSpPr>
        <p:spPr bwMode="auto">
          <a:xfrm>
            <a:off x="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0" name="Object 10"/>
          <p:cNvGraphicFramePr>
            <a:graphicFrameLocks noChangeAspect="1"/>
          </p:cNvGraphicFramePr>
          <p:nvPr/>
        </p:nvGraphicFramePr>
        <p:xfrm>
          <a:off x="304800" y="1905000"/>
          <a:ext cx="8458200" cy="2566988"/>
        </p:xfrm>
        <a:graphic>
          <a:graphicData uri="http://schemas.openxmlformats.org/presentationml/2006/ole">
            <mc:AlternateContent xmlns:mc="http://schemas.openxmlformats.org/markup-compatibility/2006">
              <mc:Choice xmlns:v="urn:schemas-microsoft-com:vml" Requires="v">
                <p:oleObj spid="_x0000_s26632" name="Picture" r:id="rId3" imgW="4270248" imgH="1293876" progId="Word.Picture.8">
                  <p:embed/>
                </p:oleObj>
              </mc:Choice>
              <mc:Fallback>
                <p:oleObj name="Picture" r:id="rId3" imgW="4270248" imgH="1293876"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458200" cy="2566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C2C595-C0CF-43AC-A580-C093EC1D0377}" type="slidenum">
              <a:rPr lang="en-US" altLang="en-US" sz="1400"/>
              <a:pPr/>
              <a:t>25</a:t>
            </a:fld>
            <a:endParaRPr lang="en-US" altLang="en-US" sz="1400"/>
          </a:p>
        </p:txBody>
      </p:sp>
      <p:sp>
        <p:nvSpPr>
          <p:cNvPr id="27651" name="Rectangle 2"/>
          <p:cNvSpPr>
            <a:spLocks noGrp="1" noChangeArrowheads="1"/>
          </p:cNvSpPr>
          <p:nvPr>
            <p:ph type="title"/>
          </p:nvPr>
        </p:nvSpPr>
        <p:spPr>
          <a:xfrm>
            <a:off x="685800" y="0"/>
            <a:ext cx="7772400" cy="990600"/>
          </a:xfrm>
        </p:spPr>
        <p:txBody>
          <a:bodyPr/>
          <a:lstStyle/>
          <a:p>
            <a:r>
              <a:rPr lang="en-US" altLang="en-US" sz="4200" smtClean="0"/>
              <a:t>The </a:t>
            </a:r>
            <a:r>
              <a:rPr lang="en-US" altLang="en-US" sz="4200" smtClean="0">
                <a:latin typeface="Courier New" pitchFamily="49" charset="0"/>
              </a:rPr>
              <a:t>Color</a:t>
            </a:r>
            <a:r>
              <a:rPr lang="en-US" altLang="en-US" sz="4200" smtClean="0"/>
              <a:t> Class</a:t>
            </a:r>
            <a:endParaRPr lang="en-US" altLang="en-US" smtClean="0">
              <a:solidFill>
                <a:schemeClr val="tx1"/>
              </a:solidFill>
            </a:endParaRPr>
          </a:p>
        </p:txBody>
      </p:sp>
      <p:sp>
        <p:nvSpPr>
          <p:cNvPr id="27652" name="Rectangle 3"/>
          <p:cNvSpPr>
            <a:spLocks noGrp="1" noChangeArrowheads="1"/>
          </p:cNvSpPr>
          <p:nvPr>
            <p:ph type="body" idx="1"/>
          </p:nvPr>
        </p:nvSpPr>
        <p:spPr>
          <a:xfrm>
            <a:off x="152400" y="990600"/>
            <a:ext cx="8991600" cy="5486400"/>
          </a:xfrm>
        </p:spPr>
        <p:txBody>
          <a:bodyPr/>
          <a:lstStyle/>
          <a:p>
            <a:pPr marL="0" indent="0">
              <a:lnSpc>
                <a:spcPct val="90000"/>
              </a:lnSpc>
              <a:spcBef>
                <a:spcPct val="100000"/>
              </a:spcBef>
              <a:buFont typeface="Monotype Sorts" pitchFamily="2" charset="2"/>
              <a:buNone/>
            </a:pPr>
            <a:r>
              <a:rPr lang="en-US" altLang="en-US" sz="3000" smtClean="0">
                <a:cs typeface="Times New Roman" pitchFamily="18" charset="0"/>
              </a:rPr>
              <a:t>You can set colors for GUI components by using the </a:t>
            </a:r>
            <a:r>
              <a:rPr lang="en-US" altLang="en-US" sz="3000" u="sng" smtClean="0">
                <a:cs typeface="Times New Roman" pitchFamily="18" charset="0"/>
              </a:rPr>
              <a:t>java.awt.Color</a:t>
            </a:r>
            <a:r>
              <a:rPr lang="en-US" altLang="en-US" sz="3000" smtClean="0">
                <a:cs typeface="Times New Roman" pitchFamily="18" charset="0"/>
              </a:rPr>
              <a:t> class. Colors are made of red, green, and blue components, each of which is represented by a byte value that describes its intensity, ranging from 0 (darkest shade) to 255 (lightest shade). This is known as the </a:t>
            </a:r>
            <a:r>
              <a:rPr lang="en-US" altLang="en-US" sz="3000" i="1" smtClean="0">
                <a:cs typeface="Times New Roman" pitchFamily="18" charset="0"/>
              </a:rPr>
              <a:t>RGB model</a:t>
            </a:r>
            <a:r>
              <a:rPr lang="en-US" altLang="en-US" sz="3000" smtClean="0">
                <a:cs typeface="Times New Roman" pitchFamily="18" charset="0"/>
              </a:rPr>
              <a:t>.</a:t>
            </a:r>
            <a:r>
              <a:rPr lang="en-US" altLang="en-US" sz="3000" smtClean="0"/>
              <a:t> </a:t>
            </a:r>
            <a:endParaRPr lang="en-US" altLang="en-US" sz="3000" smtClean="0">
              <a:latin typeface="Courier New" pitchFamily="49" charset="0"/>
            </a:endParaRPr>
          </a:p>
          <a:p>
            <a:pPr lvl="1" algn="just">
              <a:lnSpc>
                <a:spcPct val="90000"/>
              </a:lnSpc>
              <a:buFontTx/>
              <a:buNone/>
            </a:pPr>
            <a:r>
              <a:rPr lang="en-US" altLang="en-US" sz="2600" smtClean="0">
                <a:latin typeface="Courier New" pitchFamily="49" charset="0"/>
              </a:rPr>
              <a:t>Color c = new Color(r, g, b);</a:t>
            </a:r>
            <a:endParaRPr lang="en-US" altLang="en-US" i="1" smtClean="0">
              <a:latin typeface="Book Antiqua" pitchFamily="18" charset="0"/>
            </a:endParaRPr>
          </a:p>
          <a:p>
            <a:pPr marL="0" indent="0">
              <a:lnSpc>
                <a:spcPct val="90000"/>
              </a:lnSpc>
              <a:buFont typeface="Monotype Sorts" pitchFamily="2" charset="2"/>
              <a:buNone/>
            </a:pPr>
            <a:r>
              <a:rPr lang="en-US" altLang="en-US" sz="2800" smtClean="0">
                <a:latin typeface="Courier New" pitchFamily="49" charset="0"/>
              </a:rPr>
              <a:t>r</a:t>
            </a:r>
            <a:r>
              <a:rPr lang="en-US" altLang="en-US" sz="3000" smtClean="0"/>
              <a:t>, </a:t>
            </a:r>
            <a:r>
              <a:rPr lang="en-US" altLang="en-US" sz="2800" smtClean="0">
                <a:latin typeface="Courier New" pitchFamily="49" charset="0"/>
              </a:rPr>
              <a:t>g</a:t>
            </a:r>
            <a:r>
              <a:rPr lang="en-US" altLang="en-US" sz="3000" smtClean="0"/>
              <a:t>, and </a:t>
            </a:r>
            <a:r>
              <a:rPr lang="en-US" altLang="en-US" sz="2800" smtClean="0">
                <a:latin typeface="Courier New" pitchFamily="49" charset="0"/>
              </a:rPr>
              <a:t>b</a:t>
            </a:r>
            <a:r>
              <a:rPr lang="en-US" altLang="en-US" sz="3000" smtClean="0"/>
              <a:t> specify a color by its red, green, and blue components. </a:t>
            </a:r>
            <a:endParaRPr lang="en-US" altLang="en-US" sz="3000" smtClean="0">
              <a:latin typeface="Courier" charset="0"/>
              <a:cs typeface="Times New Roman" pitchFamily="18" charset="0"/>
            </a:endParaRPr>
          </a:p>
          <a:p>
            <a:pPr marL="0" indent="0">
              <a:lnSpc>
                <a:spcPct val="90000"/>
              </a:lnSpc>
              <a:spcBef>
                <a:spcPct val="100000"/>
              </a:spcBef>
              <a:buFont typeface="Monotype Sorts" pitchFamily="2" charset="2"/>
              <a:buNone/>
            </a:pPr>
            <a:r>
              <a:rPr lang="en-US" altLang="en-US" sz="3000" smtClean="0"/>
              <a:t>Example:</a:t>
            </a:r>
            <a:endParaRPr lang="en-US" altLang="en-US" smtClean="0">
              <a:latin typeface="Book Antiqua" pitchFamily="18" charset="0"/>
            </a:endParaRPr>
          </a:p>
          <a:p>
            <a:pPr lvl="1" algn="just">
              <a:lnSpc>
                <a:spcPct val="90000"/>
              </a:lnSpc>
              <a:buFontTx/>
              <a:buNone/>
            </a:pPr>
            <a:r>
              <a:rPr lang="en-US" altLang="en-US" sz="2400" smtClean="0">
                <a:latin typeface="Courier New" pitchFamily="49" charset="0"/>
              </a:rPr>
              <a:t>Color c = new Color(228, 100, 255);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BDB2E5-6B44-4A28-9144-7199D758759F}" type="slidenum">
              <a:rPr lang="en-US" altLang="en-US" sz="1400"/>
              <a:pPr/>
              <a:t>26</a:t>
            </a:fld>
            <a:endParaRPr lang="en-US" altLang="en-US" sz="1400"/>
          </a:p>
        </p:txBody>
      </p:sp>
      <p:sp>
        <p:nvSpPr>
          <p:cNvPr id="28675" name="Rectangle 2"/>
          <p:cNvSpPr>
            <a:spLocks noGrp="1" noChangeArrowheads="1"/>
          </p:cNvSpPr>
          <p:nvPr>
            <p:ph type="title"/>
          </p:nvPr>
        </p:nvSpPr>
        <p:spPr>
          <a:xfrm>
            <a:off x="685800" y="152400"/>
            <a:ext cx="7772400" cy="685800"/>
          </a:xfrm>
        </p:spPr>
        <p:txBody>
          <a:bodyPr/>
          <a:lstStyle/>
          <a:p>
            <a:r>
              <a:rPr lang="en-US" altLang="en-US" sz="4200" smtClean="0"/>
              <a:t>Standard Colors</a:t>
            </a:r>
            <a:endParaRPr lang="en-US" altLang="en-US" smtClean="0">
              <a:solidFill>
                <a:schemeClr val="tx1"/>
              </a:solidFill>
            </a:endParaRPr>
          </a:p>
        </p:txBody>
      </p:sp>
      <p:sp>
        <p:nvSpPr>
          <p:cNvPr id="28676" name="Rectangle 3"/>
          <p:cNvSpPr>
            <a:spLocks noGrp="1" noChangeArrowheads="1"/>
          </p:cNvSpPr>
          <p:nvPr>
            <p:ph type="body" idx="1"/>
          </p:nvPr>
        </p:nvSpPr>
        <p:spPr>
          <a:xfrm>
            <a:off x="152400" y="1066800"/>
            <a:ext cx="8991600" cy="5486400"/>
          </a:xfrm>
        </p:spPr>
        <p:txBody>
          <a:bodyPr/>
          <a:lstStyle/>
          <a:p>
            <a:pPr marL="0" indent="0">
              <a:lnSpc>
                <a:spcPct val="90000"/>
              </a:lnSpc>
              <a:spcBef>
                <a:spcPct val="100000"/>
              </a:spcBef>
              <a:buFont typeface="Monotype Sorts" pitchFamily="2" charset="2"/>
              <a:buNone/>
            </a:pPr>
            <a:r>
              <a:rPr lang="en-US" altLang="en-US" sz="3000" smtClean="0">
                <a:cs typeface="Times New Roman" pitchFamily="18" charset="0"/>
              </a:rPr>
              <a:t>Thirteen standard colors (</a:t>
            </a:r>
            <a:r>
              <a:rPr lang="en-US" altLang="en-US" sz="3000" u="sng" smtClean="0">
                <a:cs typeface="Times New Roman" pitchFamily="18" charset="0"/>
              </a:rPr>
              <a:t>black</a:t>
            </a:r>
            <a:r>
              <a:rPr lang="en-US" altLang="en-US" sz="3000" smtClean="0">
                <a:cs typeface="Times New Roman" pitchFamily="18" charset="0"/>
              </a:rPr>
              <a:t>, </a:t>
            </a:r>
            <a:r>
              <a:rPr lang="en-US" altLang="en-US" sz="3000" u="sng" smtClean="0">
                <a:cs typeface="Times New Roman" pitchFamily="18" charset="0"/>
              </a:rPr>
              <a:t>blue</a:t>
            </a:r>
            <a:r>
              <a:rPr lang="en-US" altLang="en-US" sz="3000" smtClean="0">
                <a:cs typeface="Times New Roman" pitchFamily="18" charset="0"/>
              </a:rPr>
              <a:t>, </a:t>
            </a:r>
            <a:r>
              <a:rPr lang="en-US" altLang="en-US" sz="3000" u="sng" smtClean="0">
                <a:cs typeface="Times New Roman" pitchFamily="18" charset="0"/>
              </a:rPr>
              <a:t>cyan</a:t>
            </a:r>
            <a:r>
              <a:rPr lang="en-US" altLang="en-US" sz="3000" smtClean="0">
                <a:cs typeface="Times New Roman" pitchFamily="18" charset="0"/>
              </a:rPr>
              <a:t>, </a:t>
            </a:r>
            <a:r>
              <a:rPr lang="en-US" altLang="en-US" sz="3000" u="sng" smtClean="0">
                <a:cs typeface="Times New Roman" pitchFamily="18" charset="0"/>
              </a:rPr>
              <a:t>darkGray</a:t>
            </a:r>
            <a:r>
              <a:rPr lang="en-US" altLang="en-US" sz="3000" smtClean="0">
                <a:cs typeface="Times New Roman" pitchFamily="18" charset="0"/>
              </a:rPr>
              <a:t>, </a:t>
            </a:r>
            <a:r>
              <a:rPr lang="en-US" altLang="en-US" sz="3000" u="sng" smtClean="0">
                <a:cs typeface="Times New Roman" pitchFamily="18" charset="0"/>
              </a:rPr>
              <a:t>gray</a:t>
            </a:r>
            <a:r>
              <a:rPr lang="en-US" altLang="en-US" sz="3000" smtClean="0">
                <a:cs typeface="Times New Roman" pitchFamily="18" charset="0"/>
              </a:rPr>
              <a:t>, </a:t>
            </a:r>
            <a:r>
              <a:rPr lang="en-US" altLang="en-US" sz="3000" u="sng" smtClean="0">
                <a:cs typeface="Times New Roman" pitchFamily="18" charset="0"/>
              </a:rPr>
              <a:t>green</a:t>
            </a:r>
            <a:r>
              <a:rPr lang="en-US" altLang="en-US" sz="3000" smtClean="0">
                <a:cs typeface="Times New Roman" pitchFamily="18" charset="0"/>
              </a:rPr>
              <a:t>, </a:t>
            </a:r>
            <a:r>
              <a:rPr lang="en-US" altLang="en-US" sz="3000" u="sng" smtClean="0">
                <a:cs typeface="Times New Roman" pitchFamily="18" charset="0"/>
              </a:rPr>
              <a:t>lightGray</a:t>
            </a:r>
            <a:r>
              <a:rPr lang="en-US" altLang="en-US" sz="3000" smtClean="0">
                <a:cs typeface="Times New Roman" pitchFamily="18" charset="0"/>
              </a:rPr>
              <a:t>, </a:t>
            </a:r>
            <a:r>
              <a:rPr lang="en-US" altLang="en-US" sz="3000" u="sng" smtClean="0">
                <a:cs typeface="Times New Roman" pitchFamily="18" charset="0"/>
              </a:rPr>
              <a:t>magenta</a:t>
            </a:r>
            <a:r>
              <a:rPr lang="en-US" altLang="en-US" sz="3000" smtClean="0">
                <a:cs typeface="Times New Roman" pitchFamily="18" charset="0"/>
              </a:rPr>
              <a:t>, </a:t>
            </a:r>
            <a:r>
              <a:rPr lang="en-US" altLang="en-US" sz="3000" u="sng" smtClean="0">
                <a:cs typeface="Times New Roman" pitchFamily="18" charset="0"/>
              </a:rPr>
              <a:t>orange</a:t>
            </a:r>
            <a:r>
              <a:rPr lang="en-US" altLang="en-US" sz="3000" smtClean="0">
                <a:cs typeface="Times New Roman" pitchFamily="18" charset="0"/>
              </a:rPr>
              <a:t>, </a:t>
            </a:r>
            <a:r>
              <a:rPr lang="en-US" altLang="en-US" sz="3000" u="sng" smtClean="0">
                <a:cs typeface="Times New Roman" pitchFamily="18" charset="0"/>
              </a:rPr>
              <a:t>pink</a:t>
            </a:r>
            <a:r>
              <a:rPr lang="en-US" altLang="en-US" sz="3000" smtClean="0">
                <a:cs typeface="Times New Roman" pitchFamily="18" charset="0"/>
              </a:rPr>
              <a:t>, </a:t>
            </a:r>
            <a:r>
              <a:rPr lang="en-US" altLang="en-US" sz="3000" u="sng" smtClean="0">
                <a:cs typeface="Times New Roman" pitchFamily="18" charset="0"/>
              </a:rPr>
              <a:t>red</a:t>
            </a:r>
            <a:r>
              <a:rPr lang="en-US" altLang="en-US" sz="3000" smtClean="0">
                <a:cs typeface="Times New Roman" pitchFamily="18" charset="0"/>
              </a:rPr>
              <a:t>, </a:t>
            </a:r>
            <a:r>
              <a:rPr lang="en-US" altLang="en-US" sz="3000" u="sng" smtClean="0">
                <a:cs typeface="Times New Roman" pitchFamily="18" charset="0"/>
              </a:rPr>
              <a:t>white</a:t>
            </a:r>
            <a:r>
              <a:rPr lang="en-US" altLang="en-US" sz="3000" smtClean="0">
                <a:cs typeface="Times New Roman" pitchFamily="18" charset="0"/>
              </a:rPr>
              <a:t>, </a:t>
            </a:r>
            <a:r>
              <a:rPr lang="en-US" altLang="en-US" sz="3000" u="sng" smtClean="0">
                <a:cs typeface="Times New Roman" pitchFamily="18" charset="0"/>
              </a:rPr>
              <a:t>yellow</a:t>
            </a:r>
            <a:r>
              <a:rPr lang="en-US" altLang="en-US" sz="3000" smtClean="0">
                <a:cs typeface="Times New Roman" pitchFamily="18" charset="0"/>
              </a:rPr>
              <a:t>) are defined as constants in </a:t>
            </a:r>
            <a:r>
              <a:rPr lang="en-US" altLang="en-US" sz="3000" u="sng" smtClean="0">
                <a:cs typeface="Times New Roman" pitchFamily="18" charset="0"/>
              </a:rPr>
              <a:t>java.awt.Color</a:t>
            </a:r>
            <a:r>
              <a:rPr lang="en-US" altLang="en-US" sz="3000" smtClean="0">
                <a:cs typeface="Times New Roman" pitchFamily="18" charset="0"/>
              </a:rPr>
              <a:t>. </a:t>
            </a:r>
          </a:p>
          <a:p>
            <a:pPr marL="0" indent="0">
              <a:lnSpc>
                <a:spcPct val="90000"/>
              </a:lnSpc>
              <a:spcBef>
                <a:spcPct val="100000"/>
              </a:spcBef>
              <a:buFont typeface="Monotype Sorts" pitchFamily="2" charset="2"/>
              <a:buNone/>
            </a:pPr>
            <a:r>
              <a:rPr lang="en-US" altLang="en-US" sz="3000" smtClean="0">
                <a:cs typeface="Times New Roman" pitchFamily="18" charset="0"/>
              </a:rPr>
              <a:t>The standard color names are constants, but they are named as variables with lowercase for the first word and uppercase for the first letters of subsequent words. Thus the color names violate the Java naming convention. Since JDK 1.4, you can also use the new constants: </a:t>
            </a:r>
            <a:r>
              <a:rPr lang="en-US" altLang="en-US" sz="3000" u="sng" smtClean="0">
                <a:cs typeface="Times New Roman" pitchFamily="18" charset="0"/>
              </a:rPr>
              <a:t>BLACK</a:t>
            </a:r>
            <a:r>
              <a:rPr lang="en-US" altLang="en-US" sz="3000" smtClean="0">
                <a:cs typeface="Times New Roman" pitchFamily="18" charset="0"/>
              </a:rPr>
              <a:t>, </a:t>
            </a:r>
            <a:r>
              <a:rPr lang="en-US" altLang="en-US" sz="3000" u="sng" smtClean="0">
                <a:cs typeface="Times New Roman" pitchFamily="18" charset="0"/>
              </a:rPr>
              <a:t>BLUE</a:t>
            </a:r>
            <a:r>
              <a:rPr lang="en-US" altLang="en-US" sz="3000" smtClean="0">
                <a:cs typeface="Times New Roman" pitchFamily="18" charset="0"/>
              </a:rPr>
              <a:t>, </a:t>
            </a:r>
            <a:r>
              <a:rPr lang="en-US" altLang="en-US" sz="3000" u="sng" smtClean="0">
                <a:cs typeface="Times New Roman" pitchFamily="18" charset="0"/>
              </a:rPr>
              <a:t>CYAN</a:t>
            </a:r>
            <a:r>
              <a:rPr lang="en-US" altLang="en-US" sz="3000" smtClean="0">
                <a:cs typeface="Times New Roman" pitchFamily="18" charset="0"/>
              </a:rPr>
              <a:t>, </a:t>
            </a:r>
            <a:r>
              <a:rPr lang="en-US" altLang="en-US" sz="3000" u="sng" smtClean="0">
                <a:cs typeface="Times New Roman" pitchFamily="18" charset="0"/>
              </a:rPr>
              <a:t>DARK_GRAY</a:t>
            </a:r>
            <a:r>
              <a:rPr lang="en-US" altLang="en-US" sz="3000" smtClean="0">
                <a:cs typeface="Times New Roman" pitchFamily="18" charset="0"/>
              </a:rPr>
              <a:t>, </a:t>
            </a:r>
            <a:r>
              <a:rPr lang="en-US" altLang="en-US" sz="3000" u="sng" smtClean="0">
                <a:cs typeface="Times New Roman" pitchFamily="18" charset="0"/>
              </a:rPr>
              <a:t>GRAY</a:t>
            </a:r>
            <a:r>
              <a:rPr lang="en-US" altLang="en-US" sz="3000" smtClean="0">
                <a:cs typeface="Times New Roman" pitchFamily="18" charset="0"/>
              </a:rPr>
              <a:t>,</a:t>
            </a:r>
            <a:r>
              <a:rPr lang="en-US" altLang="en-US" sz="3000" u="sng" smtClean="0">
                <a:cs typeface="Times New Roman" pitchFamily="18" charset="0"/>
              </a:rPr>
              <a:t> GREEN</a:t>
            </a:r>
            <a:r>
              <a:rPr lang="en-US" altLang="en-US" sz="3000" smtClean="0">
                <a:cs typeface="Times New Roman" pitchFamily="18" charset="0"/>
              </a:rPr>
              <a:t>, </a:t>
            </a:r>
            <a:r>
              <a:rPr lang="en-US" altLang="en-US" sz="3000" u="sng" smtClean="0">
                <a:cs typeface="Times New Roman" pitchFamily="18" charset="0"/>
              </a:rPr>
              <a:t>LIGHT_GRAY</a:t>
            </a:r>
            <a:r>
              <a:rPr lang="en-US" altLang="en-US" sz="3000" smtClean="0">
                <a:cs typeface="Times New Roman" pitchFamily="18" charset="0"/>
              </a:rPr>
              <a:t>, </a:t>
            </a:r>
            <a:r>
              <a:rPr lang="en-US" altLang="en-US" sz="3000" u="sng" smtClean="0">
                <a:cs typeface="Times New Roman" pitchFamily="18" charset="0"/>
              </a:rPr>
              <a:t>MAGENTA</a:t>
            </a:r>
            <a:r>
              <a:rPr lang="en-US" altLang="en-US" sz="3000" smtClean="0">
                <a:cs typeface="Times New Roman" pitchFamily="18" charset="0"/>
              </a:rPr>
              <a:t>, </a:t>
            </a:r>
            <a:r>
              <a:rPr lang="en-US" altLang="en-US" sz="3000" u="sng" smtClean="0">
                <a:cs typeface="Times New Roman" pitchFamily="18" charset="0"/>
              </a:rPr>
              <a:t>ORANGE</a:t>
            </a:r>
            <a:r>
              <a:rPr lang="en-US" altLang="en-US" sz="3000" smtClean="0">
                <a:cs typeface="Times New Roman" pitchFamily="18" charset="0"/>
              </a:rPr>
              <a:t>, </a:t>
            </a:r>
            <a:r>
              <a:rPr lang="en-US" altLang="en-US" sz="3000" u="sng" smtClean="0">
                <a:cs typeface="Times New Roman" pitchFamily="18" charset="0"/>
              </a:rPr>
              <a:t>PINK</a:t>
            </a:r>
            <a:r>
              <a:rPr lang="en-US" altLang="en-US" sz="3000" smtClean="0">
                <a:cs typeface="Times New Roman" pitchFamily="18" charset="0"/>
              </a:rPr>
              <a:t>, </a:t>
            </a:r>
            <a:r>
              <a:rPr lang="en-US" altLang="en-US" sz="3000" u="sng" smtClean="0">
                <a:cs typeface="Times New Roman" pitchFamily="18" charset="0"/>
              </a:rPr>
              <a:t>RED</a:t>
            </a:r>
            <a:r>
              <a:rPr lang="en-US" altLang="en-US" sz="3000" smtClean="0">
                <a:cs typeface="Times New Roman" pitchFamily="18" charset="0"/>
              </a:rPr>
              <a:t>, </a:t>
            </a:r>
            <a:r>
              <a:rPr lang="en-US" altLang="en-US" sz="3000" u="sng" smtClean="0">
                <a:cs typeface="Times New Roman" pitchFamily="18" charset="0"/>
              </a:rPr>
              <a:t>WHITE</a:t>
            </a:r>
            <a:r>
              <a:rPr lang="en-US" altLang="en-US" sz="3000" smtClean="0">
                <a:cs typeface="Times New Roman" pitchFamily="18" charset="0"/>
              </a:rPr>
              <a:t>, and </a:t>
            </a:r>
            <a:r>
              <a:rPr lang="en-US" altLang="en-US" sz="3000" u="sng" smtClean="0">
                <a:cs typeface="Times New Roman" pitchFamily="18" charset="0"/>
              </a:rPr>
              <a:t>YELLOW</a:t>
            </a:r>
            <a:r>
              <a:rPr lang="en-US" altLang="en-US" sz="3000" smtClean="0">
                <a:cs typeface="Times New Roman"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1327C78-A8D2-4E21-9CEA-9C94E07E8F8E}" type="slidenum">
              <a:rPr lang="en-US" altLang="en-US" sz="1400"/>
              <a:pPr/>
              <a:t>27</a:t>
            </a:fld>
            <a:endParaRPr lang="en-US" altLang="en-US" sz="1400"/>
          </a:p>
        </p:txBody>
      </p:sp>
      <p:sp>
        <p:nvSpPr>
          <p:cNvPr id="29699" name="Rectangle 2"/>
          <p:cNvSpPr>
            <a:spLocks noGrp="1" noChangeArrowheads="1"/>
          </p:cNvSpPr>
          <p:nvPr>
            <p:ph type="title"/>
          </p:nvPr>
        </p:nvSpPr>
        <p:spPr>
          <a:xfrm>
            <a:off x="685800" y="0"/>
            <a:ext cx="7772400" cy="1428750"/>
          </a:xfrm>
        </p:spPr>
        <p:txBody>
          <a:bodyPr/>
          <a:lstStyle/>
          <a:p>
            <a:r>
              <a:rPr lang="en-US" altLang="en-US" smtClean="0"/>
              <a:t>Setting Colors</a:t>
            </a:r>
          </a:p>
        </p:txBody>
      </p:sp>
      <p:sp>
        <p:nvSpPr>
          <p:cNvPr id="29700" name="Rectangle 3"/>
          <p:cNvSpPr>
            <a:spLocks noGrp="1" noChangeArrowheads="1"/>
          </p:cNvSpPr>
          <p:nvPr>
            <p:ph type="body" idx="1"/>
          </p:nvPr>
        </p:nvSpPr>
        <p:spPr>
          <a:xfrm>
            <a:off x="914400" y="1371600"/>
            <a:ext cx="7696200" cy="4419600"/>
          </a:xfrm>
        </p:spPr>
        <p:txBody>
          <a:bodyPr/>
          <a:lstStyle/>
          <a:p>
            <a:pPr marL="0" indent="0">
              <a:buFont typeface="Monotype Sorts" pitchFamily="2" charset="2"/>
              <a:buNone/>
            </a:pPr>
            <a:r>
              <a:rPr lang="en-US" altLang="en-US" sz="2800" smtClean="0"/>
              <a:t>You can use the following methods to set the component’s background and foreground colors:</a:t>
            </a:r>
            <a:endParaRPr lang="en-US" altLang="en-US" sz="3000" smtClean="0">
              <a:latin typeface="Courier New" pitchFamily="49" charset="0"/>
            </a:endParaRPr>
          </a:p>
          <a:p>
            <a:pPr lvl="1">
              <a:spcBef>
                <a:spcPct val="50000"/>
              </a:spcBef>
              <a:buFontTx/>
              <a:buNone/>
            </a:pPr>
            <a:r>
              <a:rPr lang="en-US" altLang="en-US" sz="2100" smtClean="0">
                <a:latin typeface="Courier New" pitchFamily="49" charset="0"/>
              </a:rPr>
              <a:t>setBackground(Color c) </a:t>
            </a:r>
          </a:p>
          <a:p>
            <a:pPr lvl="1">
              <a:spcBef>
                <a:spcPct val="50000"/>
              </a:spcBef>
              <a:buFontTx/>
              <a:buNone/>
            </a:pPr>
            <a:r>
              <a:rPr lang="en-US" altLang="en-US" sz="2100" smtClean="0">
                <a:latin typeface="Courier New" pitchFamily="49" charset="0"/>
              </a:rPr>
              <a:t>setForeground(Color c)</a:t>
            </a:r>
            <a:endParaRPr lang="en-US" altLang="en-US" sz="2600" smtClean="0">
              <a:latin typeface="Courier New" pitchFamily="49" charset="0"/>
            </a:endParaRPr>
          </a:p>
          <a:p>
            <a:pPr marL="0" indent="0">
              <a:spcBef>
                <a:spcPct val="100000"/>
              </a:spcBef>
              <a:buFont typeface="Monotype Sorts" pitchFamily="2" charset="2"/>
              <a:buNone/>
            </a:pPr>
            <a:r>
              <a:rPr lang="en-US" altLang="en-US" sz="2800" smtClean="0"/>
              <a:t>Example:</a:t>
            </a:r>
          </a:p>
          <a:p>
            <a:pPr lvl="1">
              <a:spcBef>
                <a:spcPct val="50000"/>
              </a:spcBef>
              <a:buFontTx/>
              <a:buNone/>
            </a:pPr>
            <a:r>
              <a:rPr lang="en-US" altLang="en-US" sz="2100" smtClean="0">
                <a:latin typeface="Courier New" pitchFamily="49" charset="0"/>
              </a:rPr>
              <a:t>jbt.setBackground(Color.yellow);</a:t>
            </a:r>
          </a:p>
          <a:p>
            <a:pPr lvl="1">
              <a:spcBef>
                <a:spcPct val="50000"/>
              </a:spcBef>
              <a:buFontTx/>
              <a:buNone/>
            </a:pPr>
            <a:r>
              <a:rPr lang="en-US" altLang="en-US" sz="2100" smtClean="0">
                <a:latin typeface="Courier New" pitchFamily="49" charset="0"/>
              </a:rPr>
              <a:t>jbt.setForeground(Color.red);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F748EB-DF21-4415-AE35-12978014EF2E}" type="slidenum">
              <a:rPr lang="en-US" altLang="en-US" sz="1400"/>
              <a:pPr/>
              <a:t>28</a:t>
            </a:fld>
            <a:endParaRPr lang="en-US" altLang="en-US" sz="1400"/>
          </a:p>
        </p:txBody>
      </p:sp>
      <p:sp>
        <p:nvSpPr>
          <p:cNvPr id="30723"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mtClean="0">
                <a:latin typeface="Courier New" pitchFamily="49" charset="0"/>
              </a:rPr>
              <a:t>Font</a:t>
            </a:r>
            <a:r>
              <a:rPr lang="en-US" altLang="en-US" smtClean="0"/>
              <a:t> Class</a:t>
            </a:r>
            <a:endParaRPr lang="en-US" altLang="en-US" smtClean="0">
              <a:solidFill>
                <a:schemeClr val="tx1"/>
              </a:solidFill>
            </a:endParaRPr>
          </a:p>
        </p:txBody>
      </p:sp>
      <p:sp>
        <p:nvSpPr>
          <p:cNvPr id="30724" name="Rectangle 3"/>
          <p:cNvSpPr>
            <a:spLocks noGrp="1" noChangeArrowheads="1"/>
          </p:cNvSpPr>
          <p:nvPr>
            <p:ph type="body" idx="1"/>
          </p:nvPr>
        </p:nvSpPr>
        <p:spPr>
          <a:xfrm>
            <a:off x="0" y="3886200"/>
            <a:ext cx="8686800" cy="2438400"/>
          </a:xfrm>
        </p:spPr>
        <p:txBody>
          <a:bodyPr/>
          <a:lstStyle/>
          <a:p>
            <a:pPr>
              <a:lnSpc>
                <a:spcPct val="80000"/>
              </a:lnSpc>
              <a:buFont typeface="Monotype Sorts" pitchFamily="2" charset="2"/>
              <a:buNone/>
            </a:pPr>
            <a:r>
              <a:rPr lang="en-US" altLang="en-US" sz="2400" smtClean="0">
                <a:latin typeface="Courier New" pitchFamily="49" charset="0"/>
              </a:rPr>
              <a:t>Font myFont = new Font(name, style, size);</a:t>
            </a:r>
          </a:p>
          <a:p>
            <a:pPr>
              <a:lnSpc>
                <a:spcPct val="80000"/>
              </a:lnSpc>
              <a:buFont typeface="Monotype Sorts" pitchFamily="2" charset="2"/>
              <a:buNone/>
            </a:pPr>
            <a:r>
              <a:rPr lang="en-US" altLang="en-US" sz="2600" smtClean="0"/>
              <a:t>Example:</a:t>
            </a:r>
          </a:p>
          <a:p>
            <a:pPr lvl="1">
              <a:lnSpc>
                <a:spcPct val="80000"/>
              </a:lnSpc>
              <a:spcBef>
                <a:spcPct val="50000"/>
              </a:spcBef>
              <a:buFontTx/>
              <a:buNone/>
            </a:pPr>
            <a:r>
              <a:rPr lang="en-US" altLang="en-US" sz="1400" smtClean="0">
                <a:latin typeface="Courier New" pitchFamily="49" charset="0"/>
              </a:rPr>
              <a:t>Font myFont = new Font("SansSerif ", Font.BOLD, 16);</a:t>
            </a:r>
          </a:p>
          <a:p>
            <a:pPr lvl="1">
              <a:lnSpc>
                <a:spcPct val="80000"/>
              </a:lnSpc>
              <a:buFontTx/>
              <a:buNone/>
            </a:pPr>
            <a:r>
              <a:rPr lang="en-US" altLang="en-US" sz="1400" smtClean="0">
                <a:latin typeface="Courier New" pitchFamily="49" charset="0"/>
              </a:rPr>
              <a:t>Font myFont = new Font("Serif", Font.BOLD+Font.ITALIC, 12);</a:t>
            </a:r>
          </a:p>
          <a:p>
            <a:pPr lvl="1">
              <a:lnSpc>
                <a:spcPct val="80000"/>
              </a:lnSpc>
              <a:buFontTx/>
              <a:buNone/>
            </a:pPr>
            <a:endParaRPr lang="en-US" altLang="en-US" sz="1400" smtClean="0">
              <a:latin typeface="Courier New" pitchFamily="49" charset="0"/>
            </a:endParaRPr>
          </a:p>
          <a:p>
            <a:pPr lvl="1">
              <a:lnSpc>
                <a:spcPct val="80000"/>
              </a:lnSpc>
              <a:buFontTx/>
              <a:buNone/>
            </a:pPr>
            <a:r>
              <a:rPr lang="en-US" altLang="en-US" sz="1400" smtClean="0">
                <a:latin typeface="Courier New" pitchFamily="49" charset="0"/>
              </a:rPr>
              <a:t>JButton jbtOK = new JButton("OK“);</a:t>
            </a:r>
          </a:p>
          <a:p>
            <a:pPr lvl="1">
              <a:lnSpc>
                <a:spcPct val="80000"/>
              </a:lnSpc>
              <a:buFontTx/>
              <a:buNone/>
            </a:pPr>
            <a:r>
              <a:rPr lang="en-US" altLang="en-US" sz="1400" smtClean="0">
                <a:latin typeface="Courier New" pitchFamily="49" charset="0"/>
              </a:rPr>
              <a:t>jbtOK.setFont(myFont);</a:t>
            </a:r>
          </a:p>
        </p:txBody>
      </p:sp>
      <p:sp>
        <p:nvSpPr>
          <p:cNvPr id="30725" name="Rectangle 4"/>
          <p:cNvSpPr>
            <a:spLocks noChangeArrowheads="1"/>
          </p:cNvSpPr>
          <p:nvPr/>
        </p:nvSpPr>
        <p:spPr bwMode="auto">
          <a:xfrm>
            <a:off x="304800" y="1143000"/>
            <a:ext cx="3200400" cy="2438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600">
                <a:cs typeface="Times New Roman" pitchFamily="18" charset="0"/>
              </a:rPr>
              <a:t>Font Names</a:t>
            </a:r>
          </a:p>
          <a:p>
            <a:pPr lvl="1">
              <a:lnSpc>
                <a:spcPct val="90000"/>
              </a:lnSpc>
              <a:buFontTx/>
              <a:buNone/>
            </a:pPr>
            <a:r>
              <a:rPr lang="en-US" altLang="en-US" sz="2200">
                <a:cs typeface="Times New Roman" pitchFamily="18" charset="0"/>
              </a:rPr>
              <a:t>Standard font names that are supported in all platforms are: </a:t>
            </a:r>
            <a:r>
              <a:rPr lang="en-US" altLang="en-US" sz="2200" u="sng">
                <a:cs typeface="Times New Roman" pitchFamily="18" charset="0"/>
              </a:rPr>
              <a:t>SansSerif</a:t>
            </a:r>
            <a:r>
              <a:rPr lang="en-US" altLang="en-US" sz="2200">
                <a:cs typeface="Times New Roman" pitchFamily="18" charset="0"/>
              </a:rPr>
              <a:t>, </a:t>
            </a:r>
            <a:r>
              <a:rPr lang="en-US" altLang="en-US" sz="2200" u="sng">
                <a:cs typeface="Times New Roman" pitchFamily="18" charset="0"/>
              </a:rPr>
              <a:t>Serif</a:t>
            </a:r>
            <a:r>
              <a:rPr lang="en-US" altLang="en-US" sz="2200">
                <a:cs typeface="Times New Roman" pitchFamily="18" charset="0"/>
              </a:rPr>
              <a:t>, </a:t>
            </a:r>
            <a:r>
              <a:rPr lang="en-US" altLang="en-US" sz="2200" u="sng">
                <a:cs typeface="Times New Roman" pitchFamily="18" charset="0"/>
              </a:rPr>
              <a:t>Monospaced</a:t>
            </a:r>
            <a:r>
              <a:rPr lang="en-US" altLang="en-US" sz="2200">
                <a:cs typeface="Times New Roman" pitchFamily="18" charset="0"/>
              </a:rPr>
              <a:t>, </a:t>
            </a:r>
            <a:r>
              <a:rPr lang="en-US" altLang="en-US" sz="2200" u="sng">
                <a:cs typeface="Times New Roman" pitchFamily="18" charset="0"/>
              </a:rPr>
              <a:t>Dialog</a:t>
            </a:r>
            <a:r>
              <a:rPr lang="en-US" altLang="en-US" sz="2200">
                <a:cs typeface="Times New Roman" pitchFamily="18" charset="0"/>
              </a:rPr>
              <a:t>, or </a:t>
            </a:r>
            <a:r>
              <a:rPr lang="en-US" altLang="en-US" sz="2200" u="sng">
                <a:cs typeface="Times New Roman" pitchFamily="18" charset="0"/>
              </a:rPr>
              <a:t>DialogInput</a:t>
            </a:r>
            <a:r>
              <a:rPr lang="en-US" altLang="en-US" sz="2200">
                <a:cs typeface="Times New Roman" pitchFamily="18" charset="0"/>
              </a:rPr>
              <a:t>.</a:t>
            </a:r>
          </a:p>
        </p:txBody>
      </p:sp>
      <p:sp>
        <p:nvSpPr>
          <p:cNvPr id="30726" name="Rectangle 5"/>
          <p:cNvSpPr>
            <a:spLocks noChangeArrowheads="1"/>
          </p:cNvSpPr>
          <p:nvPr/>
        </p:nvSpPr>
        <p:spPr bwMode="auto">
          <a:xfrm>
            <a:off x="5715000" y="1143000"/>
            <a:ext cx="3200400" cy="2438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600">
                <a:cs typeface="Times New Roman" pitchFamily="18" charset="0"/>
              </a:rPr>
              <a:t>Font Style</a:t>
            </a:r>
          </a:p>
          <a:p>
            <a:pPr lvl="1">
              <a:lnSpc>
                <a:spcPct val="90000"/>
              </a:lnSpc>
              <a:buFontTx/>
              <a:buNone/>
            </a:pPr>
            <a:r>
              <a:rPr lang="en-US" altLang="en-US" sz="2200" u="sng">
                <a:cs typeface="Times New Roman" pitchFamily="18" charset="0"/>
              </a:rPr>
              <a:t>Font.PLAIN</a:t>
            </a:r>
            <a:r>
              <a:rPr lang="en-US" altLang="en-US" sz="2200">
                <a:cs typeface="Times New Roman" pitchFamily="18" charset="0"/>
              </a:rPr>
              <a:t> (0), </a:t>
            </a:r>
            <a:r>
              <a:rPr lang="en-US" altLang="en-US" sz="2200" u="sng">
                <a:cs typeface="Times New Roman" pitchFamily="18" charset="0"/>
              </a:rPr>
              <a:t>Font.BOLD</a:t>
            </a:r>
            <a:r>
              <a:rPr lang="en-US" altLang="en-US" sz="2200">
                <a:cs typeface="Times New Roman" pitchFamily="18" charset="0"/>
              </a:rPr>
              <a:t> (1), </a:t>
            </a:r>
            <a:r>
              <a:rPr lang="en-US" altLang="en-US" sz="2200" u="sng">
                <a:cs typeface="Times New Roman" pitchFamily="18" charset="0"/>
              </a:rPr>
              <a:t>Font.ITALIC</a:t>
            </a:r>
            <a:r>
              <a:rPr lang="en-US" altLang="en-US" sz="2200">
                <a:cs typeface="Times New Roman" pitchFamily="18" charset="0"/>
              </a:rPr>
              <a:t> (2), and </a:t>
            </a:r>
            <a:r>
              <a:rPr lang="en-US" altLang="en-US" sz="2200" u="sng">
                <a:cs typeface="Times New Roman" pitchFamily="18" charset="0"/>
              </a:rPr>
              <a:t>Font.BOLD</a:t>
            </a:r>
            <a:r>
              <a:rPr lang="en-US" altLang="en-US" sz="2200">
                <a:cs typeface="Times New Roman" pitchFamily="18" charset="0"/>
              </a:rPr>
              <a:t> + </a:t>
            </a:r>
            <a:r>
              <a:rPr lang="en-US" altLang="en-US" sz="2200" u="sng">
                <a:cs typeface="Times New Roman" pitchFamily="18" charset="0"/>
              </a:rPr>
              <a:t>Font.ITALIC</a:t>
            </a:r>
            <a:r>
              <a:rPr lang="en-US" altLang="en-US" sz="2200">
                <a:cs typeface="Times New Roman" pitchFamily="18" charset="0"/>
              </a:rPr>
              <a:t> (3)</a:t>
            </a:r>
          </a:p>
        </p:txBody>
      </p:sp>
      <p:sp>
        <p:nvSpPr>
          <p:cNvPr id="30727" name="Line 6"/>
          <p:cNvSpPr>
            <a:spLocks noChangeShapeType="1"/>
          </p:cNvSpPr>
          <p:nvPr/>
        </p:nvSpPr>
        <p:spPr bwMode="auto">
          <a:xfrm>
            <a:off x="3505200" y="2971800"/>
            <a:ext cx="9906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7"/>
          <p:cNvSpPr>
            <a:spLocks noChangeShapeType="1"/>
          </p:cNvSpPr>
          <p:nvPr/>
        </p:nvSpPr>
        <p:spPr bwMode="auto">
          <a:xfrm>
            <a:off x="5943600" y="3124200"/>
            <a:ext cx="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1A789D6-A2F9-4A13-A95C-D7534C305B0A}" type="slidenum">
              <a:rPr lang="en-US" altLang="en-US" sz="1400"/>
              <a:pPr/>
              <a:t>29</a:t>
            </a:fld>
            <a:endParaRPr lang="en-US" altLang="en-US" sz="1400"/>
          </a:p>
        </p:txBody>
      </p:sp>
      <p:sp>
        <p:nvSpPr>
          <p:cNvPr id="31747" name="Rectangle 2"/>
          <p:cNvSpPr>
            <a:spLocks noGrp="1" noChangeArrowheads="1"/>
          </p:cNvSpPr>
          <p:nvPr>
            <p:ph type="title"/>
          </p:nvPr>
        </p:nvSpPr>
        <p:spPr>
          <a:xfrm>
            <a:off x="685800" y="381000"/>
            <a:ext cx="7772400" cy="1219200"/>
          </a:xfrm>
        </p:spPr>
        <p:txBody>
          <a:bodyPr/>
          <a:lstStyle/>
          <a:p>
            <a:r>
              <a:rPr lang="en-US" altLang="en-US" smtClean="0"/>
              <a:t>Finding All Available Font Names</a:t>
            </a:r>
            <a:endParaRPr lang="en-US" altLang="en-US" smtClean="0">
              <a:solidFill>
                <a:schemeClr val="tx1"/>
              </a:solidFill>
            </a:endParaRPr>
          </a:p>
        </p:txBody>
      </p:sp>
      <p:sp>
        <p:nvSpPr>
          <p:cNvPr id="31748" name="Rectangle 3"/>
          <p:cNvSpPr>
            <a:spLocks noGrp="1" noChangeArrowheads="1"/>
          </p:cNvSpPr>
          <p:nvPr>
            <p:ph type="body" idx="1"/>
          </p:nvPr>
        </p:nvSpPr>
        <p:spPr>
          <a:xfrm>
            <a:off x="228600" y="1905000"/>
            <a:ext cx="8534400" cy="3124200"/>
          </a:xfrm>
        </p:spPr>
        <p:txBody>
          <a:bodyPr/>
          <a:lstStyle/>
          <a:p>
            <a:pPr>
              <a:buFont typeface="Monotype Sorts" pitchFamily="2" charset="2"/>
              <a:buNone/>
            </a:pPr>
            <a:r>
              <a:rPr lang="en-US" altLang="en-US" sz="2000" smtClean="0">
                <a:latin typeface="Courier New" pitchFamily="49" charset="0"/>
              </a:rPr>
              <a:t>GraphicsEnvironment e = </a:t>
            </a:r>
          </a:p>
          <a:p>
            <a:pPr>
              <a:buFont typeface="Monotype Sorts" pitchFamily="2" charset="2"/>
              <a:buNone/>
            </a:pPr>
            <a:r>
              <a:rPr lang="en-US" altLang="en-US" sz="2000" smtClean="0">
                <a:latin typeface="Courier New" pitchFamily="49" charset="0"/>
              </a:rPr>
              <a:t>  GraphicsEnvironment.getLocalGraphicsEnvironment();</a:t>
            </a:r>
          </a:p>
          <a:p>
            <a:pPr>
              <a:buFont typeface="Monotype Sorts" pitchFamily="2" charset="2"/>
              <a:buNone/>
            </a:pPr>
            <a:r>
              <a:rPr lang="en-US" altLang="en-US" sz="2000" smtClean="0">
                <a:latin typeface="Courier New" pitchFamily="49" charset="0"/>
              </a:rPr>
              <a:t>String[] fontnames =   e.getAvailableFontFamilyNames();</a:t>
            </a:r>
          </a:p>
          <a:p>
            <a:pPr>
              <a:buFont typeface="Monotype Sorts" pitchFamily="2" charset="2"/>
              <a:buNone/>
            </a:pPr>
            <a:r>
              <a:rPr lang="en-US" altLang="en-US" sz="2000" smtClean="0">
                <a:latin typeface="Courier New" pitchFamily="49" charset="0"/>
              </a:rPr>
              <a:t>for (int i = 0; i &lt; fontnames.length; i++)</a:t>
            </a:r>
          </a:p>
          <a:p>
            <a:pPr>
              <a:buFont typeface="Monotype Sorts" pitchFamily="2" charset="2"/>
              <a:buNone/>
            </a:pPr>
            <a:r>
              <a:rPr lang="en-US" altLang="en-US" sz="2000" smtClean="0">
                <a:latin typeface="Courier New" pitchFamily="49" charset="0"/>
              </a:rPr>
              <a:t>  System.out.println(fontnames[i]);</a:t>
            </a:r>
          </a:p>
          <a:p>
            <a:pPr>
              <a:buFont typeface="Monotype Sorts" pitchFamily="2" charset="2"/>
              <a:buNone/>
            </a:pPr>
            <a:endParaRPr lang="en-US" altLang="en-US" sz="2000" smtClean="0">
              <a:latin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AB326-8389-4369-B73A-FAB312175F7F}" type="slidenum">
              <a:rPr lang="en-US" altLang="en-US" sz="1400"/>
              <a:pPr/>
              <a:t>3</a:t>
            </a:fld>
            <a:endParaRPr lang="en-US" altLang="en-US" sz="1400"/>
          </a:p>
        </p:txBody>
      </p:sp>
      <p:sp>
        <p:nvSpPr>
          <p:cNvPr id="5123" name="Rectangle 2"/>
          <p:cNvSpPr>
            <a:spLocks noGrp="1" noChangeArrowheads="1"/>
          </p:cNvSpPr>
          <p:nvPr>
            <p:ph type="title"/>
          </p:nvPr>
        </p:nvSpPr>
        <p:spPr>
          <a:xfrm>
            <a:off x="685800" y="0"/>
            <a:ext cx="7772400" cy="762000"/>
          </a:xfrm>
          <a:noFill/>
        </p:spPr>
        <p:txBody>
          <a:bodyPr/>
          <a:lstStyle/>
          <a:p>
            <a:r>
              <a:rPr lang="en-US" altLang="en-US" smtClean="0"/>
              <a:t>Swing vs. AWT</a:t>
            </a:r>
          </a:p>
        </p:txBody>
      </p:sp>
      <p:sp>
        <p:nvSpPr>
          <p:cNvPr id="5124" name="Rectangle 3"/>
          <p:cNvSpPr>
            <a:spLocks noGrp="1" noChangeArrowheads="1"/>
          </p:cNvSpPr>
          <p:nvPr>
            <p:ph type="body" idx="1"/>
          </p:nvPr>
        </p:nvSpPr>
        <p:spPr>
          <a:xfrm>
            <a:off x="228600" y="914400"/>
            <a:ext cx="8610600" cy="5486400"/>
          </a:xfrm>
          <a:noFill/>
        </p:spPr>
        <p:txBody>
          <a:bodyPr/>
          <a:lstStyle/>
          <a:p>
            <a:pPr marL="0" indent="0">
              <a:lnSpc>
                <a:spcPct val="90000"/>
              </a:lnSpc>
              <a:spcBef>
                <a:spcPct val="0"/>
              </a:spcBef>
              <a:buFont typeface="Monotype Sorts" pitchFamily="2" charset="2"/>
              <a:buNone/>
            </a:pPr>
            <a:r>
              <a:rPr lang="en-US" altLang="en-US" sz="2000" smtClean="0">
                <a:cs typeface="Courier New" pitchFamily="49" charset="0"/>
              </a:rPr>
              <a:t>So why do the GUI component classes have a prefix </a:t>
            </a:r>
            <a:r>
              <a:rPr lang="en-US" altLang="en-US" sz="2000" i="1" smtClean="0">
                <a:cs typeface="Courier New" pitchFamily="49" charset="0"/>
              </a:rPr>
              <a:t>J</a:t>
            </a:r>
            <a:r>
              <a:rPr lang="en-US" altLang="en-US" sz="2000" smtClean="0">
                <a:cs typeface="Courier New" pitchFamily="49" charset="0"/>
              </a:rPr>
              <a:t>? Instead of </a:t>
            </a:r>
            <a:r>
              <a:rPr lang="en-US" altLang="en-US" sz="2000" u="sng" smtClean="0">
                <a:cs typeface="Courier New" pitchFamily="49" charset="0"/>
              </a:rPr>
              <a:t>JButton</a:t>
            </a:r>
            <a:r>
              <a:rPr lang="en-US" altLang="en-US" sz="2000" smtClean="0">
                <a:cs typeface="Courier New" pitchFamily="49" charset="0"/>
              </a:rPr>
              <a:t>, why not name it simply </a:t>
            </a:r>
            <a:r>
              <a:rPr lang="en-US" altLang="en-US" sz="2000" u="sng" smtClean="0">
                <a:cs typeface="Courier New" pitchFamily="49" charset="0"/>
              </a:rPr>
              <a:t>Button</a:t>
            </a:r>
            <a:r>
              <a:rPr lang="en-US" altLang="en-US" sz="2000" smtClean="0">
                <a:cs typeface="Courier New" pitchFamily="49" charset="0"/>
              </a:rPr>
              <a:t>? In fact, there is a class already named </a:t>
            </a:r>
            <a:r>
              <a:rPr lang="en-US" altLang="en-US" sz="2000" u="sng" smtClean="0">
                <a:cs typeface="Courier New" pitchFamily="49" charset="0"/>
              </a:rPr>
              <a:t>Button</a:t>
            </a:r>
            <a:r>
              <a:rPr lang="en-US" altLang="en-US" sz="2000" smtClean="0">
                <a:cs typeface="Courier New" pitchFamily="49" charset="0"/>
              </a:rPr>
              <a:t> in the </a:t>
            </a:r>
            <a:r>
              <a:rPr lang="en-US" altLang="en-US" sz="2000" u="sng" smtClean="0">
                <a:cs typeface="Courier New" pitchFamily="49" charset="0"/>
              </a:rPr>
              <a:t>java.awt</a:t>
            </a:r>
            <a:r>
              <a:rPr lang="en-US" altLang="en-US" sz="2000" smtClean="0">
                <a:cs typeface="Courier New" pitchFamily="49" charset="0"/>
              </a:rPr>
              <a:t> package.</a:t>
            </a:r>
          </a:p>
          <a:p>
            <a:pPr marL="0" indent="0">
              <a:lnSpc>
                <a:spcPct val="90000"/>
              </a:lnSpc>
              <a:spcBef>
                <a:spcPct val="0"/>
              </a:spcBef>
              <a:buFont typeface="Monotype Sorts" pitchFamily="2" charset="2"/>
              <a:buNone/>
            </a:pPr>
            <a:endParaRPr lang="en-US" altLang="en-US" sz="2000" smtClean="0">
              <a:cs typeface="Courier New" pitchFamily="49" charset="0"/>
            </a:endParaRPr>
          </a:p>
          <a:p>
            <a:pPr marL="0" indent="0">
              <a:lnSpc>
                <a:spcPct val="90000"/>
              </a:lnSpc>
              <a:spcBef>
                <a:spcPct val="0"/>
              </a:spcBef>
              <a:buFont typeface="Monotype Sorts" pitchFamily="2" charset="2"/>
              <a:buNone/>
            </a:pPr>
            <a:r>
              <a:rPr lang="en-US" altLang="en-US" sz="2000" smtClean="0">
                <a:cs typeface="Courier New" pitchFamily="49" charset="0"/>
              </a:rPr>
              <a:t>When Java was introduced, the GUI classes were bundled in a library known as the Abstract Windows Toolkit (AWT).</a:t>
            </a:r>
            <a:r>
              <a:rPr lang="en-US" altLang="en-US" sz="2000" smtClean="0">
                <a:cs typeface="Times New Roman" pitchFamily="18" charset="0"/>
              </a:rPr>
              <a:t> </a:t>
            </a:r>
            <a:r>
              <a:rPr lang="en-US" altLang="en-US" sz="2000" smtClean="0">
                <a:cs typeface="Courier New" pitchFamily="49" charset="0"/>
              </a:rPr>
              <a:t>For every platform on which Java runs, the AWT components are automatically mapped to the platform-specific components through their respective agents, known as </a:t>
            </a:r>
            <a:r>
              <a:rPr lang="en-US" altLang="en-US" sz="2000" i="1" smtClean="0">
                <a:cs typeface="Courier New" pitchFamily="49" charset="0"/>
              </a:rPr>
              <a:t>peers</a:t>
            </a:r>
            <a:r>
              <a:rPr lang="en-US" altLang="en-US" sz="2000" smtClean="0">
                <a:cs typeface="Courier New" pitchFamily="49" charset="0"/>
              </a:rPr>
              <a:t>.  </a:t>
            </a:r>
            <a:r>
              <a:rPr lang="en-US" altLang="en-US" sz="2000" smtClean="0">
                <a:solidFill>
                  <a:srgbClr val="FF0000"/>
                </a:solidFill>
                <a:cs typeface="Courier New" pitchFamily="49" charset="0"/>
              </a:rPr>
              <a:t>AWT is fine for developing simple graphical user interfaces, but not for developing comprehensive GUI projects. Besides, AWT is prone to platform-specific bugs because its peer-based approach relies heavily on the underlying platform.</a:t>
            </a:r>
            <a:r>
              <a:rPr lang="en-US" altLang="en-US" sz="2000" smtClean="0">
                <a:cs typeface="Courier New" pitchFamily="49" charset="0"/>
              </a:rPr>
              <a:t> With the release of Java 2, the AWT user-interface components were replaced by a more robust, versatile, and flexible library known as </a:t>
            </a:r>
            <a:r>
              <a:rPr lang="en-US" altLang="en-US" sz="2000" i="1" smtClean="0">
                <a:solidFill>
                  <a:srgbClr val="FF0000"/>
                </a:solidFill>
                <a:cs typeface="Courier New" pitchFamily="49" charset="0"/>
              </a:rPr>
              <a:t>Swing components</a:t>
            </a:r>
            <a:r>
              <a:rPr lang="en-US" altLang="en-US" sz="2000" smtClean="0">
                <a:cs typeface="Courier New" pitchFamily="49" charset="0"/>
              </a:rPr>
              <a:t>. Swing components are painted directly on canvases using Java code, except for components that are subclasses of </a:t>
            </a:r>
            <a:r>
              <a:rPr lang="en-US" altLang="en-US" sz="2000" u="sng" smtClean="0">
                <a:cs typeface="Courier New" pitchFamily="49" charset="0"/>
              </a:rPr>
              <a:t>java.awt.Window</a:t>
            </a:r>
            <a:r>
              <a:rPr lang="en-US" altLang="en-US" sz="2000" smtClean="0">
                <a:cs typeface="Courier New" pitchFamily="49" charset="0"/>
              </a:rPr>
              <a:t> or </a:t>
            </a:r>
            <a:r>
              <a:rPr lang="en-US" altLang="en-US" sz="2000" u="sng" smtClean="0">
                <a:cs typeface="Courier New" pitchFamily="49" charset="0"/>
              </a:rPr>
              <a:t>java.awt.Panel</a:t>
            </a:r>
            <a:r>
              <a:rPr lang="en-US" altLang="en-US" sz="2000" smtClean="0">
                <a:cs typeface="Courier New" pitchFamily="49" charset="0"/>
              </a:rPr>
              <a:t>, which must be drawn using native GUI on a specific platform. Swing components are less dependent on the target platform and use less of the native GUI resource. For this reason, Swing components that don’t rely on native GUI are referred to as </a:t>
            </a:r>
            <a:r>
              <a:rPr lang="en-US" altLang="en-US" sz="2000" i="1" smtClean="0">
                <a:solidFill>
                  <a:srgbClr val="FF0000"/>
                </a:solidFill>
                <a:cs typeface="Courier New" pitchFamily="49" charset="0"/>
              </a:rPr>
              <a:t>lightweight components</a:t>
            </a:r>
            <a:r>
              <a:rPr lang="en-US" altLang="en-US" sz="2000" i="1" smtClean="0">
                <a:cs typeface="Courier New" pitchFamily="49" charset="0"/>
              </a:rPr>
              <a:t>,</a:t>
            </a:r>
            <a:r>
              <a:rPr lang="en-US" altLang="en-US" sz="2000" smtClean="0">
                <a:cs typeface="Courier New" pitchFamily="49" charset="0"/>
              </a:rPr>
              <a:t> and AWT components are referred to as </a:t>
            </a:r>
            <a:r>
              <a:rPr lang="en-US" altLang="en-US" sz="2000" i="1" smtClean="0">
                <a:solidFill>
                  <a:srgbClr val="FF0000"/>
                </a:solidFill>
                <a:cs typeface="Courier New" pitchFamily="49" charset="0"/>
              </a:rPr>
              <a:t>heavyweight components</a:t>
            </a:r>
            <a:r>
              <a:rPr lang="en-US" altLang="en-US" sz="2000" smtClean="0">
                <a:cs typeface="Courier New" pitchFamily="49"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1156B2-F1D4-4655-BC03-C878DD6197D2}" type="slidenum">
              <a:rPr lang="en-US" altLang="en-US" sz="1400"/>
              <a:pPr/>
              <a:t>30</a:t>
            </a:fld>
            <a:endParaRPr lang="en-US" altLang="en-US" sz="1400"/>
          </a:p>
        </p:txBody>
      </p:sp>
      <p:sp>
        <p:nvSpPr>
          <p:cNvPr id="32771" name="Rectangle 2"/>
          <p:cNvSpPr>
            <a:spLocks noGrp="1" noChangeArrowheads="1"/>
          </p:cNvSpPr>
          <p:nvPr>
            <p:ph type="title"/>
          </p:nvPr>
        </p:nvSpPr>
        <p:spPr>
          <a:xfrm>
            <a:off x="685800" y="228600"/>
            <a:ext cx="7772400" cy="609600"/>
          </a:xfrm>
          <a:noFill/>
        </p:spPr>
        <p:txBody>
          <a:bodyPr/>
          <a:lstStyle/>
          <a:p>
            <a:r>
              <a:rPr lang="en-US" altLang="en-US" sz="4000" smtClean="0">
                <a:latin typeface="Book Antiqua" pitchFamily="18" charset="0"/>
              </a:rPr>
              <a:t>Using Panels as Sub-Containers</a:t>
            </a:r>
            <a:endParaRPr lang="en-US" altLang="en-US" smtClean="0"/>
          </a:p>
        </p:txBody>
      </p:sp>
      <p:sp>
        <p:nvSpPr>
          <p:cNvPr id="32772" name="Rectangle 3"/>
          <p:cNvSpPr>
            <a:spLocks noGrp="1" noChangeArrowheads="1"/>
          </p:cNvSpPr>
          <p:nvPr>
            <p:ph type="body" idx="1"/>
          </p:nvPr>
        </p:nvSpPr>
        <p:spPr>
          <a:xfrm>
            <a:off x="304800" y="990600"/>
            <a:ext cx="8458200" cy="5105400"/>
          </a:xfrm>
          <a:noFill/>
        </p:spPr>
        <p:txBody>
          <a:bodyPr/>
          <a:lstStyle/>
          <a:p>
            <a:pPr>
              <a:lnSpc>
                <a:spcPct val="110000"/>
              </a:lnSpc>
            </a:pPr>
            <a:r>
              <a:rPr lang="en-US" altLang="en-US" sz="2800" smtClean="0"/>
              <a:t>Panels act as sub-containers for grouping user interface components. </a:t>
            </a:r>
          </a:p>
          <a:p>
            <a:pPr>
              <a:lnSpc>
                <a:spcPct val="110000"/>
              </a:lnSpc>
            </a:pPr>
            <a:r>
              <a:rPr lang="en-US" altLang="en-US" sz="2800" smtClean="0"/>
              <a:t>It is recommended that you place the user interface components in panels and place the panels in a frame. You can also place panels in a panel. </a:t>
            </a:r>
          </a:p>
          <a:p>
            <a:pPr>
              <a:lnSpc>
                <a:spcPct val="110000"/>
              </a:lnSpc>
            </a:pPr>
            <a:r>
              <a:rPr lang="en-US" altLang="en-US" sz="2800" smtClean="0"/>
              <a:t>To add a component to JFrame, you actually add it to the content pane of JFrame. To add a component to a panel, you add it directly to the panel using the add method.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FEBABF-7B78-40F8-BBA1-070FC8637F21}" type="slidenum">
              <a:rPr lang="en-US" altLang="en-US" sz="1400"/>
              <a:pPr/>
              <a:t>31</a:t>
            </a:fld>
            <a:endParaRPr lang="en-US" altLang="en-US" sz="1400"/>
          </a:p>
        </p:txBody>
      </p:sp>
      <p:sp>
        <p:nvSpPr>
          <p:cNvPr id="33795" name="Rectangle 2"/>
          <p:cNvSpPr>
            <a:spLocks noGrp="1" noChangeArrowheads="1"/>
          </p:cNvSpPr>
          <p:nvPr>
            <p:ph type="title"/>
          </p:nvPr>
        </p:nvSpPr>
        <p:spPr>
          <a:xfrm>
            <a:off x="685800" y="228600"/>
            <a:ext cx="7772400" cy="609600"/>
          </a:xfrm>
          <a:noFill/>
        </p:spPr>
        <p:txBody>
          <a:bodyPr/>
          <a:lstStyle/>
          <a:p>
            <a:r>
              <a:rPr lang="en-US" altLang="en-US" sz="4000" smtClean="0">
                <a:latin typeface="Book Antiqua" pitchFamily="18" charset="0"/>
              </a:rPr>
              <a:t>Creating a JPanel</a:t>
            </a:r>
            <a:endParaRPr lang="en-US" altLang="en-US" smtClean="0"/>
          </a:p>
        </p:txBody>
      </p:sp>
      <p:sp>
        <p:nvSpPr>
          <p:cNvPr id="33796" name="Rectangle 3"/>
          <p:cNvSpPr>
            <a:spLocks noGrp="1" noChangeArrowheads="1"/>
          </p:cNvSpPr>
          <p:nvPr>
            <p:ph type="body" idx="1"/>
          </p:nvPr>
        </p:nvSpPr>
        <p:spPr>
          <a:xfrm>
            <a:off x="304800" y="990600"/>
            <a:ext cx="8458200" cy="5105400"/>
          </a:xfrm>
          <a:noFill/>
        </p:spPr>
        <p:txBody>
          <a:bodyPr/>
          <a:lstStyle/>
          <a:p>
            <a:pPr marL="0" indent="0">
              <a:lnSpc>
                <a:spcPct val="110000"/>
              </a:lnSpc>
              <a:buFont typeface="Monotype Sorts" pitchFamily="2" charset="2"/>
              <a:buNone/>
            </a:pPr>
            <a:r>
              <a:rPr lang="en-US" altLang="en-US" sz="2800" smtClean="0">
                <a:cs typeface="Times New Roman" pitchFamily="18" charset="0"/>
              </a:rPr>
              <a:t>You can use </a:t>
            </a:r>
            <a:r>
              <a:rPr lang="en-US" altLang="en-US" sz="2800" u="sng" smtClean="0">
                <a:cs typeface="Times New Roman" pitchFamily="18" charset="0"/>
              </a:rPr>
              <a:t>new JPanel()</a:t>
            </a:r>
            <a:r>
              <a:rPr lang="en-US" altLang="en-US" sz="2800" smtClean="0">
                <a:cs typeface="Times New Roman" pitchFamily="18" charset="0"/>
              </a:rPr>
              <a:t> to create a panel with a default </a:t>
            </a:r>
            <a:r>
              <a:rPr lang="en-US" altLang="en-US" sz="2800" u="sng" smtClean="0">
                <a:cs typeface="Times New Roman" pitchFamily="18" charset="0"/>
              </a:rPr>
              <a:t>FlowLayout</a:t>
            </a:r>
            <a:r>
              <a:rPr lang="en-US" altLang="en-US" sz="2800" smtClean="0">
                <a:cs typeface="Times New Roman" pitchFamily="18" charset="0"/>
              </a:rPr>
              <a:t> manager or </a:t>
            </a:r>
            <a:r>
              <a:rPr lang="en-US" altLang="en-US" sz="2800" u="sng" smtClean="0">
                <a:cs typeface="Times New Roman" pitchFamily="18" charset="0"/>
              </a:rPr>
              <a:t>new JPanel(LayoutManager)</a:t>
            </a:r>
            <a:r>
              <a:rPr lang="en-US" altLang="en-US" sz="2800" smtClean="0">
                <a:cs typeface="Times New Roman" pitchFamily="18" charset="0"/>
              </a:rPr>
              <a:t> to create a panel with the specified layout manager. Use the </a:t>
            </a:r>
            <a:r>
              <a:rPr lang="en-US" altLang="en-US" sz="2800" u="sng" smtClean="0">
                <a:cs typeface="Times New Roman" pitchFamily="18" charset="0"/>
              </a:rPr>
              <a:t>add(Component)</a:t>
            </a:r>
            <a:r>
              <a:rPr lang="en-US" altLang="en-US" sz="2800" smtClean="0">
                <a:cs typeface="Times New Roman" pitchFamily="18" charset="0"/>
              </a:rPr>
              <a:t> method to add a component to the panel.</a:t>
            </a:r>
            <a:r>
              <a:rPr lang="en-US" altLang="en-US" sz="2800" smtClean="0"/>
              <a:t> For example,</a:t>
            </a:r>
          </a:p>
          <a:p>
            <a:pPr marL="0" indent="0">
              <a:lnSpc>
                <a:spcPct val="110000"/>
              </a:lnSpc>
              <a:buFont typeface="Monotype Sorts" pitchFamily="2" charset="2"/>
              <a:buNone/>
            </a:pPr>
            <a:endParaRPr lang="en-US" altLang="en-US" sz="2800" smtClean="0"/>
          </a:p>
          <a:p>
            <a:pPr marL="0" indent="0">
              <a:lnSpc>
                <a:spcPct val="110000"/>
              </a:lnSpc>
              <a:buFont typeface="Monotype Sorts" pitchFamily="2" charset="2"/>
              <a:buNone/>
            </a:pPr>
            <a:r>
              <a:rPr lang="en-US" altLang="en-US" sz="2800" u="sng" smtClean="0">
                <a:cs typeface="Times New Roman" pitchFamily="18" charset="0"/>
              </a:rPr>
              <a:t>JPanel p = new JPanel();</a:t>
            </a:r>
          </a:p>
          <a:p>
            <a:pPr marL="0" indent="0">
              <a:lnSpc>
                <a:spcPct val="110000"/>
              </a:lnSpc>
              <a:buFont typeface="Monotype Sorts" pitchFamily="2" charset="2"/>
              <a:buNone/>
            </a:pPr>
            <a:r>
              <a:rPr lang="en-US" altLang="en-US" sz="2800" u="sng" smtClean="0">
                <a:cs typeface="Times New Roman" pitchFamily="18" charset="0"/>
              </a:rPr>
              <a:t>p.add(new JButton("OK"));</a:t>
            </a:r>
          </a:p>
          <a:p>
            <a:pPr marL="0" indent="0">
              <a:lnSpc>
                <a:spcPct val="110000"/>
              </a:lnSpc>
              <a:buFont typeface="Monotype Sorts" pitchFamily="2" charset="2"/>
              <a:buNone/>
            </a:pPr>
            <a:endParaRPr lang="en-US" altLang="en-US"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05A9B4-ABDD-4E40-A7FF-D55EB3CBAE80}" type="slidenum">
              <a:rPr lang="en-US" altLang="en-US" sz="1400"/>
              <a:pPr/>
              <a:t>32</a:t>
            </a:fld>
            <a:endParaRPr lang="en-US" altLang="en-US" sz="1400"/>
          </a:p>
        </p:txBody>
      </p:sp>
      <p:sp>
        <p:nvSpPr>
          <p:cNvPr id="34819" name="Rectangle 2"/>
          <p:cNvSpPr>
            <a:spLocks noGrp="1" noChangeArrowheads="1"/>
          </p:cNvSpPr>
          <p:nvPr>
            <p:ph type="title"/>
          </p:nvPr>
        </p:nvSpPr>
        <p:spPr>
          <a:xfrm>
            <a:off x="685800" y="381000"/>
            <a:ext cx="7772400" cy="1066800"/>
          </a:xfrm>
          <a:noFill/>
        </p:spPr>
        <p:txBody>
          <a:bodyPr/>
          <a:lstStyle/>
          <a:p>
            <a:r>
              <a:rPr lang="en-US" altLang="en-US" sz="4000" smtClean="0">
                <a:latin typeface="Book Antiqua" pitchFamily="18" charset="0"/>
              </a:rPr>
              <a:t>Testing Panels Example</a:t>
            </a:r>
          </a:p>
        </p:txBody>
      </p:sp>
      <p:sp>
        <p:nvSpPr>
          <p:cNvPr id="34820" name="Rectangle 3"/>
          <p:cNvSpPr>
            <a:spLocks noGrp="1" noChangeArrowheads="1"/>
          </p:cNvSpPr>
          <p:nvPr>
            <p:ph type="body" idx="1"/>
          </p:nvPr>
        </p:nvSpPr>
        <p:spPr>
          <a:xfrm>
            <a:off x="304800" y="1447800"/>
            <a:ext cx="8610600" cy="1600200"/>
          </a:xfrm>
          <a:noFill/>
        </p:spPr>
        <p:txBody>
          <a:bodyPr/>
          <a:lstStyle/>
          <a:p>
            <a:pPr marL="0" indent="0">
              <a:buFont typeface="Monotype Sorts" pitchFamily="2" charset="2"/>
              <a:buNone/>
            </a:pPr>
            <a:r>
              <a:rPr lang="en-US" altLang="en-US" smtClean="0"/>
              <a:t>This example uses panels to organize components. The program creates a user interface for a Microwave oven.</a:t>
            </a:r>
            <a:r>
              <a:rPr lang="en-US" altLang="en-US" smtClean="0">
                <a:latin typeface="Courier" charset="0"/>
              </a:rPr>
              <a:t> </a:t>
            </a:r>
          </a:p>
        </p:txBody>
      </p:sp>
      <p:sp>
        <p:nvSpPr>
          <p:cNvPr id="334852" name="AutoShape 4">
            <a:hlinkClick r:id="" action="ppaction://noaction" highlightClick="1"/>
          </p:cNvPr>
          <p:cNvSpPr>
            <a:spLocks noChangeArrowheads="1"/>
          </p:cNvSpPr>
          <p:nvPr/>
        </p:nvSpPr>
        <p:spPr bwMode="auto">
          <a:xfrm>
            <a:off x="1295400" y="57150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TestPanels</a:t>
            </a:r>
            <a:endParaRPr lang="en-US" altLang="en-US">
              <a:solidFill>
                <a:schemeClr val="accent1"/>
              </a:solidFill>
            </a:endParaRPr>
          </a:p>
        </p:txBody>
      </p:sp>
      <p:sp>
        <p:nvSpPr>
          <p:cNvPr id="34822" name="AutoShape 5">
            <a:hlinkClick r:id="rId4" action="ppaction://program" highlightClick="1"/>
          </p:cNvPr>
          <p:cNvSpPr>
            <a:spLocks noChangeArrowheads="1"/>
          </p:cNvSpPr>
          <p:nvPr/>
        </p:nvSpPr>
        <p:spPr bwMode="auto">
          <a:xfrm>
            <a:off x="49530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
        <p:nvSpPr>
          <p:cNvPr id="34823" name="Rectangle 9"/>
          <p:cNvSpPr>
            <a:spLocks noChangeArrowheads="1"/>
          </p:cNvSpPr>
          <p:nvPr/>
        </p:nvSpPr>
        <p:spPr bwMode="auto">
          <a:xfrm>
            <a:off x="339090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4824" name="Object 8"/>
          <p:cNvGraphicFramePr>
            <a:graphicFrameLocks noChangeAspect="1"/>
          </p:cNvGraphicFramePr>
          <p:nvPr/>
        </p:nvGraphicFramePr>
        <p:xfrm>
          <a:off x="533400" y="3276600"/>
          <a:ext cx="3581400" cy="1847850"/>
        </p:xfrm>
        <a:graphic>
          <a:graphicData uri="http://schemas.openxmlformats.org/presentationml/2006/ole">
            <mc:AlternateContent xmlns:mc="http://schemas.openxmlformats.org/markup-compatibility/2006">
              <mc:Choice xmlns:v="urn:schemas-microsoft-com:vml" Requires="v">
                <p:oleObj spid="_x0000_s34827" r:id="rId5" imgW="2361312" imgH="1218693" progId="Word.Picture.8">
                  <p:embed/>
                </p:oleObj>
              </mc:Choice>
              <mc:Fallback>
                <p:oleObj r:id="rId5" imgW="2361312" imgH="1218693"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276600"/>
                        <a:ext cx="3581400" cy="1847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4825"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3352800"/>
            <a:ext cx="3276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A30132-3306-4521-894D-5460EB444A51}" type="slidenum">
              <a:rPr lang="en-US" altLang="en-US" sz="1400"/>
              <a:pPr/>
              <a:t>33</a:t>
            </a:fld>
            <a:endParaRPr lang="en-US" altLang="en-US" sz="1400"/>
          </a:p>
        </p:txBody>
      </p:sp>
      <p:sp>
        <p:nvSpPr>
          <p:cNvPr id="35843" name="Rectangle 2"/>
          <p:cNvSpPr>
            <a:spLocks noChangeArrowheads="1"/>
          </p:cNvSpPr>
          <p:nvPr/>
        </p:nvSpPr>
        <p:spPr bwMode="auto">
          <a:xfrm>
            <a:off x="2038350" y="110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4" name="Rectangle 5"/>
          <p:cNvSpPr>
            <a:spLocks noChangeArrowheads="1"/>
          </p:cNvSpPr>
          <p:nvPr/>
        </p:nvSpPr>
        <p:spPr bwMode="auto">
          <a:xfrm>
            <a:off x="0" y="110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5" name="Rectangle 6"/>
          <p:cNvSpPr>
            <a:spLocks noGrp="1" noChangeArrowheads="1"/>
          </p:cNvSpPr>
          <p:nvPr>
            <p:ph type="title"/>
          </p:nvPr>
        </p:nvSpPr>
        <p:spPr>
          <a:xfrm>
            <a:off x="228600" y="152400"/>
            <a:ext cx="8686800" cy="457200"/>
          </a:xfrm>
          <a:noFill/>
        </p:spPr>
        <p:txBody>
          <a:bodyPr/>
          <a:lstStyle/>
          <a:p>
            <a:r>
              <a:rPr lang="en-US" altLang="en-US" sz="4000" smtClean="0"/>
              <a:t>Common Features of Swing Components</a:t>
            </a:r>
          </a:p>
        </p:txBody>
      </p:sp>
      <p:sp>
        <p:nvSpPr>
          <p:cNvPr id="35846" name="Rectangle 8"/>
          <p:cNvSpPr>
            <a:spLocks noChangeArrowheads="1"/>
          </p:cNvSpPr>
          <p:nvPr/>
        </p:nvSpPr>
        <p:spPr bwMode="auto">
          <a:xfrm>
            <a:off x="0" y="127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5847" name="Object 7"/>
          <p:cNvGraphicFramePr>
            <a:graphicFrameLocks noChangeAspect="1"/>
          </p:cNvGraphicFramePr>
          <p:nvPr/>
        </p:nvGraphicFramePr>
        <p:xfrm>
          <a:off x="1447800" y="838200"/>
          <a:ext cx="6477000" cy="5513388"/>
        </p:xfrm>
        <a:graphic>
          <a:graphicData uri="http://schemas.openxmlformats.org/presentationml/2006/ole">
            <mc:AlternateContent xmlns:mc="http://schemas.openxmlformats.org/markup-compatibility/2006">
              <mc:Choice xmlns:v="urn:schemas-microsoft-com:vml" Requires="v">
                <p:oleObj spid="_x0000_s35849" name="Picture" r:id="rId4" imgW="5073396" imgH="4305300" progId="Word.Picture.8">
                  <p:embed/>
                </p:oleObj>
              </mc:Choice>
              <mc:Fallback>
                <p:oleObj name="Picture" r:id="rId4" imgW="5073396" imgH="43053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838200"/>
                        <a:ext cx="6477000" cy="55133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DE0CE4-FC24-4093-936D-988293CC0110}" type="slidenum">
              <a:rPr lang="en-US" altLang="en-US" sz="1400"/>
              <a:pPr/>
              <a:t>34</a:t>
            </a:fld>
            <a:endParaRPr lang="en-US" altLang="en-US" sz="1400"/>
          </a:p>
        </p:txBody>
      </p:sp>
      <p:sp>
        <p:nvSpPr>
          <p:cNvPr id="36867" name="Rectangle 2"/>
          <p:cNvSpPr>
            <a:spLocks noGrp="1" noChangeArrowheads="1"/>
          </p:cNvSpPr>
          <p:nvPr>
            <p:ph type="title"/>
          </p:nvPr>
        </p:nvSpPr>
        <p:spPr>
          <a:xfrm>
            <a:off x="685800" y="228600"/>
            <a:ext cx="7772400" cy="685800"/>
          </a:xfrm>
          <a:noFill/>
        </p:spPr>
        <p:txBody>
          <a:bodyPr/>
          <a:lstStyle/>
          <a:p>
            <a:r>
              <a:rPr lang="en-US" altLang="en-US" smtClean="0"/>
              <a:t>Borders</a:t>
            </a:r>
            <a:endParaRPr lang="en-US" altLang="en-US" sz="4200" smtClean="0"/>
          </a:p>
        </p:txBody>
      </p:sp>
      <p:sp>
        <p:nvSpPr>
          <p:cNvPr id="36868" name="Rectangle 3"/>
          <p:cNvSpPr>
            <a:spLocks noGrp="1" noChangeArrowheads="1"/>
          </p:cNvSpPr>
          <p:nvPr>
            <p:ph type="body" idx="1"/>
          </p:nvPr>
        </p:nvSpPr>
        <p:spPr>
          <a:xfrm>
            <a:off x="381000" y="990600"/>
            <a:ext cx="8382000" cy="5334000"/>
          </a:xfrm>
          <a:noFill/>
        </p:spPr>
        <p:txBody>
          <a:bodyPr/>
          <a:lstStyle/>
          <a:p>
            <a:pPr marL="0" indent="0">
              <a:lnSpc>
                <a:spcPct val="90000"/>
              </a:lnSpc>
              <a:buFont typeface="Monotype Sorts" pitchFamily="2" charset="2"/>
              <a:buNone/>
            </a:pPr>
            <a:r>
              <a:rPr lang="en-US" altLang="en-US" smtClean="0">
                <a:cs typeface="Times New Roman" pitchFamily="18" charset="0"/>
              </a:rPr>
              <a:t>You can set a border on any object of the </a:t>
            </a:r>
            <a:r>
              <a:rPr lang="en-US" altLang="en-US" u="sng" smtClean="0">
                <a:cs typeface="Times New Roman" pitchFamily="18" charset="0"/>
              </a:rPr>
              <a:t>JComponent</a:t>
            </a:r>
            <a:r>
              <a:rPr lang="en-US" altLang="en-US" smtClean="0">
                <a:cs typeface="Times New Roman" pitchFamily="18" charset="0"/>
              </a:rPr>
              <a:t> class. Swing has several types of borders. To create a titled border, use </a:t>
            </a:r>
          </a:p>
          <a:p>
            <a:pPr lvl="1">
              <a:lnSpc>
                <a:spcPct val="90000"/>
              </a:lnSpc>
              <a:buFontTx/>
              <a:buNone/>
            </a:pPr>
            <a:r>
              <a:rPr lang="en-US" altLang="en-US" u="sng" smtClean="0">
                <a:cs typeface="Times New Roman" pitchFamily="18" charset="0"/>
              </a:rPr>
              <a:t>new TitledBorder(String title)</a:t>
            </a:r>
            <a:r>
              <a:rPr lang="en-US" altLang="en-US" smtClean="0">
                <a:cs typeface="Times New Roman" pitchFamily="18" charset="0"/>
              </a:rPr>
              <a:t>. </a:t>
            </a:r>
          </a:p>
          <a:p>
            <a:pPr marL="0" indent="0">
              <a:lnSpc>
                <a:spcPct val="90000"/>
              </a:lnSpc>
              <a:buFont typeface="Monotype Sorts" pitchFamily="2" charset="2"/>
              <a:buNone/>
            </a:pPr>
            <a:r>
              <a:rPr lang="en-US" altLang="en-US" smtClean="0">
                <a:cs typeface="Times New Roman" pitchFamily="18" charset="0"/>
              </a:rPr>
              <a:t>To create a line border, use </a:t>
            </a:r>
          </a:p>
          <a:p>
            <a:pPr lvl="1">
              <a:lnSpc>
                <a:spcPct val="90000"/>
              </a:lnSpc>
              <a:buFontTx/>
              <a:buNone/>
            </a:pPr>
            <a:r>
              <a:rPr lang="en-US" altLang="en-US" u="sng" smtClean="0">
                <a:cs typeface="Times New Roman" pitchFamily="18" charset="0"/>
              </a:rPr>
              <a:t>new LineBorder(Color color, int width)</a:t>
            </a:r>
            <a:r>
              <a:rPr lang="en-US" altLang="en-US" smtClean="0">
                <a:cs typeface="Times New Roman" pitchFamily="18" charset="0"/>
              </a:rPr>
              <a:t>, </a:t>
            </a:r>
          </a:p>
          <a:p>
            <a:pPr marL="0" indent="0">
              <a:lnSpc>
                <a:spcPct val="90000"/>
              </a:lnSpc>
              <a:buFont typeface="Monotype Sorts" pitchFamily="2" charset="2"/>
              <a:buNone/>
            </a:pPr>
            <a:r>
              <a:rPr lang="en-US" altLang="en-US" smtClean="0">
                <a:cs typeface="Times New Roman" pitchFamily="18" charset="0"/>
              </a:rPr>
              <a:t>where </a:t>
            </a:r>
            <a:r>
              <a:rPr lang="en-US" altLang="en-US" u="sng" smtClean="0">
                <a:cs typeface="Times New Roman" pitchFamily="18" charset="0"/>
              </a:rPr>
              <a:t>width</a:t>
            </a:r>
            <a:r>
              <a:rPr lang="en-US" altLang="en-US" smtClean="0">
                <a:cs typeface="Times New Roman" pitchFamily="18" charset="0"/>
              </a:rPr>
              <a:t> specifies the thickness of the line. For example, the following code displays a titled border on a panel:</a:t>
            </a:r>
          </a:p>
          <a:p>
            <a:pPr lvl="1">
              <a:lnSpc>
                <a:spcPct val="90000"/>
              </a:lnSpc>
              <a:buFontTx/>
              <a:buNone/>
            </a:pPr>
            <a:r>
              <a:rPr lang="en-US" altLang="en-US" smtClean="0">
                <a:cs typeface="Times New Roman" pitchFamily="18" charset="0"/>
              </a:rPr>
              <a:t>JPanel panel = new JPanel();</a:t>
            </a:r>
          </a:p>
          <a:p>
            <a:pPr lvl="1">
              <a:lnSpc>
                <a:spcPct val="90000"/>
              </a:lnSpc>
              <a:buFontTx/>
              <a:buNone/>
            </a:pPr>
            <a:r>
              <a:rPr lang="en-US" altLang="en-US" smtClean="0">
                <a:cs typeface="Times New Roman" pitchFamily="18" charset="0"/>
              </a:rPr>
              <a:t>panel.setBorder(new TitleBorder(“My Panel”));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7E65C9-08FC-460B-998B-53AB745AFE55}" type="slidenum">
              <a:rPr lang="en-US" altLang="en-US" sz="1400"/>
              <a:pPr/>
              <a:t>35</a:t>
            </a:fld>
            <a:endParaRPr lang="en-US" altLang="en-US" sz="1400"/>
          </a:p>
        </p:txBody>
      </p:sp>
      <p:sp>
        <p:nvSpPr>
          <p:cNvPr id="37891" name="Rectangle 2"/>
          <p:cNvSpPr>
            <a:spLocks noGrp="1" noChangeArrowheads="1"/>
          </p:cNvSpPr>
          <p:nvPr>
            <p:ph type="title"/>
          </p:nvPr>
        </p:nvSpPr>
        <p:spPr>
          <a:xfrm>
            <a:off x="685800" y="228600"/>
            <a:ext cx="7772400" cy="838200"/>
          </a:xfrm>
          <a:noFill/>
        </p:spPr>
        <p:txBody>
          <a:bodyPr/>
          <a:lstStyle/>
          <a:p>
            <a:r>
              <a:rPr lang="en-US" altLang="en-US" smtClean="0"/>
              <a:t>Test Swing Common Features</a:t>
            </a:r>
          </a:p>
        </p:txBody>
      </p:sp>
      <p:sp>
        <p:nvSpPr>
          <p:cNvPr id="37892" name="Rectangle 3"/>
          <p:cNvSpPr>
            <a:spLocks noGrp="1" noChangeArrowheads="1"/>
          </p:cNvSpPr>
          <p:nvPr>
            <p:ph type="body" idx="1"/>
          </p:nvPr>
        </p:nvSpPr>
        <p:spPr>
          <a:xfrm>
            <a:off x="152400" y="1371600"/>
            <a:ext cx="4419600" cy="3657600"/>
          </a:xfrm>
          <a:noFill/>
        </p:spPr>
        <p:txBody>
          <a:bodyPr/>
          <a:lstStyle/>
          <a:p>
            <a:pPr>
              <a:lnSpc>
                <a:spcPct val="50000"/>
              </a:lnSpc>
              <a:spcBef>
                <a:spcPct val="50000"/>
              </a:spcBef>
              <a:buFont typeface="Monotype Sorts" pitchFamily="2" charset="2"/>
              <a:buNone/>
            </a:pPr>
            <a:r>
              <a:rPr lang="en-US" altLang="en-US" smtClean="0">
                <a:solidFill>
                  <a:schemeClr val="tx2"/>
                </a:solidFill>
              </a:rPr>
              <a:t>Component Properties</a:t>
            </a:r>
          </a:p>
          <a:p>
            <a:pPr>
              <a:lnSpc>
                <a:spcPct val="50000"/>
              </a:lnSpc>
              <a:spcBef>
                <a:spcPct val="50000"/>
              </a:spcBef>
              <a:buFont typeface="Monotype Sorts" pitchFamily="2" charset="2"/>
              <a:buNone/>
            </a:pPr>
            <a:endParaRPr lang="en-US" altLang="en-US" smtClean="0">
              <a:solidFill>
                <a:schemeClr val="tx2"/>
              </a:solidFill>
            </a:endParaRPr>
          </a:p>
          <a:p>
            <a:pPr>
              <a:lnSpc>
                <a:spcPct val="50000"/>
              </a:lnSpc>
              <a:spcBef>
                <a:spcPct val="50000"/>
              </a:spcBef>
            </a:pPr>
            <a:r>
              <a:rPr lang="en-US" altLang="en-US" sz="2800" smtClean="0">
                <a:latin typeface="Courier New" pitchFamily="49" charset="0"/>
              </a:rPr>
              <a:t>font </a:t>
            </a:r>
          </a:p>
          <a:p>
            <a:pPr>
              <a:lnSpc>
                <a:spcPct val="50000"/>
              </a:lnSpc>
              <a:spcBef>
                <a:spcPct val="50000"/>
              </a:spcBef>
            </a:pPr>
            <a:r>
              <a:rPr lang="en-US" altLang="en-US" sz="2800" smtClean="0">
                <a:latin typeface="Courier New" pitchFamily="49" charset="0"/>
              </a:rPr>
              <a:t>background</a:t>
            </a:r>
          </a:p>
          <a:p>
            <a:pPr>
              <a:lnSpc>
                <a:spcPct val="50000"/>
              </a:lnSpc>
              <a:spcBef>
                <a:spcPct val="50000"/>
              </a:spcBef>
            </a:pPr>
            <a:r>
              <a:rPr lang="en-US" altLang="en-US" sz="2800" smtClean="0">
                <a:latin typeface="Courier New" pitchFamily="49" charset="0"/>
              </a:rPr>
              <a:t>foreground</a:t>
            </a:r>
          </a:p>
          <a:p>
            <a:pPr>
              <a:lnSpc>
                <a:spcPct val="50000"/>
              </a:lnSpc>
              <a:spcBef>
                <a:spcPct val="50000"/>
              </a:spcBef>
            </a:pPr>
            <a:r>
              <a:rPr lang="en-US" altLang="en-US" sz="2800" smtClean="0">
                <a:latin typeface="Courier New" pitchFamily="49" charset="0"/>
              </a:rPr>
              <a:t>preferredSize</a:t>
            </a:r>
          </a:p>
          <a:p>
            <a:pPr>
              <a:lnSpc>
                <a:spcPct val="50000"/>
              </a:lnSpc>
              <a:spcBef>
                <a:spcPct val="50000"/>
              </a:spcBef>
            </a:pPr>
            <a:r>
              <a:rPr lang="en-US" altLang="en-US" sz="2800" smtClean="0">
                <a:latin typeface="Courier New" pitchFamily="49" charset="0"/>
              </a:rPr>
              <a:t>minimumSize</a:t>
            </a:r>
          </a:p>
          <a:p>
            <a:pPr>
              <a:lnSpc>
                <a:spcPct val="50000"/>
              </a:lnSpc>
              <a:spcBef>
                <a:spcPct val="50000"/>
              </a:spcBef>
            </a:pPr>
            <a:r>
              <a:rPr lang="en-US" altLang="en-US" sz="2800" smtClean="0">
                <a:latin typeface="Courier New" pitchFamily="49" charset="0"/>
              </a:rPr>
              <a:t>maximumSize</a:t>
            </a:r>
          </a:p>
        </p:txBody>
      </p:sp>
      <p:sp>
        <p:nvSpPr>
          <p:cNvPr id="37893" name="Rectangle 4"/>
          <p:cNvSpPr>
            <a:spLocks noChangeArrowheads="1"/>
          </p:cNvSpPr>
          <p:nvPr/>
        </p:nvSpPr>
        <p:spPr bwMode="auto">
          <a:xfrm>
            <a:off x="4572000" y="1371600"/>
            <a:ext cx="4572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Font typeface="Monotype Sorts" pitchFamily="2" charset="2"/>
              <a:buNone/>
            </a:pPr>
            <a:r>
              <a:rPr lang="en-US" altLang="en-US" sz="3600">
                <a:solidFill>
                  <a:schemeClr val="tx2"/>
                </a:solidFill>
              </a:rPr>
              <a:t>JComponent Properties</a:t>
            </a:r>
          </a:p>
          <a:p>
            <a:pPr>
              <a:lnSpc>
                <a:spcPct val="50000"/>
              </a:lnSpc>
              <a:spcBef>
                <a:spcPct val="50000"/>
              </a:spcBef>
              <a:buFont typeface="Monotype Sorts" pitchFamily="2" charset="2"/>
              <a:buNone/>
            </a:pPr>
            <a:endParaRPr lang="en-US" altLang="en-US" sz="3600">
              <a:solidFill>
                <a:schemeClr val="tx2"/>
              </a:solidFill>
            </a:endParaRPr>
          </a:p>
          <a:p>
            <a:pPr>
              <a:lnSpc>
                <a:spcPct val="50000"/>
              </a:lnSpc>
            </a:pPr>
            <a:r>
              <a:rPr lang="en-US" altLang="en-US" sz="3600">
                <a:latin typeface="Courier New" pitchFamily="49" charset="0"/>
              </a:rPr>
              <a:t>toolTipText</a:t>
            </a:r>
          </a:p>
          <a:p>
            <a:pPr>
              <a:lnSpc>
                <a:spcPct val="50000"/>
              </a:lnSpc>
              <a:spcBef>
                <a:spcPct val="50000"/>
              </a:spcBef>
            </a:pPr>
            <a:r>
              <a:rPr lang="en-US" altLang="en-US" sz="3600">
                <a:latin typeface="Courier New" pitchFamily="49" charset="0"/>
              </a:rPr>
              <a:t>border</a:t>
            </a:r>
          </a:p>
        </p:txBody>
      </p:sp>
      <p:sp>
        <p:nvSpPr>
          <p:cNvPr id="385029" name="AutoShape 5">
            <a:hlinkClick r:id="" action="ppaction://noaction" highlightClick="1"/>
          </p:cNvPr>
          <p:cNvSpPr>
            <a:spLocks noChangeArrowheads="1"/>
          </p:cNvSpPr>
          <p:nvPr/>
        </p:nvSpPr>
        <p:spPr bwMode="auto">
          <a:xfrm>
            <a:off x="3124200" y="5486400"/>
            <a:ext cx="41148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TestSwingCommonFeatures</a:t>
            </a:r>
            <a:endParaRPr lang="en-US" altLang="en-US">
              <a:solidFill>
                <a:schemeClr val="accent1"/>
              </a:solidFill>
            </a:endParaRPr>
          </a:p>
        </p:txBody>
      </p:sp>
      <p:sp>
        <p:nvSpPr>
          <p:cNvPr id="37895" name="AutoShape 6">
            <a:hlinkClick r:id="rId4" action="ppaction://program" highlightClick="1"/>
          </p:cNvPr>
          <p:cNvSpPr>
            <a:spLocks noChangeArrowheads="1"/>
          </p:cNvSpPr>
          <p:nvPr/>
        </p:nvSpPr>
        <p:spPr bwMode="auto">
          <a:xfrm>
            <a:off x="7620000" y="5486400"/>
            <a:ext cx="990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9FC31-B5FE-4093-9692-2006F281D281}" type="slidenum">
              <a:rPr lang="en-US" altLang="en-US" sz="1400"/>
              <a:pPr/>
              <a:t>36</a:t>
            </a:fld>
            <a:endParaRPr lang="en-US" altLang="en-US" sz="1400"/>
          </a:p>
        </p:txBody>
      </p:sp>
      <p:sp>
        <p:nvSpPr>
          <p:cNvPr id="38915" name="Rectangle 2"/>
          <p:cNvSpPr>
            <a:spLocks noGrp="1" noChangeArrowheads="1"/>
          </p:cNvSpPr>
          <p:nvPr>
            <p:ph type="title"/>
          </p:nvPr>
        </p:nvSpPr>
        <p:spPr>
          <a:xfrm>
            <a:off x="762000" y="152400"/>
            <a:ext cx="7772400" cy="742950"/>
          </a:xfrm>
          <a:noFill/>
        </p:spPr>
        <p:txBody>
          <a:bodyPr/>
          <a:lstStyle/>
          <a:p>
            <a:r>
              <a:rPr lang="en-US" altLang="en-US" smtClean="0"/>
              <a:t>Image Icons</a:t>
            </a:r>
          </a:p>
        </p:txBody>
      </p:sp>
      <p:sp>
        <p:nvSpPr>
          <p:cNvPr id="38916" name="Rectangle 3"/>
          <p:cNvSpPr>
            <a:spLocks noGrp="1" noChangeArrowheads="1"/>
          </p:cNvSpPr>
          <p:nvPr>
            <p:ph type="body" idx="1"/>
          </p:nvPr>
        </p:nvSpPr>
        <p:spPr>
          <a:xfrm>
            <a:off x="381000" y="990600"/>
            <a:ext cx="8382000" cy="4267200"/>
          </a:xfrm>
          <a:noFill/>
        </p:spPr>
        <p:txBody>
          <a:bodyPr/>
          <a:lstStyle/>
          <a:p>
            <a:pPr marL="0" indent="0">
              <a:spcBef>
                <a:spcPct val="0"/>
              </a:spcBef>
              <a:buFont typeface="Monotype Sorts" pitchFamily="2" charset="2"/>
              <a:buNone/>
            </a:pPr>
            <a:r>
              <a:rPr lang="en-US" altLang="en-US" sz="2800" smtClean="0"/>
              <a:t>Java uses the </a:t>
            </a:r>
            <a:r>
              <a:rPr lang="en-US" altLang="en-US" sz="2800" u="sng" smtClean="0"/>
              <a:t>javax.swing.ImageIcon</a:t>
            </a:r>
            <a:r>
              <a:rPr lang="en-US" altLang="en-US" sz="2800" smtClean="0"/>
              <a:t> class to represent an icon. An icon is a fixed-size picture; typically it is small and used to decorate components. Images are normally stored in image files. You can use </a:t>
            </a:r>
            <a:r>
              <a:rPr lang="en-US" altLang="en-US" sz="2800" u="sng" smtClean="0"/>
              <a:t>new ImageIcon(filename)</a:t>
            </a:r>
            <a:r>
              <a:rPr lang="en-US" altLang="en-US" sz="2800" smtClean="0"/>
              <a:t> to construct an image icon. For example, the following statement creates an icon from an image file </a:t>
            </a:r>
            <a:r>
              <a:rPr lang="en-US" altLang="en-US" sz="2800" u="sng" smtClean="0"/>
              <a:t>us.gif</a:t>
            </a:r>
            <a:r>
              <a:rPr lang="en-US" altLang="en-US" sz="2800" smtClean="0"/>
              <a:t> in the </a:t>
            </a:r>
            <a:r>
              <a:rPr lang="en-US" altLang="en-US" sz="2800" u="sng" smtClean="0"/>
              <a:t>image</a:t>
            </a:r>
            <a:r>
              <a:rPr lang="en-US" altLang="en-US" sz="2800" smtClean="0"/>
              <a:t> directory under the current class path:</a:t>
            </a:r>
            <a:endParaRPr lang="en-US" altLang="en-US" smtClean="0">
              <a:cs typeface="Times New Roman" pitchFamily="18" charset="0"/>
            </a:endParaRPr>
          </a:p>
          <a:p>
            <a:pPr marL="0" indent="0">
              <a:buFont typeface="Monotype Sorts" pitchFamily="2" charset="2"/>
              <a:buNone/>
            </a:pPr>
            <a:r>
              <a:rPr lang="en-US" altLang="en-US" sz="2600" smtClean="0">
                <a:cs typeface="Times New Roman" pitchFamily="18" charset="0"/>
              </a:rPr>
              <a:t>    </a:t>
            </a:r>
            <a:r>
              <a:rPr lang="en-US" altLang="en-US" sz="2600" u="sng" smtClean="0">
                <a:cs typeface="Times New Roman" pitchFamily="18" charset="0"/>
              </a:rPr>
              <a:t>ImageIcon icon = new ImageIcon("image/us.gif");</a:t>
            </a:r>
          </a:p>
        </p:txBody>
      </p:sp>
      <p:sp>
        <p:nvSpPr>
          <p:cNvPr id="395268" name="AutoShape 4">
            <a:hlinkClick r:id="" action="ppaction://noaction" highlightClick="1"/>
          </p:cNvPr>
          <p:cNvSpPr>
            <a:spLocks noChangeArrowheads="1"/>
          </p:cNvSpPr>
          <p:nvPr/>
        </p:nvSpPr>
        <p:spPr bwMode="auto">
          <a:xfrm>
            <a:off x="3124200" y="54864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defRPr/>
            </a:pPr>
            <a:r>
              <a:rPr lang="en-US" altLang="en-US">
                <a:solidFill>
                  <a:schemeClr val="accent1"/>
                </a:solidFill>
                <a:latin typeface="Book Antiqua" pitchFamily="18" charset="0"/>
                <a:hlinkClick r:id="rId3" action="ppaction://program"/>
              </a:rPr>
              <a:t>TestImageIcon</a:t>
            </a:r>
            <a:endParaRPr lang="en-US" altLang="en-US">
              <a:solidFill>
                <a:schemeClr val="accent1"/>
              </a:solidFill>
            </a:endParaRPr>
          </a:p>
        </p:txBody>
      </p:sp>
      <p:sp>
        <p:nvSpPr>
          <p:cNvPr id="38918" name="AutoShape 5">
            <a:hlinkClick r:id="rId4" action="ppaction://program" highlightClick="1"/>
          </p:cNvPr>
          <p:cNvSpPr>
            <a:spLocks noChangeArrowheads="1"/>
          </p:cNvSpPr>
          <p:nvPr/>
        </p:nvSpPr>
        <p:spPr bwMode="auto">
          <a:xfrm>
            <a:off x="6705600" y="54864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93C225-513D-43EC-8870-672EB20D956E}" type="slidenum">
              <a:rPr lang="en-US" altLang="en-US" sz="1400"/>
              <a:pPr/>
              <a:t>4</a:t>
            </a:fld>
            <a:endParaRPr lang="en-US" altLang="en-US" sz="1400"/>
          </a:p>
        </p:txBody>
      </p:sp>
      <p:sp>
        <p:nvSpPr>
          <p:cNvPr id="6147" name="Rectangle 2"/>
          <p:cNvSpPr>
            <a:spLocks noGrp="1" noChangeArrowheads="1"/>
          </p:cNvSpPr>
          <p:nvPr>
            <p:ph type="title"/>
          </p:nvPr>
        </p:nvSpPr>
        <p:spPr>
          <a:xfrm>
            <a:off x="685800" y="0"/>
            <a:ext cx="7772400" cy="1428750"/>
          </a:xfrm>
          <a:noFill/>
        </p:spPr>
        <p:txBody>
          <a:bodyPr/>
          <a:lstStyle/>
          <a:p>
            <a:r>
              <a:rPr lang="en-US" altLang="en-US" sz="4000" smtClean="0"/>
              <a:t>GUI Class Hierarchy (Swing)</a:t>
            </a:r>
            <a:endParaRPr lang="en-US" altLang="en-US" smtClean="0"/>
          </a:p>
        </p:txBody>
      </p:sp>
      <p:graphicFrame>
        <p:nvGraphicFramePr>
          <p:cNvPr id="6148" name="Object 4"/>
          <p:cNvGraphicFramePr>
            <a:graphicFrameLocks noChangeAspect="1"/>
          </p:cNvGraphicFramePr>
          <p:nvPr/>
        </p:nvGraphicFramePr>
        <p:xfrm>
          <a:off x="-468313" y="1066800"/>
          <a:ext cx="9625013" cy="5291138"/>
        </p:xfrm>
        <a:graphic>
          <a:graphicData uri="http://schemas.openxmlformats.org/presentationml/2006/ole">
            <mc:AlternateContent xmlns:mc="http://schemas.openxmlformats.org/markup-compatibility/2006">
              <mc:Choice xmlns:v="urn:schemas-microsoft-com:vml" Requires="v">
                <p:oleObj spid="_x0000_s6150" name="Picture" r:id="rId3" imgW="5715000" imgH="3144012" progId="Word.Picture.8">
                  <p:embed/>
                </p:oleObj>
              </mc:Choice>
              <mc:Fallback>
                <p:oleObj name="Picture" r:id="rId3" imgW="5715000" imgH="31440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066800"/>
                        <a:ext cx="9625013" cy="529113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6E057A-22D1-4CFD-8023-AAD8406FC40A}" type="slidenum">
              <a:rPr lang="en-US" altLang="en-US" sz="1400"/>
              <a:pPr/>
              <a:t>5</a:t>
            </a:fld>
            <a:endParaRPr lang="en-US" altLang="en-US" sz="1400"/>
          </a:p>
        </p:txBody>
      </p:sp>
      <p:sp>
        <p:nvSpPr>
          <p:cNvPr id="7171" name="Rectangle 1026"/>
          <p:cNvSpPr>
            <a:spLocks noGrp="1" noChangeArrowheads="1"/>
          </p:cNvSpPr>
          <p:nvPr>
            <p:ph type="title"/>
          </p:nvPr>
        </p:nvSpPr>
        <p:spPr>
          <a:xfrm>
            <a:off x="762000" y="152400"/>
            <a:ext cx="7772400" cy="666750"/>
          </a:xfrm>
          <a:noFill/>
        </p:spPr>
        <p:txBody>
          <a:bodyPr/>
          <a:lstStyle/>
          <a:p>
            <a:r>
              <a:rPr lang="en-US" altLang="en-US" sz="4000" smtClean="0"/>
              <a:t>Container Classes</a:t>
            </a:r>
            <a:endParaRPr lang="en-US" altLang="en-US" smtClean="0"/>
          </a:p>
        </p:txBody>
      </p:sp>
      <p:graphicFrame>
        <p:nvGraphicFramePr>
          <p:cNvPr id="7172" name="Object 1027"/>
          <p:cNvGraphicFramePr>
            <a:graphicFrameLocks noChangeAspect="1"/>
          </p:cNvGraphicFramePr>
          <p:nvPr/>
        </p:nvGraphicFramePr>
        <p:xfrm>
          <a:off x="-468313" y="923925"/>
          <a:ext cx="9625013" cy="5578475"/>
        </p:xfrm>
        <a:graphic>
          <a:graphicData uri="http://schemas.openxmlformats.org/presentationml/2006/ole">
            <mc:AlternateContent xmlns:mc="http://schemas.openxmlformats.org/markup-compatibility/2006">
              <mc:Choice xmlns:v="urn:schemas-microsoft-com:vml" Requires="v">
                <p:oleObj spid="_x0000_s7175" name="Picture" r:id="rId3" imgW="5715000" imgH="3314700" progId="Word.Picture.8">
                  <p:embed/>
                </p:oleObj>
              </mc:Choice>
              <mc:Fallback>
                <p:oleObj name="Picture" r:id="rId3" imgW="5715000" imgH="3314700" progId="Word.Picture.8">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23925"/>
                        <a:ext cx="9625013" cy="55784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1028"/>
          <p:cNvSpPr txBox="1">
            <a:spLocks noChangeArrowheads="1"/>
          </p:cNvSpPr>
          <p:nvPr/>
        </p:nvSpPr>
        <p:spPr bwMode="auto">
          <a:xfrm>
            <a:off x="228600" y="495300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Container classes can contain other GUI components.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073E93D-1DD6-4A17-9183-DC8E717D6B0E}" type="slidenum">
              <a:rPr lang="en-US" altLang="en-US" sz="1400"/>
              <a:pPr/>
              <a:t>6</a:t>
            </a:fld>
            <a:endParaRPr lang="en-US" altLang="en-US" sz="1400"/>
          </a:p>
        </p:txBody>
      </p:sp>
      <p:graphicFrame>
        <p:nvGraphicFramePr>
          <p:cNvPr id="8195" name="Object 3"/>
          <p:cNvGraphicFramePr>
            <a:graphicFrameLocks noChangeAspect="1"/>
          </p:cNvGraphicFramePr>
          <p:nvPr/>
        </p:nvGraphicFramePr>
        <p:xfrm>
          <a:off x="-481013" y="838200"/>
          <a:ext cx="9625013" cy="5578475"/>
        </p:xfrm>
        <a:graphic>
          <a:graphicData uri="http://schemas.openxmlformats.org/presentationml/2006/ole">
            <mc:AlternateContent xmlns:mc="http://schemas.openxmlformats.org/markup-compatibility/2006">
              <mc:Choice xmlns:v="urn:schemas-microsoft-com:vml" Requires="v">
                <p:oleObj spid="_x0000_s8199" name="Picture" r:id="rId3" imgW="5715000" imgH="3314700" progId="Word.Picture.8">
                  <p:embed/>
                </p:oleObj>
              </mc:Choice>
              <mc:Fallback>
                <p:oleObj name="Picture" r:id="rId3" imgW="5715000" imgH="33147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838200"/>
                        <a:ext cx="9625013" cy="55784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4"/>
          <p:cNvSpPr txBox="1">
            <a:spLocks noChangeArrowheads="1"/>
          </p:cNvSpPr>
          <p:nvPr/>
        </p:nvSpPr>
        <p:spPr bwMode="auto">
          <a:xfrm>
            <a:off x="152400" y="4876800"/>
            <a:ext cx="4038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solidFill>
                  <a:schemeClr val="bg2"/>
                </a:solidFill>
                <a:cs typeface="Times New Roman" pitchFamily="18" charset="0"/>
              </a:rPr>
              <a:t>The helper classes are not subclasses of </a:t>
            </a:r>
            <a:r>
              <a:rPr lang="en-US" altLang="en-US" sz="2000" u="sng">
                <a:solidFill>
                  <a:schemeClr val="bg2"/>
                </a:solidFill>
                <a:cs typeface="Times New Roman" pitchFamily="18" charset="0"/>
              </a:rPr>
              <a:t>Component</a:t>
            </a:r>
            <a:r>
              <a:rPr lang="en-US" altLang="en-US" sz="2000">
                <a:solidFill>
                  <a:schemeClr val="bg2"/>
                </a:solidFill>
                <a:cs typeface="Times New Roman" pitchFamily="18" charset="0"/>
              </a:rPr>
              <a:t>. They are used to describe the properties of GUI components such as graphics context, colors, fonts, and dimension.</a:t>
            </a:r>
          </a:p>
        </p:txBody>
      </p:sp>
      <p:sp>
        <p:nvSpPr>
          <p:cNvPr id="8197" name="Rectangle 2"/>
          <p:cNvSpPr>
            <a:spLocks noGrp="1" noChangeArrowheads="1"/>
          </p:cNvSpPr>
          <p:nvPr>
            <p:ph type="title"/>
          </p:nvPr>
        </p:nvSpPr>
        <p:spPr>
          <a:xfrm>
            <a:off x="762000" y="152400"/>
            <a:ext cx="7772400" cy="609600"/>
          </a:xfrm>
          <a:noFill/>
        </p:spPr>
        <p:txBody>
          <a:bodyPr/>
          <a:lstStyle/>
          <a:p>
            <a:r>
              <a:rPr lang="en-US" altLang="en-US" sz="4000" smtClean="0"/>
              <a:t>GUI Helper Classes</a:t>
            </a: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FA69402-FCC4-4D10-A0DC-5664C6CC55E5}" type="slidenum">
              <a:rPr lang="en-US" altLang="en-US" sz="1400"/>
              <a:pPr/>
              <a:t>7</a:t>
            </a:fld>
            <a:endParaRPr lang="en-US" altLang="en-US" sz="1400"/>
          </a:p>
        </p:txBody>
      </p:sp>
      <p:sp>
        <p:nvSpPr>
          <p:cNvPr id="9219" name="Rectangle 2"/>
          <p:cNvSpPr>
            <a:spLocks noGrp="1" noChangeArrowheads="1"/>
          </p:cNvSpPr>
          <p:nvPr>
            <p:ph type="title"/>
          </p:nvPr>
        </p:nvSpPr>
        <p:spPr>
          <a:xfrm>
            <a:off x="685800" y="152400"/>
            <a:ext cx="7772400" cy="609600"/>
          </a:xfrm>
          <a:noFill/>
        </p:spPr>
        <p:txBody>
          <a:bodyPr/>
          <a:lstStyle/>
          <a:p>
            <a:r>
              <a:rPr lang="en-US" altLang="en-US" sz="4000" smtClean="0"/>
              <a:t>Swing GUI Components </a:t>
            </a:r>
          </a:p>
        </p:txBody>
      </p:sp>
      <p:sp>
        <p:nvSpPr>
          <p:cNvPr id="9220" name="Rectangle 6"/>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221" name="Rectangle 8"/>
          <p:cNvSpPr>
            <a:spLocks noChangeArrowheads="1"/>
          </p:cNvSpPr>
          <p:nvPr/>
        </p:nvSpPr>
        <p:spPr bwMode="auto">
          <a:xfrm>
            <a:off x="2066925"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222" name="Object 7"/>
          <p:cNvGraphicFramePr>
            <a:graphicFrameLocks noChangeAspect="1"/>
          </p:cNvGraphicFramePr>
          <p:nvPr/>
        </p:nvGraphicFramePr>
        <p:xfrm>
          <a:off x="152400" y="762000"/>
          <a:ext cx="8763000" cy="5797550"/>
        </p:xfrm>
        <a:graphic>
          <a:graphicData uri="http://schemas.openxmlformats.org/presentationml/2006/ole">
            <mc:AlternateContent xmlns:mc="http://schemas.openxmlformats.org/markup-compatibility/2006">
              <mc:Choice xmlns:v="urn:schemas-microsoft-com:vml" Requires="v">
                <p:oleObj spid="_x0000_s9224" r:id="rId3" imgW="5007864" imgH="3314700" progId="Word.Picture.8">
                  <p:embed/>
                </p:oleObj>
              </mc:Choice>
              <mc:Fallback>
                <p:oleObj r:id="rId3" imgW="5007864" imgH="33147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62000"/>
                        <a:ext cx="8763000" cy="5797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46B5022-A07E-4E57-AB11-AAA3CB76FD66}" type="slidenum">
              <a:rPr lang="en-US" altLang="en-US" sz="1400"/>
              <a:pPr/>
              <a:t>8</a:t>
            </a:fld>
            <a:endParaRPr lang="en-US" altLang="en-US" sz="1400"/>
          </a:p>
        </p:txBody>
      </p:sp>
      <p:sp>
        <p:nvSpPr>
          <p:cNvPr id="10243" name="Rectangle 2"/>
          <p:cNvSpPr>
            <a:spLocks noGrp="1" noChangeArrowheads="1"/>
          </p:cNvSpPr>
          <p:nvPr>
            <p:ph type="title"/>
          </p:nvPr>
        </p:nvSpPr>
        <p:spPr>
          <a:xfrm>
            <a:off x="0" y="152400"/>
            <a:ext cx="9144000" cy="609600"/>
          </a:xfrm>
          <a:noFill/>
        </p:spPr>
        <p:txBody>
          <a:bodyPr/>
          <a:lstStyle/>
          <a:p>
            <a:r>
              <a:rPr lang="en-US" altLang="en-US" sz="4000" smtClean="0"/>
              <a:t>Components Covered in the Brief Version</a:t>
            </a:r>
          </a:p>
        </p:txBody>
      </p:sp>
      <p:sp>
        <p:nvSpPr>
          <p:cNvPr id="10244" name="Rectangle 3"/>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5" name="Rectangle 4"/>
          <p:cNvSpPr>
            <a:spLocks noChangeArrowheads="1"/>
          </p:cNvSpPr>
          <p:nvPr/>
        </p:nvSpPr>
        <p:spPr bwMode="auto">
          <a:xfrm>
            <a:off x="2066925"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0246" name="Object 5"/>
          <p:cNvGraphicFramePr>
            <a:graphicFrameLocks noChangeAspect="1"/>
          </p:cNvGraphicFramePr>
          <p:nvPr/>
        </p:nvGraphicFramePr>
        <p:xfrm>
          <a:off x="152400" y="685800"/>
          <a:ext cx="8759825" cy="5797550"/>
        </p:xfrm>
        <a:graphic>
          <a:graphicData uri="http://schemas.openxmlformats.org/presentationml/2006/ole">
            <mc:AlternateContent xmlns:mc="http://schemas.openxmlformats.org/markup-compatibility/2006">
              <mc:Choice xmlns:v="urn:schemas-microsoft-com:vml" Requires="v">
                <p:oleObj spid="_x0000_s10248" name="Picture" r:id="rId3" imgW="5007864" imgH="3314700" progId="Word.Picture.8">
                  <p:embed/>
                </p:oleObj>
              </mc:Choice>
              <mc:Fallback>
                <p:oleObj name="Picture" r:id="rId3" imgW="5007864" imgH="33147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85800"/>
                        <a:ext cx="8759825" cy="5797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3C9A37-612D-495A-ABC9-C3A81139957F}" type="slidenum">
              <a:rPr lang="en-US" altLang="en-US" sz="1400"/>
              <a:pPr/>
              <a:t>9</a:t>
            </a:fld>
            <a:endParaRPr lang="en-US" altLang="en-US" sz="1400"/>
          </a:p>
        </p:txBody>
      </p:sp>
      <p:sp>
        <p:nvSpPr>
          <p:cNvPr id="11267" name="Rectangle 2"/>
          <p:cNvSpPr>
            <a:spLocks noGrp="1" noChangeArrowheads="1"/>
          </p:cNvSpPr>
          <p:nvPr>
            <p:ph type="title"/>
          </p:nvPr>
        </p:nvSpPr>
        <p:spPr>
          <a:xfrm>
            <a:off x="0" y="152400"/>
            <a:ext cx="9144000" cy="609600"/>
          </a:xfrm>
          <a:solidFill>
            <a:srgbClr val="FF0000"/>
          </a:solidFill>
        </p:spPr>
        <p:txBody>
          <a:bodyPr/>
          <a:lstStyle/>
          <a:p>
            <a:r>
              <a:rPr lang="en-US" altLang="en-US" sz="3200" smtClean="0"/>
              <a:t>Components Covered in the Comprehensive Version</a:t>
            </a:r>
          </a:p>
        </p:txBody>
      </p:sp>
      <p:sp>
        <p:nvSpPr>
          <p:cNvPr id="11268" name="Rectangle 3"/>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9" name="Rectangle 4"/>
          <p:cNvSpPr>
            <a:spLocks noChangeArrowheads="1"/>
          </p:cNvSpPr>
          <p:nvPr/>
        </p:nvSpPr>
        <p:spPr bwMode="auto">
          <a:xfrm>
            <a:off x="2066925"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70" name="Object 5"/>
          <p:cNvGraphicFramePr>
            <a:graphicFrameLocks noChangeAspect="1"/>
          </p:cNvGraphicFramePr>
          <p:nvPr/>
        </p:nvGraphicFramePr>
        <p:xfrm>
          <a:off x="152400" y="685800"/>
          <a:ext cx="8759825" cy="5797550"/>
        </p:xfrm>
        <a:graphic>
          <a:graphicData uri="http://schemas.openxmlformats.org/presentationml/2006/ole">
            <mc:AlternateContent xmlns:mc="http://schemas.openxmlformats.org/markup-compatibility/2006">
              <mc:Choice xmlns:v="urn:schemas-microsoft-com:vml" Requires="v">
                <p:oleObj spid="_x0000_s11272" name="Picture" r:id="rId3" imgW="5007864" imgH="3314700" progId="Word.Picture.8">
                  <p:embed/>
                </p:oleObj>
              </mc:Choice>
              <mc:Fallback>
                <p:oleObj name="Picture" r:id="rId3" imgW="5007864" imgH="33147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85800"/>
                        <a:ext cx="8759825" cy="5797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20060</TotalTime>
  <Words>1539</Words>
  <Application>Microsoft Office PowerPoint</Application>
  <PresentationFormat>On-screen Show (4:3)</PresentationFormat>
  <Paragraphs>228</Paragraphs>
  <Slides>36</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International</vt:lpstr>
      <vt:lpstr>Picture</vt:lpstr>
      <vt:lpstr>Microsoft Word Picture</vt:lpstr>
      <vt:lpstr>Chapter 12 GUI Basics</vt:lpstr>
      <vt:lpstr>Creating GUI Objects</vt:lpstr>
      <vt:lpstr>Swing vs. AWT</vt:lpstr>
      <vt:lpstr>GUI Class Hierarchy (Swing)</vt:lpstr>
      <vt:lpstr>Container Classes</vt:lpstr>
      <vt:lpstr>GUI Helper Classes</vt:lpstr>
      <vt:lpstr>Swing GUI Components </vt:lpstr>
      <vt:lpstr>Components Covered in the Brief Version</vt:lpstr>
      <vt:lpstr>Components Covered in the Comprehensive Version</vt:lpstr>
      <vt:lpstr>AWT (Optional)</vt:lpstr>
      <vt:lpstr>Frames</vt:lpstr>
      <vt:lpstr>Creating Frames</vt:lpstr>
      <vt:lpstr>Adding Components into a Frame</vt:lpstr>
      <vt:lpstr>Content Pane Delegation in JDK 1.5</vt:lpstr>
      <vt:lpstr>JFrame Class</vt:lpstr>
      <vt:lpstr>Layout Managers</vt:lpstr>
      <vt:lpstr>Kinds of Layout Managers</vt:lpstr>
      <vt:lpstr>FlowLayout Example</vt:lpstr>
      <vt:lpstr>The FlowLayout Class</vt:lpstr>
      <vt:lpstr>GridLayout Example</vt:lpstr>
      <vt:lpstr>The GridLayout Class</vt:lpstr>
      <vt:lpstr>The BorderLayout Manager</vt:lpstr>
      <vt:lpstr>BorderLayout Example</vt:lpstr>
      <vt:lpstr>The BorderLayout Class</vt:lpstr>
      <vt:lpstr>The Color Class</vt:lpstr>
      <vt:lpstr>Standard Colors</vt:lpstr>
      <vt:lpstr>Setting Colors</vt:lpstr>
      <vt:lpstr>The Font Class</vt:lpstr>
      <vt:lpstr>Finding All Available Font Names</vt:lpstr>
      <vt:lpstr>Using Panels as Sub-Containers</vt:lpstr>
      <vt:lpstr>Creating a JPanel</vt:lpstr>
      <vt:lpstr>Testing Panels Example</vt:lpstr>
      <vt:lpstr>Common Features of Swing Components</vt:lpstr>
      <vt:lpstr>Borders</vt:lpstr>
      <vt:lpstr>Test Swing Common Features</vt:lpstr>
      <vt:lpstr>Image Icons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Rajesh</cp:lastModifiedBy>
  <cp:revision>287</cp:revision>
  <cp:lastPrinted>1998-04-22T12:52:01Z</cp:lastPrinted>
  <dcterms:created xsi:type="dcterms:W3CDTF">1995-06-10T17:31:50Z</dcterms:created>
  <dcterms:modified xsi:type="dcterms:W3CDTF">2014-07-23T18:44:42Z</dcterms:modified>
</cp:coreProperties>
</file>