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8"/>
  </p:notesMasterIdLst>
  <p:handoutMasterIdLst>
    <p:handoutMasterId r:id="rId39"/>
  </p:handoutMasterIdLst>
  <p:sldIdLst>
    <p:sldId id="310" r:id="rId2"/>
    <p:sldId id="608" r:id="rId3"/>
    <p:sldId id="560" r:id="rId4"/>
    <p:sldId id="561" r:id="rId5"/>
    <p:sldId id="563" r:id="rId6"/>
    <p:sldId id="562" r:id="rId7"/>
    <p:sldId id="564" r:id="rId8"/>
    <p:sldId id="565" r:id="rId9"/>
    <p:sldId id="590" r:id="rId10"/>
    <p:sldId id="615" r:id="rId11"/>
    <p:sldId id="616" r:id="rId12"/>
    <p:sldId id="566" r:id="rId13"/>
    <p:sldId id="577" r:id="rId14"/>
    <p:sldId id="611" r:id="rId15"/>
    <p:sldId id="612" r:id="rId16"/>
    <p:sldId id="599" r:id="rId17"/>
    <p:sldId id="603" r:id="rId18"/>
    <p:sldId id="602" r:id="rId19"/>
    <p:sldId id="600" r:id="rId20"/>
    <p:sldId id="601" r:id="rId21"/>
    <p:sldId id="605" r:id="rId22"/>
    <p:sldId id="606" r:id="rId23"/>
    <p:sldId id="613" r:id="rId24"/>
    <p:sldId id="614" r:id="rId25"/>
    <p:sldId id="576" r:id="rId26"/>
    <p:sldId id="609" r:id="rId27"/>
    <p:sldId id="579" r:id="rId28"/>
    <p:sldId id="586" r:id="rId29"/>
    <p:sldId id="587" r:id="rId30"/>
    <p:sldId id="580" r:id="rId31"/>
    <p:sldId id="582" r:id="rId32"/>
    <p:sldId id="583" r:id="rId33"/>
    <p:sldId id="588" r:id="rId34"/>
    <p:sldId id="584" r:id="rId35"/>
    <p:sldId id="592" r:id="rId36"/>
    <p:sldId id="593"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4698" autoAdjust="0"/>
  </p:normalViewPr>
  <p:slideViewPr>
    <p:cSldViewPr>
      <p:cViewPr varScale="1">
        <p:scale>
          <a:sx n="72" d="100"/>
          <a:sy n="72" d="100"/>
        </p:scale>
        <p:origin x="1326" y="4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684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373816AD-189B-40E8-AAF8-98918882837B}" type="slidenum">
              <a:rPr lang="en-US" altLang="en-US"/>
              <a:t>‹#›</a:t>
            </a:fld>
            <a:endParaRPr lang="en-US" altLang="en-US"/>
          </a:p>
        </p:txBody>
      </p:sp>
    </p:spTree>
    <p:extLst>
      <p:ext uri="{BB962C8B-B14F-4D97-AF65-F5344CB8AC3E}">
        <p14:creationId xmlns:p14="http://schemas.microsoft.com/office/powerpoint/2010/main" val="3610043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283CB9-F34B-4627-AD40-FB6C7F82D655}" type="slidenum">
              <a:rPr lang="en-US" altLang="en-US"/>
              <a:t>1</a:t>
            </a:fld>
            <a:endParaRPr lang="en-US" altLang="en-US"/>
          </a:p>
        </p:txBody>
      </p:sp>
      <p:sp>
        <p:nvSpPr>
          <p:cNvPr id="307202" name="Rectangle 2"/>
          <p:cNvSpPr>
            <a:spLocks noGrp="1" noRot="1" noChangeAspect="1" noChangeArrowheads="1" noTextEdit="1"/>
          </p:cNvSpPr>
          <p:nvPr>
            <p:ph type="sldImg"/>
          </p:nvPr>
        </p:nvSpPr>
        <p:spPr>
          <a:xfrm>
            <a:off x="1150938" y="692150"/>
            <a:ext cx="4556125" cy="3416300"/>
          </a:xfrm>
        </p:spPr>
      </p:sp>
      <p:sp>
        <p:nvSpPr>
          <p:cNvPr id="307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266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FE5572-B8C8-4AD4-9DAA-F66E4D523C23}" type="slidenum">
              <a:rPr lang="en-US" altLang="en-US"/>
              <a:t>35</a:t>
            </a:fld>
            <a:endParaRPr lang="en-US" altLang="en-US"/>
          </a:p>
        </p:txBody>
      </p:sp>
      <p:sp>
        <p:nvSpPr>
          <p:cNvPr id="374786" name="Rectangle 2"/>
          <p:cNvSpPr>
            <a:spLocks noGrp="1" noRot="1" noChangeAspect="1" noChangeArrowheads="1" noTextEdit="1"/>
          </p:cNvSpPr>
          <p:nvPr>
            <p:ph type="sldImg"/>
          </p:nvPr>
        </p:nvSpPr>
        <p:spPr>
          <a:xfrm>
            <a:off x="1150938" y="692150"/>
            <a:ext cx="4556125" cy="3416300"/>
          </a:xfrm>
          <a:ln cap="flat"/>
        </p:spPr>
      </p:sp>
      <p:sp>
        <p:nvSpPr>
          <p:cNvPr id="37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433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AA8013-CD83-44E3-BF1F-453F05C63A62}" type="slidenum">
              <a:rPr lang="en-US" altLang="en-US"/>
              <a:t>36</a:t>
            </a:fld>
            <a:endParaRPr lang="en-US" altLang="en-US"/>
          </a:p>
        </p:txBody>
      </p:sp>
      <p:sp>
        <p:nvSpPr>
          <p:cNvPr id="380930" name="Rectangle 2"/>
          <p:cNvSpPr>
            <a:spLocks noGrp="1" noRot="1" noChangeAspect="1" noChangeArrowheads="1" noTextEdit="1"/>
          </p:cNvSpPr>
          <p:nvPr>
            <p:ph type="sldImg"/>
          </p:nvPr>
        </p:nvSpPr>
        <p:spPr>
          <a:xfrm>
            <a:off x="1150938" y="692150"/>
            <a:ext cx="4556125" cy="3416300"/>
          </a:xfrm>
          <a:ln cap="flat"/>
        </p:spPr>
      </p:sp>
      <p:sp>
        <p:nvSpPr>
          <p:cNvPr id="380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326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p:nvPr/>
            </p:nvGrpSpPr>
            <p:grpSpPr bwMode="auto">
              <a:xfrm>
                <a:off x="2289" y="72"/>
                <a:ext cx="1440" cy="1984"/>
                <a:chOff x="2289" y="72"/>
                <a:chExt cx="1440" cy="1984"/>
              </a:xfrm>
            </p:grpSpPr>
            <p:sp>
              <p:nvSpPr>
                <p:cNvPr id="3076"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p:nvPr/>
            </p:nvGrpSpPr>
            <p:grpSpPr bwMode="auto">
              <a:xfrm>
                <a:off x="2071" y="406"/>
                <a:ext cx="1392" cy="1109"/>
                <a:chOff x="2071" y="406"/>
                <a:chExt cx="1392" cy="1109"/>
              </a:xfrm>
            </p:grpSpPr>
            <p:sp>
              <p:nvSpPr>
                <p:cNvPr id="3083"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r>
              <a:rPr lang="en-US" alt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FA0F8358-B3B7-44BF-8F0E-91F1CFA0FE69}"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28CF3EEA-BE26-4122-ABDD-0A936056FF9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3C9830C-8C68-4134-B482-6EBA57D056A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FD135EB-730E-490E-9180-818B9E2779F0}"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C24EB33-49F6-4CE0-B8CD-F4BEEDDD35C8}"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ED06C600-472F-417E-B0AA-5FDF530B633F}"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907381BC-2226-4A3D-A38A-2CA02D2C0266}"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ACF530F3-05E0-4FAF-8CF6-842D683C4368}"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2AA80374-2D5C-4948-9C5A-15854E7C287E}"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E727F1D8-810A-4EB0-B49D-F52B613EAAEC}"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D047DB3-C0FD-4ABA-BFA7-E7376BB37F63}"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p:nvPr/>
          </p:nvGrpSpPr>
          <p:grpSpPr bwMode="auto">
            <a:xfrm>
              <a:off x="4458" y="2751"/>
              <a:ext cx="1190" cy="1426"/>
              <a:chOff x="4458" y="2751"/>
              <a:chExt cx="1190" cy="1426"/>
            </a:xfrm>
          </p:grpSpPr>
          <p:sp>
            <p:nvSpPr>
              <p:cNvPr id="1027"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p:nvPr/>
            </p:nvGrpSpPr>
            <p:grpSpPr bwMode="auto">
              <a:xfrm>
                <a:off x="4458" y="2991"/>
                <a:ext cx="999" cy="797"/>
                <a:chOff x="4458" y="2991"/>
                <a:chExt cx="999" cy="797"/>
              </a:xfrm>
            </p:grpSpPr>
            <p:sp>
              <p:nvSpPr>
                <p:cNvPr id="1033"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fld id="{1A499C3A-7288-4580-B643-5E4E09B04FB2}" type="slidenum">
              <a:rPr lang="en-US" altLang="en-US"/>
              <a:t>‹#›</a:t>
            </a:fld>
            <a:endParaRPr lang="en-US" altLang="en-US"/>
          </a:p>
        </p:txBody>
      </p:sp>
      <p:sp>
        <p:nvSpPr>
          <p:cNvPr id="1059"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panose="020B0604020202020204"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ppt/slides/html/ControlCircle1.bat" TargetMode="External"/><Relationship Id="rId4" Type="http://schemas.openxmlformats.org/officeDocument/2006/relationships/hyperlink" Target="ppt/slides/html/ControlCircle1.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ppt/slides/html/ControlCircle2.bat" TargetMode="External"/><Relationship Id="rId4" Type="http://schemas.openxmlformats.org/officeDocument/2006/relationships/hyperlink" Target="ppt/slides/html/ControlCircle2.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ml/ShowInnerClas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pt/slides/html/LoanCalculator.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ppt/slides/html/LoanCalculator.ba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pt/slides/html/AnonymousListenerDemo.bat" TargetMode="External"/><Relationship Id="rId2" Type="http://schemas.openxmlformats.org/officeDocument/2006/relationships/hyperlink" Target="ppt/slides/html/AnonymousListenerDemo.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pt/slides/html/DetectSourceDemo.bat" TargetMode="External"/><Relationship Id="rId2" Type="http://schemas.openxmlformats.org/officeDocument/2006/relationships/hyperlink" Target="ppt/slides/html/DetectSourceDem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ppt/slides/html/FrameAsListenerDemo.bat" TargetMode="External"/><Relationship Id="rId2" Type="http://schemas.openxmlformats.org/officeDocument/2006/relationships/hyperlink" Target="ppt/slides/html/FrameAsListenerDem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pt/slides/html/LoanCalculator.bat" TargetMode="External"/><Relationship Id="rId2" Type="http://schemas.openxmlformats.org/officeDocument/2006/relationships/hyperlink" Target="ppt/slides/html/LoanCalculato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ppt/slides/html/TestWindowEvent.bat" TargetMode="External"/><Relationship Id="rId2" Type="http://schemas.openxmlformats.org/officeDocument/2006/relationships/hyperlink" Target="ppt/slides/html/TestWindowEven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ppt/slides/html/MoveMessageDemo.html" TargetMode="External"/><Relationship Id="rId1" Type="http://schemas.openxmlformats.org/officeDocument/2006/relationships/slideLayout" Target="../slideLayouts/slideLayout2.xml"/><Relationship Id="rId4" Type="http://schemas.openxmlformats.org/officeDocument/2006/relationships/hyperlink" Target="ppt/slides/html/MoveMessageDemo.ba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hyperlink" Target="ppt/slides/html/KeyEventDemo.html"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ppt/slides/html/KeyEventDemo.bat" TargetMode="External"/><Relationship Id="rId5" Type="http://schemas.openxmlformats.org/officeDocument/2006/relationships/image" Target="../media/image13.png"/><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ppt/slides/html/AnimationDemo.bat"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ppt/slides/html/AnimationDemo.html" TargetMode="Externa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hyperlink" Target="ppt/slides/html/ClockAnima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ppt/slides/html/ClockAnimation.b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CAC5B910-4AC2-41D6-A14B-94E17D62D362}" type="slidenum">
              <a:rPr lang="en-US" altLang="en-US"/>
              <a:t>1</a:t>
            </a:fld>
            <a:endParaRPr lang="en-US" altLang="en-US"/>
          </a:p>
        </p:txBody>
      </p:sp>
      <p:sp>
        <p:nvSpPr>
          <p:cNvPr id="62466" name="Rectangle 2"/>
          <p:cNvSpPr>
            <a:spLocks noGrp="1" noChangeArrowheads="1"/>
          </p:cNvSpPr>
          <p:nvPr>
            <p:ph type="title"/>
          </p:nvPr>
        </p:nvSpPr>
        <p:spPr>
          <a:xfrm>
            <a:off x="533400" y="1066800"/>
            <a:ext cx="8077200" cy="1447800"/>
          </a:xfrm>
          <a:noFill/>
        </p:spPr>
        <p:txBody>
          <a:bodyPr/>
          <a:lstStyle/>
          <a:p>
            <a:r>
              <a:rPr lang="en-US" altLang="en-US" sz="4000"/>
              <a:t>Chapter 16 </a:t>
            </a:r>
            <a:r>
              <a:rPr lang="en-US" altLang="en-US"/>
              <a:t>Event-Driven Programming</a:t>
            </a:r>
            <a:endParaRPr lang="en-US" altLang="en-US"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smtClean="0"/>
              <a:t>Method - 1</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spcBef>
                <a:spcPct val="50000"/>
              </a:spcBef>
              <a:buNone/>
            </a:pPr>
            <a:r>
              <a:rPr lang="en-US" altLang="en-US" sz="2800" dirty="0" err="1">
                <a:solidFill>
                  <a:schemeClr val="bg2"/>
                </a:solidFill>
                <a:latin typeface="Courier New" panose="02070309020205020404" pitchFamily="49" charset="0"/>
                <a:cs typeface="Courier New" panose="02070309020205020404" pitchFamily="49" charset="0"/>
              </a:rPr>
              <a:t>JButton</a:t>
            </a:r>
            <a:r>
              <a:rPr lang="en-US" altLang="en-US" sz="2800" dirty="0">
                <a:solidFill>
                  <a:schemeClr val="bg2"/>
                </a:solidFill>
                <a:latin typeface="Courier New" panose="02070309020205020404" pitchFamily="49" charset="0"/>
                <a:cs typeface="Courier New" panose="02070309020205020404" pitchFamily="49" charset="0"/>
              </a:rPr>
              <a:t> </a:t>
            </a:r>
            <a:r>
              <a:rPr lang="en-US" altLang="en-US" sz="2800" dirty="0" err="1">
                <a:solidFill>
                  <a:schemeClr val="bg2"/>
                </a:solidFill>
                <a:latin typeface="Courier New" panose="02070309020205020404" pitchFamily="49" charset="0"/>
                <a:cs typeface="Courier New" panose="02070309020205020404" pitchFamily="49" charset="0"/>
              </a:rPr>
              <a:t>jbt</a:t>
            </a:r>
            <a:r>
              <a:rPr lang="en-US" altLang="en-US" sz="2800" dirty="0">
                <a:solidFill>
                  <a:schemeClr val="bg2"/>
                </a:solidFill>
                <a:latin typeface="Courier New" panose="02070309020205020404" pitchFamily="49" charset="0"/>
                <a:cs typeface="Courier New" panose="02070309020205020404" pitchFamily="49" charset="0"/>
              </a:rPr>
              <a:t> = new </a:t>
            </a:r>
            <a:r>
              <a:rPr lang="en-US" altLang="en-US" sz="2800" dirty="0" err="1">
                <a:solidFill>
                  <a:schemeClr val="bg2"/>
                </a:solidFill>
                <a:latin typeface="Courier New" panose="02070309020205020404" pitchFamily="49" charset="0"/>
                <a:cs typeface="Courier New" panose="02070309020205020404" pitchFamily="49" charset="0"/>
              </a:rPr>
              <a:t>JButton</a:t>
            </a:r>
            <a:r>
              <a:rPr lang="en-US" altLang="en-US" sz="2800" dirty="0">
                <a:solidFill>
                  <a:schemeClr val="bg2"/>
                </a:solidFill>
                <a:latin typeface="Courier New" panose="02070309020205020404" pitchFamily="49" charset="0"/>
                <a:cs typeface="Courier New" panose="02070309020205020404" pitchFamily="49" charset="0"/>
              </a:rPr>
              <a:t>("OK");</a:t>
            </a:r>
          </a:p>
          <a:p>
            <a:pPr marL="0" indent="0">
              <a:spcBef>
                <a:spcPct val="50000"/>
              </a:spcBef>
              <a:buNone/>
            </a:pPr>
            <a:r>
              <a:rPr lang="en-US" altLang="en-US" sz="2800" dirty="0" err="1" smtClean="0">
                <a:solidFill>
                  <a:schemeClr val="bg2"/>
                </a:solidFill>
                <a:latin typeface="Courier New" panose="02070309020205020404" pitchFamily="49" charset="0"/>
                <a:cs typeface="Courier New" panose="02070309020205020404" pitchFamily="49" charset="0"/>
              </a:rPr>
              <a:t>jbt.addActionListener</a:t>
            </a:r>
            <a:r>
              <a:rPr lang="en-US" altLang="en-US" sz="2800" dirty="0" smtClean="0">
                <a:solidFill>
                  <a:schemeClr val="bg2"/>
                </a:solidFill>
                <a:latin typeface="Courier New" panose="02070309020205020404" pitchFamily="49" charset="0"/>
                <a:cs typeface="Courier New" panose="02070309020205020404" pitchFamily="49" charset="0"/>
              </a:rPr>
              <a:t>(</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new </a:t>
            </a:r>
            <a:r>
              <a:rPr lang="en-US" altLang="en-US" sz="1600" dirty="0" err="1" smtClean="0">
                <a:solidFill>
                  <a:schemeClr val="bg2"/>
                </a:solidFill>
                <a:latin typeface="Courier New" panose="02070309020205020404" pitchFamily="49" charset="0"/>
                <a:cs typeface="Courier New" panose="02070309020205020404" pitchFamily="49" charset="0"/>
              </a:rPr>
              <a:t>ActionListener</a:t>
            </a:r>
            <a:r>
              <a:rPr lang="en-US" altLang="en-US" sz="1600" dirty="0" smtClean="0">
                <a:solidFill>
                  <a:schemeClr val="bg2"/>
                </a:solidFill>
                <a:latin typeface="Courier New" panose="02070309020205020404" pitchFamily="49" charset="0"/>
                <a:cs typeface="Courier New" panose="02070309020205020404" pitchFamily="49" charset="0"/>
              </a:rPr>
              <a:t>() {</a:t>
            </a:r>
          </a:p>
          <a:p>
            <a:pPr marL="400050" lvl="1"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smtClean="0">
                <a:solidFill>
                  <a:schemeClr val="bg2"/>
                </a:solidFill>
                <a:latin typeface="Courier New" panose="02070309020205020404" pitchFamily="49" charset="0"/>
                <a:cs typeface="Courier New" panose="02070309020205020404" pitchFamily="49" charset="0"/>
              </a:rPr>
              <a:t>void </a:t>
            </a:r>
            <a:r>
              <a:rPr lang="en-US" altLang="en-US" sz="1600" dirty="0" err="1" smtClean="0">
                <a:solidFill>
                  <a:schemeClr val="bg2"/>
                </a:solidFill>
                <a:latin typeface="Courier New" panose="02070309020205020404" pitchFamily="49" charset="0"/>
                <a:cs typeface="Courier New" panose="02070309020205020404" pitchFamily="49" charset="0"/>
              </a:rPr>
              <a:t>actionPerformed</a:t>
            </a:r>
            <a:r>
              <a:rPr lang="en-US" altLang="en-US" sz="1600" dirty="0" smtClean="0">
                <a:solidFill>
                  <a:schemeClr val="bg2"/>
                </a:solidFill>
                <a:latin typeface="Courier New" panose="02070309020205020404" pitchFamily="49" charset="0"/>
                <a:cs typeface="Courier New" panose="02070309020205020404" pitchFamily="49" charset="0"/>
              </a:rPr>
              <a:t>(Event t) {</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		</a:t>
            </a:r>
            <a:r>
              <a:rPr lang="en-US" altLang="en-US" sz="1600" dirty="0" err="1" smtClean="0">
                <a:solidFill>
                  <a:schemeClr val="bg2"/>
                </a:solidFill>
                <a:latin typeface="Courier New" panose="02070309020205020404" pitchFamily="49" charset="0"/>
                <a:cs typeface="Courier New" panose="02070309020205020404" pitchFamily="49" charset="0"/>
              </a:rPr>
              <a:t>ghxjkfghjkfhkh</a:t>
            </a:r>
            <a:endParaRPr lang="en-US" altLang="en-US" sz="1600" dirty="0" smtClean="0">
              <a:solidFill>
                <a:schemeClr val="bg2"/>
              </a:solidFill>
              <a:latin typeface="Courier New" panose="02070309020205020404" pitchFamily="49" charset="0"/>
              <a:cs typeface="Courier New" panose="02070309020205020404" pitchFamily="49" charset="0"/>
            </a:endParaRPr>
          </a:p>
          <a:p>
            <a:pPr marL="400050" lvl="1"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smtClean="0">
                <a:solidFill>
                  <a:schemeClr val="bg2"/>
                </a:solidFill>
                <a:latin typeface="Courier New" panose="02070309020205020404" pitchFamily="49" charset="0"/>
                <a:cs typeface="Courier New" panose="02070309020205020404" pitchFamily="49" charset="0"/>
              </a:rPr>
              <a:t>}</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a:t>
            </a:r>
          </a:p>
          <a:p>
            <a:pPr marL="0" indent="0">
              <a:spcBef>
                <a:spcPct val="50000"/>
              </a:spcBef>
              <a:buNone/>
            </a:pPr>
            <a:r>
              <a:rPr lang="en-US" altLang="en-US" sz="3600" dirty="0" smtClean="0">
                <a:solidFill>
                  <a:schemeClr val="bg2"/>
                </a:solidFill>
                <a:latin typeface="Courier New" panose="02070309020205020404" pitchFamily="49" charset="0"/>
                <a:cs typeface="Courier New" panose="02070309020205020404" pitchFamily="49" charset="0"/>
              </a:rPr>
              <a:t>);</a:t>
            </a:r>
            <a:endParaRPr lang="en-US" altLang="en-US" sz="3600" dirty="0">
              <a:solidFill>
                <a:schemeClr val="bg2"/>
              </a:solidFill>
              <a:latin typeface="Courier New" panose="02070309020205020404" pitchFamily="49" charset="0"/>
              <a:cs typeface="Courier New" panose="02070309020205020404" pitchFamily="49" charset="0"/>
            </a:endParaRPr>
          </a:p>
          <a:p>
            <a:pPr marL="0" indent="0">
              <a:buNone/>
            </a:pPr>
            <a:endParaRPr lang="en-US" sz="2800" dirty="0">
              <a:solidFill>
                <a:schemeClr val="bg2"/>
              </a:solidFill>
            </a:endParaRPr>
          </a:p>
        </p:txBody>
      </p:sp>
      <p:sp>
        <p:nvSpPr>
          <p:cNvPr id="4" name="Slide Number Placeholder 3"/>
          <p:cNvSpPr>
            <a:spLocks noGrp="1"/>
          </p:cNvSpPr>
          <p:nvPr>
            <p:ph type="sldNum" sz="quarter" idx="11"/>
          </p:nvPr>
        </p:nvSpPr>
        <p:spPr/>
        <p:txBody>
          <a:bodyPr/>
          <a:lstStyle/>
          <a:p>
            <a:fld id="{8FD135EB-730E-490E-9180-818B9E2779F0}" type="slidenum">
              <a:rPr lang="en-US" altLang="en-US" smtClean="0"/>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smtClean="0"/>
              <a:t>Method - 2</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spcBef>
                <a:spcPct val="50000"/>
              </a:spcBef>
              <a:buNone/>
            </a:pPr>
            <a:r>
              <a:rPr lang="en-US" altLang="en-US" sz="1600" dirty="0" err="1">
                <a:solidFill>
                  <a:schemeClr val="bg2"/>
                </a:solidFill>
                <a:latin typeface="Courier New" panose="02070309020205020404" pitchFamily="49" charset="0"/>
                <a:cs typeface="Courier New" panose="02070309020205020404" pitchFamily="49" charset="0"/>
              </a:rPr>
              <a:t>JButton</a:t>
            </a: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err="1">
                <a:solidFill>
                  <a:schemeClr val="bg2"/>
                </a:solidFill>
                <a:latin typeface="Courier New" panose="02070309020205020404" pitchFamily="49" charset="0"/>
                <a:cs typeface="Courier New" panose="02070309020205020404" pitchFamily="49" charset="0"/>
              </a:rPr>
              <a:t>jbt</a:t>
            </a:r>
            <a:r>
              <a:rPr lang="en-US" altLang="en-US" sz="1600" dirty="0">
                <a:solidFill>
                  <a:schemeClr val="bg2"/>
                </a:solidFill>
                <a:latin typeface="Courier New" panose="02070309020205020404" pitchFamily="49" charset="0"/>
                <a:cs typeface="Courier New" panose="02070309020205020404" pitchFamily="49" charset="0"/>
              </a:rPr>
              <a:t> = new </a:t>
            </a:r>
            <a:r>
              <a:rPr lang="en-US" altLang="en-US" sz="1600" dirty="0" err="1">
                <a:solidFill>
                  <a:schemeClr val="bg2"/>
                </a:solidFill>
                <a:latin typeface="Courier New" panose="02070309020205020404" pitchFamily="49" charset="0"/>
                <a:cs typeface="Courier New" panose="02070309020205020404" pitchFamily="49" charset="0"/>
              </a:rPr>
              <a:t>JButton</a:t>
            </a:r>
            <a:r>
              <a:rPr lang="en-US" altLang="en-US" sz="1600" dirty="0">
                <a:solidFill>
                  <a:schemeClr val="bg2"/>
                </a:solidFill>
                <a:latin typeface="Courier New" panose="02070309020205020404" pitchFamily="49" charset="0"/>
                <a:cs typeface="Courier New" panose="02070309020205020404" pitchFamily="49" charset="0"/>
              </a:rPr>
              <a:t>("OK");</a:t>
            </a:r>
          </a:p>
          <a:p>
            <a:pPr marL="0" indent="0">
              <a:spcBef>
                <a:spcPct val="50000"/>
              </a:spcBef>
              <a:buNone/>
            </a:pPr>
            <a:r>
              <a:rPr lang="en-US" altLang="en-US" sz="1600" dirty="0" err="1" smtClean="0">
                <a:solidFill>
                  <a:schemeClr val="bg2"/>
                </a:solidFill>
                <a:latin typeface="Courier New" panose="02070309020205020404" pitchFamily="49" charset="0"/>
                <a:cs typeface="Courier New" panose="02070309020205020404" pitchFamily="49" charset="0"/>
              </a:rPr>
              <a:t>jbt.addActionListener</a:t>
            </a:r>
            <a:r>
              <a:rPr lang="en-US" altLang="en-US" sz="1600" dirty="0" smtClean="0">
                <a:solidFill>
                  <a:schemeClr val="bg2"/>
                </a:solidFill>
                <a:latin typeface="Courier New" panose="02070309020205020404" pitchFamily="49" charset="0"/>
                <a:cs typeface="Courier New" panose="02070309020205020404" pitchFamily="49" charset="0"/>
              </a:rPr>
              <a:t>(</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new </a:t>
            </a:r>
            <a:r>
              <a:rPr lang="en-US" altLang="en-US" sz="1600" dirty="0" err="1" smtClean="0">
                <a:solidFill>
                  <a:schemeClr val="bg2"/>
                </a:solidFill>
                <a:latin typeface="Courier New" panose="02070309020205020404" pitchFamily="49" charset="0"/>
                <a:cs typeface="Courier New" panose="02070309020205020404" pitchFamily="49" charset="0"/>
              </a:rPr>
              <a:t>ActionListener</a:t>
            </a:r>
            <a:r>
              <a:rPr lang="en-US" altLang="en-US" sz="1600" dirty="0" smtClean="0">
                <a:solidFill>
                  <a:schemeClr val="bg2"/>
                </a:solidFill>
                <a:latin typeface="Courier New" panose="02070309020205020404" pitchFamily="49" charset="0"/>
                <a:cs typeface="Courier New" panose="02070309020205020404" pitchFamily="49" charset="0"/>
              </a:rPr>
              <a:t>() {</a:t>
            </a:r>
          </a:p>
          <a:p>
            <a:pPr marL="400050" lvl="1"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smtClean="0">
                <a:solidFill>
                  <a:schemeClr val="bg2"/>
                </a:solidFill>
                <a:latin typeface="Courier New" panose="02070309020205020404" pitchFamily="49" charset="0"/>
                <a:cs typeface="Courier New" panose="02070309020205020404" pitchFamily="49" charset="0"/>
              </a:rPr>
              <a:t>void </a:t>
            </a:r>
            <a:r>
              <a:rPr lang="en-US" altLang="en-US" sz="1600" dirty="0" err="1" smtClean="0">
                <a:solidFill>
                  <a:schemeClr val="bg2"/>
                </a:solidFill>
                <a:latin typeface="Courier New" panose="02070309020205020404" pitchFamily="49" charset="0"/>
                <a:cs typeface="Courier New" panose="02070309020205020404" pitchFamily="49" charset="0"/>
              </a:rPr>
              <a:t>actionPerformed</a:t>
            </a:r>
            <a:r>
              <a:rPr lang="en-US" altLang="en-US" sz="1600" dirty="0" smtClean="0">
                <a:solidFill>
                  <a:schemeClr val="bg2"/>
                </a:solidFill>
                <a:latin typeface="Courier New" panose="02070309020205020404" pitchFamily="49" charset="0"/>
                <a:cs typeface="Courier New" panose="02070309020205020404" pitchFamily="49" charset="0"/>
              </a:rPr>
              <a:t>(Event t) {</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		</a:t>
            </a:r>
            <a:r>
              <a:rPr lang="en-US" altLang="en-US" sz="1600" dirty="0" err="1" smtClean="0">
                <a:solidFill>
                  <a:schemeClr val="bg2"/>
                </a:solidFill>
                <a:latin typeface="Courier New" panose="02070309020205020404" pitchFamily="49" charset="0"/>
                <a:cs typeface="Courier New" panose="02070309020205020404" pitchFamily="49" charset="0"/>
              </a:rPr>
              <a:t>jbtActionPerformed</a:t>
            </a:r>
            <a:r>
              <a:rPr lang="en-US" altLang="en-US" sz="1600" dirty="0" smtClean="0">
                <a:solidFill>
                  <a:schemeClr val="bg2"/>
                </a:solidFill>
                <a:latin typeface="Courier New" panose="02070309020205020404" pitchFamily="49" charset="0"/>
                <a:cs typeface="Courier New" panose="02070309020205020404" pitchFamily="49" charset="0"/>
              </a:rPr>
              <a:t>();</a:t>
            </a:r>
            <a:endParaRPr lang="en-US" altLang="en-US" sz="1600" dirty="0" smtClean="0">
              <a:solidFill>
                <a:schemeClr val="bg2"/>
              </a:solidFill>
              <a:latin typeface="Courier New" panose="02070309020205020404" pitchFamily="49" charset="0"/>
              <a:cs typeface="Courier New" panose="02070309020205020404" pitchFamily="49" charset="0"/>
            </a:endParaRPr>
          </a:p>
          <a:p>
            <a:pPr marL="400050" lvl="1"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smtClean="0">
                <a:solidFill>
                  <a:schemeClr val="bg2"/>
                </a:solidFill>
                <a:latin typeface="Courier New" panose="02070309020205020404" pitchFamily="49" charset="0"/>
                <a:cs typeface="Courier New" panose="02070309020205020404" pitchFamily="49" charset="0"/>
              </a:rPr>
              <a:t>}</a:t>
            </a:r>
          </a:p>
          <a:p>
            <a:pPr marL="400050" lvl="1"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a:t>
            </a:r>
          </a:p>
          <a:p>
            <a:pPr marL="0"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a:t>
            </a:r>
          </a:p>
          <a:p>
            <a:pPr marL="0" indent="0">
              <a:spcBef>
                <a:spcPct val="50000"/>
              </a:spcBef>
              <a:buNone/>
            </a:pPr>
            <a:r>
              <a:rPr lang="en-US" altLang="en-US" sz="1600" dirty="0" smtClean="0">
                <a:solidFill>
                  <a:schemeClr val="bg2"/>
                </a:solidFill>
                <a:latin typeface="Courier New" panose="02070309020205020404" pitchFamily="49" charset="0"/>
                <a:cs typeface="Courier New" panose="02070309020205020404" pitchFamily="49" charset="0"/>
              </a:rPr>
              <a:t>Void </a:t>
            </a:r>
            <a:r>
              <a:rPr lang="en-US" altLang="en-US" sz="1600" dirty="0" err="1" smtClean="0">
                <a:solidFill>
                  <a:schemeClr val="bg2"/>
                </a:solidFill>
                <a:latin typeface="Courier New" panose="02070309020205020404" pitchFamily="49" charset="0"/>
                <a:cs typeface="Courier New" panose="02070309020205020404" pitchFamily="49" charset="0"/>
              </a:rPr>
              <a:t>jbtActionPerformed</a:t>
            </a:r>
            <a:r>
              <a:rPr lang="en-US" altLang="en-US" sz="1600" dirty="0" smtClean="0">
                <a:solidFill>
                  <a:schemeClr val="bg2"/>
                </a:solidFill>
                <a:latin typeface="Courier New" panose="02070309020205020404" pitchFamily="49" charset="0"/>
                <a:cs typeface="Courier New" panose="02070309020205020404" pitchFamily="49" charset="0"/>
              </a:rPr>
              <a:t>() {</a:t>
            </a:r>
          </a:p>
          <a:p>
            <a:pPr marL="0"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	</a:t>
            </a:r>
            <a:r>
              <a:rPr lang="en-US" altLang="en-US" sz="1600" dirty="0" smtClean="0">
                <a:solidFill>
                  <a:schemeClr val="bg2"/>
                </a:solidFill>
                <a:latin typeface="Courier New" panose="02070309020205020404" pitchFamily="49" charset="0"/>
                <a:cs typeface="Courier New" panose="02070309020205020404" pitchFamily="49" charset="0"/>
              </a:rPr>
              <a:t>// add your codes here</a:t>
            </a:r>
          </a:p>
          <a:p>
            <a:pPr marL="0" indent="0">
              <a:spcBef>
                <a:spcPct val="50000"/>
              </a:spcBef>
              <a:buNone/>
            </a:pPr>
            <a:r>
              <a:rPr lang="en-US" altLang="en-US" sz="1600" dirty="0">
                <a:solidFill>
                  <a:schemeClr val="bg2"/>
                </a:solidFill>
                <a:latin typeface="Courier New" panose="02070309020205020404" pitchFamily="49" charset="0"/>
                <a:cs typeface="Courier New" panose="02070309020205020404" pitchFamily="49" charset="0"/>
              </a:rPr>
              <a:t>}</a:t>
            </a:r>
            <a:endParaRPr lang="en-US" altLang="en-US" sz="1600" dirty="0">
              <a:solidFill>
                <a:schemeClr val="bg2"/>
              </a:solidFill>
              <a:latin typeface="Courier New" panose="02070309020205020404" pitchFamily="49" charset="0"/>
              <a:cs typeface="Courier New" panose="02070309020205020404" pitchFamily="49" charset="0"/>
            </a:endParaRPr>
          </a:p>
          <a:p>
            <a:pPr marL="0" indent="0">
              <a:buNone/>
            </a:pPr>
            <a:endParaRPr lang="en-US" sz="1600" dirty="0">
              <a:solidFill>
                <a:schemeClr val="bg2"/>
              </a:solidFill>
            </a:endParaRPr>
          </a:p>
        </p:txBody>
      </p:sp>
      <p:sp>
        <p:nvSpPr>
          <p:cNvPr id="4" name="Slide Number Placeholder 3"/>
          <p:cNvSpPr>
            <a:spLocks noGrp="1"/>
          </p:cNvSpPr>
          <p:nvPr>
            <p:ph type="sldNum" sz="quarter" idx="11"/>
          </p:nvPr>
        </p:nvSpPr>
        <p:spPr/>
        <p:txBody>
          <a:bodyPr/>
          <a:lstStyle/>
          <a:p>
            <a:fld id="{8FD135EB-730E-490E-9180-818B9E2779F0}" type="slidenum">
              <a:rPr lang="en-US" altLang="en-US" smtClean="0"/>
              <a:t>11</a:t>
            </a:fld>
            <a:endParaRPr lang="en-US" altLang="en-US"/>
          </a:p>
        </p:txBody>
      </p:sp>
    </p:spTree>
    <p:extLst>
      <p:ext uri="{BB962C8B-B14F-4D97-AF65-F5344CB8AC3E}">
        <p14:creationId xmlns:p14="http://schemas.microsoft.com/office/powerpoint/2010/main" val="3955562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929BED8-8F76-462E-AF58-CF54CBEEDF0E}" type="slidenum">
              <a:rPr lang="en-US" altLang="en-US"/>
              <a:t>12</a:t>
            </a:fld>
            <a:endParaRPr lang="en-US" altLang="en-US"/>
          </a:p>
        </p:txBody>
      </p:sp>
      <p:sp>
        <p:nvSpPr>
          <p:cNvPr id="326658" name="Rectangle 2"/>
          <p:cNvSpPr>
            <a:spLocks noGrp="1" noChangeArrowheads="1"/>
          </p:cNvSpPr>
          <p:nvPr>
            <p:ph type="title"/>
          </p:nvPr>
        </p:nvSpPr>
        <p:spPr>
          <a:xfrm>
            <a:off x="685800" y="152400"/>
            <a:ext cx="7772400" cy="609600"/>
          </a:xfrm>
        </p:spPr>
        <p:txBody>
          <a:bodyPr/>
          <a:lstStyle/>
          <a:p>
            <a:r>
              <a:rPr lang="en-US" altLang="en-US"/>
              <a:t>Selected Event Handlers</a:t>
            </a:r>
            <a:r>
              <a:rPr lang="en-US" altLang="en-US">
                <a:solidFill>
                  <a:schemeClr val="tx1"/>
                </a:solidFill>
                <a:latin typeface="Book Antiqua" panose="02040602050305030304" pitchFamily="18" charset="0"/>
              </a:rPr>
              <a:t> </a:t>
            </a:r>
          </a:p>
        </p:txBody>
      </p:sp>
      <p:sp>
        <p:nvSpPr>
          <p:cNvPr id="326659" name="Text Box 3"/>
          <p:cNvSpPr txBox="1">
            <a:spLocks noChangeArrowheads="1"/>
          </p:cNvSpPr>
          <p:nvPr/>
        </p:nvSpPr>
        <p:spPr bwMode="auto">
          <a:xfrm>
            <a:off x="228600" y="1066800"/>
            <a:ext cx="8763000" cy="540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35">
              <a:tabLst>
                <a:tab pos="2000250" algn="l"/>
                <a:tab pos="4457700" algn="l"/>
              </a:tabLst>
              <a:defRPr sz="2400">
                <a:solidFill>
                  <a:schemeClr val="tx1"/>
                </a:solidFill>
                <a:latin typeface="Times New Roman" panose="02020603050405020304" pitchFamily="18" charset="0"/>
              </a:defRPr>
            </a:lvl1pPr>
            <a:lvl2pPr defTabSz="-635">
              <a:tabLst>
                <a:tab pos="2000250" algn="l"/>
                <a:tab pos="4457700" algn="l"/>
              </a:tabLst>
              <a:defRPr sz="2400">
                <a:solidFill>
                  <a:schemeClr val="tx1"/>
                </a:solidFill>
                <a:latin typeface="Times New Roman" panose="02020603050405020304" pitchFamily="18" charset="0"/>
              </a:defRPr>
            </a:lvl2pPr>
            <a:lvl3pPr defTabSz="-635">
              <a:tabLst>
                <a:tab pos="2000250" algn="l"/>
                <a:tab pos="4457700" algn="l"/>
              </a:tabLst>
              <a:defRPr sz="2400">
                <a:solidFill>
                  <a:schemeClr val="tx1"/>
                </a:solidFill>
                <a:latin typeface="Times New Roman" panose="02020603050405020304" pitchFamily="18" charset="0"/>
              </a:defRPr>
            </a:lvl3pPr>
            <a:lvl4pPr defTabSz="-635">
              <a:tabLst>
                <a:tab pos="2000250" algn="l"/>
                <a:tab pos="4457700" algn="l"/>
              </a:tabLst>
              <a:defRPr sz="2400">
                <a:solidFill>
                  <a:schemeClr val="tx1"/>
                </a:solidFill>
                <a:latin typeface="Times New Roman" panose="02020603050405020304" pitchFamily="18" charset="0"/>
              </a:defRPr>
            </a:lvl4pPr>
            <a:lvl5pPr defTabSz="-635">
              <a:tabLst>
                <a:tab pos="2000250" algn="l"/>
                <a:tab pos="4457700" algn="l"/>
              </a:tabLst>
              <a:defRPr sz="2400">
                <a:solidFill>
                  <a:schemeClr val="tx1"/>
                </a:solidFill>
                <a:latin typeface="Times New Roman" panose="02020603050405020304" pitchFamily="18" charset="0"/>
              </a:defRPr>
            </a:lvl5pPr>
            <a:lvl6pPr defTabSz="-635"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6pPr>
            <a:lvl7pPr defTabSz="-635"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7pPr>
            <a:lvl8pPr defTabSz="-635"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8pPr>
            <a:lvl9pPr defTabSz="-635"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9pPr>
          </a:lstStyle>
          <a:p>
            <a:r>
              <a:rPr lang="en-US" altLang="en-US" sz="2000" b="1"/>
              <a:t>Event Class	Listener Interface	Listener Methods (Handlers)</a:t>
            </a:r>
            <a:br>
              <a:rPr lang="en-US" altLang="en-US" sz="2000" b="1"/>
            </a:br>
            <a:r>
              <a:rPr lang="en-US" altLang="en-US" sz="1600">
                <a:latin typeface="Courier New" panose="02070309020205020404" pitchFamily="49" charset="0"/>
              </a:rPr>
              <a:t>ActionEvent	ActionListener	actionPerformed(ActionEvent)</a:t>
            </a:r>
          </a:p>
          <a:p>
            <a:r>
              <a:rPr lang="en-US" altLang="en-US" sz="1600">
                <a:latin typeface="Courier New" panose="02070309020205020404" pitchFamily="49" charset="0"/>
              </a:rPr>
              <a:t>ItemEvent	ItemListener	itemStateChanged(ItemEvent)</a:t>
            </a:r>
          </a:p>
          <a:p>
            <a:r>
              <a:rPr lang="en-US" altLang="en-US" sz="1600">
                <a:latin typeface="Courier New" panose="02070309020205020404" pitchFamily="49" charset="0"/>
              </a:rPr>
              <a:t>WindowEvent	WindowListener	windowClosing(WindowEvent)</a:t>
            </a:r>
          </a:p>
          <a:p>
            <a:r>
              <a:rPr lang="en-US" altLang="en-US" sz="1600">
                <a:latin typeface="Courier New" panose="02070309020205020404" pitchFamily="49" charset="0"/>
              </a:rPr>
              <a:t>		windowOpened(WindowEvent)</a:t>
            </a:r>
          </a:p>
          <a:p>
            <a:r>
              <a:rPr lang="en-US" altLang="en-US" sz="1600">
                <a:latin typeface="Courier New" panose="02070309020205020404" pitchFamily="49" charset="0"/>
              </a:rPr>
              <a:t>		windowIconified(WindowEvent)</a:t>
            </a:r>
          </a:p>
          <a:p>
            <a:r>
              <a:rPr lang="en-US" altLang="en-US" sz="1600">
                <a:latin typeface="Courier New" panose="02070309020205020404" pitchFamily="49" charset="0"/>
              </a:rPr>
              <a:t>		windowDeiconified(WindowEvent)</a:t>
            </a:r>
          </a:p>
          <a:p>
            <a:r>
              <a:rPr lang="en-US" altLang="en-US" sz="1600">
                <a:latin typeface="Courier New" panose="02070309020205020404" pitchFamily="49" charset="0"/>
              </a:rPr>
              <a:t>		windowClosed(WindowEvent)</a:t>
            </a:r>
          </a:p>
          <a:p>
            <a:r>
              <a:rPr lang="en-US" altLang="en-US" sz="1600">
                <a:latin typeface="Courier New" panose="02070309020205020404" pitchFamily="49" charset="0"/>
              </a:rPr>
              <a:t>		windowActivated(WindowEvent)</a:t>
            </a:r>
          </a:p>
          <a:p>
            <a:r>
              <a:rPr lang="en-US" altLang="en-US" sz="1600">
                <a:latin typeface="Courier New" panose="02070309020205020404" pitchFamily="49" charset="0"/>
              </a:rPr>
              <a:t>		windowDeactivated(WindowEvent)</a:t>
            </a:r>
          </a:p>
          <a:p>
            <a:pPr algn="just"/>
            <a:r>
              <a:rPr lang="en-US" altLang="en-US" sz="1600">
                <a:latin typeface="Courier New" panose="02070309020205020404" pitchFamily="49" charset="0"/>
              </a:rPr>
              <a:t>ContainerEvent	ContainerListener	componentAdded(ContainerEvent)</a:t>
            </a:r>
          </a:p>
          <a:p>
            <a:pPr algn="just"/>
            <a:r>
              <a:rPr lang="en-US" altLang="en-US" sz="1600">
                <a:latin typeface="Courier New" panose="02070309020205020404" pitchFamily="49" charset="0"/>
              </a:rPr>
              <a:t>		componentRemoved(ContainerEvent) MouseEvent	MouseListener	mousePressed(MouseEvent)</a:t>
            </a:r>
          </a:p>
          <a:p>
            <a:pPr algn="just"/>
            <a:r>
              <a:rPr lang="en-US" altLang="en-US" sz="1600">
                <a:latin typeface="Courier New" panose="02070309020205020404" pitchFamily="49" charset="0"/>
              </a:rPr>
              <a:t>		mouseReleased(MouseEvent) </a:t>
            </a:r>
          </a:p>
          <a:p>
            <a:pPr algn="just"/>
            <a:r>
              <a:rPr lang="en-US" altLang="en-US" sz="1600">
                <a:latin typeface="Courier New" panose="02070309020205020404" pitchFamily="49" charset="0"/>
              </a:rPr>
              <a:t>                                     mouseClicked(MouseEvent)</a:t>
            </a:r>
          </a:p>
          <a:p>
            <a:pPr algn="just"/>
            <a:r>
              <a:rPr lang="en-US" altLang="en-US" sz="1600">
                <a:latin typeface="Courier New" panose="02070309020205020404" pitchFamily="49" charset="0"/>
              </a:rPr>
              <a:t>                                     mouseExited(MouseEvent)</a:t>
            </a:r>
            <a:r>
              <a:rPr lang="en-US" altLang="en-US" sz="1600">
                <a:latin typeface="Book Antiqua" panose="02040602050305030304" pitchFamily="18" charset="0"/>
              </a:rPr>
              <a:t>	</a:t>
            </a:r>
          </a:p>
          <a:p>
            <a:pPr algn="just"/>
            <a:r>
              <a:rPr lang="en-US" altLang="en-US" sz="1600">
                <a:latin typeface="Courier New" panose="02070309020205020404" pitchFamily="49" charset="0"/>
              </a:rPr>
              <a:t>                                     mouseEntered(MouseEvent)</a:t>
            </a:r>
            <a:endParaRPr lang="en-US" altLang="en-US">
              <a:latin typeface="Book Antiqua" panose="02040602050305030304" pitchFamily="18" charset="0"/>
            </a:endParaRPr>
          </a:p>
          <a:p>
            <a:pPr algn="just"/>
            <a:r>
              <a:rPr lang="en-US" altLang="en-US" sz="1600">
                <a:latin typeface="Courier New" panose="02070309020205020404" pitchFamily="49" charset="0"/>
              </a:rPr>
              <a:t>KeyEvent	KeyListener	keyPressed(KeyEvent)</a:t>
            </a:r>
          </a:p>
          <a:p>
            <a:pPr algn="just"/>
            <a:r>
              <a:rPr lang="en-US" altLang="en-US" sz="1600">
                <a:latin typeface="Courier New" panose="02070309020205020404" pitchFamily="49" charset="0"/>
              </a:rPr>
              <a:t>		keyReleased(KeyEvent) </a:t>
            </a:r>
          </a:p>
          <a:p>
            <a:pPr algn="just"/>
            <a:r>
              <a:rPr lang="en-US" altLang="en-US" sz="1600">
                <a:latin typeface="Courier New" panose="02070309020205020404" pitchFamily="49" charset="0"/>
              </a:rPr>
              <a:t>                                     keyTypeed(KeyEvent)</a:t>
            </a:r>
          </a:p>
          <a:p>
            <a:pPr>
              <a:spcBef>
                <a:spcPct val="50000"/>
              </a:spcBef>
            </a:pPr>
            <a:endParaRPr lang="en-US" altLang="en-US" sz="160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35E39FB-1D8E-48D8-BB8B-39999D7E79BF}" type="slidenum">
              <a:rPr lang="en-US" altLang="en-US"/>
              <a:t>13</a:t>
            </a:fld>
            <a:endParaRPr lang="en-US" altLang="en-US"/>
          </a:p>
        </p:txBody>
      </p:sp>
      <p:sp>
        <p:nvSpPr>
          <p:cNvPr id="338946" name="Rectangle 2"/>
          <p:cNvSpPr>
            <a:spLocks noGrp="1" noChangeArrowheads="1"/>
          </p:cNvSpPr>
          <p:nvPr>
            <p:ph type="title"/>
          </p:nvPr>
        </p:nvSpPr>
        <p:spPr>
          <a:xfrm>
            <a:off x="685800" y="152400"/>
            <a:ext cx="7772400" cy="762000"/>
          </a:xfrm>
          <a:noFill/>
        </p:spPr>
        <p:txBody>
          <a:bodyPr/>
          <a:lstStyle/>
          <a:p>
            <a:r>
              <a:rPr lang="en-US" altLang="en-US"/>
              <a:t>java.awt.event.ActionEvent</a:t>
            </a:r>
            <a:endParaRPr lang="en-US" altLang="en-US">
              <a:solidFill>
                <a:schemeClr val="tx1"/>
              </a:solidFill>
              <a:latin typeface="Book Antiqua" panose="02040602050305030304" pitchFamily="18" charset="0"/>
            </a:endParaRPr>
          </a:p>
        </p:txBody>
      </p:sp>
      <p:sp>
        <p:nvSpPr>
          <p:cNvPr id="338952" name="Rectangle 8"/>
          <p:cNvSpPr>
            <a:spLocks noChangeArrowheads="1"/>
          </p:cNvSpPr>
          <p:nvPr/>
        </p:nvSpPr>
        <p:spPr bwMode="auto">
          <a:xfrm>
            <a:off x="2386013"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38951" name="Object 7"/>
          <p:cNvGraphicFramePr>
            <a:graphicFrameLocks noChangeAspect="1"/>
          </p:cNvGraphicFramePr>
          <p:nvPr/>
        </p:nvGraphicFramePr>
        <p:xfrm>
          <a:off x="0" y="1066800"/>
          <a:ext cx="9144000" cy="4319588"/>
        </p:xfrm>
        <a:graphic>
          <a:graphicData uri="http://schemas.openxmlformats.org/presentationml/2006/ole">
            <mc:AlternateContent xmlns:mc="http://schemas.openxmlformats.org/markup-compatibility/2006">
              <mc:Choice xmlns:v="urn:schemas-microsoft-com:vml" Requires="v">
                <p:oleObj spid="_x0000_s338963" name="Picture" r:id="rId3" imgW="4380230" imgH="2058670" progId="Word.Picture.8">
                  <p:embed/>
                </p:oleObj>
              </mc:Choice>
              <mc:Fallback>
                <p:oleObj name="Picture" r:id="rId3" imgW="4380230" imgH="205867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9144000" cy="43195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70A52D6-1C56-44E4-A180-EEE2EBC34AD4}" type="slidenum">
              <a:rPr lang="en-US" altLang="en-US"/>
              <a:t>14</a:t>
            </a:fld>
            <a:endParaRPr lang="en-US" altLang="en-US"/>
          </a:p>
        </p:txBody>
      </p:sp>
      <p:sp>
        <p:nvSpPr>
          <p:cNvPr id="400386" name="Rectangle 2"/>
          <p:cNvSpPr>
            <a:spLocks noGrp="1" noChangeArrowheads="1"/>
          </p:cNvSpPr>
          <p:nvPr>
            <p:ph type="title"/>
          </p:nvPr>
        </p:nvSpPr>
        <p:spPr>
          <a:xfrm>
            <a:off x="685800" y="0"/>
            <a:ext cx="7772400" cy="1428750"/>
          </a:xfrm>
        </p:spPr>
        <p:txBody>
          <a:bodyPr/>
          <a:lstStyle/>
          <a:p>
            <a:r>
              <a:rPr lang="en-US" altLang="en-US" sz="4000"/>
              <a:t>Example: First Version for ControlCircle (no listeners)</a:t>
            </a:r>
          </a:p>
        </p:txBody>
      </p:sp>
      <p:sp>
        <p:nvSpPr>
          <p:cNvPr id="400387" name="Rectangle 3"/>
          <p:cNvSpPr>
            <a:spLocks noGrp="1" noChangeArrowheads="1"/>
          </p:cNvSpPr>
          <p:nvPr>
            <p:ph type="body" idx="1"/>
          </p:nvPr>
        </p:nvSpPr>
        <p:spPr>
          <a:xfrm>
            <a:off x="609600" y="1600200"/>
            <a:ext cx="8077200" cy="1219200"/>
          </a:xfrm>
        </p:spPr>
        <p:txBody>
          <a:bodyPr/>
          <a:lstStyle/>
          <a:p>
            <a:pPr marL="0" indent="0">
              <a:spcBef>
                <a:spcPct val="50000"/>
              </a:spcBef>
              <a:buFont typeface="Monotype Sorts" pitchFamily="2" charset="2"/>
              <a:buNone/>
            </a:pPr>
            <a:r>
              <a:rPr lang="en-US" altLang="en-US"/>
              <a:t>Now let us consider to write a program that uses two buttons to control the size of a circle. </a:t>
            </a:r>
          </a:p>
        </p:txBody>
      </p:sp>
      <p:pic>
        <p:nvPicPr>
          <p:cNvPr id="400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24384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76600"/>
            <a:ext cx="23622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90" name="AutoShape 6">
            <a:hlinkClick r:id="" action="ppaction://noaction" highlightClick="1"/>
          </p:cNvPr>
          <p:cNvSpPr>
            <a:spLocks noChangeArrowheads="1"/>
          </p:cNvSpPr>
          <p:nvPr/>
        </p:nvSpPr>
        <p:spPr bwMode="auto">
          <a:xfrm>
            <a:off x="1752600" y="54864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4" action="ppaction://program"/>
              </a:rPr>
              <a:t>ControlCircle1</a:t>
            </a:r>
            <a:endParaRPr lang="en-US" altLang="en-US">
              <a:solidFill>
                <a:schemeClr val="accent1"/>
              </a:solidFill>
            </a:endParaRPr>
          </a:p>
        </p:txBody>
      </p:sp>
      <p:sp>
        <p:nvSpPr>
          <p:cNvPr id="400391" name="AutoShape 7">
            <a:hlinkClick r:id="rId5"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6360A0E-769C-4F51-9F95-47975FFF1BBC}" type="slidenum">
              <a:rPr lang="en-US" altLang="en-US"/>
              <a:t>15</a:t>
            </a:fld>
            <a:endParaRPr lang="en-US" altLang="en-US"/>
          </a:p>
        </p:txBody>
      </p:sp>
      <p:sp>
        <p:nvSpPr>
          <p:cNvPr id="401410" name="Rectangle 2"/>
          <p:cNvSpPr>
            <a:spLocks noGrp="1" noChangeArrowheads="1"/>
          </p:cNvSpPr>
          <p:nvPr>
            <p:ph type="title"/>
          </p:nvPr>
        </p:nvSpPr>
        <p:spPr>
          <a:xfrm>
            <a:off x="0" y="152400"/>
            <a:ext cx="8991600" cy="1371600"/>
          </a:xfrm>
        </p:spPr>
        <p:txBody>
          <a:bodyPr/>
          <a:lstStyle/>
          <a:p>
            <a:r>
              <a:rPr lang="en-US" altLang="en-US" sz="4000"/>
              <a:t>Example: Second Version for ControlCircle (with listener for Enlarge)</a:t>
            </a:r>
          </a:p>
        </p:txBody>
      </p:sp>
      <p:sp>
        <p:nvSpPr>
          <p:cNvPr id="401411"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pitchFamily="2" charset="2"/>
              <a:buNone/>
            </a:pPr>
            <a:r>
              <a:rPr lang="en-US" altLang="en-US"/>
              <a:t>Now let us consider to write a program that uses two buttons to control the size of a circle. </a:t>
            </a:r>
          </a:p>
        </p:txBody>
      </p:sp>
      <p:pic>
        <p:nvPicPr>
          <p:cNvPr id="401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24384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76600"/>
            <a:ext cx="23622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4" action="ppaction://program"/>
              </a:rPr>
              <a:t>ControlCircle2</a:t>
            </a:r>
            <a:endParaRPr lang="en-US" altLang="en-US">
              <a:solidFill>
                <a:schemeClr val="accent1"/>
              </a:solidFill>
            </a:endParaRPr>
          </a:p>
        </p:txBody>
      </p:sp>
      <p:sp>
        <p:nvSpPr>
          <p:cNvPr id="401415" name="AutoShape 7">
            <a:hlinkClick r:id="rId5"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FE4FC4-BB66-4BB9-BE08-801509D0075E}" type="slidenum">
              <a:rPr lang="en-US" altLang="en-US"/>
              <a:t>16</a:t>
            </a:fld>
            <a:endParaRPr lang="en-US" altLang="en-US"/>
          </a:p>
        </p:txBody>
      </p:sp>
      <p:sp>
        <p:nvSpPr>
          <p:cNvPr id="388098" name="Rectangle 2"/>
          <p:cNvSpPr>
            <a:spLocks noGrp="1" noChangeArrowheads="1"/>
          </p:cNvSpPr>
          <p:nvPr>
            <p:ph type="title"/>
          </p:nvPr>
        </p:nvSpPr>
        <p:spPr>
          <a:xfrm>
            <a:off x="685800" y="0"/>
            <a:ext cx="7772400" cy="1428750"/>
          </a:xfrm>
        </p:spPr>
        <p:txBody>
          <a:bodyPr/>
          <a:lstStyle/>
          <a:p>
            <a:r>
              <a:rPr lang="en-US" altLang="en-US"/>
              <a:t>Inner Class Listeners</a:t>
            </a:r>
          </a:p>
        </p:txBody>
      </p:sp>
      <p:sp>
        <p:nvSpPr>
          <p:cNvPr id="388099" name="Rectangle 3"/>
          <p:cNvSpPr>
            <a:spLocks noGrp="1" noChangeArrowheads="1"/>
          </p:cNvSpPr>
          <p:nvPr>
            <p:ph type="body" idx="1"/>
          </p:nvPr>
        </p:nvSpPr>
        <p:spPr>
          <a:xfrm>
            <a:off x="609600" y="1371600"/>
            <a:ext cx="8077200" cy="3657600"/>
          </a:xfrm>
        </p:spPr>
        <p:txBody>
          <a:bodyPr/>
          <a:lstStyle/>
          <a:p>
            <a:pPr marL="0" indent="0">
              <a:spcBef>
                <a:spcPct val="50000"/>
              </a:spcBef>
              <a:buFont typeface="Monotype Sorts" pitchFamily="2" charset="2"/>
              <a:buNone/>
            </a:pPr>
            <a:r>
              <a:rPr lang="en-US" altLang="en-US" sz="3600"/>
              <a:t>A listener class is designed specifically to create a listener object for a GUI component (e.g., a button). It will not be shared by other applications. So, it is appropriate to define the listener class inside the frame class as an inner class.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75652D-F8D0-4917-8B47-48EAEB1EA3D5}" type="slidenum">
              <a:rPr lang="en-US" altLang="en-US"/>
              <a:t>17</a:t>
            </a:fld>
            <a:endParaRPr lang="en-US" altLang="en-US"/>
          </a:p>
        </p:txBody>
      </p:sp>
      <p:sp>
        <p:nvSpPr>
          <p:cNvPr id="392194" name="Rectangle 2"/>
          <p:cNvSpPr>
            <a:spLocks noGrp="1" noChangeArrowheads="1"/>
          </p:cNvSpPr>
          <p:nvPr>
            <p:ph type="title"/>
          </p:nvPr>
        </p:nvSpPr>
        <p:spPr>
          <a:xfrm>
            <a:off x="685800" y="0"/>
            <a:ext cx="7772400" cy="1428750"/>
          </a:xfrm>
        </p:spPr>
        <p:txBody>
          <a:bodyPr/>
          <a:lstStyle/>
          <a:p>
            <a:r>
              <a:rPr lang="en-US" altLang="en-US"/>
              <a:t>Inner Classes</a:t>
            </a:r>
          </a:p>
        </p:txBody>
      </p:sp>
      <p:sp>
        <p:nvSpPr>
          <p:cNvPr id="392195" name="Rectangle 3"/>
          <p:cNvSpPr>
            <a:spLocks noGrp="1" noChangeArrowheads="1"/>
          </p:cNvSpPr>
          <p:nvPr>
            <p:ph type="body" idx="1"/>
          </p:nvPr>
        </p:nvSpPr>
        <p:spPr>
          <a:xfrm>
            <a:off x="685800" y="1371600"/>
            <a:ext cx="7467600" cy="4953000"/>
          </a:xfrm>
        </p:spPr>
        <p:txBody>
          <a:bodyPr/>
          <a:lstStyle/>
          <a:p>
            <a:pPr>
              <a:spcBef>
                <a:spcPct val="50000"/>
              </a:spcBef>
              <a:buFont typeface="Monotype Sorts" pitchFamily="2" charset="2"/>
              <a:buNone/>
            </a:pPr>
            <a:r>
              <a:rPr lang="en-US" altLang="en-US" sz="2800"/>
              <a:t>Inner class: A class is a member of another class.</a:t>
            </a:r>
          </a:p>
          <a:p>
            <a:pPr>
              <a:spcBef>
                <a:spcPct val="50000"/>
              </a:spcBef>
              <a:buFont typeface="Monotype Sorts" pitchFamily="2" charset="2"/>
              <a:buNone/>
            </a:pPr>
            <a:r>
              <a:rPr lang="en-US" altLang="en-US" sz="2800"/>
              <a:t>Advantages: In some applications, you can use an inner class to make programs simple.</a:t>
            </a:r>
          </a:p>
          <a:p>
            <a:pPr>
              <a:spcBef>
                <a:spcPct val="50000"/>
              </a:spcBef>
            </a:pPr>
            <a:r>
              <a:rPr lang="en-US" altLang="en-US" sz="2800"/>
              <a:t>An inner class can reference the data and methods defined in the outer class in which it nests, so you do not need to pass the reference of the outer class to the constructor of the inner class.</a:t>
            </a:r>
          </a:p>
        </p:txBody>
      </p:sp>
      <p:sp>
        <p:nvSpPr>
          <p:cNvPr id="392196" name="AutoShape 4">
            <a:hlinkClick r:id="" action="ppaction://noaction" highlightClick="1"/>
          </p:cNvPr>
          <p:cNvSpPr>
            <a:spLocks noChangeArrowheads="1"/>
          </p:cNvSpPr>
          <p:nvPr/>
        </p:nvSpPr>
        <p:spPr bwMode="auto">
          <a:xfrm>
            <a:off x="4572000" y="5638800"/>
            <a:ext cx="2590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hlinkfile"/>
              </a:rPr>
              <a:t>ShowInnerClass</a:t>
            </a:r>
            <a:endParaRPr lang="en-US" altLang="en-US">
              <a:solidFill>
                <a:schemeClr val="accen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0DD93B-A639-4DD9-98B1-00E5BA4527E7}" type="slidenum">
              <a:rPr lang="en-US" altLang="en-US"/>
              <a:t>18</a:t>
            </a:fld>
            <a:endParaRPr lang="en-US" altLang="en-US"/>
          </a:p>
        </p:txBody>
      </p:sp>
      <p:sp>
        <p:nvSpPr>
          <p:cNvPr id="391170" name="Rectangle 2"/>
          <p:cNvSpPr>
            <a:spLocks noGrp="1" noChangeArrowheads="1"/>
          </p:cNvSpPr>
          <p:nvPr>
            <p:ph type="title"/>
          </p:nvPr>
        </p:nvSpPr>
        <p:spPr>
          <a:xfrm>
            <a:off x="685800" y="304800"/>
            <a:ext cx="7772400" cy="609600"/>
          </a:xfrm>
        </p:spPr>
        <p:txBody>
          <a:bodyPr/>
          <a:lstStyle/>
          <a:p>
            <a:r>
              <a:rPr lang="en-US" altLang="en-US" sz="4000"/>
              <a:t>Inner Classes, cont.</a:t>
            </a:r>
          </a:p>
        </p:txBody>
      </p:sp>
      <p:sp>
        <p:nvSpPr>
          <p:cNvPr id="391175"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1174" name="Object 6"/>
          <p:cNvGraphicFramePr>
            <a:graphicFrameLocks noChangeAspect="1"/>
          </p:cNvGraphicFramePr>
          <p:nvPr/>
        </p:nvGraphicFramePr>
        <p:xfrm>
          <a:off x="152400" y="1143000"/>
          <a:ext cx="8763000" cy="4986338"/>
        </p:xfrm>
        <a:graphic>
          <a:graphicData uri="http://schemas.openxmlformats.org/presentationml/2006/ole">
            <mc:AlternateContent xmlns:mc="http://schemas.openxmlformats.org/markup-compatibility/2006">
              <mc:Choice xmlns:v="urn:schemas-microsoft-com:vml" Requires="v">
                <p:oleObj spid="_x0000_s391184" name="Picture" r:id="rId3" imgW="4575175" imgH="2601595" progId="Word.Picture.8">
                  <p:embed/>
                </p:oleObj>
              </mc:Choice>
              <mc:Fallback>
                <p:oleObj name="Picture" r:id="rId3" imgW="4575175" imgH="2601595"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763000" cy="49863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833D9CA-871F-4475-9E0D-B32C18075B86}" type="slidenum">
              <a:rPr lang="en-US" altLang="en-US"/>
              <a:t>19</a:t>
            </a:fld>
            <a:endParaRPr lang="en-US" altLang="en-US"/>
          </a:p>
        </p:txBody>
      </p:sp>
      <p:sp>
        <p:nvSpPr>
          <p:cNvPr id="389122" name="Rectangle 2"/>
          <p:cNvSpPr>
            <a:spLocks noGrp="1" noChangeArrowheads="1"/>
          </p:cNvSpPr>
          <p:nvPr>
            <p:ph type="title"/>
          </p:nvPr>
        </p:nvSpPr>
        <p:spPr>
          <a:xfrm>
            <a:off x="685800" y="0"/>
            <a:ext cx="7772400" cy="1428750"/>
          </a:xfrm>
        </p:spPr>
        <p:txBody>
          <a:bodyPr/>
          <a:lstStyle/>
          <a:p>
            <a:r>
              <a:rPr lang="en-US" altLang="en-US"/>
              <a:t>Inner Classes (cont.)</a:t>
            </a:r>
          </a:p>
        </p:txBody>
      </p:sp>
      <p:sp>
        <p:nvSpPr>
          <p:cNvPr id="389123" name="Rectangle 3"/>
          <p:cNvSpPr>
            <a:spLocks noGrp="1" noChangeArrowheads="1"/>
          </p:cNvSpPr>
          <p:nvPr>
            <p:ph type="body" idx="1"/>
          </p:nvPr>
        </p:nvSpPr>
        <p:spPr>
          <a:xfrm>
            <a:off x="685800" y="1371600"/>
            <a:ext cx="7467600" cy="4953000"/>
          </a:xfrm>
        </p:spPr>
        <p:txBody>
          <a:bodyPr/>
          <a:lstStyle/>
          <a:p>
            <a:pPr>
              <a:spcBef>
                <a:spcPct val="50000"/>
              </a:spcBef>
            </a:pPr>
            <a:r>
              <a:rPr lang="en-US" altLang="en-US">
                <a:cs typeface="Times New Roman" panose="02020603050405020304" pitchFamily="18" charset="0"/>
              </a:rPr>
              <a:t>Inner classes can make programs simple and concise. </a:t>
            </a:r>
          </a:p>
          <a:p>
            <a:pPr>
              <a:spcBef>
                <a:spcPct val="50000"/>
              </a:spcBef>
            </a:pPr>
            <a:r>
              <a:rPr lang="en-US" altLang="en-US">
                <a:cs typeface="Times New Roman" panose="02020603050405020304" pitchFamily="18" charset="0"/>
              </a:rPr>
              <a:t>An inner class supports the work of its containing outer class and is compiled into a class named </a:t>
            </a:r>
            <a:r>
              <a:rPr lang="en-US" altLang="en-US" i="1">
                <a:cs typeface="Times New Roman" panose="02020603050405020304" pitchFamily="18" charset="0"/>
              </a:rPr>
              <a:t>OuterClassName</a:t>
            </a:r>
            <a:r>
              <a:rPr lang="en-US" altLang="en-US">
                <a:cs typeface="Times New Roman" panose="02020603050405020304" pitchFamily="18" charset="0"/>
              </a:rPr>
              <a:t>$</a:t>
            </a:r>
            <a:r>
              <a:rPr lang="en-US" altLang="en-US" i="1">
                <a:cs typeface="Times New Roman" panose="02020603050405020304" pitchFamily="18" charset="0"/>
              </a:rPr>
              <a:t>InnerClassName</a:t>
            </a:r>
            <a:r>
              <a:rPr lang="en-US" altLang="en-US">
                <a:cs typeface="Times New Roman" panose="02020603050405020304" pitchFamily="18" charset="0"/>
              </a:rPr>
              <a:t>.class. For example, the inner class </a:t>
            </a:r>
            <a:r>
              <a:rPr lang="en-US" altLang="en-US" u="sng">
                <a:cs typeface="Times New Roman" panose="02020603050405020304" pitchFamily="18" charset="0"/>
              </a:rPr>
              <a:t>InnerClass</a:t>
            </a:r>
            <a:r>
              <a:rPr lang="en-US" altLang="en-US">
                <a:cs typeface="Times New Roman" panose="02020603050405020304" pitchFamily="18" charset="0"/>
              </a:rPr>
              <a:t> in </a:t>
            </a:r>
            <a:r>
              <a:rPr lang="en-US" altLang="en-US" u="sng">
                <a:cs typeface="Times New Roman" panose="02020603050405020304" pitchFamily="18" charset="0"/>
              </a:rPr>
              <a:t>OuterClass</a:t>
            </a:r>
            <a:r>
              <a:rPr lang="en-US" altLang="en-US">
                <a:cs typeface="Times New Roman" panose="02020603050405020304" pitchFamily="18" charset="0"/>
              </a:rPr>
              <a:t> is compiled into </a:t>
            </a:r>
            <a:r>
              <a:rPr lang="en-US" altLang="en-US" i="1">
                <a:cs typeface="Times New Roman" panose="02020603050405020304" pitchFamily="18" charset="0"/>
              </a:rPr>
              <a:t>OuterClass$InnerClass</a:t>
            </a:r>
            <a:r>
              <a:rPr lang="en-US" altLang="en-US">
                <a:cs typeface="Times New Roman" panose="02020603050405020304" pitchFamily="18" charset="0"/>
              </a:rPr>
              <a:t>.class</a:t>
            </a:r>
            <a:r>
              <a:rPr lang="en-US" altLang="en-US">
                <a:latin typeface="Courier" charset="0"/>
                <a:cs typeface="Times New Roman" panose="02020603050405020304" pitchFamily="18" charset="0"/>
              </a:rPr>
              <a:t>.</a:t>
            </a:r>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CEE4602E-0F7E-427E-92EB-ECC92123A6C0}" type="slidenum">
              <a:rPr lang="en-US" altLang="en-US"/>
              <a:t>2</a:t>
            </a:fld>
            <a:endParaRPr lang="en-US" altLang="en-US"/>
          </a:p>
        </p:txBody>
      </p:sp>
      <p:sp>
        <p:nvSpPr>
          <p:cNvPr id="397314" name="Rectangle 2"/>
          <p:cNvSpPr>
            <a:spLocks noGrp="1" noChangeArrowheads="1"/>
          </p:cNvSpPr>
          <p:nvPr>
            <p:ph type="title"/>
          </p:nvPr>
        </p:nvSpPr>
        <p:spPr>
          <a:xfrm>
            <a:off x="152400" y="228600"/>
            <a:ext cx="8763000" cy="762000"/>
          </a:xfrm>
          <a:noFill/>
        </p:spPr>
        <p:txBody>
          <a:bodyPr/>
          <a:lstStyle/>
          <a:p>
            <a:r>
              <a:rPr lang="en-US" altLang="en-US"/>
              <a:t>Motivations</a:t>
            </a:r>
          </a:p>
        </p:txBody>
      </p:sp>
      <p:sp>
        <p:nvSpPr>
          <p:cNvPr id="397315" name="Rectangle 3"/>
          <p:cNvSpPr>
            <a:spLocks noGrp="1" noChangeArrowheads="1"/>
          </p:cNvSpPr>
          <p:nvPr>
            <p:ph type="body" idx="1"/>
          </p:nvPr>
        </p:nvSpPr>
        <p:spPr>
          <a:xfrm>
            <a:off x="304800" y="1066800"/>
            <a:ext cx="8610600" cy="2895600"/>
          </a:xfrm>
          <a:noFill/>
        </p:spPr>
        <p:txBody>
          <a:bodyPr/>
          <a:lstStyle/>
          <a:p>
            <a:pPr marL="0" indent="0">
              <a:lnSpc>
                <a:spcPct val="90000"/>
              </a:lnSpc>
              <a:buFont typeface="Monotype Sorts" pitchFamily="2" charset="2"/>
              <a:buNone/>
            </a:pPr>
            <a:r>
              <a:rPr lang="en-US" altLang="en-US" sz="2800"/>
              <a:t>Suppose you wish to write a GUI program that lets the user enter the loan amount, annual interest rate, and number of years, and click the </a:t>
            </a:r>
            <a:r>
              <a:rPr lang="en-US" altLang="en-US" sz="2800" i="1"/>
              <a:t>Compute Loan</a:t>
            </a:r>
            <a:r>
              <a:rPr lang="en-US" altLang="en-US" sz="2800"/>
              <a:t> button to obtain the monthly payment and total payment. How do you accomplish the task? You have to use event-driven programming to write the code to respond to the button-clicking event.</a:t>
            </a:r>
          </a:p>
        </p:txBody>
      </p:sp>
      <p:sp>
        <p:nvSpPr>
          <p:cNvPr id="397319" name="Rectangle 7"/>
          <p:cNvSpPr>
            <a:spLocks noChangeArrowheads="1"/>
          </p:cNvSpPr>
          <p:nvPr/>
        </p:nvSpPr>
        <p:spPr bwMode="auto">
          <a:xfrm>
            <a:off x="0" y="210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7320" name="Rectangle 8"/>
          <p:cNvSpPr>
            <a:spLocks noChangeArrowheads="1"/>
          </p:cNvSpPr>
          <p:nvPr/>
        </p:nvSpPr>
        <p:spPr bwMode="auto">
          <a:xfrm>
            <a:off x="0" y="2808288"/>
            <a:ext cx="460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397321" name="Rectangle 9"/>
          <p:cNvSpPr>
            <a:spLocks noChangeArrowheads="1"/>
          </p:cNvSpPr>
          <p:nvPr/>
        </p:nvSpPr>
        <p:spPr bwMode="auto">
          <a:xfrm>
            <a:off x="0" y="3784600"/>
            <a:ext cx="460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pic>
        <p:nvPicPr>
          <p:cNvPr id="3973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26670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23" name="AutoShape 11">
            <a:hlinkClick r:id="" action="ppaction://noaction" highlightClick="1"/>
          </p:cNvPr>
          <p:cNvSpPr>
            <a:spLocks noChangeArrowheads="1"/>
          </p:cNvSpPr>
          <p:nvPr/>
        </p:nvSpPr>
        <p:spPr bwMode="auto">
          <a:xfrm>
            <a:off x="4876800" y="46482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3" action="ppaction://program"/>
              </a:rPr>
              <a:t>LoanCalculator</a:t>
            </a:r>
            <a:endParaRPr lang="en-US" altLang="en-US">
              <a:solidFill>
                <a:schemeClr val="accent1"/>
              </a:solidFill>
            </a:endParaRPr>
          </a:p>
        </p:txBody>
      </p:sp>
      <p:sp>
        <p:nvSpPr>
          <p:cNvPr id="397324" name="AutoShape 12">
            <a:hlinkClick r:id="rId4" action="ppaction://program" highlightClick="1"/>
          </p:cNvPr>
          <p:cNvSpPr>
            <a:spLocks noChangeArrowheads="1"/>
          </p:cNvSpPr>
          <p:nvPr/>
        </p:nvSpPr>
        <p:spPr bwMode="auto">
          <a:xfrm>
            <a:off x="4876800" y="54102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A84636A-C203-4F3D-A9C9-BAAF564A8C8E}" type="slidenum">
              <a:rPr lang="en-US" altLang="en-US"/>
              <a:t>20</a:t>
            </a:fld>
            <a:endParaRPr lang="en-US" altLang="en-US"/>
          </a:p>
        </p:txBody>
      </p:sp>
      <p:sp>
        <p:nvSpPr>
          <p:cNvPr id="390146" name="Rectangle 2"/>
          <p:cNvSpPr>
            <a:spLocks noGrp="1" noChangeArrowheads="1"/>
          </p:cNvSpPr>
          <p:nvPr>
            <p:ph type="title"/>
          </p:nvPr>
        </p:nvSpPr>
        <p:spPr>
          <a:xfrm>
            <a:off x="685800" y="0"/>
            <a:ext cx="7772400" cy="1428750"/>
          </a:xfrm>
        </p:spPr>
        <p:txBody>
          <a:bodyPr/>
          <a:lstStyle/>
          <a:p>
            <a:r>
              <a:rPr lang="en-US" altLang="en-US"/>
              <a:t>Inner Classes (cont.)</a:t>
            </a:r>
          </a:p>
        </p:txBody>
      </p:sp>
      <p:sp>
        <p:nvSpPr>
          <p:cNvPr id="390147" name="Rectangle 3"/>
          <p:cNvSpPr>
            <a:spLocks noGrp="1" noChangeArrowheads="1"/>
          </p:cNvSpPr>
          <p:nvPr>
            <p:ph type="body" idx="1"/>
          </p:nvPr>
        </p:nvSpPr>
        <p:spPr>
          <a:xfrm>
            <a:off x="685800" y="1371600"/>
            <a:ext cx="7467600" cy="4953000"/>
          </a:xfrm>
        </p:spPr>
        <p:txBody>
          <a:bodyPr/>
          <a:lstStyle/>
          <a:p>
            <a:pPr>
              <a:spcBef>
                <a:spcPct val="50000"/>
              </a:spcBef>
            </a:pPr>
            <a:r>
              <a:rPr lang="en-US" altLang="en-US">
                <a:cs typeface="Times New Roman" panose="02020603050405020304" pitchFamily="18" charset="0"/>
              </a:rPr>
              <a:t>An inner class can be declared </a:t>
            </a:r>
            <a:r>
              <a:rPr lang="en-US" altLang="en-US" u="sng">
                <a:cs typeface="Times New Roman" panose="02020603050405020304" pitchFamily="18" charset="0"/>
              </a:rPr>
              <a:t>public</a:t>
            </a:r>
            <a:r>
              <a:rPr lang="en-US" altLang="en-US">
                <a:cs typeface="Times New Roman" panose="02020603050405020304" pitchFamily="18" charset="0"/>
              </a:rPr>
              <a:t>, </a:t>
            </a:r>
            <a:r>
              <a:rPr lang="en-US" altLang="en-US" u="sng">
                <a:cs typeface="Times New Roman" panose="02020603050405020304" pitchFamily="18" charset="0"/>
              </a:rPr>
              <a:t>protected</a:t>
            </a:r>
            <a:r>
              <a:rPr lang="en-US" altLang="en-US">
                <a:cs typeface="Times New Roman" panose="02020603050405020304" pitchFamily="18" charset="0"/>
              </a:rPr>
              <a:t>, or </a:t>
            </a:r>
            <a:r>
              <a:rPr lang="en-US" altLang="en-US" u="sng">
                <a:cs typeface="Times New Roman" panose="02020603050405020304" pitchFamily="18" charset="0"/>
              </a:rPr>
              <a:t>private</a:t>
            </a:r>
            <a:r>
              <a:rPr lang="en-US" altLang="en-US">
                <a:cs typeface="Times New Roman" panose="02020603050405020304" pitchFamily="18" charset="0"/>
              </a:rPr>
              <a:t> subject to the same visibility rules applied to a member of the class. </a:t>
            </a:r>
          </a:p>
          <a:p>
            <a:pPr>
              <a:spcBef>
                <a:spcPct val="50000"/>
              </a:spcBef>
            </a:pPr>
            <a:r>
              <a:rPr lang="en-US" altLang="en-US">
                <a:cs typeface="Times New Roman" panose="02020603050405020304" pitchFamily="18" charset="0"/>
              </a:rPr>
              <a:t>An inner class can be declared </a:t>
            </a:r>
            <a:r>
              <a:rPr lang="en-US" altLang="en-US" u="sng">
                <a:cs typeface="Times New Roman" panose="02020603050405020304" pitchFamily="18" charset="0"/>
              </a:rPr>
              <a:t>static</a:t>
            </a:r>
            <a:r>
              <a:rPr lang="en-US" altLang="en-US">
                <a:cs typeface="Times New Roman" panose="02020603050405020304" pitchFamily="18" charset="0"/>
              </a:rPr>
              <a:t>. A </a:t>
            </a:r>
            <a:r>
              <a:rPr lang="en-US" altLang="en-US" u="sng">
                <a:cs typeface="Times New Roman" panose="02020603050405020304" pitchFamily="18" charset="0"/>
              </a:rPr>
              <a:t>static</a:t>
            </a:r>
            <a:r>
              <a:rPr lang="en-US" altLang="en-US">
                <a:cs typeface="Times New Roman" panose="02020603050405020304" pitchFamily="18" charset="0"/>
              </a:rPr>
              <a:t> inner class can be accessed using the outer class name. A </a:t>
            </a:r>
            <a:r>
              <a:rPr lang="en-US" altLang="en-US" u="sng">
                <a:cs typeface="Times New Roman" panose="02020603050405020304" pitchFamily="18" charset="0"/>
              </a:rPr>
              <a:t>static</a:t>
            </a:r>
            <a:r>
              <a:rPr lang="en-US" altLang="en-US">
                <a:cs typeface="Times New Roman" panose="02020603050405020304" pitchFamily="18" charset="0"/>
              </a:rPr>
              <a:t> inner class cannot access nonstatic members of the outer class</a:t>
            </a:r>
            <a:r>
              <a:rPr lang="en-US" altLang="en-US">
                <a:latin typeface="Courier"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C2B8CE-89D8-4497-A01F-41424F4B2B2E}" type="slidenum">
              <a:rPr lang="en-US" altLang="en-US"/>
              <a:t>21</a:t>
            </a:fld>
            <a:endParaRPr lang="en-US" altLang="en-US"/>
          </a:p>
        </p:txBody>
      </p:sp>
      <p:sp>
        <p:nvSpPr>
          <p:cNvPr id="394242" name="Rectangle 2"/>
          <p:cNvSpPr>
            <a:spLocks noGrp="1" noChangeArrowheads="1"/>
          </p:cNvSpPr>
          <p:nvPr>
            <p:ph type="title"/>
          </p:nvPr>
        </p:nvSpPr>
        <p:spPr>
          <a:xfrm>
            <a:off x="685800" y="381000"/>
            <a:ext cx="7772400" cy="666750"/>
          </a:xfrm>
        </p:spPr>
        <p:txBody>
          <a:bodyPr/>
          <a:lstStyle/>
          <a:p>
            <a:r>
              <a:rPr lang="en-US" altLang="en-US" sz="4000"/>
              <a:t>Anonymous Inner Classes</a:t>
            </a:r>
          </a:p>
        </p:txBody>
      </p:sp>
      <p:sp>
        <p:nvSpPr>
          <p:cNvPr id="394243" name="Rectangle 3"/>
          <p:cNvSpPr>
            <a:spLocks noGrp="1" noChangeArrowheads="1"/>
          </p:cNvSpPr>
          <p:nvPr>
            <p:ph type="body" idx="1"/>
          </p:nvPr>
        </p:nvSpPr>
        <p:spPr>
          <a:xfrm>
            <a:off x="304800" y="1295400"/>
            <a:ext cx="8382000" cy="4953000"/>
          </a:xfrm>
        </p:spPr>
        <p:txBody>
          <a:bodyPr/>
          <a:lstStyle/>
          <a:p>
            <a:pPr>
              <a:lnSpc>
                <a:spcPct val="90000"/>
              </a:lnSpc>
            </a:pPr>
            <a:r>
              <a:rPr lang="en-US" altLang="en-US" sz="2400"/>
              <a:t>An anonymous inner class must always extend a superclass or implement an interface, but it cannot have an explicit </a:t>
            </a:r>
            <a:r>
              <a:rPr lang="en-US" altLang="en-US" sz="2400" u="sng"/>
              <a:t>extends</a:t>
            </a:r>
            <a:r>
              <a:rPr lang="en-US" altLang="en-US" sz="2400"/>
              <a:t> or </a:t>
            </a:r>
            <a:r>
              <a:rPr lang="en-US" altLang="en-US" sz="2400" u="sng"/>
              <a:t>implements</a:t>
            </a:r>
            <a:r>
              <a:rPr lang="en-US" altLang="en-US" sz="2400"/>
              <a:t> clause. </a:t>
            </a:r>
          </a:p>
          <a:p>
            <a:pPr>
              <a:lnSpc>
                <a:spcPct val="90000"/>
              </a:lnSpc>
            </a:pPr>
            <a:r>
              <a:rPr lang="en-US" altLang="en-US" sz="2400"/>
              <a:t>An anonymous inner class must implement all the abstract methods in the superclass or in the interface. </a:t>
            </a:r>
          </a:p>
          <a:p>
            <a:pPr>
              <a:lnSpc>
                <a:spcPct val="90000"/>
              </a:lnSpc>
            </a:pPr>
            <a:r>
              <a:rPr lang="en-US" altLang="en-US" sz="2400"/>
              <a:t>An anonymous inner class always uses the no-arg constructor from its superclass to create an instance. If an anonymous inner class implements an interface, the constructor is </a:t>
            </a:r>
            <a:r>
              <a:rPr lang="en-US" altLang="en-US" sz="2400" u="sng"/>
              <a:t>Object()</a:t>
            </a:r>
            <a:r>
              <a:rPr lang="en-US" altLang="en-US" sz="2400"/>
              <a:t>.</a:t>
            </a:r>
          </a:p>
          <a:p>
            <a:pPr>
              <a:lnSpc>
                <a:spcPct val="90000"/>
              </a:lnSpc>
            </a:pPr>
            <a:r>
              <a:rPr lang="en-US" altLang="en-US" sz="2400"/>
              <a:t>An anonymous inner class is compiled into a class named OuterClassName$</a:t>
            </a:r>
            <a:r>
              <a:rPr lang="en-US" altLang="en-US" sz="2400" i="1"/>
              <a:t>n</a:t>
            </a:r>
            <a:r>
              <a:rPr lang="en-US" altLang="en-US" sz="2400"/>
              <a:t>.class. For example, if the outer class </a:t>
            </a:r>
            <a:r>
              <a:rPr lang="en-US" altLang="en-US" sz="2400" u="sng"/>
              <a:t>Test</a:t>
            </a:r>
            <a:r>
              <a:rPr lang="en-US" altLang="en-US" sz="2400"/>
              <a:t> has two anonymous inner classes, these two classes are compiled into Test$1.class and Test$2.class.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E45CB42-7C91-42F9-BA94-4AE19E54421F}" type="slidenum">
              <a:rPr lang="en-US" altLang="en-US"/>
              <a:t>22</a:t>
            </a:fld>
            <a:endParaRPr lang="en-US" altLang="en-US"/>
          </a:p>
        </p:txBody>
      </p:sp>
      <p:sp>
        <p:nvSpPr>
          <p:cNvPr id="395266" name="Rectangle 2"/>
          <p:cNvSpPr>
            <a:spLocks noGrp="1" noChangeArrowheads="1"/>
          </p:cNvSpPr>
          <p:nvPr>
            <p:ph type="title"/>
          </p:nvPr>
        </p:nvSpPr>
        <p:spPr>
          <a:xfrm>
            <a:off x="685800" y="381000"/>
            <a:ext cx="7772400" cy="666750"/>
          </a:xfrm>
        </p:spPr>
        <p:txBody>
          <a:bodyPr/>
          <a:lstStyle/>
          <a:p>
            <a:r>
              <a:rPr lang="en-US" altLang="en-US" sz="4000"/>
              <a:t>Anonymous Inner Classes (cont.)</a:t>
            </a:r>
          </a:p>
        </p:txBody>
      </p:sp>
      <p:sp>
        <p:nvSpPr>
          <p:cNvPr id="395267" name="Rectangle 3"/>
          <p:cNvSpPr>
            <a:spLocks noGrp="1" noChangeArrowheads="1"/>
          </p:cNvSpPr>
          <p:nvPr>
            <p:ph type="body" idx="1"/>
          </p:nvPr>
        </p:nvSpPr>
        <p:spPr>
          <a:xfrm>
            <a:off x="304800" y="1295400"/>
            <a:ext cx="8382000" cy="2590800"/>
          </a:xfrm>
        </p:spPr>
        <p:txBody>
          <a:bodyPr/>
          <a:lstStyle/>
          <a:p>
            <a:pPr>
              <a:spcBef>
                <a:spcPct val="0"/>
              </a:spcBef>
              <a:buFont typeface="Monotype Sorts" pitchFamily="2" charset="2"/>
              <a:buNone/>
            </a:pPr>
            <a:r>
              <a:rPr lang="en-US" altLang="en-US" sz="2800"/>
              <a:t>Inner class listeners can be shortened using anonymous inner classes. An </a:t>
            </a:r>
            <a:r>
              <a:rPr lang="en-US" altLang="en-US" sz="2800" i="1"/>
              <a:t>anonymous inner class</a:t>
            </a:r>
            <a:r>
              <a:rPr lang="en-US" altLang="en-US" sz="2800"/>
              <a:t> is an inner class without a name. It combines declaring an inner class and creating an instance of the class in one step. An anonymous inner class is declared as follows:</a:t>
            </a:r>
          </a:p>
        </p:txBody>
      </p:sp>
      <p:sp>
        <p:nvSpPr>
          <p:cNvPr id="395268" name="Text Box 4"/>
          <p:cNvSpPr txBox="1">
            <a:spLocks noChangeArrowheads="1"/>
          </p:cNvSpPr>
          <p:nvPr/>
        </p:nvSpPr>
        <p:spPr bwMode="auto">
          <a:xfrm>
            <a:off x="533400" y="3962400"/>
            <a:ext cx="8077200" cy="15525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bg2"/>
                </a:solidFill>
              </a:rPr>
              <a:t>new</a:t>
            </a:r>
            <a:r>
              <a:rPr lang="en-US" altLang="en-US">
                <a:solidFill>
                  <a:schemeClr val="bg2"/>
                </a:solidFill>
              </a:rPr>
              <a:t> SuperClassName/InterfaceName() {</a:t>
            </a:r>
          </a:p>
          <a:p>
            <a:r>
              <a:rPr lang="en-US" altLang="en-US">
                <a:solidFill>
                  <a:schemeClr val="bg2"/>
                </a:solidFill>
              </a:rPr>
              <a:t>  // Implement or override methods in superclass or interface</a:t>
            </a:r>
          </a:p>
          <a:p>
            <a:r>
              <a:rPr lang="en-US" altLang="en-US">
                <a:solidFill>
                  <a:schemeClr val="bg2"/>
                </a:solidFill>
              </a:rPr>
              <a:t>  // Other methods if necessary</a:t>
            </a:r>
          </a:p>
          <a:p>
            <a:r>
              <a:rPr lang="en-US" altLang="en-US">
                <a:solidFill>
                  <a:schemeClr val="bg2"/>
                </a:solidFill>
              </a:rPr>
              <a:t>}</a:t>
            </a:r>
          </a:p>
        </p:txBody>
      </p:sp>
      <p:sp>
        <p:nvSpPr>
          <p:cNvPr id="395269"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AnonymousListenerDemo</a:t>
            </a:r>
            <a:endParaRPr lang="en-US" altLang="en-US">
              <a:solidFill>
                <a:schemeClr val="accent1"/>
              </a:solidFill>
            </a:endParaRPr>
          </a:p>
        </p:txBody>
      </p:sp>
      <p:sp>
        <p:nvSpPr>
          <p:cNvPr id="395270"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B0B8728-F51F-49E5-AD79-E20ACE039742}" type="slidenum">
              <a:rPr lang="en-US" altLang="en-US"/>
              <a:t>23</a:t>
            </a:fld>
            <a:endParaRPr lang="en-US" altLang="en-US"/>
          </a:p>
        </p:txBody>
      </p:sp>
      <p:sp>
        <p:nvSpPr>
          <p:cNvPr id="402434" name="Rectangle 2"/>
          <p:cNvSpPr>
            <a:spLocks noGrp="1" noChangeArrowheads="1"/>
          </p:cNvSpPr>
          <p:nvPr>
            <p:ph type="title"/>
          </p:nvPr>
        </p:nvSpPr>
        <p:spPr>
          <a:xfrm>
            <a:off x="685800" y="381000"/>
            <a:ext cx="7772400" cy="666750"/>
          </a:xfrm>
        </p:spPr>
        <p:txBody>
          <a:bodyPr/>
          <a:lstStyle/>
          <a:p>
            <a:r>
              <a:rPr lang="en-US" altLang="en-US"/>
              <a:t>Alternative Ways of Defining Listener Classes </a:t>
            </a:r>
          </a:p>
        </p:txBody>
      </p:sp>
      <p:sp>
        <p:nvSpPr>
          <p:cNvPr id="402435" name="Rectangle 3"/>
          <p:cNvSpPr>
            <a:spLocks noGrp="1" noChangeArrowheads="1"/>
          </p:cNvSpPr>
          <p:nvPr>
            <p:ph type="body" idx="1"/>
          </p:nvPr>
        </p:nvSpPr>
        <p:spPr>
          <a:xfrm>
            <a:off x="381000" y="1828800"/>
            <a:ext cx="8382000" cy="2590800"/>
          </a:xfrm>
        </p:spPr>
        <p:txBody>
          <a:bodyPr/>
          <a:lstStyle/>
          <a:p>
            <a:pPr>
              <a:lnSpc>
                <a:spcPct val="80000"/>
              </a:lnSpc>
              <a:spcBef>
                <a:spcPct val="0"/>
              </a:spcBef>
              <a:buFont typeface="Monotype Sorts" pitchFamily="2" charset="2"/>
              <a:buNone/>
            </a:pPr>
            <a:r>
              <a:rPr lang="en-US" altLang="en-US"/>
              <a:t>There are many other ways to define the listener classes. For example, you may rewrite Listing 6.3 by creating just one listener, register the listener with the buttons, and let the listener detect the event source, i.e., which button fires the event.</a:t>
            </a:r>
          </a:p>
        </p:txBody>
      </p:sp>
      <p:sp>
        <p:nvSpPr>
          <p:cNvPr id="402437" name="AutoShape 5">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DetectSourceDemo</a:t>
            </a:r>
            <a:endParaRPr lang="en-US" altLang="en-US">
              <a:solidFill>
                <a:schemeClr val="accent1"/>
              </a:solidFill>
            </a:endParaRPr>
          </a:p>
        </p:txBody>
      </p:sp>
      <p:sp>
        <p:nvSpPr>
          <p:cNvPr id="40243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CC88156-4058-40F3-9697-F0B0AD384A82}" type="slidenum">
              <a:rPr lang="en-US" altLang="en-US"/>
              <a:t>24</a:t>
            </a:fld>
            <a:endParaRPr lang="en-US" altLang="en-US"/>
          </a:p>
        </p:txBody>
      </p:sp>
      <p:sp>
        <p:nvSpPr>
          <p:cNvPr id="403458" name="Rectangle 2"/>
          <p:cNvSpPr>
            <a:spLocks noGrp="1" noChangeArrowheads="1"/>
          </p:cNvSpPr>
          <p:nvPr>
            <p:ph type="title"/>
          </p:nvPr>
        </p:nvSpPr>
        <p:spPr>
          <a:xfrm>
            <a:off x="685800" y="381000"/>
            <a:ext cx="7772400" cy="666750"/>
          </a:xfrm>
        </p:spPr>
        <p:txBody>
          <a:bodyPr/>
          <a:lstStyle/>
          <a:p>
            <a:r>
              <a:rPr lang="en-US" altLang="en-US"/>
              <a:t>Alternative Ways of Defining Listener Classes </a:t>
            </a:r>
          </a:p>
        </p:txBody>
      </p:sp>
      <p:sp>
        <p:nvSpPr>
          <p:cNvPr id="403459" name="Rectangle 3"/>
          <p:cNvSpPr>
            <a:spLocks noGrp="1" noChangeArrowheads="1"/>
          </p:cNvSpPr>
          <p:nvPr>
            <p:ph type="body" idx="1"/>
          </p:nvPr>
        </p:nvSpPr>
        <p:spPr>
          <a:xfrm>
            <a:off x="381000" y="1828800"/>
            <a:ext cx="8382000" cy="2590800"/>
          </a:xfrm>
        </p:spPr>
        <p:txBody>
          <a:bodyPr/>
          <a:lstStyle/>
          <a:p>
            <a:pPr>
              <a:spcBef>
                <a:spcPct val="0"/>
              </a:spcBef>
              <a:buFont typeface="Monotype Sorts" pitchFamily="2" charset="2"/>
              <a:buNone/>
            </a:pPr>
            <a:r>
              <a:rPr lang="en-US" altLang="en-US"/>
              <a:t>You may also define the custom frame class that implements </a:t>
            </a:r>
            <a:r>
              <a:rPr lang="en-US" altLang="en-US" u="sng"/>
              <a:t>ActionListener</a:t>
            </a:r>
            <a:r>
              <a:rPr lang="en-US" altLang="en-US"/>
              <a:t>.</a:t>
            </a:r>
          </a:p>
        </p:txBody>
      </p:sp>
      <p:sp>
        <p:nvSpPr>
          <p:cNvPr id="403460" name="AutoShape 4">
            <a:hlinkClick r:id="" action="ppaction://noaction" highlightClick="1"/>
          </p:cNvPr>
          <p:cNvSpPr>
            <a:spLocks noChangeArrowheads="1"/>
          </p:cNvSpPr>
          <p:nvPr/>
        </p:nvSpPr>
        <p:spPr bwMode="auto">
          <a:xfrm>
            <a:off x="2362200" y="5715000"/>
            <a:ext cx="3733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FrameAsListenerDemo</a:t>
            </a:r>
            <a:endParaRPr lang="en-US" altLang="en-US">
              <a:solidFill>
                <a:schemeClr val="accent1"/>
              </a:solidFill>
            </a:endParaRPr>
          </a:p>
        </p:txBody>
      </p:sp>
      <p:sp>
        <p:nvSpPr>
          <p:cNvPr id="403461" name="AutoShape 5">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072CECF-CEB6-4374-B9C2-EF70AE8DCD15}" type="slidenum">
              <a:rPr lang="en-US" altLang="en-US"/>
              <a:t>25</a:t>
            </a:fld>
            <a:endParaRPr lang="en-US" altLang="en-US"/>
          </a:p>
        </p:txBody>
      </p:sp>
      <p:sp>
        <p:nvSpPr>
          <p:cNvPr id="337922" name="Rectangle 2"/>
          <p:cNvSpPr>
            <a:spLocks noGrp="1" noChangeArrowheads="1"/>
          </p:cNvSpPr>
          <p:nvPr>
            <p:ph type="title"/>
          </p:nvPr>
        </p:nvSpPr>
        <p:spPr>
          <a:xfrm>
            <a:off x="304800" y="381000"/>
            <a:ext cx="8686800" cy="685800"/>
          </a:xfrm>
        </p:spPr>
        <p:txBody>
          <a:bodyPr/>
          <a:lstStyle/>
          <a:p>
            <a:r>
              <a:rPr lang="en-US" altLang="en-US"/>
              <a:t>Problem: Loan Calculator</a:t>
            </a:r>
            <a:endParaRPr lang="en-US" altLang="en-US" u="sng">
              <a:solidFill>
                <a:schemeClr val="tx1"/>
              </a:solidFill>
              <a:latin typeface="Book Antiqua" panose="02040602050305030304" pitchFamily="18" charset="0"/>
            </a:endParaRPr>
          </a:p>
        </p:txBody>
      </p:sp>
      <p:sp>
        <p:nvSpPr>
          <p:cNvPr id="337928" name="AutoShape 8">
            <a:hlinkClick r:id="" action="ppaction://noaction" highlightClick="1"/>
          </p:cNvPr>
          <p:cNvSpPr>
            <a:spLocks noChangeArrowheads="1"/>
          </p:cNvSpPr>
          <p:nvPr/>
        </p:nvSpPr>
        <p:spPr bwMode="auto">
          <a:xfrm>
            <a:off x="5029200" y="45720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LoanCalculator</a:t>
            </a:r>
            <a:endParaRPr lang="en-US" altLang="en-US">
              <a:solidFill>
                <a:schemeClr val="accent1"/>
              </a:solidFill>
            </a:endParaRPr>
          </a:p>
        </p:txBody>
      </p:sp>
      <p:sp>
        <p:nvSpPr>
          <p:cNvPr id="337929" name="AutoShape 9">
            <a:hlinkClick r:id="rId3" action="ppaction://program" highlightClick="1"/>
          </p:cNvPr>
          <p:cNvSpPr>
            <a:spLocks noChangeArrowheads="1"/>
          </p:cNvSpPr>
          <p:nvPr/>
        </p:nvSpPr>
        <p:spPr bwMode="auto">
          <a:xfrm>
            <a:off x="5029200" y="53340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F4B81EA-1E8D-4B60-8C0B-1F87E4299343}" type="slidenum">
              <a:rPr lang="en-US" altLang="en-US"/>
              <a:t>26</a:t>
            </a:fld>
            <a:endParaRPr lang="en-US" altLang="en-US"/>
          </a:p>
        </p:txBody>
      </p:sp>
      <p:sp>
        <p:nvSpPr>
          <p:cNvPr id="398338" name="Rectangle 2"/>
          <p:cNvSpPr>
            <a:spLocks noGrp="1" noChangeArrowheads="1"/>
          </p:cNvSpPr>
          <p:nvPr>
            <p:ph type="title"/>
          </p:nvPr>
        </p:nvSpPr>
        <p:spPr>
          <a:xfrm>
            <a:off x="304800" y="381000"/>
            <a:ext cx="8686800" cy="685800"/>
          </a:xfrm>
        </p:spPr>
        <p:txBody>
          <a:bodyPr/>
          <a:lstStyle/>
          <a:p>
            <a:r>
              <a:rPr lang="en-US" altLang="en-US"/>
              <a:t>Example: Handling Window Events</a:t>
            </a:r>
            <a:endParaRPr lang="en-US" altLang="en-US" u="sng">
              <a:solidFill>
                <a:schemeClr val="tx1"/>
              </a:solidFill>
              <a:latin typeface="Book Antiqua" panose="02040602050305030304" pitchFamily="18" charset="0"/>
            </a:endParaRPr>
          </a:p>
        </p:txBody>
      </p:sp>
      <p:sp>
        <p:nvSpPr>
          <p:cNvPr id="398339" name="AutoShape 3">
            <a:hlinkClick r:id="" action="ppaction://noaction" highlightClick="1"/>
          </p:cNvPr>
          <p:cNvSpPr>
            <a:spLocks noChangeArrowheads="1"/>
          </p:cNvSpPr>
          <p:nvPr/>
        </p:nvSpPr>
        <p:spPr bwMode="auto">
          <a:xfrm>
            <a:off x="3048000" y="57150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TestWindowEvent</a:t>
            </a:r>
            <a:endParaRPr lang="en-US" altLang="en-US">
              <a:solidFill>
                <a:schemeClr val="accent1"/>
              </a:solidFill>
            </a:endParaRPr>
          </a:p>
        </p:txBody>
      </p:sp>
      <p:sp>
        <p:nvSpPr>
          <p:cNvPr id="398340" name="AutoShape 4">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98341" name="Text Box 5"/>
          <p:cNvSpPr txBox="1">
            <a:spLocks noChangeArrowheads="1"/>
          </p:cNvSpPr>
          <p:nvPr/>
        </p:nvSpPr>
        <p:spPr bwMode="auto">
          <a:xfrm>
            <a:off x="609600" y="1371600"/>
            <a:ext cx="80772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5280" indent="-33528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2"/>
              </a:buClr>
              <a:buSzPct val="75000"/>
              <a:buFont typeface="Monotype Sorts" pitchFamily="2" charset="2"/>
              <a:buChar char="F"/>
            </a:pPr>
            <a:r>
              <a:rPr lang="en-US" altLang="en-US" sz="2800"/>
              <a:t>Objective: Demonstrate handling the window events. Any subclass of the Window class can generate the following window events: window opened, closing, closed, activated, deactivated, iconified, and deiconified. This program creates a frame, listens to the window events, and displays a message to indicate the occurring event.</a:t>
            </a:r>
            <a:r>
              <a:rPr lang="en-US" altLang="en-US">
                <a:latin typeface="Courier"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DEBE4E2-EA9B-4E0A-A395-22F409A7C97B}" type="slidenum">
              <a:rPr lang="en-US" altLang="en-US"/>
              <a:t>27</a:t>
            </a:fld>
            <a:endParaRPr lang="en-US" altLang="en-US"/>
          </a:p>
        </p:txBody>
      </p:sp>
      <p:sp>
        <p:nvSpPr>
          <p:cNvPr id="358402" name="Rectangle 2"/>
          <p:cNvSpPr>
            <a:spLocks noGrp="1" noChangeArrowheads="1"/>
          </p:cNvSpPr>
          <p:nvPr>
            <p:ph type="title"/>
          </p:nvPr>
        </p:nvSpPr>
        <p:spPr>
          <a:xfrm>
            <a:off x="685800" y="304800"/>
            <a:ext cx="7772400" cy="609600"/>
          </a:xfrm>
        </p:spPr>
        <p:txBody>
          <a:bodyPr/>
          <a:lstStyle/>
          <a:p>
            <a:r>
              <a:rPr lang="en-US" altLang="en-US"/>
              <a:t>MouseEvent</a:t>
            </a:r>
            <a:endParaRPr lang="en-US" altLang="en-US">
              <a:solidFill>
                <a:schemeClr val="tx1"/>
              </a:solidFill>
            </a:endParaRPr>
          </a:p>
        </p:txBody>
      </p:sp>
      <p:sp>
        <p:nvSpPr>
          <p:cNvPr id="358406"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8408"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58407" name="Object 7"/>
          <p:cNvGraphicFramePr>
            <a:graphicFrameLocks noChangeAspect="1"/>
          </p:cNvGraphicFramePr>
          <p:nvPr/>
        </p:nvGraphicFramePr>
        <p:xfrm>
          <a:off x="0" y="1219200"/>
          <a:ext cx="9144000" cy="4805363"/>
        </p:xfrm>
        <a:graphic>
          <a:graphicData uri="http://schemas.openxmlformats.org/presentationml/2006/ole">
            <mc:AlternateContent xmlns:mc="http://schemas.openxmlformats.org/markup-compatibility/2006">
              <mc:Choice xmlns:v="urn:schemas-microsoft-com:vml" Requires="v">
                <p:oleObj spid="_x0000_s358417" r:id="rId3" imgW="4491355" imgH="2363470" progId="Word.Picture.8">
                  <p:embed/>
                </p:oleObj>
              </mc:Choice>
              <mc:Fallback>
                <p:oleObj r:id="rId3" imgW="4491355" imgH="236347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8053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91774F3-4DDC-48F2-96A8-EEE7845C15D8}" type="slidenum">
              <a:rPr lang="en-US" altLang="en-US"/>
              <a:t>28</a:t>
            </a:fld>
            <a:endParaRPr lang="en-US" altLang="en-US"/>
          </a:p>
        </p:txBody>
      </p:sp>
      <p:sp>
        <p:nvSpPr>
          <p:cNvPr id="365570" name="Rectangle 2"/>
          <p:cNvSpPr>
            <a:spLocks noGrp="1" noChangeArrowheads="1"/>
          </p:cNvSpPr>
          <p:nvPr>
            <p:ph type="title"/>
          </p:nvPr>
        </p:nvSpPr>
        <p:spPr>
          <a:xfrm>
            <a:off x="685800" y="304800"/>
            <a:ext cx="7772400" cy="971550"/>
          </a:xfrm>
        </p:spPr>
        <p:txBody>
          <a:bodyPr/>
          <a:lstStyle/>
          <a:p>
            <a:r>
              <a:rPr lang="en-US" altLang="en-US"/>
              <a:t>Handling Mouse Events</a:t>
            </a:r>
            <a:endParaRPr lang="en-US" altLang="en-US">
              <a:solidFill>
                <a:schemeClr val="tx1"/>
              </a:solidFill>
            </a:endParaRPr>
          </a:p>
        </p:txBody>
      </p:sp>
      <p:sp>
        <p:nvSpPr>
          <p:cNvPr id="365571" name="Rectangle 3"/>
          <p:cNvSpPr>
            <a:spLocks noGrp="1" noChangeArrowheads="1"/>
          </p:cNvSpPr>
          <p:nvPr>
            <p:ph type="body" idx="1"/>
          </p:nvPr>
        </p:nvSpPr>
        <p:spPr>
          <a:xfrm>
            <a:off x="685800" y="1371600"/>
            <a:ext cx="7848600" cy="4114800"/>
          </a:xfrm>
        </p:spPr>
        <p:txBody>
          <a:bodyPr/>
          <a:lstStyle/>
          <a:p>
            <a:pPr>
              <a:lnSpc>
                <a:spcPct val="90000"/>
              </a:lnSpc>
            </a:pPr>
            <a:r>
              <a:rPr lang="en-US" altLang="en-US" sz="2800"/>
              <a:t>Java provides two listener interfaces, </a:t>
            </a:r>
            <a:r>
              <a:rPr lang="en-US" altLang="en-US" sz="2600">
                <a:latin typeface="Courier New" panose="02070309020205020404" pitchFamily="49" charset="0"/>
              </a:rPr>
              <a:t>MouseListener</a:t>
            </a:r>
            <a:r>
              <a:rPr lang="en-US" altLang="en-US" sz="2800"/>
              <a:t> and</a:t>
            </a:r>
            <a:r>
              <a:rPr lang="en-US" altLang="en-US" sz="3000"/>
              <a:t> </a:t>
            </a:r>
            <a:r>
              <a:rPr lang="en-US" altLang="en-US" sz="2600">
                <a:latin typeface="Courier New" panose="02070309020205020404" pitchFamily="49" charset="0"/>
              </a:rPr>
              <a:t>MouseMotionListener</a:t>
            </a:r>
            <a:r>
              <a:rPr lang="en-US" altLang="en-US" sz="3000"/>
              <a:t>, </a:t>
            </a:r>
            <a:r>
              <a:rPr lang="en-US" altLang="en-US" sz="2800"/>
              <a:t>to handle mouse events. </a:t>
            </a:r>
          </a:p>
          <a:p>
            <a:pPr>
              <a:lnSpc>
                <a:spcPct val="90000"/>
              </a:lnSpc>
              <a:spcBef>
                <a:spcPct val="50000"/>
              </a:spcBef>
            </a:pPr>
            <a:r>
              <a:rPr lang="en-US" altLang="en-US" sz="2800"/>
              <a:t>The </a:t>
            </a:r>
            <a:r>
              <a:rPr lang="en-US" altLang="en-US" sz="2600">
                <a:latin typeface="Courier New" panose="02070309020205020404" pitchFamily="49" charset="0"/>
              </a:rPr>
              <a:t>MouseListener</a:t>
            </a:r>
            <a:r>
              <a:rPr lang="en-US" altLang="en-US" sz="2800"/>
              <a:t> listens for actions such as when the mouse is pressed, released, entered, exited, or clicked. </a:t>
            </a:r>
          </a:p>
          <a:p>
            <a:pPr>
              <a:lnSpc>
                <a:spcPct val="90000"/>
              </a:lnSpc>
              <a:spcBef>
                <a:spcPct val="50000"/>
              </a:spcBef>
            </a:pPr>
            <a:r>
              <a:rPr lang="en-US" altLang="en-US" sz="2800"/>
              <a:t>The </a:t>
            </a:r>
            <a:r>
              <a:rPr lang="en-US" altLang="en-US" sz="2600">
                <a:latin typeface="Courier New" panose="02070309020205020404" pitchFamily="49" charset="0"/>
              </a:rPr>
              <a:t>MouseMotionListener</a:t>
            </a:r>
            <a:r>
              <a:rPr lang="en-US" altLang="en-US" sz="2800"/>
              <a:t> listens for</a:t>
            </a:r>
            <a:br>
              <a:rPr lang="en-US" altLang="en-US" sz="2800"/>
            </a:br>
            <a:r>
              <a:rPr lang="en-US" altLang="en-US" sz="2800"/>
              <a:t>actions such as dragging or moving the</a:t>
            </a:r>
            <a:br>
              <a:rPr lang="en-US" altLang="en-US" sz="2800"/>
            </a:br>
            <a:r>
              <a:rPr lang="en-US" altLang="en-US" sz="2800"/>
              <a:t>mouse. </a:t>
            </a:r>
            <a:endParaRPr lang="en-US" altLang="en-US" sz="280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80EDB19-7CD3-4E24-B87B-F6F468B93BAA}" type="slidenum">
              <a:rPr lang="en-US" altLang="en-US"/>
              <a:t>29</a:t>
            </a:fld>
            <a:endParaRPr lang="en-US" altLang="en-US"/>
          </a:p>
        </p:txBody>
      </p:sp>
      <p:sp>
        <p:nvSpPr>
          <p:cNvPr id="366594" name="Rectangle 2"/>
          <p:cNvSpPr>
            <a:spLocks noGrp="1" noChangeArrowheads="1"/>
          </p:cNvSpPr>
          <p:nvPr>
            <p:ph type="title"/>
          </p:nvPr>
        </p:nvSpPr>
        <p:spPr>
          <a:xfrm>
            <a:off x="685800" y="304800"/>
            <a:ext cx="7772400" cy="533400"/>
          </a:xfrm>
        </p:spPr>
        <p:txBody>
          <a:bodyPr/>
          <a:lstStyle/>
          <a:p>
            <a:r>
              <a:rPr lang="en-US" altLang="en-US"/>
              <a:t>Handling Mouse Events</a:t>
            </a:r>
            <a:endParaRPr lang="en-US" altLang="en-US">
              <a:solidFill>
                <a:schemeClr val="tx1"/>
              </a:solidFill>
            </a:endParaRPr>
          </a:p>
        </p:txBody>
      </p:sp>
      <p:sp>
        <p:nvSpPr>
          <p:cNvPr id="366598" name="Rectangle 6"/>
          <p:cNvSpPr>
            <a:spLocks noChangeArrowheads="1"/>
          </p:cNvSpPr>
          <p:nvPr/>
        </p:nvSpPr>
        <p:spPr bwMode="auto">
          <a:xfrm>
            <a:off x="2300288" y="2309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0" name="Rectangle 8"/>
          <p:cNvSpPr>
            <a:spLocks noChangeArrowheads="1"/>
          </p:cNvSpPr>
          <p:nvPr/>
        </p:nvSpPr>
        <p:spPr bwMode="auto">
          <a:xfrm>
            <a:off x="2300288" y="2309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66599" name="Object 7"/>
          <p:cNvGraphicFramePr>
            <a:graphicFrameLocks noChangeAspect="1"/>
          </p:cNvGraphicFramePr>
          <p:nvPr/>
        </p:nvGraphicFramePr>
        <p:xfrm>
          <a:off x="0" y="1371600"/>
          <a:ext cx="9144000" cy="4505325"/>
        </p:xfrm>
        <a:graphic>
          <a:graphicData uri="http://schemas.openxmlformats.org/presentationml/2006/ole">
            <mc:AlternateContent xmlns:mc="http://schemas.openxmlformats.org/markup-compatibility/2006">
              <mc:Choice xmlns:v="urn:schemas-microsoft-com:vml" Requires="v">
                <p:oleObj spid="_x0000_s366609" r:id="rId3" imgW="4544695" imgH="2239010" progId="Word.Picture.8">
                  <p:embed/>
                </p:oleObj>
              </mc:Choice>
              <mc:Fallback>
                <p:oleObj r:id="rId3" imgW="4544695" imgH="223901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45053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1D65BCE-E4F6-4467-B5E5-4D0633FFFEEF}" type="slidenum">
              <a:rPr lang="en-US" altLang="en-US"/>
              <a:t>3</a:t>
            </a:fld>
            <a:endParaRPr lang="en-US" altLang="en-US"/>
          </a:p>
        </p:txBody>
      </p:sp>
      <p:sp>
        <p:nvSpPr>
          <p:cNvPr id="320514" name="Rectangle 2"/>
          <p:cNvSpPr>
            <a:spLocks noGrp="1" noChangeArrowheads="1"/>
          </p:cNvSpPr>
          <p:nvPr>
            <p:ph type="title"/>
          </p:nvPr>
        </p:nvSpPr>
        <p:spPr>
          <a:xfrm>
            <a:off x="685800" y="304800"/>
            <a:ext cx="7772400" cy="1123950"/>
          </a:xfrm>
          <a:noFill/>
        </p:spPr>
        <p:txBody>
          <a:bodyPr/>
          <a:lstStyle/>
          <a:p>
            <a:r>
              <a:rPr lang="en-US" altLang="en-US"/>
              <a:t>Procedural vs. Event-Driven Programming</a:t>
            </a:r>
          </a:p>
        </p:txBody>
      </p:sp>
      <p:sp>
        <p:nvSpPr>
          <p:cNvPr id="320515" name="Rectangle 3"/>
          <p:cNvSpPr>
            <a:spLocks noGrp="1" noChangeArrowheads="1"/>
          </p:cNvSpPr>
          <p:nvPr>
            <p:ph type="body" idx="1"/>
          </p:nvPr>
        </p:nvSpPr>
        <p:spPr>
          <a:xfrm>
            <a:off x="457200" y="1905000"/>
            <a:ext cx="8305800" cy="2590800"/>
          </a:xfrm>
          <a:noFill/>
        </p:spPr>
        <p:txBody>
          <a:bodyPr/>
          <a:lstStyle/>
          <a:p>
            <a:r>
              <a:rPr lang="en-US" altLang="en-US" i="1"/>
              <a:t>Procedural programming</a:t>
            </a:r>
            <a:r>
              <a:rPr lang="en-US" altLang="en-US"/>
              <a:t> is executed in procedural order.</a:t>
            </a:r>
          </a:p>
          <a:p>
            <a:pPr>
              <a:spcBef>
                <a:spcPct val="100000"/>
              </a:spcBef>
            </a:pPr>
            <a:r>
              <a:rPr lang="en-US" altLang="en-US"/>
              <a:t>In event-driven programming, code is executed upon activation of events.</a:t>
            </a:r>
            <a:r>
              <a:rPr lang="en-US" altLang="en-US">
                <a:latin typeface="Book Antiqua" panose="02040602050305030304" pitchFamily="18"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FCA88B2-0A5F-4C91-8153-6DBDB52B7BC4}" type="slidenum">
              <a:rPr lang="en-US" altLang="en-US"/>
              <a:t>30</a:t>
            </a:fld>
            <a:endParaRPr lang="en-US" altLang="en-US"/>
          </a:p>
        </p:txBody>
      </p:sp>
      <p:sp>
        <p:nvSpPr>
          <p:cNvPr id="359426" name="Rectangle 2"/>
          <p:cNvSpPr>
            <a:spLocks noGrp="1" noChangeArrowheads="1"/>
          </p:cNvSpPr>
          <p:nvPr>
            <p:ph type="title"/>
          </p:nvPr>
        </p:nvSpPr>
        <p:spPr>
          <a:xfrm>
            <a:off x="685800" y="457200"/>
            <a:ext cx="7772400" cy="1143000"/>
          </a:xfrm>
        </p:spPr>
        <p:txBody>
          <a:bodyPr/>
          <a:lstStyle/>
          <a:p>
            <a:r>
              <a:rPr lang="en-US" altLang="en-US" sz="4000"/>
              <a:t>Example: Moving Message Using Mouse</a:t>
            </a:r>
            <a:endParaRPr lang="en-US" altLang="en-US" u="sng">
              <a:solidFill>
                <a:schemeClr val="tx1"/>
              </a:solidFill>
              <a:latin typeface="Book Antiqua" panose="02040602050305030304" pitchFamily="18" charset="0"/>
            </a:endParaRPr>
          </a:p>
        </p:txBody>
      </p:sp>
      <p:sp>
        <p:nvSpPr>
          <p:cNvPr id="359427" name="Rectangle 3"/>
          <p:cNvSpPr>
            <a:spLocks noGrp="1" noChangeArrowheads="1"/>
          </p:cNvSpPr>
          <p:nvPr>
            <p:ph type="body" idx="1"/>
          </p:nvPr>
        </p:nvSpPr>
        <p:spPr>
          <a:xfrm>
            <a:off x="533400" y="1752600"/>
            <a:ext cx="3276600" cy="3886200"/>
          </a:xfrm>
        </p:spPr>
        <p:txBody>
          <a:bodyPr/>
          <a:lstStyle/>
          <a:p>
            <a:pPr marL="0" indent="0">
              <a:lnSpc>
                <a:spcPct val="90000"/>
              </a:lnSpc>
              <a:buFont typeface="Monotype Sorts" pitchFamily="2" charset="2"/>
              <a:buNone/>
            </a:pPr>
            <a:r>
              <a:rPr lang="en-US" altLang="en-US" sz="2400"/>
              <a:t>Objective: Create a</a:t>
            </a:r>
            <a:r>
              <a:rPr lang="en-US" altLang="en-US" sz="2800"/>
              <a:t> program to display a message in a panel. You can use the mouse to move the message. The message moves as the mouse drags and is always displayed at the mouse point. </a:t>
            </a:r>
          </a:p>
        </p:txBody>
      </p:sp>
      <p:sp>
        <p:nvSpPr>
          <p:cNvPr id="359429" name="AutoShape 5">
            <a:hlinkClick r:id="" action="ppaction://noaction" highlightClick="1"/>
          </p:cNvPr>
          <p:cNvSpPr>
            <a:spLocks noChangeArrowheads="1"/>
          </p:cNvSpPr>
          <p:nvPr/>
        </p:nvSpPr>
        <p:spPr bwMode="auto">
          <a:xfrm>
            <a:off x="2819400" y="5791200"/>
            <a:ext cx="2971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MoveMessageDemo</a:t>
            </a:r>
            <a:endParaRPr lang="en-US" altLang="en-US">
              <a:solidFill>
                <a:schemeClr val="accent1"/>
              </a:solidFill>
            </a:endParaRPr>
          </a:p>
        </p:txBody>
      </p:sp>
      <p:pic>
        <p:nvPicPr>
          <p:cNvPr id="359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05000"/>
            <a:ext cx="41148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9433" name="AutoShape 9">
            <a:hlinkClick r:id="rId4" action="ppaction://program" highlightClick="1"/>
          </p:cNvPr>
          <p:cNvSpPr>
            <a:spLocks noChangeArrowheads="1"/>
          </p:cNvSpPr>
          <p:nvPr/>
        </p:nvSpPr>
        <p:spPr bwMode="auto">
          <a:xfrm>
            <a:off x="6172200" y="5791200"/>
            <a:ext cx="20574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C653AE-37D6-4DD0-9B08-8E7BB88FBD29}" type="slidenum">
              <a:rPr lang="en-US" altLang="en-US"/>
              <a:t>31</a:t>
            </a:fld>
            <a:endParaRPr lang="en-US" altLang="en-US"/>
          </a:p>
        </p:txBody>
      </p:sp>
      <p:sp>
        <p:nvSpPr>
          <p:cNvPr id="361474" name="Rectangle 2"/>
          <p:cNvSpPr>
            <a:spLocks noGrp="1" noChangeArrowheads="1"/>
          </p:cNvSpPr>
          <p:nvPr>
            <p:ph type="title"/>
          </p:nvPr>
        </p:nvSpPr>
        <p:spPr>
          <a:xfrm>
            <a:off x="685800" y="304800"/>
            <a:ext cx="7772400" cy="971550"/>
          </a:xfrm>
        </p:spPr>
        <p:txBody>
          <a:bodyPr/>
          <a:lstStyle/>
          <a:p>
            <a:r>
              <a:rPr lang="en-US" altLang="en-US"/>
              <a:t>Handling Keyboard Events</a:t>
            </a:r>
            <a:endParaRPr lang="en-US" altLang="en-US">
              <a:solidFill>
                <a:schemeClr val="tx1"/>
              </a:solidFill>
            </a:endParaRPr>
          </a:p>
        </p:txBody>
      </p:sp>
      <p:sp>
        <p:nvSpPr>
          <p:cNvPr id="361475" name="Rectangle 3"/>
          <p:cNvSpPr>
            <a:spLocks noGrp="1" noChangeArrowheads="1"/>
          </p:cNvSpPr>
          <p:nvPr>
            <p:ph type="body" idx="1"/>
          </p:nvPr>
        </p:nvSpPr>
        <p:spPr>
          <a:xfrm>
            <a:off x="914400" y="2438400"/>
            <a:ext cx="7772400" cy="3733800"/>
          </a:xfrm>
        </p:spPr>
        <p:txBody>
          <a:bodyPr/>
          <a:lstStyle/>
          <a:p>
            <a:pPr marL="341630" indent="-341630">
              <a:spcBef>
                <a:spcPct val="100000"/>
              </a:spcBef>
            </a:pPr>
            <a:r>
              <a:rPr lang="en-US" altLang="en-US" sz="2400">
                <a:latin typeface="Courier New" panose="02070309020205020404" pitchFamily="49" charset="0"/>
              </a:rPr>
              <a:t>keyPressed(KeyEvent e)</a:t>
            </a:r>
            <a:endParaRPr lang="en-US" altLang="en-US" sz="2800"/>
          </a:p>
          <a:p>
            <a:pPr marL="341630" indent="-341630">
              <a:buFont typeface="Monotype Sorts" pitchFamily="2" charset="2"/>
              <a:buNone/>
            </a:pPr>
            <a:r>
              <a:rPr lang="en-US" altLang="en-US" sz="2600"/>
              <a:t>	Called when a key is pressed.</a:t>
            </a:r>
          </a:p>
          <a:p>
            <a:pPr marL="341630" indent="-341630">
              <a:spcBef>
                <a:spcPct val="75000"/>
              </a:spcBef>
            </a:pPr>
            <a:r>
              <a:rPr lang="en-US" altLang="en-US" sz="2400">
                <a:latin typeface="Courier New" panose="02070309020205020404" pitchFamily="49" charset="0"/>
              </a:rPr>
              <a:t>keyReleased(KeyEvent e) </a:t>
            </a:r>
            <a:endParaRPr lang="en-US" altLang="en-US" sz="2800"/>
          </a:p>
          <a:p>
            <a:pPr marL="341630" indent="-341630">
              <a:buFont typeface="Monotype Sorts" pitchFamily="2" charset="2"/>
              <a:buNone/>
            </a:pPr>
            <a:r>
              <a:rPr lang="en-US" altLang="en-US" sz="2600"/>
              <a:t>	Called when a key is released.</a:t>
            </a:r>
            <a:r>
              <a:rPr lang="en-US" altLang="en-US" sz="2600" i="1"/>
              <a:t> </a:t>
            </a:r>
            <a:endParaRPr lang="en-US" altLang="en-US" sz="2600"/>
          </a:p>
          <a:p>
            <a:pPr marL="341630" indent="-341630">
              <a:spcBef>
                <a:spcPct val="75000"/>
              </a:spcBef>
            </a:pPr>
            <a:r>
              <a:rPr lang="en-US" altLang="en-US" sz="2400">
                <a:latin typeface="Courier New" panose="02070309020205020404" pitchFamily="49" charset="0"/>
              </a:rPr>
              <a:t>keyTyped(KeyEvent e)</a:t>
            </a:r>
            <a:r>
              <a:rPr lang="en-US" altLang="en-US" sz="2600">
                <a:latin typeface="Courier New" panose="02070309020205020404" pitchFamily="49" charset="0"/>
              </a:rPr>
              <a:t> </a:t>
            </a:r>
            <a:endParaRPr lang="en-US" altLang="en-US" sz="2800"/>
          </a:p>
          <a:p>
            <a:pPr marL="341630" indent="-341630">
              <a:buFont typeface="Monotype Sorts" pitchFamily="2" charset="2"/>
              <a:buNone/>
            </a:pPr>
            <a:r>
              <a:rPr lang="en-US" altLang="en-US" sz="2600"/>
              <a:t>	Called when a key is pressed and then</a:t>
            </a:r>
            <a:br>
              <a:rPr lang="en-US" altLang="en-US" sz="2600"/>
            </a:br>
            <a:r>
              <a:rPr lang="en-US" altLang="en-US" sz="2600"/>
              <a:t>released.</a:t>
            </a:r>
          </a:p>
        </p:txBody>
      </p:sp>
      <p:sp>
        <p:nvSpPr>
          <p:cNvPr id="361476" name="Text Box 4"/>
          <p:cNvSpPr txBox="1">
            <a:spLocks noChangeArrowheads="1"/>
          </p:cNvSpPr>
          <p:nvPr/>
        </p:nvSpPr>
        <p:spPr bwMode="auto">
          <a:xfrm>
            <a:off x="914400" y="13716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To process a keyboard event, use the following handlers in the </a:t>
            </a:r>
            <a:r>
              <a:rPr lang="en-US" altLang="en-US" sz="2600">
                <a:latin typeface="Courier New" panose="02070309020205020404" pitchFamily="49" charset="0"/>
              </a:rPr>
              <a:t>KeyListener</a:t>
            </a:r>
            <a:r>
              <a:rPr lang="en-US" altLang="en-US" sz="2800"/>
              <a:t> interface: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AFEBDF-7FEE-4ED0-A5D4-FF61BD2E411E}" type="slidenum">
              <a:rPr lang="en-US" altLang="en-US"/>
              <a:t>32</a:t>
            </a:fld>
            <a:endParaRPr lang="en-US" altLang="en-US"/>
          </a:p>
        </p:txBody>
      </p:sp>
      <p:sp>
        <p:nvSpPr>
          <p:cNvPr id="362498" name="Rectangle 2"/>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KeyEvent</a:t>
            </a:r>
            <a:r>
              <a:rPr lang="en-US" altLang="en-US"/>
              <a:t> Class</a:t>
            </a:r>
          </a:p>
        </p:txBody>
      </p:sp>
      <p:sp>
        <p:nvSpPr>
          <p:cNvPr id="362499" name="Rectangle 3"/>
          <p:cNvSpPr>
            <a:spLocks noGrp="1" noChangeArrowheads="1"/>
          </p:cNvSpPr>
          <p:nvPr>
            <p:ph type="body" idx="1"/>
          </p:nvPr>
        </p:nvSpPr>
        <p:spPr>
          <a:xfrm>
            <a:off x="685800" y="1371600"/>
            <a:ext cx="7848600" cy="4800600"/>
          </a:xfrm>
        </p:spPr>
        <p:txBody>
          <a:bodyPr/>
          <a:lstStyle/>
          <a:p>
            <a:pPr marL="358775" indent="-358775" defTabSz="-635">
              <a:lnSpc>
                <a:spcPct val="90000"/>
              </a:lnSpc>
              <a:tabLst>
                <a:tab pos="915670" algn="l"/>
                <a:tab pos="3198495" algn="l"/>
              </a:tabLst>
            </a:pPr>
            <a:r>
              <a:rPr lang="en-US" altLang="en-US" sz="3000"/>
              <a:t>Methods:</a:t>
            </a:r>
            <a:endParaRPr lang="en-US" altLang="en-US" sz="2600">
              <a:latin typeface="Courier New" panose="02070309020205020404" pitchFamily="49" charset="0"/>
            </a:endParaRPr>
          </a:p>
          <a:p>
            <a:pPr marL="358775" indent="-358775" defTabSz="-635">
              <a:lnSpc>
                <a:spcPct val="90000"/>
              </a:lnSpc>
              <a:spcBef>
                <a:spcPct val="50000"/>
              </a:spcBef>
              <a:buFont typeface="Monotype Sorts" pitchFamily="2" charset="2"/>
              <a:buNone/>
              <a:tabLst>
                <a:tab pos="915670" algn="l"/>
                <a:tab pos="3198495" algn="l"/>
              </a:tabLst>
            </a:pPr>
            <a:r>
              <a:rPr lang="en-US" altLang="en-US" sz="2600">
                <a:latin typeface="Courier New" panose="02070309020205020404" pitchFamily="49" charset="0"/>
              </a:rPr>
              <a:t>	getKeyChar() method</a:t>
            </a:r>
          </a:p>
          <a:p>
            <a:pPr marL="358775" indent="-358775" defTabSz="-635">
              <a:lnSpc>
                <a:spcPct val="90000"/>
              </a:lnSpc>
              <a:spcBef>
                <a:spcPct val="50000"/>
              </a:spcBef>
              <a:buFont typeface="Monotype Sorts" pitchFamily="2" charset="2"/>
              <a:buNone/>
              <a:tabLst>
                <a:tab pos="915670" algn="l"/>
                <a:tab pos="3198495" algn="l"/>
              </a:tabLst>
            </a:pPr>
            <a:r>
              <a:rPr lang="en-US" altLang="en-US" sz="2600">
                <a:latin typeface="Courier New" panose="02070309020205020404" pitchFamily="49" charset="0"/>
              </a:rPr>
              <a:t>	getKeyCode() method </a:t>
            </a:r>
          </a:p>
          <a:p>
            <a:pPr marL="358775" indent="-358775" defTabSz="-635">
              <a:lnSpc>
                <a:spcPct val="90000"/>
              </a:lnSpc>
              <a:spcBef>
                <a:spcPct val="100000"/>
              </a:spcBef>
              <a:tabLst>
                <a:tab pos="915670" algn="l"/>
                <a:tab pos="3198495" algn="l"/>
              </a:tabLst>
            </a:pPr>
            <a:r>
              <a:rPr lang="en-US" altLang="en-US" sz="3000"/>
              <a:t>Keys:</a:t>
            </a:r>
            <a:endParaRPr lang="en-US" altLang="en-US" sz="2600">
              <a:latin typeface="Courier New" panose="02070309020205020404" pitchFamily="49" charset="0"/>
            </a:endParaRPr>
          </a:p>
          <a:p>
            <a:pPr marL="358775" indent="-358775" defTabSz="-635">
              <a:lnSpc>
                <a:spcPct val="90000"/>
              </a:lnSpc>
              <a:buFont typeface="Monotype Sorts" pitchFamily="2" charset="2"/>
              <a:buNone/>
              <a:tabLst>
                <a:tab pos="915670" algn="l"/>
                <a:tab pos="3198495" algn="l"/>
              </a:tabLst>
            </a:pPr>
            <a:r>
              <a:rPr lang="en-US" altLang="en-US" sz="2600"/>
              <a:t>		Home	</a:t>
            </a:r>
            <a:r>
              <a:rPr lang="en-US" altLang="en-US" sz="2600">
                <a:latin typeface="Courier New" panose="02070309020205020404" pitchFamily="49" charset="0"/>
              </a:rPr>
              <a:t>VK_HOME</a:t>
            </a:r>
          </a:p>
          <a:p>
            <a:pPr marL="358775" indent="-358775" defTabSz="-635">
              <a:lnSpc>
                <a:spcPct val="90000"/>
              </a:lnSpc>
              <a:buFont typeface="Monotype Sorts" pitchFamily="2" charset="2"/>
              <a:buNone/>
              <a:tabLst>
                <a:tab pos="915670" algn="l"/>
                <a:tab pos="3198495" algn="l"/>
              </a:tabLst>
            </a:pPr>
            <a:r>
              <a:rPr lang="en-US" altLang="en-US" sz="2600"/>
              <a:t>		End	</a:t>
            </a:r>
            <a:r>
              <a:rPr lang="en-US" altLang="en-US" sz="2600">
                <a:latin typeface="Courier New" panose="02070309020205020404" pitchFamily="49" charset="0"/>
              </a:rPr>
              <a:t>VK_END</a:t>
            </a:r>
          </a:p>
          <a:p>
            <a:pPr marL="358775" indent="-358775" defTabSz="-635">
              <a:lnSpc>
                <a:spcPct val="90000"/>
              </a:lnSpc>
              <a:buFont typeface="Monotype Sorts" pitchFamily="2" charset="2"/>
              <a:buNone/>
              <a:tabLst>
                <a:tab pos="915670" algn="l"/>
                <a:tab pos="3198495" algn="l"/>
              </a:tabLst>
            </a:pPr>
            <a:r>
              <a:rPr lang="en-US" altLang="en-US" sz="2600"/>
              <a:t>		Page Up	</a:t>
            </a:r>
            <a:r>
              <a:rPr lang="en-US" altLang="en-US" sz="2600">
                <a:latin typeface="Courier New" panose="02070309020205020404" pitchFamily="49" charset="0"/>
              </a:rPr>
              <a:t>VK_PGUP</a:t>
            </a:r>
          </a:p>
          <a:p>
            <a:pPr marL="358775" indent="-358775" defTabSz="-635">
              <a:lnSpc>
                <a:spcPct val="90000"/>
              </a:lnSpc>
              <a:buFont typeface="Monotype Sorts" pitchFamily="2" charset="2"/>
              <a:buNone/>
              <a:tabLst>
                <a:tab pos="915670" algn="l"/>
                <a:tab pos="3198495" algn="l"/>
              </a:tabLst>
            </a:pPr>
            <a:r>
              <a:rPr lang="en-US" altLang="en-US" sz="2600"/>
              <a:t>		Page Down	</a:t>
            </a:r>
            <a:r>
              <a:rPr lang="en-US" altLang="en-US" sz="2600">
                <a:latin typeface="Courier New" panose="02070309020205020404" pitchFamily="49" charset="0"/>
              </a:rPr>
              <a:t>VK_PGDN</a:t>
            </a:r>
          </a:p>
          <a:p>
            <a:pPr marL="358775" indent="-358775" defTabSz="-635">
              <a:lnSpc>
                <a:spcPct val="90000"/>
              </a:lnSpc>
              <a:buFont typeface="Monotype Sorts" pitchFamily="2" charset="2"/>
              <a:buNone/>
              <a:tabLst>
                <a:tab pos="915670" algn="l"/>
                <a:tab pos="3198495" algn="l"/>
              </a:tabLst>
            </a:pPr>
            <a:r>
              <a:rPr lang="en-US" altLang="en-US" sz="2600"/>
              <a:t>		etc...</a:t>
            </a:r>
            <a:endParaRPr lang="en-US" altLang="en-US">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A949928-B42F-4558-A29A-0122EF600063}" type="slidenum">
              <a:rPr lang="en-US" altLang="en-US"/>
              <a:t>33</a:t>
            </a:fld>
            <a:endParaRPr lang="en-US" altLang="en-US"/>
          </a:p>
        </p:txBody>
      </p:sp>
      <p:sp>
        <p:nvSpPr>
          <p:cNvPr id="367618" name="Rectangle 2"/>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KeyEvent</a:t>
            </a:r>
            <a:r>
              <a:rPr lang="en-US" altLang="en-US"/>
              <a:t> Class, cont.</a:t>
            </a:r>
          </a:p>
        </p:txBody>
      </p:sp>
      <p:sp>
        <p:nvSpPr>
          <p:cNvPr id="367622"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67621" name="Object 5"/>
          <p:cNvGraphicFramePr>
            <a:graphicFrameLocks noChangeAspect="1"/>
          </p:cNvGraphicFramePr>
          <p:nvPr/>
        </p:nvGraphicFramePr>
        <p:xfrm>
          <a:off x="-1588" y="2058988"/>
          <a:ext cx="9147176" cy="2030412"/>
        </p:xfrm>
        <a:graphic>
          <a:graphicData uri="http://schemas.openxmlformats.org/presentationml/2006/ole">
            <mc:AlternateContent xmlns:mc="http://schemas.openxmlformats.org/markup-compatibility/2006">
              <mc:Choice xmlns:v="urn:schemas-microsoft-com:vml" Requires="v">
                <p:oleObj spid="_x0000_s367631" name="Picture" r:id="rId3" imgW="4491355" imgH="995045" progId="Word.Picture.8">
                  <p:embed/>
                </p:oleObj>
              </mc:Choice>
              <mc:Fallback>
                <p:oleObj name="Picture" r:id="rId3" imgW="4491355" imgH="99504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058988"/>
                        <a:ext cx="9147176" cy="203041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D2EF438-4387-421D-B933-5B7C3C24A8B3}" type="slidenum">
              <a:rPr lang="en-US" altLang="en-US"/>
              <a:t>34</a:t>
            </a:fld>
            <a:endParaRPr lang="en-US" altLang="en-US"/>
          </a:p>
        </p:txBody>
      </p:sp>
      <p:sp>
        <p:nvSpPr>
          <p:cNvPr id="363522" name="Rectangle 2"/>
          <p:cNvSpPr>
            <a:spLocks noGrp="1" noChangeArrowheads="1"/>
          </p:cNvSpPr>
          <p:nvPr>
            <p:ph type="title"/>
          </p:nvPr>
        </p:nvSpPr>
        <p:spPr>
          <a:xfrm>
            <a:off x="685800" y="457200"/>
            <a:ext cx="7772400" cy="1143000"/>
          </a:xfrm>
        </p:spPr>
        <p:txBody>
          <a:bodyPr/>
          <a:lstStyle/>
          <a:p>
            <a:r>
              <a:rPr lang="en-US" altLang="en-US" sz="4000"/>
              <a:t>Example: Keyboard Events Demo</a:t>
            </a:r>
            <a:endParaRPr lang="en-US" altLang="en-US" u="sng">
              <a:solidFill>
                <a:schemeClr val="tx1"/>
              </a:solidFill>
              <a:latin typeface="Book Antiqua" panose="02040602050305030304" pitchFamily="18" charset="0"/>
            </a:endParaRPr>
          </a:p>
        </p:txBody>
      </p:sp>
      <p:sp>
        <p:nvSpPr>
          <p:cNvPr id="363523" name="Rectangle 3"/>
          <p:cNvSpPr>
            <a:spLocks noGrp="1" noChangeArrowheads="1"/>
          </p:cNvSpPr>
          <p:nvPr>
            <p:ph type="body" idx="1"/>
          </p:nvPr>
        </p:nvSpPr>
        <p:spPr>
          <a:xfrm>
            <a:off x="457200" y="1905000"/>
            <a:ext cx="2971800" cy="3581400"/>
          </a:xfrm>
        </p:spPr>
        <p:txBody>
          <a:bodyPr/>
          <a:lstStyle/>
          <a:p>
            <a:pPr marL="0" indent="0">
              <a:buFont typeface="Monotype Sorts" pitchFamily="2" charset="2"/>
              <a:buNone/>
            </a:pPr>
            <a:r>
              <a:rPr lang="en-US" altLang="en-US" sz="2800"/>
              <a:t>Objective: Display a user-input character. The user can also move the character up, down, left, and right using the arrow keys.</a:t>
            </a:r>
            <a:r>
              <a:rPr lang="en-US" altLang="en-US" sz="3000"/>
              <a:t> </a:t>
            </a:r>
            <a:endParaRPr lang="en-US" altLang="en-US"/>
          </a:p>
        </p:txBody>
      </p:sp>
      <p:sp>
        <p:nvSpPr>
          <p:cNvPr id="363525" name="AutoShape 5">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3" action="ppaction://program"/>
              </a:rPr>
              <a:t>KeyEventDemo</a:t>
            </a:r>
            <a:endParaRPr lang="en-US" altLang="en-US">
              <a:solidFill>
                <a:schemeClr val="accent1"/>
              </a:solidFill>
            </a:endParaRPr>
          </a:p>
        </p:txBody>
      </p:sp>
      <p:graphicFrame>
        <p:nvGraphicFramePr>
          <p:cNvPr id="363527" name="Object 7"/>
          <p:cNvGraphicFramePr>
            <a:graphicFrameLocks noChangeAspect="1"/>
          </p:cNvGraphicFramePr>
          <p:nvPr/>
        </p:nvGraphicFramePr>
        <p:xfrm>
          <a:off x="4343400" y="2057400"/>
          <a:ext cx="2011363" cy="1135063"/>
        </p:xfrm>
        <a:graphic>
          <a:graphicData uri="http://schemas.openxmlformats.org/presentationml/2006/ole">
            <mc:AlternateContent xmlns:mc="http://schemas.openxmlformats.org/markup-compatibility/2006">
              <mc:Choice xmlns:v="urn:schemas-microsoft-com:vml" Requires="v">
                <p:oleObj spid="_x0000_s363538" name="Bitmap Image" r:id="rId4" imgW="2011680" imgH="1135380" progId="Paint.Picture">
                  <p:embed/>
                </p:oleObj>
              </mc:Choice>
              <mc:Fallback>
                <p:oleObj name="Bitmap Image" r:id="rId4" imgW="2011680" imgH="1135380"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0"/>
                        <a:ext cx="2011363"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29" name="AutoShape 9">
            <a:hlinkClick r:id="rId6"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A1D0D02-D76F-42B2-8B2C-2EBCF884BD50}" type="slidenum">
              <a:rPr lang="en-US" altLang="en-US"/>
              <a:t>35</a:t>
            </a:fld>
            <a:endParaRPr lang="en-US" altLang="en-US"/>
          </a:p>
        </p:txBody>
      </p:sp>
      <p:sp>
        <p:nvSpPr>
          <p:cNvPr id="373762" name="Rectangle 2"/>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The Timer Class</a:t>
            </a:r>
            <a:r>
              <a:rPr lang="en-US" altLang="en-US"/>
              <a:t> </a:t>
            </a:r>
          </a:p>
        </p:txBody>
      </p:sp>
      <p:sp>
        <p:nvSpPr>
          <p:cNvPr id="373763" name="Rectangle 3"/>
          <p:cNvSpPr>
            <a:spLocks noGrp="1" noChangeArrowheads="1"/>
          </p:cNvSpPr>
          <p:nvPr>
            <p:ph type="body" idx="1"/>
          </p:nvPr>
        </p:nvSpPr>
        <p:spPr>
          <a:xfrm>
            <a:off x="228600" y="990600"/>
            <a:ext cx="8915400" cy="1295400"/>
          </a:xfrm>
          <a:noFill/>
        </p:spPr>
        <p:txBody>
          <a:bodyPr/>
          <a:lstStyle/>
          <a:p>
            <a:pPr marL="0" indent="0">
              <a:lnSpc>
                <a:spcPct val="120000"/>
              </a:lnSpc>
              <a:spcAft>
                <a:spcPts val="1200"/>
              </a:spcAft>
              <a:buFont typeface="Monotype Sorts" pitchFamily="2" charset="2"/>
              <a:buNone/>
            </a:pPr>
            <a:r>
              <a:rPr lang="en-US" altLang="en-US" sz="2400">
                <a:cs typeface="Times New Roman" panose="02020603050405020304" pitchFamily="18" charset="0"/>
              </a:rPr>
              <a:t>Some non-GUI components can fire events. The </a:t>
            </a:r>
            <a:r>
              <a:rPr lang="en-US" altLang="en-US" sz="2400" u="sng">
                <a:cs typeface="Times New Roman" panose="02020603050405020304" pitchFamily="18" charset="0"/>
              </a:rPr>
              <a:t>javax.swing.Timer</a:t>
            </a:r>
            <a:r>
              <a:rPr lang="en-US" altLang="en-US" sz="2400">
                <a:cs typeface="Times New Roman" panose="02020603050405020304" pitchFamily="18" charset="0"/>
              </a:rPr>
              <a:t> class is a source component that fires an </a:t>
            </a:r>
            <a:r>
              <a:rPr lang="en-US" altLang="en-US" sz="2400" u="sng">
                <a:cs typeface="Times New Roman" panose="02020603050405020304" pitchFamily="18" charset="0"/>
              </a:rPr>
              <a:t>ActionEvent</a:t>
            </a:r>
            <a:r>
              <a:rPr lang="en-US" altLang="en-US" sz="2400">
                <a:cs typeface="Times New Roman" panose="02020603050405020304" pitchFamily="18" charset="0"/>
              </a:rPr>
              <a:t> at a predefined rate.</a:t>
            </a:r>
            <a:endParaRPr lang="en-US" altLang="en-US" sz="2800">
              <a:cs typeface="Courier New" panose="02070309020205020404" pitchFamily="49" charset="0"/>
            </a:endParaRPr>
          </a:p>
        </p:txBody>
      </p:sp>
      <p:sp>
        <p:nvSpPr>
          <p:cNvPr id="373766" name="Rectangle 6"/>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73765" name="Object 5"/>
          <p:cNvGraphicFramePr>
            <a:graphicFrameLocks noChangeAspect="1"/>
          </p:cNvGraphicFramePr>
          <p:nvPr/>
        </p:nvGraphicFramePr>
        <p:xfrm>
          <a:off x="1600200" y="2057400"/>
          <a:ext cx="6934200" cy="2316163"/>
        </p:xfrm>
        <a:graphic>
          <a:graphicData uri="http://schemas.openxmlformats.org/presentationml/2006/ole">
            <mc:AlternateContent xmlns:mc="http://schemas.openxmlformats.org/markup-compatibility/2006">
              <mc:Choice xmlns:v="urn:schemas-microsoft-com:vml" Requires="v">
                <p:oleObj spid="_x0000_s373778" r:id="rId4" imgW="4163695" imgH="1385570" progId="Word.Picture.8">
                  <p:embed/>
                </p:oleObj>
              </mc:Choice>
              <mc:Fallback>
                <p:oleObj r:id="rId4" imgW="4163695" imgH="138557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57400"/>
                        <a:ext cx="6934200" cy="2316163"/>
                      </a:xfrm>
                      <a:prstGeom prst="rect">
                        <a:avLst/>
                      </a:prstGeom>
                      <a:solidFill>
                        <a:schemeClr val="tx1"/>
                      </a:solidFill>
                    </p:spPr>
                  </p:pic>
                </p:oleObj>
              </mc:Fallback>
            </mc:AlternateContent>
          </a:graphicData>
        </a:graphic>
      </p:graphicFrame>
      <p:sp>
        <p:nvSpPr>
          <p:cNvPr id="373767" name="Rectangle 7"/>
          <p:cNvSpPr>
            <a:spLocks noChangeArrowheads="1"/>
          </p:cNvSpPr>
          <p:nvPr/>
        </p:nvSpPr>
        <p:spPr bwMode="auto">
          <a:xfrm>
            <a:off x="228600" y="4419600"/>
            <a:ext cx="891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20000"/>
              </a:lnSpc>
              <a:spcAft>
                <a:spcPts val="1200"/>
              </a:spcAft>
              <a:buFont typeface="Monotype Sorts" pitchFamily="2" charset="2"/>
              <a:buNone/>
            </a:pPr>
            <a:r>
              <a:rPr lang="en-US" altLang="en-US" sz="2400">
                <a:cs typeface="Times New Roman" panose="02020603050405020304" pitchFamily="18" charset="0"/>
              </a:rPr>
              <a:t>The </a:t>
            </a:r>
            <a:r>
              <a:rPr lang="en-US" altLang="en-US" sz="2400" u="sng">
                <a:cs typeface="Times New Roman" panose="02020603050405020304" pitchFamily="18" charset="0"/>
              </a:rPr>
              <a:t>Timer</a:t>
            </a:r>
            <a:r>
              <a:rPr lang="en-US" altLang="en-US" sz="2400">
                <a:cs typeface="Times New Roman" panose="02020603050405020304" pitchFamily="18" charset="0"/>
              </a:rPr>
              <a:t> class can be used to control animations. For example, you can use it to display a moving message.</a:t>
            </a:r>
            <a:endParaRPr lang="en-US" altLang="en-US" sz="2800">
              <a:cs typeface="Courier New" panose="02070309020205020404" pitchFamily="49" charset="0"/>
            </a:endParaRPr>
          </a:p>
        </p:txBody>
      </p:sp>
      <p:sp>
        <p:nvSpPr>
          <p:cNvPr id="373768" name="AutoShape 8">
            <a:hlinkClick r:id="" action="ppaction://noaction" highlightClick="1"/>
          </p:cNvPr>
          <p:cNvSpPr>
            <a:spLocks noChangeArrowheads="1"/>
          </p:cNvSpPr>
          <p:nvPr/>
        </p:nvSpPr>
        <p:spPr bwMode="auto">
          <a:xfrm>
            <a:off x="2895600" y="58674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6" action="ppaction://program"/>
              </a:rPr>
              <a:t>AnimationDemo</a:t>
            </a:r>
            <a:endParaRPr lang="en-US" altLang="en-US">
              <a:solidFill>
                <a:schemeClr val="accent1"/>
              </a:solidFill>
            </a:endParaRPr>
          </a:p>
        </p:txBody>
      </p:sp>
      <p:sp>
        <p:nvSpPr>
          <p:cNvPr id="373769" name="AutoShape 9">
            <a:hlinkClick r:id="rId7"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CD3DF03-8013-4FA3-BDCD-0910749262C5}" type="slidenum">
              <a:rPr lang="en-US" altLang="en-US"/>
              <a:t>36</a:t>
            </a:fld>
            <a:endParaRPr lang="en-US" altLang="en-US"/>
          </a:p>
        </p:txBody>
      </p:sp>
      <p:sp>
        <p:nvSpPr>
          <p:cNvPr id="379906" name="Rectangle 2"/>
          <p:cNvSpPr>
            <a:spLocks noGrp="1" noChangeArrowheads="1"/>
          </p:cNvSpPr>
          <p:nvPr>
            <p:ph type="title"/>
          </p:nvPr>
        </p:nvSpPr>
        <p:spPr>
          <a:xfrm>
            <a:off x="152400" y="152400"/>
            <a:ext cx="8839200" cy="685800"/>
          </a:xfrm>
          <a:noFill/>
        </p:spPr>
        <p:txBody>
          <a:bodyPr/>
          <a:lstStyle/>
          <a:p>
            <a:r>
              <a:rPr lang="en-US" altLang="en-US">
                <a:cs typeface="Times New Roman" panose="02020603050405020304" pitchFamily="18" charset="0"/>
              </a:rPr>
              <a:t>Clock Animation</a:t>
            </a:r>
            <a:r>
              <a:rPr lang="en-US" altLang="en-US"/>
              <a:t> </a:t>
            </a:r>
          </a:p>
        </p:txBody>
      </p:sp>
      <p:sp>
        <p:nvSpPr>
          <p:cNvPr id="379907" name="Rectangle 3"/>
          <p:cNvSpPr>
            <a:spLocks noGrp="1" noChangeArrowheads="1"/>
          </p:cNvSpPr>
          <p:nvPr>
            <p:ph type="body" idx="1"/>
          </p:nvPr>
        </p:nvSpPr>
        <p:spPr>
          <a:xfrm>
            <a:off x="228600" y="1371600"/>
            <a:ext cx="8686800" cy="3505200"/>
          </a:xfrm>
          <a:noFill/>
        </p:spPr>
        <p:txBody>
          <a:bodyPr/>
          <a:lstStyle/>
          <a:p>
            <a:pPr marL="0" indent="0">
              <a:lnSpc>
                <a:spcPct val="120000"/>
              </a:lnSpc>
              <a:spcAft>
                <a:spcPts val="1200"/>
              </a:spcAft>
              <a:buFont typeface="Monotype Sorts" pitchFamily="2" charset="2"/>
              <a:buNone/>
            </a:pPr>
            <a:r>
              <a:rPr lang="en-US" altLang="en-US" sz="2800">
                <a:cs typeface="Courier New" panose="02070309020205020404" pitchFamily="49" charset="0"/>
              </a:rPr>
              <a:t>In Chapter 14, you drew a </a:t>
            </a:r>
            <a:r>
              <a:rPr lang="en-US" altLang="en-US" sz="2800" u="sng">
                <a:cs typeface="Courier New" panose="02070309020205020404" pitchFamily="49" charset="0"/>
              </a:rPr>
              <a:t>StillClock</a:t>
            </a:r>
            <a:r>
              <a:rPr lang="en-US" altLang="en-US" sz="2800">
                <a:cs typeface="Courier New" panose="02070309020205020404" pitchFamily="49" charset="0"/>
              </a:rPr>
              <a:t> to show the current time. The clock does not tick after it is displayed. What can you do to make the clock display a new current time every second? The key to making the clock tick is to repaint it every second with a new current time. You can use a timer to control how to repaint the clock. </a:t>
            </a:r>
          </a:p>
        </p:txBody>
      </p:sp>
      <p:sp>
        <p:nvSpPr>
          <p:cNvPr id="379909" name="Rectangle 5"/>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9912" name="AutoShape 8">
            <a:hlinkClick r:id="" action="ppaction://noaction" highlightClick="1"/>
          </p:cNvPr>
          <p:cNvSpPr>
            <a:spLocks noChangeArrowheads="1"/>
          </p:cNvSpPr>
          <p:nvPr/>
        </p:nvSpPr>
        <p:spPr bwMode="auto">
          <a:xfrm>
            <a:off x="2895600" y="5181600"/>
            <a:ext cx="3048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3" action="ppaction://program"/>
              </a:rPr>
              <a:t>ClockAnimation</a:t>
            </a:r>
            <a:endParaRPr lang="en-US" altLang="en-US">
              <a:solidFill>
                <a:schemeClr val="accent1"/>
              </a:solidFill>
            </a:endParaRPr>
          </a:p>
        </p:txBody>
      </p:sp>
      <p:sp>
        <p:nvSpPr>
          <p:cNvPr id="379913" name="AutoShape 9">
            <a:hlinkClick r:id="rId4" action="ppaction://program" highlightClick="1"/>
          </p:cNvPr>
          <p:cNvSpPr>
            <a:spLocks noChangeArrowheads="1"/>
          </p:cNvSpPr>
          <p:nvPr/>
        </p:nvSpPr>
        <p:spPr bwMode="auto">
          <a:xfrm>
            <a:off x="6553200" y="5181600"/>
            <a:ext cx="2133600" cy="4572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9AB2872-334D-4F69-A101-5FEE85548D06}" type="slidenum">
              <a:rPr lang="en-US" altLang="en-US"/>
              <a:t>4</a:t>
            </a:fld>
            <a:endParaRPr lang="en-US" altLang="en-US"/>
          </a:p>
        </p:txBody>
      </p:sp>
      <p:sp>
        <p:nvSpPr>
          <p:cNvPr id="321538" name="Rectangle 2"/>
          <p:cNvSpPr>
            <a:spLocks noGrp="1" noChangeArrowheads="1"/>
          </p:cNvSpPr>
          <p:nvPr>
            <p:ph type="title"/>
          </p:nvPr>
        </p:nvSpPr>
        <p:spPr>
          <a:xfrm>
            <a:off x="685800" y="0"/>
            <a:ext cx="7772400" cy="1428750"/>
          </a:xfrm>
          <a:noFill/>
        </p:spPr>
        <p:txBody>
          <a:bodyPr/>
          <a:lstStyle/>
          <a:p>
            <a:r>
              <a:rPr lang="en-US" altLang="en-US"/>
              <a:t>Events</a:t>
            </a:r>
          </a:p>
        </p:txBody>
      </p:sp>
      <p:sp>
        <p:nvSpPr>
          <p:cNvPr id="321539" name="Rectangle 3"/>
          <p:cNvSpPr>
            <a:spLocks noGrp="1" noChangeArrowheads="1"/>
          </p:cNvSpPr>
          <p:nvPr>
            <p:ph type="body" idx="1"/>
          </p:nvPr>
        </p:nvSpPr>
        <p:spPr>
          <a:xfrm>
            <a:off x="381000" y="1371600"/>
            <a:ext cx="8229600" cy="4495800"/>
          </a:xfrm>
          <a:noFill/>
        </p:spPr>
        <p:txBody>
          <a:bodyPr/>
          <a:lstStyle/>
          <a:p>
            <a:r>
              <a:rPr lang="en-US" altLang="en-US" sz="3400"/>
              <a:t>An </a:t>
            </a:r>
            <a:r>
              <a:rPr lang="en-US" altLang="en-US" sz="3400" i="1"/>
              <a:t>event</a:t>
            </a:r>
            <a:r>
              <a:rPr lang="en-US" altLang="en-US" sz="3400"/>
              <a:t> can be defined as a type of signal to the program that something has happened. </a:t>
            </a:r>
          </a:p>
          <a:p>
            <a:pPr>
              <a:spcBef>
                <a:spcPct val="100000"/>
              </a:spcBef>
            </a:pPr>
            <a:r>
              <a:rPr lang="en-US" altLang="en-US" sz="3400"/>
              <a:t>The event is generated by external user actions such as mouse movements, mouse clicks, and keystrokes, or by the operating system, such as a timer.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FFC5E9-F8F6-4BED-9C80-7EE0A6EBB294}" type="slidenum">
              <a:rPr lang="en-US" altLang="en-US"/>
              <a:t>5</a:t>
            </a:fld>
            <a:endParaRPr lang="en-US" altLang="en-US"/>
          </a:p>
        </p:txBody>
      </p:sp>
      <p:sp>
        <p:nvSpPr>
          <p:cNvPr id="323586" name="Rectangle 2"/>
          <p:cNvSpPr>
            <a:spLocks noGrp="1" noChangeArrowheads="1"/>
          </p:cNvSpPr>
          <p:nvPr>
            <p:ph type="title"/>
          </p:nvPr>
        </p:nvSpPr>
        <p:spPr>
          <a:xfrm>
            <a:off x="685800" y="0"/>
            <a:ext cx="7772400" cy="1428750"/>
          </a:xfrm>
          <a:noFill/>
        </p:spPr>
        <p:txBody>
          <a:bodyPr/>
          <a:lstStyle/>
          <a:p>
            <a:r>
              <a:rPr lang="en-US" altLang="en-US"/>
              <a:t>Event Classes</a:t>
            </a:r>
            <a:endParaRPr lang="en-US" altLang="en-US" b="1"/>
          </a:p>
        </p:txBody>
      </p:sp>
      <p:graphicFrame>
        <p:nvGraphicFramePr>
          <p:cNvPr id="323587" name="Object 3"/>
          <p:cNvGraphicFramePr>
            <a:graphicFrameLocks noChangeAspect="1"/>
          </p:cNvGraphicFramePr>
          <p:nvPr/>
        </p:nvGraphicFramePr>
        <p:xfrm>
          <a:off x="227013" y="1281113"/>
          <a:ext cx="8609012" cy="3633787"/>
        </p:xfrm>
        <a:graphic>
          <a:graphicData uri="http://schemas.openxmlformats.org/presentationml/2006/ole">
            <mc:AlternateContent xmlns:mc="http://schemas.openxmlformats.org/markup-compatibility/2006">
              <mc:Choice xmlns:v="urn:schemas-microsoft-com:vml" Requires="v">
                <p:oleObj spid="_x0000_s323596" name="Picture" r:id="rId3" imgW="8809990" imgH="3001645" progId="Word.Picture.8">
                  <p:embed/>
                </p:oleObj>
              </mc:Choice>
              <mc:Fallback>
                <p:oleObj name="Picture" r:id="rId3" imgW="8809990" imgH="3001645"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6641" r="39555" b="31093"/>
                      <a:stretch>
                        <a:fillRect/>
                      </a:stretch>
                    </p:blipFill>
                    <p:spPr bwMode="auto">
                      <a:xfrm>
                        <a:off x="227013" y="1281113"/>
                        <a:ext cx="8609012" cy="36337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1144EF2-15A8-4E33-9516-13DDEEF2F990}" type="slidenum">
              <a:rPr lang="en-US" altLang="en-US"/>
              <a:t>6</a:t>
            </a:fld>
            <a:endParaRPr lang="en-US" altLang="en-US"/>
          </a:p>
        </p:txBody>
      </p:sp>
      <p:sp>
        <p:nvSpPr>
          <p:cNvPr id="322562" name="Rectangle 2"/>
          <p:cNvSpPr>
            <a:spLocks noGrp="1" noChangeArrowheads="1"/>
          </p:cNvSpPr>
          <p:nvPr>
            <p:ph type="title"/>
          </p:nvPr>
        </p:nvSpPr>
        <p:spPr>
          <a:xfrm>
            <a:off x="685800" y="0"/>
            <a:ext cx="7772400" cy="1428750"/>
          </a:xfrm>
          <a:noFill/>
        </p:spPr>
        <p:txBody>
          <a:bodyPr/>
          <a:lstStyle/>
          <a:p>
            <a:r>
              <a:rPr lang="en-US" altLang="en-US"/>
              <a:t>Event Information</a:t>
            </a:r>
          </a:p>
        </p:txBody>
      </p:sp>
      <p:sp>
        <p:nvSpPr>
          <p:cNvPr id="322563" name="Rectangle 3"/>
          <p:cNvSpPr>
            <a:spLocks noGrp="1" noChangeArrowheads="1"/>
          </p:cNvSpPr>
          <p:nvPr>
            <p:ph type="body" idx="1"/>
          </p:nvPr>
        </p:nvSpPr>
        <p:spPr>
          <a:xfrm>
            <a:off x="381000" y="1371600"/>
            <a:ext cx="8534400" cy="4724400"/>
          </a:xfrm>
          <a:noFill/>
        </p:spPr>
        <p:txBody>
          <a:bodyPr/>
          <a:lstStyle/>
          <a:p>
            <a:pPr marL="0" indent="0">
              <a:buFont typeface="Monotype Sorts" pitchFamily="2" charset="2"/>
              <a:buNone/>
            </a:pPr>
            <a:r>
              <a:rPr lang="en-US" altLang="en-US">
                <a:cs typeface="Times New Roman" panose="02020603050405020304" pitchFamily="18" charset="0"/>
              </a:rPr>
              <a:t>An event object contains whatever properties are pertinent to the event. You can identify the source object of the event using the </a:t>
            </a:r>
            <a:r>
              <a:rPr lang="en-US" altLang="en-US" u="sng">
                <a:cs typeface="Times New Roman" panose="02020603050405020304" pitchFamily="18" charset="0"/>
              </a:rPr>
              <a:t>getSource()</a:t>
            </a:r>
            <a:r>
              <a:rPr lang="en-US" altLang="en-US">
                <a:cs typeface="Times New Roman" panose="02020603050405020304" pitchFamily="18" charset="0"/>
              </a:rPr>
              <a:t> instance method in the </a:t>
            </a:r>
            <a:r>
              <a:rPr lang="en-US" altLang="en-US" u="sng">
                <a:cs typeface="Times New Roman" panose="02020603050405020304" pitchFamily="18" charset="0"/>
              </a:rPr>
              <a:t>EventObject</a:t>
            </a:r>
            <a:r>
              <a:rPr lang="en-US" altLang="en-US">
                <a:cs typeface="Times New Roman" panose="02020603050405020304" pitchFamily="18" charset="0"/>
              </a:rPr>
              <a:t> class. The subclasses of </a:t>
            </a:r>
            <a:r>
              <a:rPr lang="en-US" altLang="en-US" u="sng">
                <a:cs typeface="Times New Roman" panose="02020603050405020304" pitchFamily="18" charset="0"/>
              </a:rPr>
              <a:t>EventObject</a:t>
            </a:r>
            <a:r>
              <a:rPr lang="en-US" altLang="en-US">
                <a:cs typeface="Times New Roman" panose="02020603050405020304" pitchFamily="18" charset="0"/>
              </a:rPr>
              <a:t> deal with special types of events, such as button actions, window events, component events, mouse movements, and keystrokes. Table 15.1 lists external user actions, source objects, and event types generated.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3B71B7-BCF2-459A-9B9C-2EC10FCF3E09}" type="slidenum">
              <a:rPr lang="en-US" altLang="en-US"/>
              <a:t>7</a:t>
            </a:fld>
            <a:endParaRPr lang="en-US" altLang="en-US"/>
          </a:p>
        </p:txBody>
      </p:sp>
      <p:sp>
        <p:nvSpPr>
          <p:cNvPr id="324610" name="Rectangle 2"/>
          <p:cNvSpPr>
            <a:spLocks noGrp="1" noChangeArrowheads="1"/>
          </p:cNvSpPr>
          <p:nvPr>
            <p:ph type="title"/>
          </p:nvPr>
        </p:nvSpPr>
        <p:spPr>
          <a:xfrm>
            <a:off x="685800" y="0"/>
            <a:ext cx="7772400" cy="1371600"/>
          </a:xfrm>
          <a:noFill/>
        </p:spPr>
        <p:txBody>
          <a:bodyPr/>
          <a:lstStyle/>
          <a:p>
            <a:r>
              <a:rPr lang="en-US" altLang="en-US"/>
              <a:t>Selected User Actions</a:t>
            </a:r>
            <a:endParaRPr lang="en-US" altLang="en-US">
              <a:solidFill>
                <a:schemeClr val="tx1"/>
              </a:solidFill>
              <a:latin typeface="Book Antiqua" panose="02040602050305030304" pitchFamily="18" charset="0"/>
            </a:endParaRPr>
          </a:p>
        </p:txBody>
      </p:sp>
      <p:sp>
        <p:nvSpPr>
          <p:cNvPr id="324611" name="Text Box 3"/>
          <p:cNvSpPr txBox="1">
            <a:spLocks noChangeArrowheads="1"/>
          </p:cNvSpPr>
          <p:nvPr/>
        </p:nvSpPr>
        <p:spPr bwMode="auto">
          <a:xfrm>
            <a:off x="228600" y="1371600"/>
            <a:ext cx="89154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35">
              <a:tabLst>
                <a:tab pos="3719195" algn="l"/>
                <a:tab pos="6109970" algn="l"/>
              </a:tabLst>
              <a:defRPr sz="2400">
                <a:solidFill>
                  <a:schemeClr val="tx1"/>
                </a:solidFill>
                <a:latin typeface="Times New Roman" panose="02020603050405020304" pitchFamily="18" charset="0"/>
              </a:defRPr>
            </a:lvl1pPr>
            <a:lvl2pPr defTabSz="-635">
              <a:tabLst>
                <a:tab pos="3719195" algn="l"/>
                <a:tab pos="6109970" algn="l"/>
              </a:tabLst>
              <a:defRPr sz="2400">
                <a:solidFill>
                  <a:schemeClr val="tx1"/>
                </a:solidFill>
                <a:latin typeface="Times New Roman" panose="02020603050405020304" pitchFamily="18" charset="0"/>
              </a:defRPr>
            </a:lvl2pPr>
            <a:lvl3pPr defTabSz="-635">
              <a:tabLst>
                <a:tab pos="3719195" algn="l"/>
                <a:tab pos="6109970" algn="l"/>
              </a:tabLst>
              <a:defRPr sz="2400">
                <a:solidFill>
                  <a:schemeClr val="tx1"/>
                </a:solidFill>
                <a:latin typeface="Times New Roman" panose="02020603050405020304" pitchFamily="18" charset="0"/>
              </a:defRPr>
            </a:lvl3pPr>
            <a:lvl4pPr defTabSz="-635">
              <a:tabLst>
                <a:tab pos="3719195" algn="l"/>
                <a:tab pos="6109970" algn="l"/>
              </a:tabLst>
              <a:defRPr sz="2400">
                <a:solidFill>
                  <a:schemeClr val="tx1"/>
                </a:solidFill>
                <a:latin typeface="Times New Roman" panose="02020603050405020304" pitchFamily="18" charset="0"/>
              </a:defRPr>
            </a:lvl4pPr>
            <a:lvl5pPr defTabSz="-635">
              <a:tabLst>
                <a:tab pos="3719195" algn="l"/>
                <a:tab pos="6109970" algn="l"/>
              </a:tabLst>
              <a:defRPr sz="2400">
                <a:solidFill>
                  <a:schemeClr val="tx1"/>
                </a:solidFill>
                <a:latin typeface="Times New Roman" panose="02020603050405020304" pitchFamily="18" charset="0"/>
              </a:defRPr>
            </a:lvl5pPr>
            <a:lvl6pPr defTabSz="-635" eaLnBrk="0" fontAlgn="base" hangingPunct="0">
              <a:spcBef>
                <a:spcPct val="0"/>
              </a:spcBef>
              <a:spcAft>
                <a:spcPct val="0"/>
              </a:spcAft>
              <a:tabLst>
                <a:tab pos="3719195" algn="l"/>
                <a:tab pos="6109970" algn="l"/>
              </a:tabLst>
              <a:defRPr sz="2400">
                <a:solidFill>
                  <a:schemeClr val="tx1"/>
                </a:solidFill>
                <a:latin typeface="Times New Roman" panose="02020603050405020304" pitchFamily="18" charset="0"/>
              </a:defRPr>
            </a:lvl6pPr>
            <a:lvl7pPr defTabSz="-635" eaLnBrk="0" fontAlgn="base" hangingPunct="0">
              <a:spcBef>
                <a:spcPct val="0"/>
              </a:spcBef>
              <a:spcAft>
                <a:spcPct val="0"/>
              </a:spcAft>
              <a:tabLst>
                <a:tab pos="3719195" algn="l"/>
                <a:tab pos="6109970" algn="l"/>
              </a:tabLst>
              <a:defRPr sz="2400">
                <a:solidFill>
                  <a:schemeClr val="tx1"/>
                </a:solidFill>
                <a:latin typeface="Times New Roman" panose="02020603050405020304" pitchFamily="18" charset="0"/>
              </a:defRPr>
            </a:lvl7pPr>
            <a:lvl8pPr defTabSz="-635" eaLnBrk="0" fontAlgn="base" hangingPunct="0">
              <a:spcBef>
                <a:spcPct val="0"/>
              </a:spcBef>
              <a:spcAft>
                <a:spcPct val="0"/>
              </a:spcAft>
              <a:tabLst>
                <a:tab pos="3719195" algn="l"/>
                <a:tab pos="6109970" algn="l"/>
              </a:tabLst>
              <a:defRPr sz="2400">
                <a:solidFill>
                  <a:schemeClr val="tx1"/>
                </a:solidFill>
                <a:latin typeface="Times New Roman" panose="02020603050405020304" pitchFamily="18" charset="0"/>
              </a:defRPr>
            </a:lvl8pPr>
            <a:lvl9pPr defTabSz="-635" eaLnBrk="0" fontAlgn="base" hangingPunct="0">
              <a:spcBef>
                <a:spcPct val="0"/>
              </a:spcBef>
              <a:spcAft>
                <a:spcPct val="0"/>
              </a:spcAft>
              <a:tabLst>
                <a:tab pos="3719195" algn="l"/>
                <a:tab pos="6109970" algn="l"/>
              </a:tabLst>
              <a:defRPr sz="2400">
                <a:solidFill>
                  <a:schemeClr val="tx1"/>
                </a:solidFill>
                <a:latin typeface="Times New Roman" panose="02020603050405020304" pitchFamily="18" charset="0"/>
              </a:defRPr>
            </a:lvl9pPr>
          </a:lstStyle>
          <a:p>
            <a:pPr>
              <a:spcBef>
                <a:spcPct val="50000"/>
              </a:spcBef>
            </a:pPr>
            <a:r>
              <a:rPr lang="en-US" altLang="en-US" sz="1600" b="1"/>
              <a:t>	Source	Event Type</a:t>
            </a:r>
            <a:br>
              <a:rPr lang="en-US" altLang="en-US" sz="1600" b="1"/>
            </a:br>
            <a:r>
              <a:rPr lang="en-US" altLang="en-US" sz="1600" b="1"/>
              <a:t>User Action	Object	Generated</a:t>
            </a:r>
          </a:p>
          <a:p>
            <a:pPr>
              <a:spcBef>
                <a:spcPct val="50000"/>
              </a:spcBef>
            </a:pPr>
            <a:endParaRPr lang="en-US" altLang="en-US" sz="1600"/>
          </a:p>
          <a:p>
            <a:pPr>
              <a:spcBef>
                <a:spcPct val="50000"/>
              </a:spcBef>
            </a:pPr>
            <a:r>
              <a:rPr lang="en-US" altLang="en-US" sz="1600"/>
              <a:t>Click a button	</a:t>
            </a:r>
            <a:r>
              <a:rPr lang="en-US" altLang="en-US" sz="1600">
                <a:latin typeface="Courier New" panose="02070309020205020404" pitchFamily="49" charset="0"/>
              </a:rPr>
              <a:t>JButton</a:t>
            </a:r>
            <a:r>
              <a:rPr lang="en-US" altLang="en-US" sz="1600"/>
              <a:t>	</a:t>
            </a:r>
            <a:r>
              <a:rPr lang="en-US" altLang="en-US" sz="1600">
                <a:latin typeface="Courier New" panose="02070309020205020404" pitchFamily="49" charset="0"/>
              </a:rPr>
              <a:t>ActionEvent</a:t>
            </a:r>
            <a:endParaRPr lang="en-US" altLang="en-US" sz="1600"/>
          </a:p>
          <a:p>
            <a:pPr>
              <a:spcBef>
                <a:spcPct val="25000"/>
              </a:spcBef>
            </a:pPr>
            <a:r>
              <a:rPr lang="en-US" altLang="en-US" sz="1600"/>
              <a:t>Click a check box	</a:t>
            </a:r>
            <a:r>
              <a:rPr lang="en-US" altLang="en-US" sz="1600">
                <a:latin typeface="Courier New" panose="02070309020205020404" pitchFamily="49" charset="0"/>
              </a:rPr>
              <a:t>JCheckBox</a:t>
            </a:r>
            <a:r>
              <a:rPr lang="en-US" altLang="en-US" sz="1600"/>
              <a:t>	</a:t>
            </a:r>
            <a:r>
              <a:rPr lang="en-US" altLang="en-US" sz="1600">
                <a:latin typeface="Courier New" panose="02070309020205020404" pitchFamily="49" charset="0"/>
              </a:rPr>
              <a:t>ItemEvent</a:t>
            </a:r>
            <a:r>
              <a:rPr lang="en-US" altLang="en-US" sz="1600"/>
              <a:t>, </a:t>
            </a:r>
            <a:r>
              <a:rPr lang="en-US" altLang="en-US" sz="1600">
                <a:latin typeface="Courier New" panose="02070309020205020404" pitchFamily="49" charset="0"/>
              </a:rPr>
              <a:t>ActionEvent</a:t>
            </a:r>
            <a:endParaRPr lang="en-US" altLang="en-US" sz="1600"/>
          </a:p>
          <a:p>
            <a:pPr>
              <a:spcBef>
                <a:spcPct val="25000"/>
              </a:spcBef>
            </a:pPr>
            <a:r>
              <a:rPr lang="en-US" altLang="en-US" sz="1600"/>
              <a:t>Click a radio button	</a:t>
            </a:r>
            <a:r>
              <a:rPr lang="en-US" altLang="en-US" sz="1600">
                <a:latin typeface="Courier New" panose="02070309020205020404" pitchFamily="49" charset="0"/>
              </a:rPr>
              <a:t>JRadioButton</a:t>
            </a:r>
            <a:r>
              <a:rPr lang="en-US" altLang="en-US" sz="1600"/>
              <a:t>	</a:t>
            </a:r>
            <a:r>
              <a:rPr lang="en-US" altLang="en-US" sz="1600">
                <a:latin typeface="Courier New" panose="02070309020205020404" pitchFamily="49" charset="0"/>
              </a:rPr>
              <a:t>ItemEvent</a:t>
            </a:r>
            <a:r>
              <a:rPr lang="en-US" altLang="en-US" sz="1600"/>
              <a:t>, </a:t>
            </a:r>
            <a:r>
              <a:rPr lang="en-US" altLang="en-US" sz="1600">
                <a:latin typeface="Courier New" panose="02070309020205020404" pitchFamily="49" charset="0"/>
              </a:rPr>
              <a:t>ActionEvent</a:t>
            </a:r>
            <a:endParaRPr lang="en-US" altLang="en-US" sz="1600"/>
          </a:p>
          <a:p>
            <a:pPr>
              <a:spcBef>
                <a:spcPct val="25000"/>
              </a:spcBef>
            </a:pPr>
            <a:r>
              <a:rPr lang="en-US" altLang="en-US" sz="1600"/>
              <a:t>Press return on a text field	</a:t>
            </a:r>
            <a:r>
              <a:rPr lang="en-US" altLang="en-US" sz="1600">
                <a:latin typeface="Courier New" panose="02070309020205020404" pitchFamily="49" charset="0"/>
              </a:rPr>
              <a:t>JTextField</a:t>
            </a:r>
            <a:r>
              <a:rPr lang="en-US" altLang="en-US" sz="1600"/>
              <a:t>	</a:t>
            </a:r>
            <a:r>
              <a:rPr lang="en-US" altLang="en-US" sz="1600">
                <a:latin typeface="Courier New" panose="02070309020205020404" pitchFamily="49" charset="0"/>
              </a:rPr>
              <a:t>ActionEvent</a:t>
            </a:r>
            <a:endParaRPr lang="en-US" altLang="en-US" sz="1600"/>
          </a:p>
          <a:p>
            <a:pPr>
              <a:spcBef>
                <a:spcPct val="25000"/>
              </a:spcBef>
            </a:pPr>
            <a:r>
              <a:rPr lang="en-US" altLang="en-US" sz="1600"/>
              <a:t>Select a new item	</a:t>
            </a:r>
            <a:r>
              <a:rPr lang="en-US" altLang="en-US" sz="1600">
                <a:latin typeface="Courier New" panose="02070309020205020404" pitchFamily="49" charset="0"/>
              </a:rPr>
              <a:t>JComboBox</a:t>
            </a:r>
            <a:r>
              <a:rPr lang="en-US" altLang="en-US" sz="1600"/>
              <a:t>	</a:t>
            </a:r>
            <a:r>
              <a:rPr lang="en-US" altLang="en-US" sz="1600">
                <a:latin typeface="Courier New" panose="02070309020205020404" pitchFamily="49" charset="0"/>
              </a:rPr>
              <a:t>ItemEvent</a:t>
            </a:r>
            <a:r>
              <a:rPr lang="en-US" altLang="en-US" sz="1600"/>
              <a:t>, </a:t>
            </a:r>
            <a:r>
              <a:rPr lang="en-US" altLang="en-US" sz="1600">
                <a:latin typeface="Courier New" panose="02070309020205020404" pitchFamily="49" charset="0"/>
              </a:rPr>
              <a:t>ActionEvent</a:t>
            </a:r>
          </a:p>
          <a:p>
            <a:pPr>
              <a:spcBef>
                <a:spcPct val="25000"/>
              </a:spcBef>
            </a:pPr>
            <a:r>
              <a:rPr lang="en-US" altLang="en-US" sz="1600"/>
              <a:t>Window opened, closed, etc.	</a:t>
            </a:r>
            <a:r>
              <a:rPr lang="en-US" altLang="en-US" sz="1600">
                <a:latin typeface="Courier New" panose="02070309020205020404" pitchFamily="49" charset="0"/>
              </a:rPr>
              <a:t>Window</a:t>
            </a:r>
            <a:r>
              <a:rPr lang="en-US" altLang="en-US" sz="1600"/>
              <a:t>	</a:t>
            </a:r>
            <a:r>
              <a:rPr lang="en-US" altLang="en-US" sz="1600">
                <a:latin typeface="Courier New" panose="02070309020205020404" pitchFamily="49" charset="0"/>
              </a:rPr>
              <a:t>WindowEvent </a:t>
            </a:r>
          </a:p>
          <a:p>
            <a:pPr>
              <a:spcBef>
                <a:spcPct val="25000"/>
              </a:spcBef>
            </a:pPr>
            <a:r>
              <a:rPr lang="en-US" altLang="en-US" sz="1600"/>
              <a:t>Mouse pressed, released, etc.	</a:t>
            </a:r>
            <a:r>
              <a:rPr lang="en-US" altLang="en-US" sz="1600">
                <a:latin typeface="Courier New" panose="02070309020205020404" pitchFamily="49" charset="0"/>
              </a:rPr>
              <a:t>Component</a:t>
            </a:r>
            <a:r>
              <a:rPr lang="en-US" altLang="en-US" sz="1600"/>
              <a:t>	</a:t>
            </a:r>
            <a:r>
              <a:rPr lang="en-US" altLang="en-US" sz="1600">
                <a:latin typeface="Courier New" panose="02070309020205020404" pitchFamily="49" charset="0"/>
              </a:rPr>
              <a:t>MouseEvent </a:t>
            </a:r>
          </a:p>
          <a:p>
            <a:pPr>
              <a:spcBef>
                <a:spcPct val="25000"/>
              </a:spcBef>
            </a:pPr>
            <a:r>
              <a:rPr lang="en-US" altLang="en-US" sz="1600"/>
              <a:t>Key released, pressed, etc. 	</a:t>
            </a:r>
            <a:r>
              <a:rPr lang="en-US" altLang="en-US" sz="1600">
                <a:latin typeface="Courier New" panose="02070309020205020404" pitchFamily="49" charset="0"/>
              </a:rPr>
              <a:t>Component</a:t>
            </a:r>
            <a:r>
              <a:rPr lang="en-US" altLang="en-US" sz="1600"/>
              <a:t>	</a:t>
            </a:r>
            <a:r>
              <a:rPr lang="en-US" altLang="en-US" sz="1600">
                <a:latin typeface="Courier New" panose="02070309020205020404" pitchFamily="49" charset="0"/>
              </a:rPr>
              <a:t>KeyEvent </a:t>
            </a:r>
            <a:endParaRPr lang="en-US" altLang="en-US" sz="1600"/>
          </a:p>
          <a:p>
            <a:pPr>
              <a:spcBef>
                <a:spcPct val="25000"/>
              </a:spcBef>
            </a:pPr>
            <a:endParaRPr lang="en-US"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A0E03D0D-E163-4B58-9042-F91A02DBCF3E}" type="slidenum">
              <a:rPr lang="en-US" altLang="en-US"/>
              <a:t>8</a:t>
            </a:fld>
            <a:endParaRPr lang="en-US" altLang="en-US"/>
          </a:p>
        </p:txBody>
      </p:sp>
      <p:sp>
        <p:nvSpPr>
          <p:cNvPr id="325634" name="Rectangle 2"/>
          <p:cNvSpPr>
            <a:spLocks noGrp="1" noChangeArrowheads="1"/>
          </p:cNvSpPr>
          <p:nvPr>
            <p:ph type="title"/>
          </p:nvPr>
        </p:nvSpPr>
        <p:spPr>
          <a:xfrm>
            <a:off x="685800" y="152400"/>
            <a:ext cx="7772400" cy="685800"/>
          </a:xfrm>
        </p:spPr>
        <p:txBody>
          <a:bodyPr/>
          <a:lstStyle/>
          <a:p>
            <a:r>
              <a:rPr lang="en-US" altLang="en-US" sz="4000"/>
              <a:t>The Delegation Model</a:t>
            </a:r>
            <a:endParaRPr lang="en-US" altLang="en-US" sz="4000" b="1"/>
          </a:p>
        </p:txBody>
      </p:sp>
      <p:sp>
        <p:nvSpPr>
          <p:cNvPr id="325637"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563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5641"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5644"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5643" name="Object 11"/>
          <p:cNvGraphicFramePr>
            <a:graphicFrameLocks noChangeAspect="1"/>
          </p:cNvGraphicFramePr>
          <p:nvPr/>
        </p:nvGraphicFramePr>
        <p:xfrm>
          <a:off x="152400" y="1143000"/>
          <a:ext cx="8839200" cy="2530475"/>
        </p:xfrm>
        <a:graphic>
          <a:graphicData uri="http://schemas.openxmlformats.org/presentationml/2006/ole">
            <mc:AlternateContent xmlns:mc="http://schemas.openxmlformats.org/markup-compatibility/2006">
              <mc:Choice xmlns:v="urn:schemas-microsoft-com:vml" Requires="v">
                <p:oleObj spid="_x0000_s325662" name="Picture" r:id="rId3" imgW="5462270" imgH="1557655" progId="Word.Picture.8">
                  <p:embed/>
                </p:oleObj>
              </mc:Choice>
              <mc:Fallback>
                <p:oleObj name="Picture" r:id="rId3" imgW="5462270" imgH="1557655"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2530475"/>
                      </a:xfrm>
                      <a:prstGeom prst="rect">
                        <a:avLst/>
                      </a:prstGeom>
                      <a:solidFill>
                        <a:schemeClr val="tx1"/>
                      </a:solidFill>
                    </p:spPr>
                  </p:pic>
                </p:oleObj>
              </mc:Fallback>
            </mc:AlternateContent>
          </a:graphicData>
        </a:graphic>
      </p:graphicFrame>
      <p:sp>
        <p:nvSpPr>
          <p:cNvPr id="325645"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25647"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5646" name="Object 14"/>
          <p:cNvGraphicFramePr>
            <a:graphicFrameLocks noChangeAspect="1"/>
          </p:cNvGraphicFramePr>
          <p:nvPr/>
        </p:nvGraphicFramePr>
        <p:xfrm>
          <a:off x="152400" y="3962400"/>
          <a:ext cx="8839200" cy="2071688"/>
        </p:xfrm>
        <a:graphic>
          <a:graphicData uri="http://schemas.openxmlformats.org/presentationml/2006/ole">
            <mc:AlternateContent xmlns:mc="http://schemas.openxmlformats.org/markup-compatibility/2006">
              <mc:Choice xmlns:v="urn:schemas-microsoft-com:vml" Requires="v">
                <p:oleObj spid="_x0000_s325663" name="Picture" r:id="rId5" imgW="5204460" imgH="1216025" progId="Word.Picture.8">
                  <p:embed/>
                </p:oleObj>
              </mc:Choice>
              <mc:Fallback>
                <p:oleObj name="Picture" r:id="rId5" imgW="5204460" imgH="1216025"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962400"/>
                        <a:ext cx="8839200" cy="20716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084ECD4-86FB-4658-9EE8-CA08A6F774B0}" type="slidenum">
              <a:rPr lang="en-US" altLang="en-US"/>
              <a:t>9</a:t>
            </a:fld>
            <a:endParaRPr lang="en-US" altLang="en-US"/>
          </a:p>
        </p:txBody>
      </p:sp>
      <p:sp>
        <p:nvSpPr>
          <p:cNvPr id="370690" name="Rectangle 2"/>
          <p:cNvSpPr>
            <a:spLocks noGrp="1" noChangeArrowheads="1"/>
          </p:cNvSpPr>
          <p:nvPr>
            <p:ph type="title"/>
          </p:nvPr>
        </p:nvSpPr>
        <p:spPr>
          <a:xfrm>
            <a:off x="685800" y="0"/>
            <a:ext cx="7772400" cy="1428750"/>
          </a:xfrm>
        </p:spPr>
        <p:txBody>
          <a:bodyPr/>
          <a:lstStyle/>
          <a:p>
            <a:r>
              <a:rPr lang="en-US" altLang="en-US"/>
              <a:t>The Delegation Model: Example</a:t>
            </a:r>
            <a:endParaRPr lang="en-US" altLang="en-US" b="1"/>
          </a:p>
        </p:txBody>
      </p:sp>
      <p:sp>
        <p:nvSpPr>
          <p:cNvPr id="370691"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0694"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0695" name="Text Box 7"/>
          <p:cNvSpPr txBox="1">
            <a:spLocks noChangeArrowheads="1"/>
          </p:cNvSpPr>
          <p:nvPr/>
        </p:nvSpPr>
        <p:spPr bwMode="auto">
          <a:xfrm>
            <a:off x="342900" y="1524000"/>
            <a:ext cx="8458200" cy="484632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chemeClr val="bg2"/>
                </a:solidFill>
                <a:latin typeface="Courier New" panose="02070309020205020404" pitchFamily="49" charset="0"/>
                <a:cs typeface="Courier New" panose="02070309020205020404" pitchFamily="49" charset="0"/>
              </a:rPr>
              <a:t>c</a:t>
            </a:r>
            <a:r>
              <a:rPr lang="en-US" altLang="en-US" dirty="0" smtClean="0">
                <a:solidFill>
                  <a:schemeClr val="bg2"/>
                </a:solidFill>
                <a:latin typeface="Courier New" panose="02070309020205020404" pitchFamily="49" charset="0"/>
                <a:cs typeface="Courier New" panose="02070309020205020404" pitchFamily="49" charset="0"/>
              </a:rPr>
              <a:t>lass </a:t>
            </a:r>
            <a:r>
              <a:rPr lang="en-US" altLang="en-US" dirty="0" err="1" smtClean="0">
                <a:solidFill>
                  <a:schemeClr val="bg2"/>
                </a:solidFill>
                <a:latin typeface="Courier New" panose="02070309020205020404" pitchFamily="49" charset="0"/>
                <a:cs typeface="Courier New" panose="02070309020205020404" pitchFamily="49" charset="0"/>
              </a:rPr>
              <a:t>OKListener</a:t>
            </a:r>
            <a:r>
              <a:rPr lang="en-US" altLang="en-US" dirty="0" smtClean="0">
                <a:solidFill>
                  <a:schemeClr val="bg2"/>
                </a:solidFill>
                <a:latin typeface="Courier New" panose="02070309020205020404" pitchFamily="49" charset="0"/>
                <a:cs typeface="Courier New" panose="02070309020205020404" pitchFamily="49" charset="0"/>
              </a:rPr>
              <a:t> extends </a:t>
            </a:r>
            <a:r>
              <a:rPr lang="en-US" altLang="en-US" dirty="0" err="1" smtClean="0">
                <a:solidFill>
                  <a:schemeClr val="bg2"/>
                </a:solidFill>
                <a:latin typeface="Courier New" panose="02070309020205020404" pitchFamily="49" charset="0"/>
                <a:cs typeface="Courier New" panose="02070309020205020404" pitchFamily="49" charset="0"/>
              </a:rPr>
              <a:t>ActionListner</a:t>
            </a:r>
            <a:r>
              <a:rPr lang="en-US" altLang="en-US" dirty="0" smtClean="0">
                <a:solidFill>
                  <a:schemeClr val="bg2"/>
                </a:solidFill>
                <a:latin typeface="Courier New" panose="02070309020205020404" pitchFamily="49" charset="0"/>
                <a:cs typeface="Courier New" panose="02070309020205020404" pitchFamily="49" charset="0"/>
              </a:rPr>
              <a:t> {</a:t>
            </a:r>
          </a:p>
          <a:p>
            <a:pPr>
              <a:spcBef>
                <a:spcPct val="50000"/>
              </a:spcBef>
            </a:pPr>
            <a:r>
              <a:rPr lang="en-US" altLang="en-US" dirty="0" smtClean="0">
                <a:solidFill>
                  <a:schemeClr val="bg2"/>
                </a:solidFill>
                <a:latin typeface="Courier New" panose="02070309020205020404" pitchFamily="49" charset="0"/>
                <a:cs typeface="Courier New" panose="02070309020205020404" pitchFamily="49" charset="0"/>
              </a:rPr>
              <a:t>	void </a:t>
            </a:r>
            <a:r>
              <a:rPr lang="en-US" altLang="en-US" dirty="0" err="1" smtClean="0">
                <a:solidFill>
                  <a:schemeClr val="bg2"/>
                </a:solidFill>
                <a:latin typeface="Courier New" panose="02070309020205020404" pitchFamily="49" charset="0"/>
                <a:cs typeface="Courier New" panose="02070309020205020404" pitchFamily="49" charset="0"/>
              </a:rPr>
              <a:t>actionPerformed</a:t>
            </a:r>
            <a:r>
              <a:rPr lang="en-US" altLang="en-US" dirty="0" smtClean="0">
                <a:solidFill>
                  <a:schemeClr val="bg2"/>
                </a:solidFill>
                <a:latin typeface="Courier New" panose="02070309020205020404" pitchFamily="49" charset="0"/>
                <a:cs typeface="Courier New" panose="02070309020205020404" pitchFamily="49" charset="0"/>
              </a:rPr>
              <a:t>(event e) {</a:t>
            </a:r>
          </a:p>
          <a:p>
            <a:pPr>
              <a:spcBef>
                <a:spcPct val="50000"/>
              </a:spcBef>
            </a:pPr>
            <a:r>
              <a:rPr lang="en-US" altLang="en-US" dirty="0">
                <a:solidFill>
                  <a:schemeClr val="bg2"/>
                </a:solidFill>
                <a:latin typeface="Courier New" panose="02070309020205020404" pitchFamily="49" charset="0"/>
                <a:cs typeface="Courier New" panose="02070309020205020404" pitchFamily="49" charset="0"/>
              </a:rPr>
              <a:t>		// some codes such as </a:t>
            </a:r>
          </a:p>
          <a:p>
            <a:pPr>
              <a:spcBef>
                <a:spcPct val="50000"/>
              </a:spcBef>
            </a:pPr>
            <a:r>
              <a:rPr lang="en-US" altLang="en-US" dirty="0">
                <a:solidFill>
                  <a:schemeClr val="bg2"/>
                </a:solidFill>
                <a:latin typeface="Courier New" panose="02070309020205020404" pitchFamily="49" charset="0"/>
                <a:cs typeface="Courier New" panose="02070309020205020404" pitchFamily="49" charset="0"/>
              </a:rPr>
              <a:t>		// System.exit(0);</a:t>
            </a:r>
            <a:endParaRPr lang="en-US" altLang="en-US" dirty="0" smtClean="0">
              <a:solidFill>
                <a:schemeClr val="bg2"/>
              </a:solidFill>
              <a:latin typeface="Courier New" panose="02070309020205020404" pitchFamily="49" charset="0"/>
              <a:cs typeface="Courier New" panose="02070309020205020404" pitchFamily="49" charset="0"/>
            </a:endParaRPr>
          </a:p>
          <a:p>
            <a:pPr>
              <a:spcBef>
                <a:spcPct val="50000"/>
              </a:spcBef>
            </a:pPr>
            <a:r>
              <a:rPr lang="en-US" altLang="en-US" dirty="0" smtClean="0">
                <a:solidFill>
                  <a:schemeClr val="bg2"/>
                </a:solidFill>
                <a:latin typeface="Courier New" panose="02070309020205020404" pitchFamily="49" charset="0"/>
                <a:cs typeface="Courier New" panose="02070309020205020404" pitchFamily="49" charset="0"/>
              </a:rPr>
              <a:t>	}</a:t>
            </a:r>
            <a:r>
              <a:rPr lang="en-US" altLang="en-US" dirty="0">
                <a:solidFill>
                  <a:schemeClr val="bg2"/>
                </a:solidFill>
                <a:latin typeface="Courier New" panose="02070309020205020404" pitchFamily="49" charset="0"/>
                <a:cs typeface="Courier New" panose="02070309020205020404" pitchFamily="49" charset="0"/>
              </a:rPr>
              <a:t>	</a:t>
            </a:r>
            <a:endParaRPr lang="en-US" altLang="en-US" dirty="0" smtClean="0">
              <a:solidFill>
                <a:schemeClr val="bg2"/>
              </a:solidFill>
              <a:latin typeface="Courier New" panose="02070309020205020404" pitchFamily="49" charset="0"/>
              <a:cs typeface="Courier New" panose="02070309020205020404" pitchFamily="49" charset="0"/>
            </a:endParaRPr>
          </a:p>
          <a:p>
            <a:pPr>
              <a:spcBef>
                <a:spcPct val="50000"/>
              </a:spcBef>
            </a:pPr>
            <a:r>
              <a:rPr lang="en-US" altLang="en-US" dirty="0">
                <a:solidFill>
                  <a:schemeClr val="bg2"/>
                </a:solidFill>
                <a:latin typeface="Courier New" panose="02070309020205020404" pitchFamily="49" charset="0"/>
                <a:cs typeface="Courier New" panose="02070309020205020404" pitchFamily="49" charset="0"/>
              </a:rPr>
              <a:t>}</a:t>
            </a:r>
            <a:endParaRPr lang="en-US" altLang="en-US" dirty="0" smtClean="0">
              <a:solidFill>
                <a:schemeClr val="bg2"/>
              </a:solidFill>
              <a:latin typeface="Courier New" panose="02070309020205020404" pitchFamily="49" charset="0"/>
              <a:cs typeface="Courier New" panose="02070309020205020404" pitchFamily="49" charset="0"/>
            </a:endParaRPr>
          </a:p>
          <a:p>
            <a:pPr>
              <a:spcBef>
                <a:spcPct val="50000"/>
              </a:spcBef>
            </a:pPr>
            <a:r>
              <a:rPr lang="en-US" altLang="en-US" dirty="0" err="1" smtClean="0">
                <a:solidFill>
                  <a:schemeClr val="bg2"/>
                </a:solidFill>
                <a:latin typeface="Courier New" panose="02070309020205020404" pitchFamily="49" charset="0"/>
                <a:cs typeface="Courier New" panose="02070309020205020404" pitchFamily="49" charset="0"/>
              </a:rPr>
              <a:t>JButton</a:t>
            </a:r>
            <a:r>
              <a:rPr lang="en-US" altLang="en-US" dirty="0" smtClean="0">
                <a:solidFill>
                  <a:schemeClr val="bg2"/>
                </a:solidFill>
                <a:latin typeface="Courier New" panose="02070309020205020404" pitchFamily="49" charset="0"/>
                <a:cs typeface="Courier New" panose="02070309020205020404" pitchFamily="49" charset="0"/>
              </a:rPr>
              <a:t> </a:t>
            </a:r>
            <a:r>
              <a:rPr lang="en-US" altLang="en-US" dirty="0" err="1">
                <a:solidFill>
                  <a:schemeClr val="bg2"/>
                </a:solidFill>
                <a:latin typeface="Courier New" panose="02070309020205020404" pitchFamily="49" charset="0"/>
                <a:cs typeface="Courier New" panose="02070309020205020404" pitchFamily="49" charset="0"/>
              </a:rPr>
              <a:t>jbt</a:t>
            </a:r>
            <a:r>
              <a:rPr lang="en-US" altLang="en-US" dirty="0">
                <a:solidFill>
                  <a:schemeClr val="bg2"/>
                </a:solidFill>
                <a:latin typeface="Courier New" panose="02070309020205020404" pitchFamily="49" charset="0"/>
                <a:cs typeface="Courier New" panose="02070309020205020404" pitchFamily="49" charset="0"/>
              </a:rPr>
              <a:t> = new </a:t>
            </a:r>
            <a:r>
              <a:rPr lang="en-US" altLang="en-US" dirty="0" err="1">
                <a:solidFill>
                  <a:schemeClr val="bg2"/>
                </a:solidFill>
                <a:latin typeface="Courier New" panose="02070309020205020404" pitchFamily="49" charset="0"/>
                <a:cs typeface="Courier New" panose="02070309020205020404" pitchFamily="49" charset="0"/>
              </a:rPr>
              <a:t>JButton</a:t>
            </a:r>
            <a:r>
              <a:rPr lang="en-US" altLang="en-US" dirty="0">
                <a:solidFill>
                  <a:schemeClr val="bg2"/>
                </a:solidFill>
                <a:latin typeface="Courier New" panose="02070309020205020404" pitchFamily="49" charset="0"/>
                <a:cs typeface="Courier New" panose="02070309020205020404" pitchFamily="49" charset="0"/>
              </a:rPr>
              <a:t>("OK");</a:t>
            </a:r>
          </a:p>
          <a:p>
            <a:pPr>
              <a:spcBef>
                <a:spcPct val="50000"/>
              </a:spcBef>
            </a:pPr>
            <a:r>
              <a:rPr lang="en-US" altLang="en-US" dirty="0" err="1">
                <a:solidFill>
                  <a:schemeClr val="bg2"/>
                </a:solidFill>
                <a:latin typeface="Courier New" panose="02070309020205020404" pitchFamily="49" charset="0"/>
                <a:cs typeface="Courier New" panose="02070309020205020404" pitchFamily="49" charset="0"/>
              </a:rPr>
              <a:t>ActionListener</a:t>
            </a:r>
            <a:r>
              <a:rPr lang="en-US" altLang="en-US" dirty="0">
                <a:solidFill>
                  <a:schemeClr val="bg2"/>
                </a:solidFill>
                <a:latin typeface="Courier New" panose="02070309020205020404" pitchFamily="49" charset="0"/>
                <a:cs typeface="Courier New" panose="02070309020205020404" pitchFamily="49" charset="0"/>
              </a:rPr>
              <a:t> listener = new </a:t>
            </a:r>
            <a:r>
              <a:rPr lang="en-US" altLang="en-US" dirty="0" err="1">
                <a:solidFill>
                  <a:schemeClr val="bg2"/>
                </a:solidFill>
                <a:latin typeface="Courier New" panose="02070309020205020404" pitchFamily="49" charset="0"/>
                <a:cs typeface="Courier New" panose="02070309020205020404" pitchFamily="49" charset="0"/>
              </a:rPr>
              <a:t>OKListener</a:t>
            </a:r>
            <a:r>
              <a:rPr lang="en-US" altLang="en-US" dirty="0">
                <a:solidFill>
                  <a:schemeClr val="bg2"/>
                </a:solidFill>
                <a:latin typeface="Courier New" panose="02070309020205020404" pitchFamily="49" charset="0"/>
                <a:cs typeface="Courier New" panose="02070309020205020404" pitchFamily="49" charset="0"/>
              </a:rPr>
              <a:t>();</a:t>
            </a:r>
            <a:endParaRPr lang="en-US" altLang="en-US" dirty="0">
              <a:solidFill>
                <a:schemeClr val="bg2"/>
              </a:solidFill>
              <a:latin typeface="Courier" charset="0"/>
              <a:cs typeface="Times New Roman" panose="02020603050405020304" pitchFamily="18" charset="0"/>
            </a:endParaRPr>
          </a:p>
          <a:p>
            <a:pPr>
              <a:spcBef>
                <a:spcPct val="50000"/>
              </a:spcBef>
            </a:pPr>
            <a:r>
              <a:rPr lang="en-US" altLang="en-US" dirty="0" err="1">
                <a:solidFill>
                  <a:schemeClr val="bg2"/>
                </a:solidFill>
                <a:latin typeface="Courier New" panose="02070309020205020404" pitchFamily="49" charset="0"/>
                <a:cs typeface="Courier New" panose="02070309020205020404" pitchFamily="49" charset="0"/>
              </a:rPr>
              <a:t>jbt.addActionListener</a:t>
            </a:r>
            <a:r>
              <a:rPr lang="en-US" altLang="en-US" dirty="0">
                <a:solidFill>
                  <a:schemeClr val="bg2"/>
                </a:solidFill>
                <a:latin typeface="Courier New" panose="02070309020205020404" pitchFamily="49" charset="0"/>
                <a:cs typeface="Courier New" panose="02070309020205020404" pitchFamily="49" charset="0"/>
              </a:rPr>
              <a:t>(listener);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35</TotalTime>
  <Words>1259</Words>
  <Application>Microsoft Office PowerPoint</Application>
  <PresentationFormat>On-screen Show (4:3)</PresentationFormat>
  <Paragraphs>210</Paragraphs>
  <Slides>36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6" baseType="lpstr">
      <vt:lpstr>Arial</vt:lpstr>
      <vt:lpstr>Book Antiqua</vt:lpstr>
      <vt:lpstr>Courier</vt:lpstr>
      <vt:lpstr>Courier New</vt:lpstr>
      <vt:lpstr>Monotype Sorts</vt:lpstr>
      <vt:lpstr>Times New Roman</vt:lpstr>
      <vt:lpstr>International</vt:lpstr>
      <vt:lpstr>Picture</vt:lpstr>
      <vt:lpstr>Microsoft Word Picture</vt:lpstr>
      <vt:lpstr>Bitmap Image</vt:lpstr>
      <vt:lpstr>Chapter 16 Event-Driven Programming</vt:lpstr>
      <vt:lpstr>Motivations</vt:lpstr>
      <vt:lpstr>Procedural vs. Event-Driven Programming</vt:lpstr>
      <vt:lpstr>Events</vt:lpstr>
      <vt:lpstr>Event Classes</vt:lpstr>
      <vt:lpstr>Event Information</vt:lpstr>
      <vt:lpstr>Selected User Actions</vt:lpstr>
      <vt:lpstr>The Delegation Model</vt:lpstr>
      <vt:lpstr>The Delegation Model: Example</vt:lpstr>
      <vt:lpstr>Simplified Method - 1</vt:lpstr>
      <vt:lpstr>Simplified Method - 2</vt:lpstr>
      <vt:lpstr>Selected Event Handlers </vt:lpstr>
      <vt:lpstr>java.awt.event.ActionEvent</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Alternative Ways of Defining Listener Classes </vt:lpstr>
      <vt:lpstr>Alternative Ways of Defining Listener Classes </vt:lpstr>
      <vt:lpstr>Problem: Loan Calculator</vt:lpstr>
      <vt:lpstr>Example: Handling Window Events</vt:lpstr>
      <vt:lpstr>MouseEvent</vt:lpstr>
      <vt:lpstr>Handling Mouse Events</vt:lpstr>
      <vt:lpstr>Handling Mouse Events</vt:lpstr>
      <vt:lpstr>Example: Moving Message Using Mouse</vt:lpstr>
      <vt:lpstr>Handling Keyboard Events</vt:lpstr>
      <vt:lpstr>The KeyEvent Class</vt:lpstr>
      <vt:lpstr>The KeyEvent Class, cont.</vt:lpstr>
      <vt:lpstr>Example: Keyboard Events Demo</vt:lpstr>
      <vt:lpstr>The Timer Class </vt:lpstr>
      <vt:lpstr>Clock Animation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Rajesh Palit</cp:lastModifiedBy>
  <cp:revision>286</cp:revision>
  <cp:lastPrinted>1998-04-22T12:52:00Z</cp:lastPrinted>
  <dcterms:created xsi:type="dcterms:W3CDTF">1995-06-10T17:31:00Z</dcterms:created>
  <dcterms:modified xsi:type="dcterms:W3CDTF">2017-08-09T04:32:22Z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