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sldIdLst>
    <p:sldId id="291" r:id="rId4"/>
    <p:sldId id="276" r:id="rId5"/>
    <p:sldId id="277" r:id="rId6"/>
    <p:sldId id="278" r:id="rId7"/>
    <p:sldId id="279" r:id="rId8"/>
    <p:sldId id="280" r:id="rId9"/>
    <p:sldId id="281" r:id="rId10"/>
    <p:sldId id="263" r:id="rId11"/>
    <p:sldId id="264" r:id="rId12"/>
    <p:sldId id="265" r:id="rId13"/>
    <p:sldId id="266" r:id="rId14"/>
    <p:sldId id="267" r:id="rId15"/>
    <p:sldId id="268" r:id="rId16"/>
    <p:sldId id="269" r:id="rId17"/>
    <p:sldId id="270" r:id="rId18"/>
    <p:sldId id="271" r:id="rId19"/>
    <p:sldId id="284" r:id="rId20"/>
    <p:sldId id="285" r:id="rId21"/>
    <p:sldId id="286" r:id="rId22"/>
    <p:sldId id="287" r:id="rId23"/>
    <p:sldId id="288"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solidFill>
                <a:srgbClr val="FFFFFF"/>
              </a:solidFill>
            </a:endParaRPr>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eaLnBrk="0" fontAlgn="base" hangingPunct="0">
              <a:spcBef>
                <a:spcPct val="0"/>
              </a:spcBef>
              <a:spcAft>
                <a:spcPct val="0"/>
              </a:spcAft>
            </a:pPr>
            <a:r>
              <a:rPr lang="en-US" altLang="en-US">
                <a:solidFill>
                  <a:srgbClr val="FFFFFF"/>
                </a:solidFill>
              </a:rPr>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A8E4F30F-0CEB-4DD7-ADFA-AE5AA9F1E40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434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852B673-8EF7-4645-855E-1744DA9A3BA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8499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52D902BE-7390-4639-92DB-A00EE5F9049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0248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400800"/>
            <a:ext cx="1905000" cy="457200"/>
          </a:xfrm>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a:xfrm>
            <a:off x="6553200" y="6399213"/>
            <a:ext cx="1905000" cy="457200"/>
          </a:xfrm>
        </p:spPr>
        <p:txBody>
          <a:bodyPr/>
          <a:lstStyle>
            <a:lvl1pPr>
              <a:defRPr/>
            </a:lvl1pPr>
          </a:lstStyle>
          <a:p>
            <a:fld id="{F2016AF4-3BAF-4CC0-9076-2EC8F6C67F2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93789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fontAlgn="base">
              <a:spcBef>
                <a:spcPct val="0"/>
              </a:spcBef>
              <a:spcAft>
                <a:spcPct val="0"/>
              </a:spcAft>
            </a:pPr>
            <a:r>
              <a:rPr lang="en-US" altLang="en-US" sz="1000">
                <a:solidFill>
                  <a:srgbClr val="FFFFFF"/>
                </a:solidFill>
                <a:latin typeface="Arial" pitchFamily="34" charset="0"/>
              </a:rPr>
              <a:t>Liang, Introduction to Java Programming, Eighth Edition, (c) 2011 Pearson Education, Inc. All rights reserved. 0132130807</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5" name="Rectangle 34"/>
          <p:cNvSpPr>
            <a:spLocks noGrp="1" noChangeArrowheads="1"/>
          </p:cNvSpPr>
          <p:nvPr>
            <p:ph type="dt" sz="quarter" idx="10"/>
          </p:nvPr>
        </p:nvSpPr>
        <p:spPr/>
        <p:txBody>
          <a:bodyPr/>
          <a:lstStyle>
            <a:lvl1pPr>
              <a:defRPr smtClean="0"/>
            </a:lvl1pPr>
          </a:lstStyle>
          <a:p>
            <a:pPr>
              <a:defRPr/>
            </a:pPr>
            <a:endParaRPr lang="en-US" altLang="en-US">
              <a:solidFill>
                <a:srgbClr val="FFFFFF"/>
              </a:solidFill>
            </a:endParaRPr>
          </a:p>
        </p:txBody>
      </p:sp>
      <p:sp>
        <p:nvSpPr>
          <p:cNvPr id="36" name="Rectangle 36"/>
          <p:cNvSpPr>
            <a:spLocks noGrp="1" noChangeArrowheads="1"/>
          </p:cNvSpPr>
          <p:nvPr>
            <p:ph type="sldNum" sz="quarter" idx="11"/>
          </p:nvPr>
        </p:nvSpPr>
        <p:spPr>
          <a:xfrm>
            <a:off x="6553200" y="6400800"/>
            <a:ext cx="1905000" cy="457200"/>
          </a:xfrm>
        </p:spPr>
        <p:txBody>
          <a:bodyPr/>
          <a:lstStyle>
            <a:lvl1pPr>
              <a:defRPr smtClean="0"/>
            </a:lvl1pPr>
          </a:lstStyle>
          <a:p>
            <a:pPr>
              <a:defRPr/>
            </a:pPr>
            <a:fld id="{0529BA01-3D61-42D9-828B-B422DFDF3A9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36368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5" name="Rectangle 34"/>
          <p:cNvSpPr>
            <a:spLocks noGrp="1" noChangeArrowheads="1"/>
          </p:cNvSpPr>
          <p:nvPr>
            <p:ph type="sldNum" sz="quarter" idx="11"/>
          </p:nvPr>
        </p:nvSpPr>
        <p:spPr>
          <a:ln/>
        </p:spPr>
        <p:txBody>
          <a:bodyPr/>
          <a:lstStyle>
            <a:lvl1pPr>
              <a:defRPr/>
            </a:lvl1pPr>
          </a:lstStyle>
          <a:p>
            <a:pPr>
              <a:defRPr/>
            </a:pPr>
            <a:fld id="{C05A36A7-3E31-4DF0-B29A-68EE79C84FAD}"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33209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5" name="Rectangle 34"/>
          <p:cNvSpPr>
            <a:spLocks noGrp="1" noChangeArrowheads="1"/>
          </p:cNvSpPr>
          <p:nvPr>
            <p:ph type="sldNum" sz="quarter" idx="11"/>
          </p:nvPr>
        </p:nvSpPr>
        <p:spPr>
          <a:ln/>
        </p:spPr>
        <p:txBody>
          <a:bodyPr/>
          <a:lstStyle>
            <a:lvl1pPr>
              <a:defRPr/>
            </a:lvl1pPr>
          </a:lstStyle>
          <a:p>
            <a:pPr>
              <a:defRPr/>
            </a:pPr>
            <a:fld id="{8CF5B8C9-FF48-4EB0-9AF9-1C0EDEF6C3C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92055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6" name="Rectangle 34"/>
          <p:cNvSpPr>
            <a:spLocks noGrp="1" noChangeArrowheads="1"/>
          </p:cNvSpPr>
          <p:nvPr>
            <p:ph type="sldNum" sz="quarter" idx="11"/>
          </p:nvPr>
        </p:nvSpPr>
        <p:spPr>
          <a:ln/>
        </p:spPr>
        <p:txBody>
          <a:bodyPr/>
          <a:lstStyle>
            <a:lvl1pPr>
              <a:defRPr/>
            </a:lvl1pPr>
          </a:lstStyle>
          <a:p>
            <a:pPr>
              <a:defRPr/>
            </a:pPr>
            <a:fld id="{5FCFCDAF-BD5E-4B29-AFA9-E15BA10AC3D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61791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8" name="Rectangle 34"/>
          <p:cNvSpPr>
            <a:spLocks noGrp="1" noChangeArrowheads="1"/>
          </p:cNvSpPr>
          <p:nvPr>
            <p:ph type="sldNum" sz="quarter" idx="11"/>
          </p:nvPr>
        </p:nvSpPr>
        <p:spPr>
          <a:ln/>
        </p:spPr>
        <p:txBody>
          <a:bodyPr/>
          <a:lstStyle>
            <a:lvl1pPr>
              <a:defRPr/>
            </a:lvl1pPr>
          </a:lstStyle>
          <a:p>
            <a:pPr>
              <a:defRPr/>
            </a:pPr>
            <a:fld id="{11390F12-E80C-4061-B276-E6E7C79F647B}"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08120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4" name="Rectangle 34"/>
          <p:cNvSpPr>
            <a:spLocks noGrp="1" noChangeArrowheads="1"/>
          </p:cNvSpPr>
          <p:nvPr>
            <p:ph type="sldNum" sz="quarter" idx="11"/>
          </p:nvPr>
        </p:nvSpPr>
        <p:spPr>
          <a:ln/>
        </p:spPr>
        <p:txBody>
          <a:bodyPr/>
          <a:lstStyle>
            <a:lvl1pPr>
              <a:defRPr/>
            </a:lvl1pPr>
          </a:lstStyle>
          <a:p>
            <a:pPr>
              <a:defRPr/>
            </a:pPr>
            <a:fld id="{5685D560-8402-4EBB-898C-26D0AAFEC3BD}"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538736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3" name="Rectangle 34"/>
          <p:cNvSpPr>
            <a:spLocks noGrp="1" noChangeArrowheads="1"/>
          </p:cNvSpPr>
          <p:nvPr>
            <p:ph type="sldNum" sz="quarter" idx="11"/>
          </p:nvPr>
        </p:nvSpPr>
        <p:spPr>
          <a:ln/>
        </p:spPr>
        <p:txBody>
          <a:bodyPr/>
          <a:lstStyle>
            <a:lvl1pPr>
              <a:defRPr/>
            </a:lvl1pPr>
          </a:lstStyle>
          <a:p>
            <a:pPr>
              <a:defRPr/>
            </a:pPr>
            <a:fld id="{3428E4E7-929D-44E9-8C95-E7A236E1EB7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89828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9E14C78C-4AE2-473F-BC70-55EDC572C08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54656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6" name="Rectangle 34"/>
          <p:cNvSpPr>
            <a:spLocks noGrp="1" noChangeArrowheads="1"/>
          </p:cNvSpPr>
          <p:nvPr>
            <p:ph type="sldNum" sz="quarter" idx="11"/>
          </p:nvPr>
        </p:nvSpPr>
        <p:spPr>
          <a:ln/>
        </p:spPr>
        <p:txBody>
          <a:bodyPr/>
          <a:lstStyle>
            <a:lvl1pPr>
              <a:defRPr/>
            </a:lvl1pPr>
          </a:lstStyle>
          <a:p>
            <a:pPr>
              <a:defRPr/>
            </a:pPr>
            <a:fld id="{122DB0F5-8806-4B06-B60C-88C797C0042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988248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6" name="Rectangle 34"/>
          <p:cNvSpPr>
            <a:spLocks noGrp="1" noChangeArrowheads="1"/>
          </p:cNvSpPr>
          <p:nvPr>
            <p:ph type="sldNum" sz="quarter" idx="11"/>
          </p:nvPr>
        </p:nvSpPr>
        <p:spPr>
          <a:ln/>
        </p:spPr>
        <p:txBody>
          <a:bodyPr/>
          <a:lstStyle>
            <a:lvl1pPr>
              <a:defRPr/>
            </a:lvl1pPr>
          </a:lstStyle>
          <a:p>
            <a:pPr>
              <a:defRPr/>
            </a:pPr>
            <a:fld id="{9890696A-1F26-470E-8EB8-A9D6EB8D5F7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36139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5" name="Rectangle 34"/>
          <p:cNvSpPr>
            <a:spLocks noGrp="1" noChangeArrowheads="1"/>
          </p:cNvSpPr>
          <p:nvPr>
            <p:ph type="sldNum" sz="quarter" idx="11"/>
          </p:nvPr>
        </p:nvSpPr>
        <p:spPr>
          <a:ln/>
        </p:spPr>
        <p:txBody>
          <a:bodyPr/>
          <a:lstStyle>
            <a:lvl1pPr>
              <a:defRPr/>
            </a:lvl1pPr>
          </a:lstStyle>
          <a:p>
            <a:pPr>
              <a:defRPr/>
            </a:pPr>
            <a:fld id="{86D0A466-2E55-4971-B9A7-1DEB9FB25330}"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875606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ltLang="en-US">
              <a:solidFill>
                <a:srgbClr val="FFFFFF"/>
              </a:solidFill>
            </a:endParaRPr>
          </a:p>
        </p:txBody>
      </p:sp>
      <p:sp>
        <p:nvSpPr>
          <p:cNvPr id="5" name="Rectangle 34"/>
          <p:cNvSpPr>
            <a:spLocks noGrp="1" noChangeArrowheads="1"/>
          </p:cNvSpPr>
          <p:nvPr>
            <p:ph type="sldNum" sz="quarter" idx="11"/>
          </p:nvPr>
        </p:nvSpPr>
        <p:spPr>
          <a:ln/>
        </p:spPr>
        <p:txBody>
          <a:bodyPr/>
          <a:lstStyle>
            <a:lvl1pPr>
              <a:defRPr/>
            </a:lvl1pPr>
          </a:lstStyle>
          <a:p>
            <a:pPr>
              <a:defRPr/>
            </a:pPr>
            <a:fld id="{D9534E74-578A-46BE-A59F-ADBCC05439A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85670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solidFill>
                <a:srgbClr val="FFFFFF"/>
              </a:solidFill>
            </a:endParaRPr>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eaLnBrk="0" fontAlgn="base" hangingPunct="0">
              <a:spcBef>
                <a:spcPct val="0"/>
              </a:spcBef>
              <a:spcAft>
                <a:spcPct val="0"/>
              </a:spcAft>
            </a:pPr>
            <a:r>
              <a:rPr lang="en-US" altLang="en-US">
                <a:solidFill>
                  <a:srgbClr val="FFFFFF"/>
                </a:solidFill>
              </a:rPr>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A8E4F30F-0CEB-4DD7-ADFA-AE5AA9F1E40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67763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9E14C78C-4AE2-473F-BC70-55EDC572C08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8067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E3CBDD4F-8B42-4FFA-9546-F4407289C72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52699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21CFB561-393A-4D2A-B8A5-EBA825C55DB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025367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63A40F2E-E7D4-49D5-98E5-44071488ADE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66373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228FE51D-6765-4A89-9DC2-5B114D6F962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423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E3CBDD4F-8B42-4FFA-9546-F4407289C72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183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E737CBC3-5732-429F-BE39-6413AFA746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06531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AA3F728-2BD0-4F0A-93B2-1EFEE8E48C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458195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6C40B564-7DD8-46AC-BBAA-03744B21CCF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7707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852B673-8EF7-4645-855E-1744DA9A3BA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83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52D902BE-7390-4639-92DB-A00EE5F9049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75318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400800"/>
            <a:ext cx="1905000" cy="457200"/>
          </a:xfrm>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a:xfrm>
            <a:off x="6553200" y="6399213"/>
            <a:ext cx="1905000" cy="457200"/>
          </a:xfrm>
        </p:spPr>
        <p:txBody>
          <a:bodyPr/>
          <a:lstStyle>
            <a:lvl1pPr>
              <a:defRPr/>
            </a:lvl1pPr>
          </a:lstStyle>
          <a:p>
            <a:fld id="{F2016AF4-3BAF-4CC0-9076-2EC8F6C67F2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8023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21CFB561-393A-4D2A-B8A5-EBA825C55DB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5315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63A40F2E-E7D4-49D5-98E5-44071488ADE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75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228FE51D-6765-4A89-9DC2-5B114D6F962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3491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E737CBC3-5732-429F-BE39-6413AFA746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9350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AA3F728-2BD0-4F0A-93B2-1EFEE8E48C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3671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6C40B564-7DD8-46AC-BBAA-03744B21CCF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797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altLang="en-US">
              <a:solidFill>
                <a:srgbClr val="FFFFFF"/>
              </a:solidFill>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F7B107B3-2DF2-46AE-80AB-3314C67D8AAB}" type="slidenum">
              <a:rPr lang="en-US" altLang="en-US">
                <a:solidFill>
                  <a:srgbClr val="FFFFFF"/>
                </a:solidFill>
              </a:rPr>
              <a:pPr eaLnBrk="0" fontAlgn="base" hangingPunct="0">
                <a:spcBef>
                  <a:spcPct val="0"/>
                </a:spcBef>
                <a:spcAft>
                  <a:spcPct val="0"/>
                </a:spcAft>
              </a:pPr>
              <a:t>‹#›</a:t>
            </a:fld>
            <a:endParaRPr lang="en-US" altLang="en-US">
              <a:solidFill>
                <a:srgbClr val="FFFFFF"/>
              </a:solidFill>
            </a:endParaRPr>
          </a:p>
        </p:txBody>
      </p:sp>
      <p:sp>
        <p:nvSpPr>
          <p:cNvPr id="1059"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000">
                <a:solidFill>
                  <a:srgbClr val="FFFFFF"/>
                </a:solidFill>
                <a:latin typeface="Arial" pitchFamily="34" charset="0"/>
              </a:rPr>
              <a:t>Liang, Introduction to Java Programming, Eighth Edition, (c) 2011 Pearson Education, Inc. All rights reserved. 0132130807</a:t>
            </a:r>
          </a:p>
        </p:txBody>
      </p:sp>
    </p:spTree>
    <p:extLst>
      <p:ext uri="{BB962C8B-B14F-4D97-AF65-F5344CB8AC3E}">
        <p14:creationId xmlns:p14="http://schemas.microsoft.com/office/powerpoint/2010/main" val="66456169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smtClean="0"/>
            </a:lvl1pPr>
          </a:lstStyle>
          <a:p>
            <a:pPr eaLnBrk="0" fontAlgn="base" hangingPunct="0">
              <a:spcBef>
                <a:spcPct val="0"/>
              </a:spcBef>
              <a:spcAft>
                <a:spcPct val="0"/>
              </a:spcAft>
              <a:defRPr/>
            </a:pPr>
            <a:endParaRPr lang="en-US" altLang="en-US">
              <a:solidFill>
                <a:srgbClr val="FFFFFF"/>
              </a:solidFill>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lvl1pPr>
          </a:lstStyle>
          <a:p>
            <a:pPr eaLnBrk="0" fontAlgn="base" hangingPunct="0">
              <a:spcBef>
                <a:spcPct val="0"/>
              </a:spcBef>
              <a:spcAft>
                <a:spcPct val="0"/>
              </a:spcAft>
              <a:defRPr/>
            </a:pPr>
            <a:fld id="{F7E44DB0-E8A1-49FE-BFE0-0D48A9F9B6CE}" type="slidenum">
              <a:rPr lang="en-US" altLang="en-US">
                <a:solidFill>
                  <a:srgbClr val="FFFFFF"/>
                </a:solidFill>
              </a:rPr>
              <a:pPr eaLnBrk="0" fontAlgn="base" hangingPunct="0">
                <a:spcBef>
                  <a:spcPct val="0"/>
                </a:spcBef>
                <a:spcAft>
                  <a:spcPct val="0"/>
                </a:spcAft>
                <a:defRPr/>
              </a:pPr>
              <a:t>‹#›</a:t>
            </a:fld>
            <a:endParaRPr lang="en-US" altLang="en-US">
              <a:solidFill>
                <a:srgbClr val="FFFFFF"/>
              </a:solidFill>
            </a:endParaRP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fontAlgn="base">
              <a:spcBef>
                <a:spcPct val="0"/>
              </a:spcBef>
              <a:spcAft>
                <a:spcPct val="0"/>
              </a:spcAft>
            </a:pPr>
            <a:r>
              <a:rPr lang="en-US" altLang="en-US" sz="1000">
                <a:solidFill>
                  <a:srgbClr val="FFFFFF"/>
                </a:solidFill>
                <a:latin typeface="Arial" pitchFamily="34" charset="0"/>
              </a:rPr>
              <a:t>Liang, Introduction to Java Programming, Eighth Edition, (c) 2011 Pearson Education, Inc. All rights reserved. 0132130807</a:t>
            </a:r>
          </a:p>
        </p:txBody>
      </p:sp>
    </p:spTree>
    <p:extLst>
      <p:ext uri="{BB962C8B-B14F-4D97-AF65-F5344CB8AC3E}">
        <p14:creationId xmlns:p14="http://schemas.microsoft.com/office/powerpoint/2010/main" val="3740464886"/>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altLang="en-US">
              <a:solidFill>
                <a:srgbClr val="FFFFFF"/>
              </a:solidFill>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F7B107B3-2DF2-46AE-80AB-3314C67D8AAB}" type="slidenum">
              <a:rPr lang="en-US" altLang="en-US">
                <a:solidFill>
                  <a:srgbClr val="FFFFFF"/>
                </a:solidFill>
              </a:rPr>
              <a:pPr eaLnBrk="0" fontAlgn="base" hangingPunct="0">
                <a:spcBef>
                  <a:spcPct val="0"/>
                </a:spcBef>
                <a:spcAft>
                  <a:spcPct val="0"/>
                </a:spcAft>
              </a:pPr>
              <a:t>‹#›</a:t>
            </a:fld>
            <a:endParaRPr lang="en-US" altLang="en-US">
              <a:solidFill>
                <a:srgbClr val="FFFFFF"/>
              </a:solidFill>
            </a:endParaRPr>
          </a:p>
        </p:txBody>
      </p:sp>
      <p:sp>
        <p:nvSpPr>
          <p:cNvPr id="1059"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altLang="en-US" sz="1000">
                <a:solidFill>
                  <a:srgbClr val="FFFFFF"/>
                </a:solidFill>
                <a:latin typeface="Arial" pitchFamily="34" charset="0"/>
              </a:rPr>
              <a:t>Liang, Introduction to Java Programming, Eighth Edition, (c) 2011 Pearson Education, Inc. All rights reserved. 0132130807</a:t>
            </a:r>
          </a:p>
        </p:txBody>
      </p:sp>
    </p:spTree>
    <p:extLst>
      <p:ext uri="{BB962C8B-B14F-4D97-AF65-F5344CB8AC3E}">
        <p14:creationId xmlns:p14="http://schemas.microsoft.com/office/powerpoint/2010/main" val="3494709444"/>
      </p:ext>
    </p:extLst>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TestFileStream.bat" TargetMode="External"/><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ml/TestFileClass.html" TargetMode="External"/><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hyperlink" Target="html/TestFileClass.b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ml/WriteData.html" TargetMode="Externa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hyperlink" Target="html/WriteData.bat"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File I/O</a:t>
            </a:r>
            <a:endParaRPr lang="en-US" dirty="0"/>
          </a:p>
        </p:txBody>
      </p:sp>
      <p:sp>
        <p:nvSpPr>
          <p:cNvPr id="3" name="Subtitle 2"/>
          <p:cNvSpPr>
            <a:spLocks noGrp="1"/>
          </p:cNvSpPr>
          <p:nvPr>
            <p:ph type="subTitle" sz="quarter" idx="1"/>
          </p:nvPr>
        </p:nvSpPr>
        <p:spPr/>
        <p:txBody>
          <a:bodyPr/>
          <a:lstStyle/>
          <a:p>
            <a:r>
              <a:rPr lang="en-US" dirty="0" smtClean="0"/>
              <a:t>Chapter 9 and 19</a:t>
            </a:r>
            <a:endParaRPr lang="en-US" dirty="0"/>
          </a:p>
        </p:txBody>
      </p:sp>
      <p:sp>
        <p:nvSpPr>
          <p:cNvPr id="4" name="Slide Number Placeholder 3"/>
          <p:cNvSpPr>
            <a:spLocks noGrp="1"/>
          </p:cNvSpPr>
          <p:nvPr>
            <p:ph type="sldNum" sz="quarter" idx="11"/>
          </p:nvPr>
        </p:nvSpPr>
        <p:spPr/>
        <p:txBody>
          <a:bodyPr/>
          <a:lstStyle/>
          <a:p>
            <a:pPr>
              <a:defRPr/>
            </a:pPr>
            <a:fld id="{0529BA01-3D61-42D9-828B-B422DFDF3A91}" type="slidenum">
              <a:rPr lang="en-US" altLang="en-US" smtClean="0">
                <a:solidFill>
                  <a:srgbClr val="FFFFFF"/>
                </a:solidFill>
              </a:rPr>
              <a:pPr>
                <a:defRPr/>
              </a:pPr>
              <a:t>1</a:t>
            </a:fld>
            <a:endParaRPr lang="en-US" altLang="en-US">
              <a:solidFill>
                <a:srgbClr val="FFFFFF"/>
              </a:solidFill>
            </a:endParaRPr>
          </a:p>
        </p:txBody>
      </p:sp>
    </p:spTree>
    <p:extLst>
      <p:ext uri="{BB962C8B-B14F-4D97-AF65-F5344CB8AC3E}">
        <p14:creationId xmlns:p14="http://schemas.microsoft.com/office/powerpoint/2010/main" val="110536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4747108B-3DE8-4DF6-954C-653ECAE3AC46}" type="slidenum">
              <a:rPr lang="en-US" altLang="en-US">
                <a:solidFill>
                  <a:srgbClr val="FFFFFF"/>
                </a:solidFill>
              </a:rPr>
              <a:pPr/>
              <a:t>10</a:t>
            </a:fld>
            <a:endParaRPr lang="en-US" altLang="en-US">
              <a:solidFill>
                <a:srgbClr val="FFFFFF"/>
              </a:solidFill>
            </a:endParaRPr>
          </a:p>
        </p:txBody>
      </p:sp>
      <p:sp>
        <p:nvSpPr>
          <p:cNvPr id="321538" name="Rectangle 2"/>
          <p:cNvSpPr>
            <a:spLocks noGrp="1" noChangeArrowheads="1"/>
          </p:cNvSpPr>
          <p:nvPr>
            <p:ph type="title"/>
          </p:nvPr>
        </p:nvSpPr>
        <p:spPr>
          <a:xfrm>
            <a:off x="685800" y="285750"/>
            <a:ext cx="7772400" cy="704850"/>
          </a:xfrm>
        </p:spPr>
        <p:txBody>
          <a:bodyPr/>
          <a:lstStyle/>
          <a:p>
            <a:r>
              <a:rPr lang="en-US" altLang="en-US" sz="4000"/>
              <a:t>Binary I/O</a:t>
            </a:r>
            <a:endParaRPr lang="en-US" altLang="en-US" sz="4000" b="1"/>
          </a:p>
        </p:txBody>
      </p:sp>
      <p:sp>
        <p:nvSpPr>
          <p:cNvPr id="321539" name="Rectangle 3"/>
          <p:cNvSpPr>
            <a:spLocks noGrp="1" noChangeArrowheads="1"/>
          </p:cNvSpPr>
          <p:nvPr>
            <p:ph type="body" sz="half" idx="1"/>
          </p:nvPr>
        </p:nvSpPr>
        <p:spPr>
          <a:xfrm>
            <a:off x="304800" y="1066800"/>
            <a:ext cx="8458200" cy="2286000"/>
          </a:xfrm>
        </p:spPr>
        <p:txBody>
          <a:bodyPr/>
          <a:lstStyle/>
          <a:p>
            <a:pPr marL="0" indent="0">
              <a:buFont typeface="Monotype Sorts" pitchFamily="2" charset="2"/>
              <a:buNone/>
            </a:pPr>
            <a:r>
              <a:rPr lang="en-US" altLang="en-US" sz="2400">
                <a:cs typeface="Courier New" pitchFamily="49" charset="0"/>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p>
        </p:txBody>
      </p:sp>
      <p:sp>
        <p:nvSpPr>
          <p:cNvPr id="321541" name="Rectangle 5"/>
          <p:cNvSpPr>
            <a:spLocks noChangeArrowheads="1"/>
          </p:cNvSpPr>
          <p:nvPr/>
        </p:nvSpPr>
        <p:spPr bwMode="auto">
          <a:xfrm>
            <a:off x="23574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321542" name="Object 6"/>
          <p:cNvGraphicFramePr>
            <a:graphicFrameLocks noGrp="1" noChangeAspect="1"/>
          </p:cNvGraphicFramePr>
          <p:nvPr>
            <p:ph sz="half" idx="2"/>
          </p:nvPr>
        </p:nvGraphicFramePr>
        <p:xfrm>
          <a:off x="2057400" y="3522663"/>
          <a:ext cx="5105400" cy="2635250"/>
        </p:xfrm>
        <a:graphic>
          <a:graphicData uri="http://schemas.openxmlformats.org/presentationml/2006/ole">
            <mc:AlternateContent xmlns:mc="http://schemas.openxmlformats.org/markup-compatibility/2006">
              <mc:Choice xmlns:v="urn:schemas-microsoft-com:vml" Requires="v">
                <p:oleObj spid="_x0000_s6149" name="Picture" r:id="rId3" imgW="4779264" imgH="2467356" progId="Word.Picture.8">
                  <p:embed/>
                </p:oleObj>
              </mc:Choice>
              <mc:Fallback>
                <p:oleObj name="Picture" r:id="rId3" imgW="4779264" imgH="24673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22663"/>
                        <a:ext cx="5105400" cy="26352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695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0148166-2EC4-4BF5-8F95-BD681F62DEE6}" type="slidenum">
              <a:rPr lang="en-US" altLang="en-US">
                <a:solidFill>
                  <a:srgbClr val="FFFFFF"/>
                </a:solidFill>
              </a:rPr>
              <a:pPr/>
              <a:t>11</a:t>
            </a:fld>
            <a:endParaRPr lang="en-US" altLang="en-US">
              <a:solidFill>
                <a:srgbClr val="FFFFFF"/>
              </a:solidFill>
            </a:endParaRPr>
          </a:p>
        </p:txBody>
      </p:sp>
      <p:sp>
        <p:nvSpPr>
          <p:cNvPr id="161794" name="Rectangle 2"/>
          <p:cNvSpPr>
            <a:spLocks noGrp="1" noChangeArrowheads="1"/>
          </p:cNvSpPr>
          <p:nvPr>
            <p:ph type="title"/>
          </p:nvPr>
        </p:nvSpPr>
        <p:spPr>
          <a:xfrm>
            <a:off x="685800" y="228600"/>
            <a:ext cx="7772400" cy="685800"/>
          </a:xfrm>
          <a:noFill/>
          <a:ln/>
        </p:spPr>
        <p:txBody>
          <a:bodyPr/>
          <a:lstStyle/>
          <a:p>
            <a:r>
              <a:rPr lang="en-US" altLang="en-US"/>
              <a:t>Binary I/O Classes</a:t>
            </a:r>
          </a:p>
        </p:txBody>
      </p:sp>
      <p:sp>
        <p:nvSpPr>
          <p:cNvPr id="161807" name="Rectangle 15"/>
          <p:cNvSpPr>
            <a:spLocks noChangeArrowheads="1"/>
          </p:cNvSpPr>
          <p:nvPr/>
        </p:nvSpPr>
        <p:spPr bwMode="auto">
          <a:xfrm>
            <a:off x="154305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1809" name="Rectangle 17"/>
          <p:cNvSpPr>
            <a:spLocks noChangeArrowheads="1"/>
          </p:cNvSpPr>
          <p:nvPr/>
        </p:nvSpPr>
        <p:spPr bwMode="auto">
          <a:xfrm>
            <a:off x="22574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61808" name="Object 16"/>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7173" r:id="rId3" imgW="4629912" imgH="1772412" progId="Word.Picture.8">
                  <p:embed/>
                </p:oleObj>
              </mc:Choice>
              <mc:Fallback>
                <p:oleObj r:id="rId3" imgW="4629912" imgH="17724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37906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FF6FE48-C4AD-4611-8BDD-7C4C7B08F42E}" type="slidenum">
              <a:rPr lang="en-US" altLang="en-US">
                <a:solidFill>
                  <a:srgbClr val="FFFFFF"/>
                </a:solidFill>
              </a:rPr>
              <a:pPr/>
              <a:t>12</a:t>
            </a:fld>
            <a:endParaRPr lang="en-US" altLang="en-US">
              <a:solidFill>
                <a:srgbClr val="FFFFFF"/>
              </a:solidFill>
            </a:endParaRPr>
          </a:p>
        </p:txBody>
      </p:sp>
      <p:sp>
        <p:nvSpPr>
          <p:cNvPr id="162823" name="Rectangle 7"/>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62822" name="Object 6"/>
          <p:cNvGraphicFramePr>
            <a:graphicFrameLocks noChangeAspect="1"/>
          </p:cNvGraphicFramePr>
          <p:nvPr/>
        </p:nvGraphicFramePr>
        <p:xfrm>
          <a:off x="0" y="1143000"/>
          <a:ext cx="8915400" cy="5283200"/>
        </p:xfrm>
        <a:graphic>
          <a:graphicData uri="http://schemas.openxmlformats.org/presentationml/2006/ole">
            <mc:AlternateContent xmlns:mc="http://schemas.openxmlformats.org/markup-compatibility/2006">
              <mc:Choice xmlns:v="urn:schemas-microsoft-com:vml" Requires="v">
                <p:oleObj spid="_x0000_s8197" r:id="rId3" imgW="4581144" imgH="2709672" progId="Word.Picture.8">
                  <p:embed/>
                </p:oleObj>
              </mc:Choice>
              <mc:Fallback>
                <p:oleObj r:id="rId3" imgW="4581144" imgH="270967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8915400" cy="528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25" name="Rectangle 9"/>
          <p:cNvSpPr>
            <a:spLocks noGrp="1" noChangeArrowheads="1"/>
          </p:cNvSpPr>
          <p:nvPr>
            <p:ph type="body" idx="1"/>
          </p:nvPr>
        </p:nvSpPr>
        <p:spPr>
          <a:xfrm>
            <a:off x="3581400" y="990600"/>
            <a:ext cx="5410200" cy="457200"/>
          </a:xfrm>
          <a:noFill/>
          <a:ln/>
        </p:spPr>
        <p:txBody>
          <a:bodyPr/>
          <a:lstStyle/>
          <a:p>
            <a:pPr marL="0" indent="0">
              <a:buFont typeface="Monotype Sorts" pitchFamily="2" charset="2"/>
              <a:buNone/>
            </a:pPr>
            <a:r>
              <a:rPr lang="en-US" altLang="en-US" sz="2400"/>
              <a:t>The value returned is a byte as an int type.</a:t>
            </a:r>
          </a:p>
        </p:txBody>
      </p:sp>
      <p:sp>
        <p:nvSpPr>
          <p:cNvPr id="162826"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62827"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62829"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62830" name="Rectangle 14"/>
          <p:cNvSpPr>
            <a:spLocks noGrp="1" noChangeArrowheads="1"/>
          </p:cNvSpPr>
          <p:nvPr>
            <p:ph type="title"/>
          </p:nvPr>
        </p:nvSpPr>
        <p:spPr>
          <a:xfrm>
            <a:off x="685800" y="228600"/>
            <a:ext cx="7772400" cy="685800"/>
          </a:xfrm>
          <a:noFill/>
          <a:ln/>
        </p:spPr>
        <p:txBody>
          <a:bodyPr/>
          <a:lstStyle/>
          <a:p>
            <a:r>
              <a:rPr lang="en-US" altLang="en-US"/>
              <a:t>InputStream</a:t>
            </a:r>
          </a:p>
        </p:txBody>
      </p:sp>
    </p:spTree>
    <p:extLst>
      <p:ext uri="{BB962C8B-B14F-4D97-AF65-F5344CB8AC3E}">
        <p14:creationId xmlns:p14="http://schemas.microsoft.com/office/powerpoint/2010/main" val="797486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3ADA5692-2FEB-4735-9DA6-378F15AC3473}" type="slidenum">
              <a:rPr lang="en-US" altLang="en-US">
                <a:solidFill>
                  <a:srgbClr val="FFFFFF"/>
                </a:solidFill>
              </a:rPr>
              <a:pPr/>
              <a:t>13</a:t>
            </a:fld>
            <a:endParaRPr lang="en-US" altLang="en-US">
              <a:solidFill>
                <a:srgbClr val="FFFFFF"/>
              </a:solidFill>
            </a:endParaRPr>
          </a:p>
        </p:txBody>
      </p:sp>
      <p:sp>
        <p:nvSpPr>
          <p:cNvPr id="322562" name="Rectangle 2"/>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322564" name="Rectangle 4"/>
          <p:cNvSpPr>
            <a:spLocks noGrp="1" noChangeArrowheads="1"/>
          </p:cNvSpPr>
          <p:nvPr>
            <p:ph type="body" idx="1"/>
          </p:nvPr>
        </p:nvSpPr>
        <p:spPr>
          <a:xfrm>
            <a:off x="3581400" y="1600200"/>
            <a:ext cx="5410200" cy="457200"/>
          </a:xfrm>
          <a:noFill/>
          <a:ln/>
        </p:spPr>
        <p:txBody>
          <a:bodyPr/>
          <a:lstStyle/>
          <a:p>
            <a:pPr marL="0" indent="0">
              <a:buFont typeface="Monotype Sorts" pitchFamily="2" charset="2"/>
              <a:buNone/>
            </a:pPr>
            <a:r>
              <a:rPr lang="en-US" altLang="en-US" sz="2400"/>
              <a:t>The value is a byte as an int type.</a:t>
            </a:r>
          </a:p>
        </p:txBody>
      </p:sp>
      <p:sp>
        <p:nvSpPr>
          <p:cNvPr id="322568" name="Rectangle 8"/>
          <p:cNvSpPr>
            <a:spLocks noGrp="1" noChangeArrowheads="1"/>
          </p:cNvSpPr>
          <p:nvPr>
            <p:ph type="title"/>
          </p:nvPr>
        </p:nvSpPr>
        <p:spPr>
          <a:xfrm>
            <a:off x="685800" y="228600"/>
            <a:ext cx="7772400" cy="685800"/>
          </a:xfrm>
          <a:noFill/>
          <a:ln/>
        </p:spPr>
        <p:txBody>
          <a:bodyPr/>
          <a:lstStyle/>
          <a:p>
            <a:r>
              <a:rPr lang="en-US" altLang="en-US"/>
              <a:t>OutputStream</a:t>
            </a:r>
          </a:p>
        </p:txBody>
      </p:sp>
      <p:sp>
        <p:nvSpPr>
          <p:cNvPr id="322570" name="Rectangle 10"/>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322569" name="Object 9"/>
          <p:cNvGraphicFramePr>
            <a:graphicFrameLocks noChangeAspect="1"/>
          </p:cNvGraphicFramePr>
          <p:nvPr/>
        </p:nvGraphicFramePr>
        <p:xfrm>
          <a:off x="0" y="2209800"/>
          <a:ext cx="9144000" cy="3175000"/>
        </p:xfrm>
        <a:graphic>
          <a:graphicData uri="http://schemas.openxmlformats.org/presentationml/2006/ole">
            <mc:AlternateContent xmlns:mc="http://schemas.openxmlformats.org/markup-compatibility/2006">
              <mc:Choice xmlns:v="urn:schemas-microsoft-com:vml" Requires="v">
                <p:oleObj spid="_x0000_s9221" r:id="rId3" imgW="4581144" imgH="1589532" progId="Word.Picture.8">
                  <p:embed/>
                </p:oleObj>
              </mc:Choice>
              <mc:Fallback>
                <p:oleObj r:id="rId3" imgW="4581144" imgH="158953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9800"/>
                        <a:ext cx="9144000" cy="317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71"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22572"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22573"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275820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60BE862-D59E-4EE2-84F5-A89F99D2D60F}" type="slidenum">
              <a:rPr lang="en-US" altLang="en-US">
                <a:solidFill>
                  <a:srgbClr val="FFFFFF"/>
                </a:solidFill>
              </a:rPr>
              <a:pPr/>
              <a:t>14</a:t>
            </a:fld>
            <a:endParaRPr lang="en-US" altLang="en-US">
              <a:solidFill>
                <a:srgbClr val="FFFFFF"/>
              </a:solidFill>
            </a:endParaRPr>
          </a:p>
        </p:txBody>
      </p:sp>
      <p:sp>
        <p:nvSpPr>
          <p:cNvPr id="323586" name="Rectangle 2"/>
          <p:cNvSpPr>
            <a:spLocks noGrp="1" noChangeArrowheads="1"/>
          </p:cNvSpPr>
          <p:nvPr>
            <p:ph type="title"/>
          </p:nvPr>
        </p:nvSpPr>
        <p:spPr>
          <a:xfrm>
            <a:off x="228600" y="228600"/>
            <a:ext cx="8686800" cy="609600"/>
          </a:xfrm>
        </p:spPr>
        <p:txBody>
          <a:bodyPr/>
          <a:lstStyle/>
          <a:p>
            <a:r>
              <a:rPr lang="en-US" altLang="en-US"/>
              <a:t>FileInputStream/FileOutputStream</a:t>
            </a:r>
            <a:endParaRPr lang="en-US" altLang="en-US" b="1"/>
          </a:p>
        </p:txBody>
      </p:sp>
      <p:sp>
        <p:nvSpPr>
          <p:cNvPr id="323587"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pitchFamily="2" charset="2"/>
              <a:buNone/>
            </a:pPr>
            <a:r>
              <a:rPr lang="en-US" altLang="en-US" sz="2400">
                <a:cs typeface="Courier New" pitchFamily="49" charset="0"/>
              </a:rPr>
              <a:t>FileInputStream/FileOutputStream associates a binary input/output stream with an external file. All the methods in FileInputStream/FileOuptputStream are inherited from its superclasses. </a:t>
            </a:r>
          </a:p>
        </p:txBody>
      </p:sp>
      <p:graphicFrame>
        <p:nvGraphicFramePr>
          <p:cNvPr id="323591" name="Object 7"/>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0245" name="Picture" r:id="rId3" imgW="4629240" imgH="1771560" progId="Word.Picture.8">
                  <p:embed/>
                </p:oleObj>
              </mc:Choice>
              <mc:Fallback>
                <p:oleObj name="Picture" r:id="rId3" imgW="4629240" imgH="17715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solidFill>
                        <a:schemeClr val="tx1"/>
                      </a:solidFill>
                    </p:spPr>
                  </p:pic>
                </p:oleObj>
              </mc:Fallback>
            </mc:AlternateContent>
          </a:graphicData>
        </a:graphic>
      </p:graphicFrame>
      <p:sp>
        <p:nvSpPr>
          <p:cNvPr id="323590"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23589"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287497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C54214-59C6-458A-9FEC-E0D578F6E3C8}" type="slidenum">
              <a:rPr lang="en-US" altLang="en-US">
                <a:solidFill>
                  <a:srgbClr val="FFFFFF"/>
                </a:solidFill>
              </a:rPr>
              <a:pPr/>
              <a:t>15</a:t>
            </a:fld>
            <a:endParaRPr lang="en-US" altLang="en-US">
              <a:solidFill>
                <a:srgbClr val="FFFFFF"/>
              </a:solidFill>
            </a:endParaRPr>
          </a:p>
        </p:txBody>
      </p:sp>
      <p:sp>
        <p:nvSpPr>
          <p:cNvPr id="324610" name="Rectangle 2"/>
          <p:cNvSpPr>
            <a:spLocks noGrp="1" noChangeArrowheads="1"/>
          </p:cNvSpPr>
          <p:nvPr>
            <p:ph type="title"/>
          </p:nvPr>
        </p:nvSpPr>
        <p:spPr>
          <a:xfrm>
            <a:off x="762000" y="228600"/>
            <a:ext cx="7772400" cy="742950"/>
          </a:xfrm>
        </p:spPr>
        <p:txBody>
          <a:bodyPr/>
          <a:lstStyle/>
          <a:p>
            <a:r>
              <a:rPr lang="en-US" altLang="en-US"/>
              <a:t>FileInputStream</a:t>
            </a:r>
            <a:endParaRPr lang="en-US" altLang="en-US" b="1"/>
          </a:p>
        </p:txBody>
      </p:sp>
      <p:sp>
        <p:nvSpPr>
          <p:cNvPr id="324611" name="Rectangle 3"/>
          <p:cNvSpPr>
            <a:spLocks noGrp="1" noChangeArrowheads="1"/>
          </p:cNvSpPr>
          <p:nvPr>
            <p:ph type="body" idx="1"/>
          </p:nvPr>
        </p:nvSpPr>
        <p:spPr>
          <a:xfrm>
            <a:off x="304800" y="1143000"/>
            <a:ext cx="8686800" cy="3886200"/>
          </a:xfrm>
        </p:spPr>
        <p:txBody>
          <a:bodyPr/>
          <a:lstStyle/>
          <a:p>
            <a:pPr marL="0" indent="0">
              <a:buFont typeface="Monotype Sorts" pitchFamily="2" charset="2"/>
              <a:buNone/>
            </a:pPr>
            <a:r>
              <a:rPr lang="en-US" altLang="en-US" sz="2800">
                <a:cs typeface="Courier New" pitchFamily="49" charset="0"/>
              </a:rPr>
              <a:t>To construct a FileInputStream, use the following constructors:</a:t>
            </a:r>
            <a:endParaRPr lang="en-US" altLang="en-US" sz="2800">
              <a:cs typeface="Times New Roman" pitchFamily="18" charset="0"/>
            </a:endParaRPr>
          </a:p>
          <a:p>
            <a:pPr marL="114300" lvl="1" indent="342900">
              <a:buFontTx/>
              <a:buNone/>
            </a:pPr>
            <a:r>
              <a:rPr lang="en-US" altLang="en-US" sz="2400">
                <a:cs typeface="Courier New" pitchFamily="49" charset="0"/>
              </a:rPr>
              <a:t>public FileInputStream(String filename)</a:t>
            </a:r>
            <a:endParaRPr lang="en-US" altLang="en-US" sz="2400">
              <a:cs typeface="Times New Roman" pitchFamily="18" charset="0"/>
            </a:endParaRPr>
          </a:p>
          <a:p>
            <a:pPr marL="114300" lvl="1" indent="342900">
              <a:buFontTx/>
              <a:buNone/>
            </a:pPr>
            <a:r>
              <a:rPr lang="en-US" altLang="en-US" sz="2400">
                <a:cs typeface="Courier New" pitchFamily="49" charset="0"/>
              </a:rPr>
              <a:t>public FileInputStream(File file)</a:t>
            </a:r>
          </a:p>
          <a:p>
            <a:pPr marL="114300" lvl="1" indent="342900">
              <a:buFontTx/>
              <a:buNone/>
            </a:pPr>
            <a:endParaRPr lang="en-US" altLang="en-US" sz="2400">
              <a:cs typeface="Courier New" pitchFamily="49" charset="0"/>
            </a:endParaRPr>
          </a:p>
          <a:p>
            <a:pPr marL="114300" lvl="1" indent="342900">
              <a:buFontTx/>
              <a:buNone/>
            </a:pPr>
            <a:r>
              <a:rPr lang="en-US" altLang="en-US" sz="2400">
                <a:cs typeface="Courier New" pitchFamily="49" charset="0"/>
              </a:rPr>
              <a:t>A </a:t>
            </a:r>
            <a:r>
              <a:rPr lang="en-US" altLang="en-US" sz="2400" u="sng">
                <a:cs typeface="Courier New" pitchFamily="49" charset="0"/>
              </a:rPr>
              <a:t>java.io.FileNotFoundException</a:t>
            </a:r>
            <a:r>
              <a:rPr lang="en-US" altLang="en-US" sz="2400">
                <a:cs typeface="Courier New" pitchFamily="49" charset="0"/>
              </a:rPr>
              <a:t> would occur if you attempt to create a </a:t>
            </a:r>
            <a:r>
              <a:rPr lang="en-US" altLang="en-US" sz="2400" u="sng">
                <a:cs typeface="Courier New" pitchFamily="49" charset="0"/>
              </a:rPr>
              <a:t>FileInputStream</a:t>
            </a:r>
            <a:r>
              <a:rPr lang="en-US" altLang="en-US" sz="2400">
                <a:cs typeface="Courier New" pitchFamily="49" charset="0"/>
              </a:rPr>
              <a:t> with a nonexistent file. </a:t>
            </a:r>
          </a:p>
        </p:txBody>
      </p:sp>
    </p:spTree>
    <p:extLst>
      <p:ext uri="{BB962C8B-B14F-4D97-AF65-F5344CB8AC3E}">
        <p14:creationId xmlns:p14="http://schemas.microsoft.com/office/powerpoint/2010/main" val="126704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70EE96C-4822-48F5-9A7E-054823DE5F5E}" type="slidenum">
              <a:rPr lang="en-US" altLang="en-US">
                <a:solidFill>
                  <a:srgbClr val="FFFFFF"/>
                </a:solidFill>
              </a:rPr>
              <a:pPr/>
              <a:t>16</a:t>
            </a:fld>
            <a:endParaRPr lang="en-US" altLang="en-US">
              <a:solidFill>
                <a:srgbClr val="FFFFFF"/>
              </a:solidFill>
            </a:endParaRPr>
          </a:p>
        </p:txBody>
      </p:sp>
      <p:sp>
        <p:nvSpPr>
          <p:cNvPr id="325634" name="Rectangle 2"/>
          <p:cNvSpPr>
            <a:spLocks noGrp="1" noChangeArrowheads="1"/>
          </p:cNvSpPr>
          <p:nvPr>
            <p:ph type="title"/>
          </p:nvPr>
        </p:nvSpPr>
        <p:spPr>
          <a:xfrm>
            <a:off x="762000" y="228600"/>
            <a:ext cx="7772400" cy="742950"/>
          </a:xfrm>
        </p:spPr>
        <p:txBody>
          <a:bodyPr/>
          <a:lstStyle/>
          <a:p>
            <a:r>
              <a:rPr lang="en-US" altLang="en-US"/>
              <a:t>FileOutputStream</a:t>
            </a:r>
            <a:endParaRPr lang="en-US" altLang="en-US" b="1"/>
          </a:p>
        </p:txBody>
      </p:sp>
      <p:sp>
        <p:nvSpPr>
          <p:cNvPr id="325635"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pitchFamily="2" charset="2"/>
              <a:buNone/>
            </a:pPr>
            <a:r>
              <a:rPr lang="en-US" altLang="en-US" sz="2400">
                <a:cs typeface="Courier New" pitchFamily="49" charset="0"/>
              </a:rPr>
              <a:t>To construct a FileOutputStream, use the following constructors:</a:t>
            </a:r>
          </a:p>
          <a:p>
            <a:pPr marL="0" indent="0">
              <a:lnSpc>
                <a:spcPct val="90000"/>
              </a:lnSpc>
              <a:buFont typeface="Monotype Sorts" pitchFamily="2" charset="2"/>
              <a:buNone/>
            </a:pPr>
            <a:endParaRPr lang="en-US" altLang="en-US" sz="2400">
              <a:cs typeface="Times New Roman" pitchFamily="18" charset="0"/>
            </a:endParaRPr>
          </a:p>
          <a:p>
            <a:pPr lvl="1">
              <a:lnSpc>
                <a:spcPct val="90000"/>
              </a:lnSpc>
              <a:buFontTx/>
              <a:buNone/>
            </a:pPr>
            <a:r>
              <a:rPr lang="en-US" altLang="en-US" sz="2000">
                <a:cs typeface="Courier New" pitchFamily="49" charset="0"/>
              </a:rPr>
              <a:t>public FileOutputStream(String filename)</a:t>
            </a:r>
            <a:endParaRPr lang="en-US" altLang="en-US" sz="2000">
              <a:cs typeface="Times New Roman" pitchFamily="18" charset="0"/>
            </a:endParaRPr>
          </a:p>
          <a:p>
            <a:pPr lvl="1">
              <a:lnSpc>
                <a:spcPct val="90000"/>
              </a:lnSpc>
              <a:buFontTx/>
              <a:buNone/>
            </a:pPr>
            <a:r>
              <a:rPr lang="en-US" altLang="en-US" sz="2000">
                <a:cs typeface="Courier New" pitchFamily="49" charset="0"/>
              </a:rPr>
              <a:t>public FileOutputStream(File file)</a:t>
            </a:r>
            <a:endParaRPr lang="en-US" altLang="en-US" sz="2000">
              <a:cs typeface="Times New Roman" pitchFamily="18" charset="0"/>
            </a:endParaRPr>
          </a:p>
          <a:p>
            <a:pPr lvl="1">
              <a:lnSpc>
                <a:spcPct val="90000"/>
              </a:lnSpc>
              <a:buFontTx/>
              <a:buNone/>
            </a:pPr>
            <a:r>
              <a:rPr lang="en-US" altLang="en-US" sz="2000">
                <a:cs typeface="Courier New" pitchFamily="49" charset="0"/>
              </a:rPr>
              <a:t>public FileOutputStream(String filename, boolean append)</a:t>
            </a:r>
            <a:endParaRPr lang="en-US" altLang="en-US" sz="2000">
              <a:cs typeface="Times New Roman" pitchFamily="18" charset="0"/>
            </a:endParaRPr>
          </a:p>
          <a:p>
            <a:pPr lvl="1">
              <a:lnSpc>
                <a:spcPct val="90000"/>
              </a:lnSpc>
              <a:buFontTx/>
              <a:buNone/>
            </a:pPr>
            <a:r>
              <a:rPr lang="en-US" altLang="en-US" sz="2000">
                <a:cs typeface="Courier New" pitchFamily="49" charset="0"/>
              </a:rPr>
              <a:t>public FileOutputStream(File file, boolean append)</a:t>
            </a:r>
            <a:endParaRPr lang="en-US" altLang="en-US" sz="2000">
              <a:cs typeface="Times New Roman" pitchFamily="18" charset="0"/>
            </a:endParaRPr>
          </a:p>
          <a:p>
            <a:pPr marL="0" indent="0">
              <a:lnSpc>
                <a:spcPct val="90000"/>
              </a:lnSpc>
              <a:buFont typeface="Monotype Sorts" pitchFamily="2" charset="2"/>
              <a:buNone/>
            </a:pPr>
            <a:r>
              <a:rPr lang="en-US" altLang="en-US" sz="2400">
                <a:cs typeface="Courier New" pitchFamily="49" charset="0"/>
              </a:rPr>
              <a:t>  </a:t>
            </a:r>
            <a:endParaRPr lang="en-US" altLang="en-US" sz="2400">
              <a:cs typeface="Times New Roman" pitchFamily="18" charset="0"/>
            </a:endParaRPr>
          </a:p>
          <a:p>
            <a:pPr marL="0" indent="0">
              <a:lnSpc>
                <a:spcPct val="90000"/>
              </a:lnSpc>
              <a:buFont typeface="Monotype Sorts" pitchFamily="2" charset="2"/>
              <a:buNone/>
            </a:pPr>
            <a:r>
              <a:rPr lang="en-US" altLang="en-US" sz="2400">
                <a:cs typeface="Courier New"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altLang="en-US" sz="2400">
                <a:solidFill>
                  <a:srgbClr val="009966"/>
                </a:solidFill>
                <a:latin typeface="Book Antiqua" pitchFamily="18" charset="0"/>
                <a:hlinkClick r:id="rId2" action="ppaction://program"/>
              </a:rPr>
              <a:t>TestFileStream</a:t>
            </a:r>
            <a:endParaRPr lang="en-US" altLang="en-US" sz="2400">
              <a:solidFill>
                <a:srgbClr val="009966"/>
              </a:solidFill>
            </a:endParaRPr>
          </a:p>
        </p:txBody>
      </p:sp>
      <p:sp>
        <p:nvSpPr>
          <p:cNvPr id="325637" name="AutoShape 5">
            <a:hlinkClick r:id="rId3" action="ppaction://program" highlightClick="1"/>
          </p:cNvPr>
          <p:cNvSpPr>
            <a:spLocks noChangeArrowheads="1"/>
          </p:cNvSpPr>
          <p:nvPr/>
        </p:nvSpPr>
        <p:spPr bwMode="auto">
          <a:xfrm>
            <a:off x="7086600" y="5562600"/>
            <a:ext cx="1371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altLang="en-US" sz="2400">
                <a:solidFill>
                  <a:srgbClr val="FFFFFF"/>
                </a:solidFill>
              </a:rPr>
              <a:t>Run</a:t>
            </a:r>
          </a:p>
        </p:txBody>
      </p:sp>
      <p:sp>
        <p:nvSpPr>
          <p:cNvPr id="325638"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1803135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366B9E9-CF4B-4328-9AF6-D80D78128624}" type="slidenum">
              <a:rPr lang="en-US" altLang="en-US">
                <a:solidFill>
                  <a:srgbClr val="FFFFFF"/>
                </a:solidFill>
              </a:rPr>
              <a:pPr/>
              <a:t>17</a:t>
            </a:fld>
            <a:endParaRPr lang="en-US" altLang="en-US">
              <a:solidFill>
                <a:srgbClr val="FFFFFF"/>
              </a:solidFill>
            </a:endParaRPr>
          </a:p>
        </p:txBody>
      </p:sp>
      <p:sp>
        <p:nvSpPr>
          <p:cNvPr id="295938" name="Rectangle 2"/>
          <p:cNvSpPr>
            <a:spLocks noGrp="1" noChangeArrowheads="1"/>
          </p:cNvSpPr>
          <p:nvPr>
            <p:ph type="title"/>
          </p:nvPr>
        </p:nvSpPr>
        <p:spPr>
          <a:xfrm>
            <a:off x="609600" y="228600"/>
            <a:ext cx="7772400" cy="609600"/>
          </a:xfrm>
        </p:spPr>
        <p:txBody>
          <a:bodyPr/>
          <a:lstStyle/>
          <a:p>
            <a:r>
              <a:rPr lang="en-US" altLang="en-US"/>
              <a:t>Random Access Files</a:t>
            </a:r>
          </a:p>
        </p:txBody>
      </p:sp>
      <p:sp>
        <p:nvSpPr>
          <p:cNvPr id="295939" name="Rectangle 3"/>
          <p:cNvSpPr>
            <a:spLocks noGrp="1" noChangeArrowheads="1"/>
          </p:cNvSpPr>
          <p:nvPr>
            <p:ph type="body" idx="1"/>
          </p:nvPr>
        </p:nvSpPr>
        <p:spPr>
          <a:xfrm>
            <a:off x="304800" y="1219200"/>
            <a:ext cx="8458200" cy="3048000"/>
          </a:xfrm>
        </p:spPr>
        <p:txBody>
          <a:bodyPr/>
          <a:lstStyle/>
          <a:p>
            <a:pPr marL="0" indent="0">
              <a:lnSpc>
                <a:spcPct val="90000"/>
              </a:lnSpc>
              <a:buFont typeface="Monotype Sorts" pitchFamily="2" charset="2"/>
              <a:buNone/>
            </a:pPr>
            <a:r>
              <a:rPr lang="en-US" altLang="en-US" sz="2800">
                <a:cs typeface="Courier New" pitchFamily="49" charset="0"/>
              </a:rPr>
              <a:t>All of the streams you have used so far are known as </a:t>
            </a:r>
            <a:r>
              <a:rPr lang="en-US" altLang="en-US" sz="2800" i="1">
                <a:cs typeface="Courier New" pitchFamily="49" charset="0"/>
              </a:rPr>
              <a:t>read-only</a:t>
            </a:r>
            <a:r>
              <a:rPr lang="en-US" altLang="en-US" sz="2800">
                <a:cs typeface="Courier New" pitchFamily="49" charset="0"/>
              </a:rPr>
              <a:t> or </a:t>
            </a:r>
            <a:r>
              <a:rPr lang="en-US" altLang="en-US" sz="2800" i="1">
                <a:cs typeface="Courier New" pitchFamily="49" charset="0"/>
              </a:rPr>
              <a:t>write-only</a:t>
            </a:r>
            <a:r>
              <a:rPr lang="en-US" altLang="en-US" sz="2800">
                <a:cs typeface="Courier New" pitchFamily="49" charset="0"/>
              </a:rPr>
              <a:t> streams. The external files of these streams are </a:t>
            </a:r>
            <a:r>
              <a:rPr lang="en-US" altLang="en-US" sz="2800" i="1">
                <a:cs typeface="Courier New" pitchFamily="49" charset="0"/>
              </a:rPr>
              <a:t>sequential</a:t>
            </a:r>
            <a:r>
              <a:rPr lang="en-US" altLang="en-US" sz="2800">
                <a:cs typeface="Courier New" pitchFamily="49" charset="0"/>
              </a:rPr>
              <a:t> files that cannot be updated without creating a new file. It is often necessary to modify files or to insert new records into files. Java provides the </a:t>
            </a:r>
            <a:r>
              <a:rPr lang="en-US" altLang="en-US" sz="2800" u="sng">
                <a:cs typeface="Courier New" pitchFamily="49" charset="0"/>
              </a:rPr>
              <a:t>RandomAccessFile</a:t>
            </a:r>
            <a:r>
              <a:rPr lang="en-US" altLang="en-US" sz="2800">
                <a:cs typeface="Courier New" pitchFamily="49" charset="0"/>
              </a:rPr>
              <a:t> class to allow a file to be read from and write to at random locations.</a:t>
            </a:r>
          </a:p>
        </p:txBody>
      </p:sp>
      <p:sp>
        <p:nvSpPr>
          <p:cNvPr id="295943"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95945"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3131484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FEDDB4-CE00-41CF-8DEF-5E6041C0F206}" type="slidenum">
              <a:rPr lang="en-US" altLang="en-US">
                <a:solidFill>
                  <a:srgbClr val="FFFFFF"/>
                </a:solidFill>
              </a:rPr>
              <a:pPr/>
              <a:t>18</a:t>
            </a:fld>
            <a:endParaRPr lang="en-US" altLang="en-US">
              <a:solidFill>
                <a:srgbClr val="FFFFFF"/>
              </a:solidFill>
            </a:endParaRPr>
          </a:p>
        </p:txBody>
      </p:sp>
      <p:sp>
        <p:nvSpPr>
          <p:cNvPr id="308226" name="Rectangle 2"/>
          <p:cNvSpPr>
            <a:spLocks noGrp="1" noChangeArrowheads="1"/>
          </p:cNvSpPr>
          <p:nvPr>
            <p:ph type="title"/>
          </p:nvPr>
        </p:nvSpPr>
        <p:spPr>
          <a:xfrm>
            <a:off x="609600" y="228600"/>
            <a:ext cx="7772400" cy="381000"/>
          </a:xfrm>
        </p:spPr>
        <p:txBody>
          <a:bodyPr/>
          <a:lstStyle/>
          <a:p>
            <a:r>
              <a:rPr lang="en-US" altLang="en-US"/>
              <a:t>RandomAccessFile</a:t>
            </a:r>
          </a:p>
        </p:txBody>
      </p:sp>
      <p:sp>
        <p:nvSpPr>
          <p:cNvPr id="308228"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308229" name="Object 5"/>
          <p:cNvGraphicFramePr>
            <a:graphicFrameLocks noChangeAspect="1"/>
          </p:cNvGraphicFramePr>
          <p:nvPr/>
        </p:nvGraphicFramePr>
        <p:xfrm>
          <a:off x="608013" y="762000"/>
          <a:ext cx="7927975" cy="5822950"/>
        </p:xfrm>
        <a:graphic>
          <a:graphicData uri="http://schemas.openxmlformats.org/presentationml/2006/ole">
            <mc:AlternateContent xmlns:mc="http://schemas.openxmlformats.org/markup-compatibility/2006">
              <mc:Choice xmlns:v="urn:schemas-microsoft-com:vml" Requires="v">
                <p:oleObj spid="_x0000_s11269" name="Picture" r:id="rId3" imgW="4669920" imgH="3421440" progId="Word.Picture.8">
                  <p:embed/>
                </p:oleObj>
              </mc:Choice>
              <mc:Fallback>
                <p:oleObj name="Picture" r:id="rId3" imgW="4669920" imgH="34214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762000"/>
                        <a:ext cx="7927975" cy="58229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15883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6135606-EC43-4127-87F6-C800269A788D}" type="slidenum">
              <a:rPr lang="en-US" altLang="en-US">
                <a:solidFill>
                  <a:srgbClr val="FFFFFF"/>
                </a:solidFill>
              </a:rPr>
              <a:pPr/>
              <a:t>19</a:t>
            </a:fld>
            <a:endParaRPr lang="en-US" altLang="en-US">
              <a:solidFill>
                <a:srgbClr val="FFFFFF"/>
              </a:solidFill>
            </a:endParaRPr>
          </a:p>
        </p:txBody>
      </p:sp>
      <p:sp>
        <p:nvSpPr>
          <p:cNvPr id="296962" name="Rectangle 2"/>
          <p:cNvSpPr>
            <a:spLocks noGrp="1" noChangeArrowheads="1"/>
          </p:cNvSpPr>
          <p:nvPr>
            <p:ph type="title"/>
          </p:nvPr>
        </p:nvSpPr>
        <p:spPr>
          <a:xfrm>
            <a:off x="685800" y="381000"/>
            <a:ext cx="7772400" cy="609600"/>
          </a:xfrm>
        </p:spPr>
        <p:txBody>
          <a:bodyPr/>
          <a:lstStyle/>
          <a:p>
            <a:r>
              <a:rPr lang="en-US" altLang="en-US"/>
              <a:t>File Pointer</a:t>
            </a:r>
          </a:p>
        </p:txBody>
      </p:sp>
      <p:sp>
        <p:nvSpPr>
          <p:cNvPr id="296963" name="Rectangle 3"/>
          <p:cNvSpPr>
            <a:spLocks noGrp="1" noChangeArrowheads="1"/>
          </p:cNvSpPr>
          <p:nvPr>
            <p:ph type="body" idx="1"/>
          </p:nvPr>
        </p:nvSpPr>
        <p:spPr>
          <a:xfrm>
            <a:off x="228600" y="1143000"/>
            <a:ext cx="8763000" cy="2743200"/>
          </a:xfrm>
        </p:spPr>
        <p:txBody>
          <a:bodyPr/>
          <a:lstStyle/>
          <a:p>
            <a:pPr marL="0" indent="0">
              <a:lnSpc>
                <a:spcPct val="90000"/>
              </a:lnSpc>
              <a:buFont typeface="Monotype Sorts" pitchFamily="2" charset="2"/>
              <a:buNone/>
            </a:pPr>
            <a:r>
              <a:rPr lang="en-US" altLang="en-US" sz="2400">
                <a:cs typeface="Courier New" pitchFamily="49" charset="0"/>
              </a:rPr>
              <a:t>A random access file consists of a sequence of bytes. There is a special marker called </a:t>
            </a:r>
            <a:r>
              <a:rPr lang="en-US" altLang="en-US" sz="2400" i="1">
                <a:cs typeface="Courier New" pitchFamily="49" charset="0"/>
              </a:rPr>
              <a:t>file pointer</a:t>
            </a:r>
            <a:r>
              <a:rPr lang="en-US" altLang="en-US" sz="2400">
                <a:cs typeface="Courier New" pitchFamily="49" charset="0"/>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a:t>
            </a:r>
            <a:r>
              <a:rPr lang="en-US" altLang="en-US" sz="2400" u="sng">
                <a:cs typeface="Courier New" pitchFamily="49" charset="0"/>
              </a:rPr>
              <a:t>int</a:t>
            </a:r>
            <a:r>
              <a:rPr lang="en-US" altLang="en-US" sz="2400">
                <a:cs typeface="Courier New" pitchFamily="49" charset="0"/>
              </a:rPr>
              <a:t> value using </a:t>
            </a:r>
            <a:r>
              <a:rPr lang="en-US" altLang="en-US" sz="2400" u="sng">
                <a:cs typeface="Courier New" pitchFamily="49" charset="0"/>
              </a:rPr>
              <a:t>readInt()</a:t>
            </a:r>
            <a:r>
              <a:rPr lang="en-US" altLang="en-US" sz="2400">
                <a:cs typeface="Courier New" pitchFamily="49" charset="0"/>
              </a:rPr>
              <a:t>, the JVM reads four bytes from the file pointer and now the file pointer is four bytes ahead of the previous location.</a:t>
            </a:r>
          </a:p>
        </p:txBody>
      </p:sp>
      <p:sp>
        <p:nvSpPr>
          <p:cNvPr id="296966"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96965" name="Object 5"/>
          <p:cNvGraphicFramePr>
            <a:graphicFrameLocks noChangeAspect="1"/>
          </p:cNvGraphicFramePr>
          <p:nvPr/>
        </p:nvGraphicFramePr>
        <p:xfrm>
          <a:off x="152400" y="3962400"/>
          <a:ext cx="8763000" cy="2432050"/>
        </p:xfrm>
        <a:graphic>
          <a:graphicData uri="http://schemas.openxmlformats.org/presentationml/2006/ole">
            <mc:AlternateContent xmlns:mc="http://schemas.openxmlformats.org/markup-compatibility/2006">
              <mc:Choice xmlns:v="urn:schemas-microsoft-com:vml" Requires="v">
                <p:oleObj spid="_x0000_s12293" r:id="rId3" imgW="5353812" imgH="1482852" progId="Word.Picture.8">
                  <p:embed/>
                </p:oleObj>
              </mc:Choice>
              <mc:Fallback>
                <p:oleObj r:id="rId3" imgW="5353812" imgH="148285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962400"/>
                        <a:ext cx="8763000" cy="24320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6282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4C8FCB-5140-407B-AF33-DFB89D7A1CBA}" type="slidenum">
              <a:rPr lang="en-US" altLang="en-US" sz="1400">
                <a:solidFill>
                  <a:srgbClr val="FFFFFF"/>
                </a:solidFill>
              </a:rPr>
              <a:pPr/>
              <a:t>2</a:t>
            </a:fld>
            <a:endParaRPr lang="en-US" altLang="en-US" sz="1400">
              <a:solidFill>
                <a:srgbClr val="FFFFFF"/>
              </a:solidFill>
            </a:endParaRPr>
          </a:p>
        </p:txBody>
      </p:sp>
      <p:sp>
        <p:nvSpPr>
          <p:cNvPr id="54275" name="Rectangle 2"/>
          <p:cNvSpPr>
            <a:spLocks noGrp="1" noChangeArrowheads="1"/>
          </p:cNvSpPr>
          <p:nvPr>
            <p:ph type="title"/>
          </p:nvPr>
        </p:nvSpPr>
        <p:spPr>
          <a:xfrm>
            <a:off x="685800" y="152400"/>
            <a:ext cx="7772400" cy="819150"/>
          </a:xfrm>
        </p:spPr>
        <p:txBody>
          <a:bodyPr/>
          <a:lstStyle/>
          <a:p>
            <a:r>
              <a:rPr lang="en-US" altLang="en-US" smtClean="0"/>
              <a:t>The File Class</a:t>
            </a:r>
            <a:endParaRPr lang="en-US" altLang="en-US" b="1" smtClean="0"/>
          </a:p>
        </p:txBody>
      </p:sp>
      <p:sp>
        <p:nvSpPr>
          <p:cNvPr id="54276" name="Rectangle 3"/>
          <p:cNvSpPr>
            <a:spLocks noGrp="1" noChangeArrowheads="1"/>
          </p:cNvSpPr>
          <p:nvPr>
            <p:ph type="body" idx="1"/>
          </p:nvPr>
        </p:nvSpPr>
        <p:spPr>
          <a:xfrm>
            <a:off x="381000" y="1143000"/>
            <a:ext cx="8382000" cy="2286000"/>
          </a:xfrm>
        </p:spPr>
        <p:txBody>
          <a:bodyPr/>
          <a:lstStyle/>
          <a:p>
            <a:pPr marL="0" indent="0">
              <a:buFont typeface="Monotype Sorts" pitchFamily="2" charset="2"/>
              <a:buNone/>
            </a:pPr>
            <a:r>
              <a:rPr lang="en-US" altLang="en-US" sz="2800" smtClean="0">
                <a:cs typeface="Times New Roman" pitchFamily="18" charset="0"/>
              </a:rPr>
              <a:t>The </a:t>
            </a:r>
            <a:r>
              <a:rPr lang="en-US" altLang="en-US" sz="2800" u="sng" smtClean="0">
                <a:cs typeface="Times New Roman" pitchFamily="18" charset="0"/>
              </a:rPr>
              <a:t>File</a:t>
            </a:r>
            <a:r>
              <a:rPr lang="en-US" altLang="en-US" sz="2800" smtClean="0">
                <a:cs typeface="Times New Roman" pitchFamily="18" charset="0"/>
              </a:rPr>
              <a:t> class is intended to provide an abstraction that deals with most of the machine-dependent complexities of files and path names in a machine-independent fashion. The filename is a string. The </a:t>
            </a:r>
            <a:r>
              <a:rPr lang="en-US" altLang="en-US" sz="2800" u="sng" smtClean="0">
                <a:cs typeface="Times New Roman" pitchFamily="18" charset="0"/>
              </a:rPr>
              <a:t>File</a:t>
            </a:r>
            <a:r>
              <a:rPr lang="en-US" altLang="en-US" sz="2800" smtClean="0">
                <a:cs typeface="Times New Roman" pitchFamily="18" charset="0"/>
              </a:rPr>
              <a:t> class is a wrapper class for the file name and its directory path. </a:t>
            </a:r>
          </a:p>
        </p:txBody>
      </p:sp>
    </p:spTree>
    <p:extLst>
      <p:ext uri="{BB962C8B-B14F-4D97-AF65-F5344CB8AC3E}">
        <p14:creationId xmlns:p14="http://schemas.microsoft.com/office/powerpoint/2010/main" val="2987696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0E945D8-6662-4F31-8B71-996DC5B8367B}" type="slidenum">
              <a:rPr lang="en-US" altLang="en-US">
                <a:solidFill>
                  <a:srgbClr val="FFFFFF"/>
                </a:solidFill>
              </a:rPr>
              <a:pPr/>
              <a:t>20</a:t>
            </a:fld>
            <a:endParaRPr lang="en-US" altLang="en-US">
              <a:solidFill>
                <a:srgbClr val="FFFFFF"/>
              </a:solidFill>
            </a:endParaRPr>
          </a:p>
        </p:txBody>
      </p:sp>
      <p:sp>
        <p:nvSpPr>
          <p:cNvPr id="340994" name="Rectangle 2"/>
          <p:cNvSpPr>
            <a:spLocks noGrp="1" noChangeArrowheads="1"/>
          </p:cNvSpPr>
          <p:nvPr>
            <p:ph type="title"/>
          </p:nvPr>
        </p:nvSpPr>
        <p:spPr>
          <a:xfrm>
            <a:off x="685800" y="0"/>
            <a:ext cx="7772400" cy="1428750"/>
          </a:xfrm>
        </p:spPr>
        <p:txBody>
          <a:bodyPr/>
          <a:lstStyle/>
          <a:p>
            <a:r>
              <a:rPr lang="en-US" altLang="en-US" sz="4200">
                <a:latin typeface="Courier New" pitchFamily="49" charset="0"/>
              </a:rPr>
              <a:t>RandomAccessFile</a:t>
            </a:r>
            <a:r>
              <a:rPr lang="en-US" altLang="en-US"/>
              <a:t> Methods</a:t>
            </a:r>
          </a:p>
        </p:txBody>
      </p:sp>
      <p:sp>
        <p:nvSpPr>
          <p:cNvPr id="340995" name="Rectangle 3"/>
          <p:cNvSpPr>
            <a:spLocks noGrp="1" noChangeArrowheads="1"/>
          </p:cNvSpPr>
          <p:nvPr>
            <p:ph type="body" idx="1"/>
          </p:nvPr>
        </p:nvSpPr>
        <p:spPr>
          <a:xfrm>
            <a:off x="381000" y="1295400"/>
            <a:ext cx="8458200" cy="2667000"/>
          </a:xfrm>
        </p:spPr>
        <p:txBody>
          <a:bodyPr/>
          <a:lstStyle/>
          <a:p>
            <a:pPr marL="0" indent="0">
              <a:lnSpc>
                <a:spcPct val="90000"/>
              </a:lnSpc>
              <a:buFont typeface="Monotype Sorts" pitchFamily="2" charset="2"/>
              <a:buNone/>
            </a:pPr>
            <a:r>
              <a:rPr lang="en-US" altLang="en-US" sz="2800"/>
              <a:t>Many methods in </a:t>
            </a:r>
            <a:r>
              <a:rPr lang="en-US" altLang="en-US" sz="2600">
                <a:latin typeface="Courier New" pitchFamily="49" charset="0"/>
              </a:rPr>
              <a:t>RandomAccessFile</a:t>
            </a:r>
            <a:r>
              <a:rPr lang="en-US" altLang="en-US" sz="2800"/>
              <a:t> are the same as those in </a:t>
            </a:r>
            <a:r>
              <a:rPr lang="en-US" altLang="en-US" sz="2600">
                <a:latin typeface="Courier New" pitchFamily="49" charset="0"/>
              </a:rPr>
              <a:t>DataInputStream</a:t>
            </a:r>
            <a:r>
              <a:rPr lang="en-US" altLang="en-US" sz="2800"/>
              <a:t> and </a:t>
            </a:r>
            <a:r>
              <a:rPr lang="en-US" altLang="en-US" sz="2600">
                <a:latin typeface="Courier New" pitchFamily="49" charset="0"/>
              </a:rPr>
              <a:t>DataOutputStream</a:t>
            </a:r>
            <a:r>
              <a:rPr lang="en-US" altLang="en-US" sz="2800"/>
              <a:t>. For example, </a:t>
            </a:r>
            <a:r>
              <a:rPr lang="en-US" altLang="en-US" sz="2600">
                <a:latin typeface="Courier New" pitchFamily="49" charset="0"/>
              </a:rPr>
              <a:t>readInt()</a:t>
            </a:r>
            <a:r>
              <a:rPr lang="en-US" altLang="en-US" sz="2800"/>
              <a:t>, </a:t>
            </a:r>
            <a:r>
              <a:rPr lang="en-US" altLang="en-US" sz="2600">
                <a:latin typeface="Courier New" pitchFamily="49" charset="0"/>
              </a:rPr>
              <a:t>readLong()</a:t>
            </a:r>
            <a:r>
              <a:rPr lang="en-US" altLang="en-US" sz="2800"/>
              <a:t>, </a:t>
            </a:r>
            <a:r>
              <a:rPr lang="en-US" altLang="en-US" sz="2600">
                <a:latin typeface="Courier New" pitchFamily="49" charset="0"/>
              </a:rPr>
              <a:t>writeDouble()</a:t>
            </a:r>
            <a:r>
              <a:rPr lang="en-US" altLang="en-US" sz="2800"/>
              <a:t>, </a:t>
            </a:r>
            <a:r>
              <a:rPr lang="en-US" altLang="en-US" sz="2600">
                <a:latin typeface="Courier New" pitchFamily="49" charset="0"/>
              </a:rPr>
              <a:t>readLine()</a:t>
            </a:r>
            <a:r>
              <a:rPr lang="en-US" altLang="en-US" sz="2800"/>
              <a:t>, </a:t>
            </a:r>
            <a:r>
              <a:rPr lang="en-US" altLang="en-US" sz="2600">
                <a:latin typeface="Courier New" pitchFamily="49" charset="0"/>
              </a:rPr>
              <a:t>writeInt()</a:t>
            </a:r>
            <a:r>
              <a:rPr lang="en-US" altLang="en-US" sz="2800"/>
              <a:t>,  and </a:t>
            </a:r>
            <a:r>
              <a:rPr lang="en-US" altLang="en-US" sz="2600">
                <a:latin typeface="Courier New" pitchFamily="49" charset="0"/>
              </a:rPr>
              <a:t>writeLong()</a:t>
            </a:r>
            <a:r>
              <a:rPr lang="en-US" altLang="en-US" sz="2800"/>
              <a:t> can be used in data input stream or data output stream as well as in </a:t>
            </a:r>
            <a:r>
              <a:rPr lang="en-US" altLang="en-US" sz="2600">
                <a:latin typeface="Courier New" pitchFamily="49" charset="0"/>
              </a:rPr>
              <a:t>RandomAccessFile</a:t>
            </a:r>
            <a:r>
              <a:rPr lang="en-US" altLang="en-US" sz="2800"/>
              <a:t> streams.</a:t>
            </a:r>
          </a:p>
        </p:txBody>
      </p:sp>
    </p:spTree>
    <p:extLst>
      <p:ext uri="{BB962C8B-B14F-4D97-AF65-F5344CB8AC3E}">
        <p14:creationId xmlns:p14="http://schemas.microsoft.com/office/powerpoint/2010/main" val="3211144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9FAB6F9-CD50-4D7A-9025-3C512E92EBC9}" type="slidenum">
              <a:rPr lang="en-US" altLang="en-US">
                <a:solidFill>
                  <a:srgbClr val="FFFFFF"/>
                </a:solidFill>
              </a:rPr>
              <a:pPr/>
              <a:t>21</a:t>
            </a:fld>
            <a:endParaRPr lang="en-US" altLang="en-US">
              <a:solidFill>
                <a:srgbClr val="FFFFFF"/>
              </a:solidFill>
            </a:endParaRPr>
          </a:p>
        </p:txBody>
      </p:sp>
      <p:sp>
        <p:nvSpPr>
          <p:cNvPr id="297986" name="Rectangle 2"/>
          <p:cNvSpPr>
            <a:spLocks noGrp="1" noChangeArrowheads="1"/>
          </p:cNvSpPr>
          <p:nvPr>
            <p:ph type="title"/>
          </p:nvPr>
        </p:nvSpPr>
        <p:spPr>
          <a:xfrm>
            <a:off x="685800" y="0"/>
            <a:ext cx="7772400" cy="1428750"/>
          </a:xfrm>
        </p:spPr>
        <p:txBody>
          <a:bodyPr/>
          <a:lstStyle/>
          <a:p>
            <a:r>
              <a:rPr lang="en-US" altLang="en-US" sz="3400">
                <a:latin typeface="Courier New" pitchFamily="49" charset="0"/>
              </a:rPr>
              <a:t>RandomAccessFile</a:t>
            </a:r>
            <a:r>
              <a:rPr lang="en-US" altLang="en-US" sz="3600"/>
              <a:t> Methods, cont.</a:t>
            </a:r>
            <a:endParaRPr lang="en-US" altLang="en-US" sz="4000"/>
          </a:p>
        </p:txBody>
      </p:sp>
      <p:sp>
        <p:nvSpPr>
          <p:cNvPr id="297987" name="Rectangle 3"/>
          <p:cNvSpPr>
            <a:spLocks noGrp="1" noChangeArrowheads="1"/>
          </p:cNvSpPr>
          <p:nvPr>
            <p:ph type="body" idx="1"/>
          </p:nvPr>
        </p:nvSpPr>
        <p:spPr>
          <a:xfrm>
            <a:off x="381000" y="1371600"/>
            <a:ext cx="8153400" cy="3962400"/>
          </a:xfrm>
        </p:spPr>
        <p:txBody>
          <a:bodyPr/>
          <a:lstStyle/>
          <a:p>
            <a:r>
              <a:rPr lang="en-US" altLang="en-US" sz="2400">
                <a:latin typeface="Courier New" pitchFamily="49" charset="0"/>
              </a:rPr>
              <a:t>void seek(long pos) throws IOException;</a:t>
            </a:r>
          </a:p>
          <a:p>
            <a:pPr>
              <a:buFont typeface="Monotype Sorts" pitchFamily="2" charset="2"/>
              <a:buNone/>
            </a:pPr>
            <a:r>
              <a:rPr lang="en-US" altLang="en-US">
                <a:latin typeface="Book Antiqua" pitchFamily="18" charset="0"/>
              </a:rPr>
              <a:t>	</a:t>
            </a:r>
            <a:r>
              <a:rPr lang="en-US" altLang="en-US" sz="2600"/>
              <a:t>Sets the offset from the beginning of the </a:t>
            </a:r>
            <a:r>
              <a:rPr lang="en-US" altLang="en-US" sz="2400">
                <a:latin typeface="Courier New" pitchFamily="49" charset="0"/>
              </a:rPr>
              <a:t>RandomAccessFile</a:t>
            </a:r>
            <a:r>
              <a:rPr lang="en-US" altLang="en-US" sz="2600"/>
              <a:t> stream to where the next read</a:t>
            </a:r>
            <a:br>
              <a:rPr lang="en-US" altLang="en-US" sz="2600"/>
            </a:br>
            <a:r>
              <a:rPr lang="en-US" altLang="en-US" sz="2600"/>
              <a:t>or write occurs.</a:t>
            </a:r>
            <a:endParaRPr lang="en-US" altLang="en-US">
              <a:latin typeface="Book Antiqua" pitchFamily="18" charset="0"/>
            </a:endParaRPr>
          </a:p>
          <a:p>
            <a:pPr>
              <a:spcBef>
                <a:spcPct val="100000"/>
              </a:spcBef>
            </a:pPr>
            <a:r>
              <a:rPr lang="en-US" altLang="en-US" sz="2400">
                <a:latin typeface="Courier New" pitchFamily="49" charset="0"/>
              </a:rPr>
              <a:t>long getFilePointer() IOException;</a:t>
            </a:r>
          </a:p>
          <a:p>
            <a:pPr>
              <a:buFont typeface="Monotype Sorts" pitchFamily="2" charset="2"/>
              <a:buNone/>
            </a:pPr>
            <a:r>
              <a:rPr lang="en-US" altLang="en-US">
                <a:latin typeface="Book Antiqua" pitchFamily="18" charset="0"/>
              </a:rPr>
              <a:t>	</a:t>
            </a:r>
            <a:r>
              <a:rPr lang="en-US" altLang="en-US" sz="2600"/>
              <a:t>Returns the current offset, in bytes, from the</a:t>
            </a:r>
            <a:br>
              <a:rPr lang="en-US" altLang="en-US" sz="2600"/>
            </a:br>
            <a:r>
              <a:rPr lang="en-US" altLang="en-US" sz="2600"/>
              <a:t>beginning of the file to where the next read</a:t>
            </a:r>
            <a:br>
              <a:rPr lang="en-US" altLang="en-US" sz="2600"/>
            </a:br>
            <a:r>
              <a:rPr lang="en-US" altLang="en-US" sz="2600"/>
              <a:t>or write occurs.</a:t>
            </a:r>
            <a:endParaRPr lang="en-US" altLang="en-US">
              <a:latin typeface="Book Antiqua" pitchFamily="18" charset="0"/>
            </a:endParaRPr>
          </a:p>
        </p:txBody>
      </p:sp>
    </p:spTree>
    <p:extLst>
      <p:ext uri="{BB962C8B-B14F-4D97-AF65-F5344CB8AC3E}">
        <p14:creationId xmlns:p14="http://schemas.microsoft.com/office/powerpoint/2010/main" val="3088606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F3C9369-DE71-433B-997A-81698A393613}" type="slidenum">
              <a:rPr lang="en-US" altLang="en-US">
                <a:solidFill>
                  <a:srgbClr val="FFFFFF"/>
                </a:solidFill>
              </a:rPr>
              <a:pPr/>
              <a:t>22</a:t>
            </a:fld>
            <a:endParaRPr lang="en-US" altLang="en-US">
              <a:solidFill>
                <a:srgbClr val="FFFFFF"/>
              </a:solidFill>
            </a:endParaRPr>
          </a:p>
        </p:txBody>
      </p:sp>
      <p:sp>
        <p:nvSpPr>
          <p:cNvPr id="300034" name="Rectangle 2"/>
          <p:cNvSpPr>
            <a:spLocks noGrp="1" noChangeArrowheads="1"/>
          </p:cNvSpPr>
          <p:nvPr>
            <p:ph type="title"/>
          </p:nvPr>
        </p:nvSpPr>
        <p:spPr>
          <a:xfrm>
            <a:off x="685800" y="0"/>
            <a:ext cx="7772400" cy="1428750"/>
          </a:xfrm>
        </p:spPr>
        <p:txBody>
          <a:bodyPr/>
          <a:lstStyle/>
          <a:p>
            <a:r>
              <a:rPr lang="en-US" altLang="en-US" sz="4000">
                <a:latin typeface="Courier New" pitchFamily="49" charset="0"/>
              </a:rPr>
              <a:t>RandomAccessFile</a:t>
            </a:r>
            <a:r>
              <a:rPr lang="en-US" altLang="en-US" sz="4200"/>
              <a:t> Constructor</a:t>
            </a:r>
          </a:p>
        </p:txBody>
      </p:sp>
      <p:sp>
        <p:nvSpPr>
          <p:cNvPr id="300035" name="Rectangle 3"/>
          <p:cNvSpPr>
            <a:spLocks noGrp="1" noChangeArrowheads="1"/>
          </p:cNvSpPr>
          <p:nvPr>
            <p:ph type="body" idx="1"/>
          </p:nvPr>
        </p:nvSpPr>
        <p:spPr>
          <a:xfrm>
            <a:off x="381000" y="1371600"/>
            <a:ext cx="8305800" cy="3124200"/>
          </a:xfrm>
        </p:spPr>
        <p:txBody>
          <a:bodyPr/>
          <a:lstStyle/>
          <a:p>
            <a:pPr>
              <a:lnSpc>
                <a:spcPct val="90000"/>
              </a:lnSpc>
              <a:buFont typeface="Monotype Sorts" pitchFamily="2" charset="2"/>
              <a:buNone/>
            </a:pPr>
            <a:r>
              <a:rPr lang="en-US" altLang="en-US" sz="2600">
                <a:latin typeface="Courier New" pitchFamily="49" charset="0"/>
              </a:rPr>
              <a:t>RandomAccessFile raf =</a:t>
            </a:r>
            <a:br>
              <a:rPr lang="en-US" altLang="en-US" sz="2600">
                <a:latin typeface="Courier New" pitchFamily="49" charset="0"/>
              </a:rPr>
            </a:br>
            <a:r>
              <a:rPr lang="en-US" altLang="en-US" sz="2600">
                <a:latin typeface="Courier New" pitchFamily="49" charset="0"/>
              </a:rPr>
              <a:t>new RandomAccessFile("test.dat", "rw"); //allows read and write</a:t>
            </a:r>
            <a:endParaRPr lang="en-US" altLang="en-US"/>
          </a:p>
          <a:p>
            <a:pPr>
              <a:lnSpc>
                <a:spcPct val="90000"/>
              </a:lnSpc>
              <a:buFont typeface="Monotype Sorts" pitchFamily="2" charset="2"/>
              <a:buNone/>
            </a:pPr>
            <a:endParaRPr lang="en-US" altLang="en-US"/>
          </a:p>
          <a:p>
            <a:pPr>
              <a:lnSpc>
                <a:spcPct val="90000"/>
              </a:lnSpc>
              <a:buFont typeface="Monotype Sorts" pitchFamily="2" charset="2"/>
              <a:buNone/>
            </a:pPr>
            <a:r>
              <a:rPr lang="en-US" altLang="en-US" sz="2600">
                <a:latin typeface="Courier New" pitchFamily="49" charset="0"/>
              </a:rPr>
              <a:t>RandomAccessFile raf =</a:t>
            </a:r>
            <a:br>
              <a:rPr lang="en-US" altLang="en-US" sz="2600">
                <a:latin typeface="Courier New" pitchFamily="49" charset="0"/>
              </a:rPr>
            </a:br>
            <a:r>
              <a:rPr lang="en-US" altLang="en-US" sz="2600">
                <a:latin typeface="Courier New" pitchFamily="49" charset="0"/>
              </a:rPr>
              <a:t>new RandomAccessFile("test.dat", "r"); //read only</a:t>
            </a:r>
            <a:endParaRPr lang="en-US" altLang="en-US"/>
          </a:p>
        </p:txBody>
      </p:sp>
    </p:spTree>
    <p:extLst>
      <p:ext uri="{BB962C8B-B14F-4D97-AF65-F5344CB8AC3E}">
        <p14:creationId xmlns:p14="http://schemas.microsoft.com/office/powerpoint/2010/main" val="3962385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18CC3C-F5DB-4153-BC8E-E4BA377109DF}" type="slidenum">
              <a:rPr lang="en-US" altLang="en-US" sz="1400">
                <a:solidFill>
                  <a:srgbClr val="FFFFFF"/>
                </a:solidFill>
              </a:rPr>
              <a:pPr/>
              <a:t>3</a:t>
            </a:fld>
            <a:endParaRPr lang="en-US" altLang="en-US" sz="1400">
              <a:solidFill>
                <a:srgbClr val="FFFFFF"/>
              </a:solidFill>
            </a:endParaRPr>
          </a:p>
        </p:txBody>
      </p:sp>
      <p:sp>
        <p:nvSpPr>
          <p:cNvPr id="55299" name="Rectangle 2"/>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aphicFrame>
        <p:nvGraphicFramePr>
          <p:cNvPr id="55300" name="Object 3"/>
          <p:cNvGraphicFramePr>
            <a:graphicFrameLocks noChangeAspect="1"/>
          </p:cNvGraphicFramePr>
          <p:nvPr/>
        </p:nvGraphicFramePr>
        <p:xfrm>
          <a:off x="2057400" y="0"/>
          <a:ext cx="6762750" cy="6858000"/>
        </p:xfrm>
        <a:graphic>
          <a:graphicData uri="http://schemas.openxmlformats.org/presentationml/2006/ole">
            <mc:AlternateContent xmlns:mc="http://schemas.openxmlformats.org/markup-compatibility/2006">
              <mc:Choice xmlns:v="urn:schemas-microsoft-com:vml" Requires="v">
                <p:oleObj spid="_x0000_s1029" name="Picture" r:id="rId3" imgW="4860036" imgH="4917948" progId="Word.Picture.8">
                  <p:embed/>
                </p:oleObj>
              </mc:Choice>
              <mc:Fallback>
                <p:oleObj name="Picture" r:id="rId3" imgW="4860036" imgH="491794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0"/>
                        <a:ext cx="6762750" cy="685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4"/>
          <p:cNvSpPr>
            <a:spLocks noGrp="1" noChangeArrowheads="1"/>
          </p:cNvSpPr>
          <p:nvPr>
            <p:ph type="title"/>
          </p:nvPr>
        </p:nvSpPr>
        <p:spPr>
          <a:xfrm>
            <a:off x="304800" y="228600"/>
            <a:ext cx="1676400" cy="1219200"/>
          </a:xfrm>
          <a:noFill/>
        </p:spPr>
        <p:txBody>
          <a:bodyPr/>
          <a:lstStyle/>
          <a:p>
            <a:pPr algn="l"/>
            <a:r>
              <a:rPr lang="en-US" altLang="en-US" sz="2000" smtClean="0"/>
              <a:t>Obtaining file properties and manipulating file</a:t>
            </a:r>
            <a:endParaRPr lang="en-US" altLang="en-US" sz="2000" b="1" smtClean="0"/>
          </a:p>
        </p:txBody>
      </p:sp>
    </p:spTree>
    <p:extLst>
      <p:ext uri="{BB962C8B-B14F-4D97-AF65-F5344CB8AC3E}">
        <p14:creationId xmlns:p14="http://schemas.microsoft.com/office/powerpoint/2010/main" val="100584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9D684-C767-4724-B535-28B5C6757B82}" type="slidenum">
              <a:rPr lang="en-US" altLang="en-US" sz="1400">
                <a:solidFill>
                  <a:srgbClr val="FFFFFF"/>
                </a:solidFill>
              </a:rPr>
              <a:pPr/>
              <a:t>4</a:t>
            </a:fld>
            <a:endParaRPr lang="en-US" altLang="en-US" sz="1400">
              <a:solidFill>
                <a:srgbClr val="FFFFFF"/>
              </a:solidFill>
            </a:endParaRPr>
          </a:p>
        </p:txBody>
      </p:sp>
      <p:sp>
        <p:nvSpPr>
          <p:cNvPr id="56323" name="Rectangle 2"/>
          <p:cNvSpPr>
            <a:spLocks noGrp="1" noChangeArrowheads="1"/>
          </p:cNvSpPr>
          <p:nvPr>
            <p:ph type="title"/>
          </p:nvPr>
        </p:nvSpPr>
        <p:spPr>
          <a:xfrm>
            <a:off x="457200" y="228600"/>
            <a:ext cx="8001000" cy="609600"/>
          </a:xfrm>
        </p:spPr>
        <p:txBody>
          <a:bodyPr/>
          <a:lstStyle/>
          <a:p>
            <a:r>
              <a:rPr lang="en-US" altLang="en-US" smtClean="0"/>
              <a:t>Problem: Explore File Properties</a:t>
            </a:r>
          </a:p>
        </p:txBody>
      </p:sp>
      <p:sp>
        <p:nvSpPr>
          <p:cNvPr id="329731" name="AutoShape 3">
            <a:hlinkClick r:id="" action="ppaction://noaction" highlightClick="1"/>
          </p:cNvPr>
          <p:cNvSpPr>
            <a:spLocks noChangeArrowheads="1"/>
          </p:cNvSpPr>
          <p:nvPr/>
        </p:nvSpPr>
        <p:spPr bwMode="auto">
          <a:xfrm>
            <a:off x="5181600" y="6096000"/>
            <a:ext cx="20574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defRPr/>
            </a:pPr>
            <a:r>
              <a:rPr lang="en-US" altLang="en-US" sz="2400">
                <a:solidFill>
                  <a:srgbClr val="009966"/>
                </a:solidFill>
                <a:latin typeface="Book Antiqua" pitchFamily="18" charset="0"/>
                <a:hlinkClick r:id="rId3" action="ppaction://program"/>
              </a:rPr>
              <a:t>TestFileClass</a:t>
            </a:r>
            <a:endParaRPr lang="en-US" altLang="en-US" sz="2400">
              <a:solidFill>
                <a:srgbClr val="009966"/>
              </a:solidFill>
            </a:endParaRPr>
          </a:p>
        </p:txBody>
      </p:sp>
      <p:sp>
        <p:nvSpPr>
          <p:cNvPr id="56325" name="AutoShape 4">
            <a:hlinkClick r:id="rId4" action="ppaction://program" highlightClick="1"/>
          </p:cNvPr>
          <p:cNvSpPr>
            <a:spLocks noChangeArrowheads="1"/>
          </p:cNvSpPr>
          <p:nvPr/>
        </p:nvSpPr>
        <p:spPr bwMode="auto">
          <a:xfrm>
            <a:off x="7467600" y="6096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en-US">
                <a:solidFill>
                  <a:srgbClr val="FFFFFF"/>
                </a:solidFill>
              </a:rPr>
              <a:t>Run</a:t>
            </a:r>
          </a:p>
        </p:txBody>
      </p:sp>
      <p:sp>
        <p:nvSpPr>
          <p:cNvPr id="56326" name="Rectangle 5"/>
          <p:cNvSpPr>
            <a:spLocks noChangeArrowheads="1"/>
          </p:cNvSpPr>
          <p:nvPr/>
        </p:nvSpPr>
        <p:spPr bwMode="auto">
          <a:xfrm>
            <a:off x="381000" y="11430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altLang="en-US" sz="2800">
                <a:solidFill>
                  <a:srgbClr val="FFFFFF"/>
                </a:solidFill>
                <a:cs typeface="Times New Roman" pitchFamily="18" charset="0"/>
              </a:rPr>
              <a:t>Objective: Write a program that demonstrates how to create files in a platform-independent way and use the methods in the File class to obtain their properties. Figure 16.1 shows a sample run of the program on Windows, and Figure 16.2 a sample run on Unix.</a:t>
            </a:r>
          </a:p>
        </p:txBody>
      </p:sp>
      <p:sp>
        <p:nvSpPr>
          <p:cNvPr id="56327" name="Rectangle 6"/>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aphicFrame>
        <p:nvGraphicFramePr>
          <p:cNvPr id="56328" name="Object 7"/>
          <p:cNvGraphicFramePr>
            <a:graphicFrameLocks noChangeAspect="1"/>
          </p:cNvGraphicFramePr>
          <p:nvPr/>
        </p:nvGraphicFramePr>
        <p:xfrm>
          <a:off x="361950" y="3352800"/>
          <a:ext cx="4038600" cy="2566988"/>
        </p:xfrm>
        <a:graphic>
          <a:graphicData uri="http://schemas.openxmlformats.org/presentationml/2006/ole">
            <mc:AlternateContent xmlns:mc="http://schemas.openxmlformats.org/markup-compatibility/2006">
              <mc:Choice xmlns:v="urn:schemas-microsoft-com:vml" Requires="v">
                <p:oleObj spid="_x0000_s2056" r:id="rId5" imgW="4709568" imgH="2994920" progId="Paint.Picture">
                  <p:embed/>
                </p:oleObj>
              </mc:Choice>
              <mc:Fallback>
                <p:oleObj r:id="rId5" imgW="4709568" imgH="299492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 y="33528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9" name="Rectangle 8"/>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aphicFrame>
        <p:nvGraphicFramePr>
          <p:cNvPr id="56330" name="Object 9"/>
          <p:cNvGraphicFramePr>
            <a:graphicFrameLocks noChangeAspect="1"/>
          </p:cNvGraphicFramePr>
          <p:nvPr/>
        </p:nvGraphicFramePr>
        <p:xfrm>
          <a:off x="4648200" y="3352800"/>
          <a:ext cx="3867150" cy="2582863"/>
        </p:xfrm>
        <a:graphic>
          <a:graphicData uri="http://schemas.openxmlformats.org/presentationml/2006/ole">
            <mc:AlternateContent xmlns:mc="http://schemas.openxmlformats.org/markup-compatibility/2006">
              <mc:Choice xmlns:v="urn:schemas-microsoft-com:vml" Requires="v">
                <p:oleObj spid="_x0000_s2057" r:id="rId7" imgW="4709568" imgH="3147333" progId="Paint.Picture">
                  <p:embed/>
                </p:oleObj>
              </mc:Choice>
              <mc:Fallback>
                <p:oleObj r:id="rId7" imgW="4709568" imgH="314733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3528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867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ECD6930-BF95-4225-8D94-DFF0B0759DB8}" type="slidenum">
              <a:rPr lang="en-US" altLang="en-US" sz="1400">
                <a:solidFill>
                  <a:srgbClr val="FFFFFF"/>
                </a:solidFill>
              </a:rPr>
              <a:pPr/>
              <a:t>5</a:t>
            </a:fld>
            <a:endParaRPr lang="en-US" altLang="en-US" sz="1400">
              <a:solidFill>
                <a:srgbClr val="FFFFFF"/>
              </a:solidFill>
            </a:endParaRPr>
          </a:p>
        </p:txBody>
      </p:sp>
      <p:sp>
        <p:nvSpPr>
          <p:cNvPr id="57347" name="Rectangle 2"/>
          <p:cNvSpPr>
            <a:spLocks noGrp="1" noChangeArrowheads="1"/>
          </p:cNvSpPr>
          <p:nvPr>
            <p:ph type="title"/>
          </p:nvPr>
        </p:nvSpPr>
        <p:spPr>
          <a:xfrm>
            <a:off x="685800" y="152400"/>
            <a:ext cx="7772400" cy="819150"/>
          </a:xfrm>
        </p:spPr>
        <p:txBody>
          <a:bodyPr/>
          <a:lstStyle/>
          <a:p>
            <a:r>
              <a:rPr lang="en-US" altLang="en-US" smtClean="0"/>
              <a:t>Text I/O</a:t>
            </a:r>
            <a:endParaRPr lang="en-US" altLang="en-US" b="1" smtClean="0"/>
          </a:p>
        </p:txBody>
      </p:sp>
      <p:sp>
        <p:nvSpPr>
          <p:cNvPr id="57348" name="Rectangle 3"/>
          <p:cNvSpPr>
            <a:spLocks noGrp="1" noChangeArrowheads="1"/>
          </p:cNvSpPr>
          <p:nvPr>
            <p:ph type="body" idx="1"/>
          </p:nvPr>
        </p:nvSpPr>
        <p:spPr>
          <a:xfrm>
            <a:off x="304800" y="1219200"/>
            <a:ext cx="8610600" cy="4267200"/>
          </a:xfrm>
        </p:spPr>
        <p:txBody>
          <a:bodyPr/>
          <a:lstStyle/>
          <a:p>
            <a:pPr marL="0" indent="0">
              <a:lnSpc>
                <a:spcPct val="80000"/>
              </a:lnSpc>
              <a:buFont typeface="Monotype Sorts" pitchFamily="2" charset="2"/>
              <a:buNone/>
            </a:pPr>
            <a:r>
              <a:rPr lang="en-US" altLang="en-US" smtClean="0"/>
              <a:t>A </a:t>
            </a:r>
            <a:r>
              <a:rPr lang="en-US" altLang="en-US" u="sng" smtClean="0"/>
              <a:t>File</a:t>
            </a:r>
            <a:r>
              <a:rPr lang="en-US" altLang="en-US" smtClean="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u="sng" smtClean="0"/>
              <a:t>Scanner</a:t>
            </a:r>
            <a:r>
              <a:rPr lang="en-US" altLang="en-US" smtClean="0"/>
              <a:t> and </a:t>
            </a:r>
            <a:r>
              <a:rPr lang="en-US" altLang="en-US" u="sng" smtClean="0"/>
              <a:t>PrintWriter</a:t>
            </a:r>
            <a:r>
              <a:rPr lang="en-US" altLang="en-US" smtClean="0"/>
              <a:t> classes.</a:t>
            </a:r>
          </a:p>
        </p:txBody>
      </p:sp>
    </p:spTree>
    <p:extLst>
      <p:ext uri="{BB962C8B-B14F-4D97-AF65-F5344CB8AC3E}">
        <p14:creationId xmlns:p14="http://schemas.microsoft.com/office/powerpoint/2010/main" val="1952988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2429A7-2E09-4507-AA6A-48DC2404BCF4}" type="slidenum">
              <a:rPr lang="en-US" altLang="en-US" sz="1400">
                <a:solidFill>
                  <a:srgbClr val="FFFFFF"/>
                </a:solidFill>
              </a:rPr>
              <a:pPr/>
              <a:t>6</a:t>
            </a:fld>
            <a:endParaRPr lang="en-US" altLang="en-US" sz="1400">
              <a:solidFill>
                <a:srgbClr val="FFFFFF"/>
              </a:solidFill>
            </a:endParaRPr>
          </a:p>
        </p:txBody>
      </p:sp>
      <p:sp>
        <p:nvSpPr>
          <p:cNvPr id="58371" name="Rectangle 2"/>
          <p:cNvSpPr>
            <a:spLocks noGrp="1" noChangeArrowheads="1"/>
          </p:cNvSpPr>
          <p:nvPr>
            <p:ph type="title"/>
          </p:nvPr>
        </p:nvSpPr>
        <p:spPr>
          <a:xfrm>
            <a:off x="685800" y="152400"/>
            <a:ext cx="7772400" cy="819150"/>
          </a:xfrm>
        </p:spPr>
        <p:txBody>
          <a:bodyPr/>
          <a:lstStyle/>
          <a:p>
            <a:r>
              <a:rPr lang="en-US" altLang="en-US" smtClean="0"/>
              <a:t>Writing Data Using </a:t>
            </a:r>
            <a:r>
              <a:rPr lang="en-US" altLang="en-US" u="sng" smtClean="0"/>
              <a:t>PrintWriter</a:t>
            </a:r>
            <a:r>
              <a:rPr lang="en-US" altLang="en-US" smtClean="0"/>
              <a:t> </a:t>
            </a:r>
          </a:p>
        </p:txBody>
      </p:sp>
      <p:sp>
        <p:nvSpPr>
          <p:cNvPr id="331780" name="AutoShape 4">
            <a:hlinkClick r:id="" action="ppaction://noaction" highlightClick="1"/>
          </p:cNvPr>
          <p:cNvSpPr>
            <a:spLocks noChangeArrowheads="1"/>
          </p:cNvSpPr>
          <p:nvPr/>
        </p:nvSpPr>
        <p:spPr bwMode="auto">
          <a:xfrm>
            <a:off x="5181600" y="5867400"/>
            <a:ext cx="20574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defRPr/>
            </a:pPr>
            <a:r>
              <a:rPr lang="en-US" altLang="en-US" sz="2400">
                <a:solidFill>
                  <a:srgbClr val="009966"/>
                </a:solidFill>
                <a:latin typeface="Book Antiqua" pitchFamily="18" charset="0"/>
                <a:hlinkClick r:id="rId3" action="ppaction://program"/>
              </a:rPr>
              <a:t>WriteData</a:t>
            </a:r>
            <a:endParaRPr lang="en-US" altLang="en-US" sz="2400">
              <a:solidFill>
                <a:srgbClr val="009966"/>
              </a:solidFill>
            </a:endParaRPr>
          </a:p>
        </p:txBody>
      </p:sp>
      <p:sp>
        <p:nvSpPr>
          <p:cNvPr id="58373" name="AutoShape 5">
            <a:hlinkClick r:id="rId4"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en-US">
                <a:solidFill>
                  <a:srgbClr val="FFFFFF"/>
                </a:solidFill>
              </a:rPr>
              <a:t>Run</a:t>
            </a:r>
          </a:p>
        </p:txBody>
      </p:sp>
      <p:sp>
        <p:nvSpPr>
          <p:cNvPr id="58374" name="Rectangle 7"/>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endParaRPr lang="en-US" altLang="en-US" sz="4400">
              <a:solidFill>
                <a:srgbClr val="FFFF99"/>
              </a:solidFill>
            </a:endParaRPr>
          </a:p>
        </p:txBody>
      </p:sp>
      <p:graphicFrame>
        <p:nvGraphicFramePr>
          <p:cNvPr id="58375" name="Object 6"/>
          <p:cNvGraphicFramePr>
            <a:graphicFrameLocks noChangeAspect="1"/>
          </p:cNvGraphicFramePr>
          <p:nvPr/>
        </p:nvGraphicFramePr>
        <p:xfrm>
          <a:off x="381000" y="838200"/>
          <a:ext cx="8382000" cy="4879975"/>
        </p:xfrm>
        <a:graphic>
          <a:graphicData uri="http://schemas.openxmlformats.org/presentationml/2006/ole">
            <mc:AlternateContent xmlns:mc="http://schemas.openxmlformats.org/markup-compatibility/2006">
              <mc:Choice xmlns:v="urn:schemas-microsoft-com:vml" Requires="v">
                <p:oleObj spid="_x0000_s3077" name="Picture" r:id="rId5" imgW="4035552" imgH="2346960" progId="Word.Picture.8">
                  <p:embed/>
                </p:oleObj>
              </mc:Choice>
              <mc:Fallback>
                <p:oleObj name="Picture" r:id="rId5" imgW="4035552" imgH="23469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838200"/>
                        <a:ext cx="83820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210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DB033A-1AB4-4742-9A97-4F5E84D2FD68}" type="slidenum">
              <a:rPr lang="en-US" altLang="en-US" sz="1400">
                <a:solidFill>
                  <a:srgbClr val="FFFFFF"/>
                </a:solidFill>
              </a:rPr>
              <a:pPr/>
              <a:t>7</a:t>
            </a:fld>
            <a:endParaRPr lang="en-US" altLang="en-US" sz="1400">
              <a:solidFill>
                <a:srgbClr val="FFFFFF"/>
              </a:solidFill>
            </a:endParaRPr>
          </a:p>
        </p:txBody>
      </p:sp>
      <p:sp>
        <p:nvSpPr>
          <p:cNvPr id="59395" name="Rectangle 2"/>
          <p:cNvSpPr>
            <a:spLocks noGrp="1" noChangeArrowheads="1"/>
          </p:cNvSpPr>
          <p:nvPr>
            <p:ph type="title"/>
          </p:nvPr>
        </p:nvSpPr>
        <p:spPr>
          <a:xfrm>
            <a:off x="685800" y="304800"/>
            <a:ext cx="7772400" cy="609600"/>
          </a:xfrm>
        </p:spPr>
        <p:txBody>
          <a:bodyPr/>
          <a:lstStyle/>
          <a:p>
            <a:r>
              <a:rPr lang="en-US" altLang="en-US" smtClean="0"/>
              <a:t>Reading Data Using </a:t>
            </a:r>
            <a:r>
              <a:rPr lang="en-US" altLang="en-US" u="sng" smtClean="0"/>
              <a:t>Scanner</a:t>
            </a:r>
            <a:r>
              <a:rPr lang="en-US" altLang="en-US" smtClean="0"/>
              <a:t> </a:t>
            </a:r>
          </a:p>
        </p:txBody>
      </p:sp>
      <p:sp>
        <p:nvSpPr>
          <p:cNvPr id="59396"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sp>
        <p:nvSpPr>
          <p:cNvPr id="59397"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sp>
        <p:nvSpPr>
          <p:cNvPr id="59398" name="Rectangle 9"/>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endParaRPr lang="en-US" altLang="en-US">
              <a:solidFill>
                <a:srgbClr val="FFFFFF"/>
              </a:solidFill>
            </a:endParaRPr>
          </a:p>
        </p:txBody>
      </p:sp>
      <p:graphicFrame>
        <p:nvGraphicFramePr>
          <p:cNvPr id="59399" name="Object 8"/>
          <p:cNvGraphicFramePr>
            <a:graphicFrameLocks noChangeAspect="1"/>
          </p:cNvGraphicFramePr>
          <p:nvPr/>
        </p:nvGraphicFramePr>
        <p:xfrm>
          <a:off x="228600" y="1066800"/>
          <a:ext cx="8610600" cy="4405313"/>
        </p:xfrm>
        <a:graphic>
          <a:graphicData uri="http://schemas.openxmlformats.org/presentationml/2006/ole">
            <mc:AlternateContent xmlns:mc="http://schemas.openxmlformats.org/markup-compatibility/2006">
              <mc:Choice xmlns:v="urn:schemas-microsoft-com:vml" Requires="v">
                <p:oleObj spid="_x0000_s4101" name="Picture" r:id="rId3" imgW="4512564" imgH="2307336" progId="Word.Picture.8">
                  <p:embed/>
                </p:oleObj>
              </mc:Choice>
              <mc:Fallback>
                <p:oleObj name="Picture" r:id="rId3" imgW="4512564" imgH="230733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610600" cy="4405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6" name="AutoShape 10">
            <a:hlinkClick r:id="" action="ppaction://noaction" highlightClick="1"/>
          </p:cNvPr>
          <p:cNvSpPr>
            <a:spLocks noChangeArrowheads="1"/>
          </p:cNvSpPr>
          <p:nvPr/>
        </p:nvSpPr>
        <p:spPr bwMode="auto">
          <a:xfrm>
            <a:off x="4343400" y="5638800"/>
            <a:ext cx="20574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defRPr/>
            </a:pPr>
            <a:r>
              <a:rPr lang="en-US" altLang="en-US" sz="2400">
                <a:solidFill>
                  <a:srgbClr val="009966"/>
                </a:solidFill>
                <a:latin typeface="Book Antiqua" pitchFamily="18" charset="0"/>
                <a:hlinkClick r:id="rId5" action="ppaction://program"/>
              </a:rPr>
              <a:t>ReadData</a:t>
            </a:r>
            <a:endParaRPr lang="en-US" altLang="en-US" sz="2400">
              <a:solidFill>
                <a:srgbClr val="009966"/>
              </a:solidFill>
            </a:endParaRPr>
          </a:p>
        </p:txBody>
      </p:sp>
      <p:sp>
        <p:nvSpPr>
          <p:cNvPr id="59401" name="AutoShape 11">
            <a:hlinkClick r:id="rId6" action="ppaction://program" highlightClick="1"/>
          </p:cNvPr>
          <p:cNvSpPr>
            <a:spLocks noChangeArrowheads="1"/>
          </p:cNvSpPr>
          <p:nvPr/>
        </p:nvSpPr>
        <p:spPr bwMode="auto">
          <a:xfrm>
            <a:off x="6629400" y="56388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altLang="en-US">
                <a:solidFill>
                  <a:srgbClr val="FFFFFF"/>
                </a:solidFill>
              </a:rPr>
              <a:t>Run</a:t>
            </a:r>
          </a:p>
        </p:txBody>
      </p:sp>
    </p:spTree>
    <p:extLst>
      <p:ext uri="{BB962C8B-B14F-4D97-AF65-F5344CB8AC3E}">
        <p14:creationId xmlns:p14="http://schemas.microsoft.com/office/powerpoint/2010/main" val="80499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3D8A5775-2AE8-4231-BC04-EDEAC5E4B12C}" type="slidenum">
              <a:rPr lang="en-US" altLang="en-US">
                <a:solidFill>
                  <a:srgbClr val="FFFFFF"/>
                </a:solidFill>
              </a:rPr>
              <a:pPr/>
              <a:t>8</a:t>
            </a:fld>
            <a:endParaRPr lang="en-US" altLang="en-US">
              <a:solidFill>
                <a:srgbClr val="FFFFFF"/>
              </a:solidFill>
            </a:endParaRPr>
          </a:p>
        </p:txBody>
      </p:sp>
      <p:sp>
        <p:nvSpPr>
          <p:cNvPr id="160770" name="Rectangle 2"/>
          <p:cNvSpPr>
            <a:spLocks noGrp="1" noChangeArrowheads="1"/>
          </p:cNvSpPr>
          <p:nvPr>
            <p:ph type="title"/>
          </p:nvPr>
        </p:nvSpPr>
        <p:spPr>
          <a:xfrm>
            <a:off x="685800" y="228600"/>
            <a:ext cx="7772400" cy="666750"/>
          </a:xfrm>
          <a:noFill/>
          <a:ln/>
        </p:spPr>
        <p:txBody>
          <a:bodyPr/>
          <a:lstStyle/>
          <a:p>
            <a:r>
              <a:rPr lang="en-US" altLang="en-US"/>
              <a:t>How is I/O Handled in Java?</a:t>
            </a:r>
          </a:p>
        </p:txBody>
      </p:sp>
      <p:sp>
        <p:nvSpPr>
          <p:cNvPr id="160771" name="Rectangle 3"/>
          <p:cNvSpPr>
            <a:spLocks noGrp="1" noChangeArrowheads="1"/>
          </p:cNvSpPr>
          <p:nvPr>
            <p:ph type="body" idx="1"/>
          </p:nvPr>
        </p:nvSpPr>
        <p:spPr>
          <a:xfrm>
            <a:off x="228600" y="1066800"/>
            <a:ext cx="8686800" cy="1143000"/>
          </a:xfrm>
          <a:noFill/>
          <a:ln/>
        </p:spPr>
        <p:txBody>
          <a:bodyPr/>
          <a:lstStyle/>
          <a:p>
            <a:pPr marL="0" indent="0">
              <a:buFont typeface="Monotype Sorts" pitchFamily="2" charset="2"/>
              <a:buNone/>
            </a:pPr>
            <a:r>
              <a:rPr lang="en-US" altLang="en-US" sz="2200">
                <a:cs typeface="Courier New" pitchFamily="49" charset="0"/>
              </a:rPr>
              <a:t>A </a:t>
            </a:r>
            <a:r>
              <a:rPr lang="en-US" altLang="en-US" sz="2200" u="sng">
                <a:cs typeface="Courier New" pitchFamily="49" charset="0"/>
              </a:rPr>
              <a:t>File</a:t>
            </a:r>
            <a:r>
              <a:rPr lang="en-US" altLang="en-US" sz="2200">
                <a:cs typeface="Courier New" pitchFamily="49" charset="0"/>
              </a:rPr>
              <a:t> object encapsulates the properties of a file or a path, but does not contain the methods for reading/writing data from/to a file. In order to perform I/O, you need to create objects using appropriate Java I/O classes. </a:t>
            </a:r>
          </a:p>
        </p:txBody>
      </p:sp>
      <p:sp>
        <p:nvSpPr>
          <p:cNvPr id="160775" name="Rectangle 7"/>
          <p:cNvSpPr>
            <a:spLocks noChangeArrowheads="1"/>
          </p:cNvSpPr>
          <p:nvPr/>
        </p:nvSpPr>
        <p:spPr bwMode="auto">
          <a:xfrm>
            <a:off x="246221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0776" name="Rectangle 8"/>
          <p:cNvSpPr>
            <a:spLocks noChangeArrowheads="1"/>
          </p:cNvSpPr>
          <p:nvPr/>
        </p:nvSpPr>
        <p:spPr bwMode="auto">
          <a:xfrm>
            <a:off x="762000"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806450" indent="-285750">
              <a:spcBef>
                <a:spcPct val="20000"/>
              </a:spcBef>
              <a:buClr>
                <a:schemeClr val="tx1"/>
              </a:buClr>
              <a:buChar char="–"/>
              <a:defRPr sz="2800">
                <a:solidFill>
                  <a:schemeClr val="tx1"/>
                </a:solidFill>
                <a:latin typeface="Times New Roman" pitchFamily="18" charset="0"/>
              </a:defRPr>
            </a:lvl2pPr>
            <a:lvl3pPr marL="11493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eaLnBrk="0" fontAlgn="base" hangingPunct="0">
              <a:spcAft>
                <a:spcPct val="0"/>
              </a:spcAft>
              <a:buClr>
                <a:srgbClr val="FFFF99"/>
              </a:buClr>
              <a:buFont typeface="Monotype Sorts" pitchFamily="2" charset="2"/>
              <a:buNone/>
            </a:pPr>
            <a:r>
              <a:rPr lang="en-US" altLang="en-US" sz="2000">
                <a:solidFill>
                  <a:srgbClr val="FFFFFF"/>
                </a:solidFill>
              </a:rPr>
              <a:t>PrintWriter output = new PrintWriter("temp.txt");</a:t>
            </a:r>
          </a:p>
          <a:p>
            <a:pPr eaLnBrk="0" fontAlgn="base" hangingPunct="0">
              <a:spcAft>
                <a:spcPct val="0"/>
              </a:spcAft>
              <a:buClr>
                <a:srgbClr val="FFFF99"/>
              </a:buClr>
              <a:buFont typeface="Monotype Sorts" pitchFamily="2" charset="2"/>
              <a:buNone/>
            </a:pPr>
            <a:r>
              <a:rPr lang="en-US" altLang="en-US" sz="2000">
                <a:solidFill>
                  <a:srgbClr val="FFFFFF"/>
                </a:solidFill>
              </a:rPr>
              <a:t>output.println("Java 101");</a:t>
            </a:r>
          </a:p>
          <a:p>
            <a:pPr eaLnBrk="0" fontAlgn="base" hangingPunct="0">
              <a:spcAft>
                <a:spcPct val="0"/>
              </a:spcAft>
              <a:buClr>
                <a:srgbClr val="FFFF99"/>
              </a:buClr>
              <a:buFont typeface="Monotype Sorts" pitchFamily="2" charset="2"/>
              <a:buNone/>
            </a:pPr>
            <a:r>
              <a:rPr lang="en-US" altLang="en-US" sz="2000">
                <a:solidFill>
                  <a:srgbClr val="FFFFFF"/>
                </a:solidFill>
              </a:rPr>
              <a:t>output.close();</a:t>
            </a:r>
            <a:endParaRPr lang="en-US" altLang="en-US" sz="2000">
              <a:solidFill>
                <a:srgbClr val="FFFFFF"/>
              </a:solidFill>
              <a:cs typeface="Courier New" pitchFamily="49" charset="0"/>
            </a:endParaRPr>
          </a:p>
        </p:txBody>
      </p:sp>
      <p:sp>
        <p:nvSpPr>
          <p:cNvPr id="160777" name="Rectangle 9"/>
          <p:cNvSpPr>
            <a:spLocks noChangeArrowheads="1"/>
          </p:cNvSpPr>
          <p:nvPr/>
        </p:nvSpPr>
        <p:spPr bwMode="auto">
          <a:xfrm>
            <a:off x="685800" y="22860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806450" indent="-285750">
              <a:spcBef>
                <a:spcPct val="20000"/>
              </a:spcBef>
              <a:buClr>
                <a:schemeClr val="tx1"/>
              </a:buClr>
              <a:buChar char="–"/>
              <a:defRPr sz="2800">
                <a:solidFill>
                  <a:schemeClr val="tx1"/>
                </a:solidFill>
                <a:latin typeface="Times New Roman" pitchFamily="18" charset="0"/>
              </a:defRPr>
            </a:lvl2pPr>
            <a:lvl3pPr marL="11493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eaLnBrk="0" fontAlgn="base" hangingPunct="0">
              <a:spcAft>
                <a:spcPct val="0"/>
              </a:spcAft>
              <a:buClr>
                <a:srgbClr val="FFFF99"/>
              </a:buClr>
              <a:buFont typeface="Monotype Sorts" pitchFamily="2" charset="2"/>
              <a:buNone/>
            </a:pPr>
            <a:r>
              <a:rPr lang="en-US" altLang="en-US" sz="2000">
                <a:solidFill>
                  <a:srgbClr val="FFFFFF"/>
                </a:solidFill>
              </a:rPr>
              <a:t>Scanner input = new Scanner(new File("temp.txt"));</a:t>
            </a:r>
          </a:p>
          <a:p>
            <a:pPr eaLnBrk="0" fontAlgn="base" hangingPunct="0">
              <a:spcAft>
                <a:spcPct val="0"/>
              </a:spcAft>
              <a:buClr>
                <a:srgbClr val="FFFF99"/>
              </a:buClr>
              <a:buFont typeface="Monotype Sorts" pitchFamily="2" charset="2"/>
              <a:buNone/>
            </a:pPr>
            <a:r>
              <a:rPr lang="en-US" altLang="en-US" sz="2000">
                <a:solidFill>
                  <a:srgbClr val="FFFFFF"/>
                </a:solidFill>
              </a:rPr>
              <a:t>System.out.println(input.nextLine());</a:t>
            </a:r>
          </a:p>
        </p:txBody>
      </p:sp>
      <p:sp>
        <p:nvSpPr>
          <p:cNvPr id="160781" name="Rectangle 1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400">
              <a:solidFill>
                <a:srgbClr val="FFFFFF"/>
              </a:solidFill>
            </a:endParaRPr>
          </a:p>
        </p:txBody>
      </p:sp>
      <p:graphicFrame>
        <p:nvGraphicFramePr>
          <p:cNvPr id="160780" name="Object 12"/>
          <p:cNvGraphicFramePr>
            <a:graphicFrameLocks noChangeAspect="1"/>
          </p:cNvGraphicFramePr>
          <p:nvPr/>
        </p:nvGraphicFramePr>
        <p:xfrm>
          <a:off x="2133600" y="3352800"/>
          <a:ext cx="4213225" cy="1828800"/>
        </p:xfrm>
        <a:graphic>
          <a:graphicData uri="http://schemas.openxmlformats.org/presentationml/2006/ole">
            <mc:AlternateContent xmlns:mc="http://schemas.openxmlformats.org/markup-compatibility/2006">
              <mc:Choice xmlns:v="urn:schemas-microsoft-com:vml" Requires="v">
                <p:oleObj spid="_x0000_s5125" name="Picture" r:id="rId3" imgW="4219956" imgH="1827276" progId="Word.Picture.8">
                  <p:embed/>
                </p:oleObj>
              </mc:Choice>
              <mc:Fallback>
                <p:oleObj name="Picture" r:id="rId3" imgW="4219956" imgH="182727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213225" cy="1828800"/>
                      </a:xfrm>
                      <a:prstGeom prst="rect">
                        <a:avLst/>
                      </a:prstGeom>
                      <a:solidFill>
                        <a:schemeClr val="tx1"/>
                      </a:solidFill>
                    </p:spPr>
                  </p:pic>
                </p:oleObj>
              </mc:Fallback>
            </mc:AlternateContent>
          </a:graphicData>
        </a:graphic>
      </p:graphicFrame>
      <p:sp>
        <p:nvSpPr>
          <p:cNvPr id="160779" name="Line 11"/>
          <p:cNvSpPr>
            <a:spLocks noChangeShapeType="1"/>
          </p:cNvSpPr>
          <p:nvPr/>
        </p:nvSpPr>
        <p:spPr bwMode="auto">
          <a:xfrm>
            <a:off x="2133600"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60778" name="Line 10"/>
          <p:cNvSpPr>
            <a:spLocks noChangeShapeType="1"/>
          </p:cNvSpPr>
          <p:nvPr/>
        </p:nvSpPr>
        <p:spPr bwMode="auto">
          <a:xfrm flipV="1">
            <a:off x="2514600"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Tree>
    <p:extLst>
      <p:ext uri="{BB962C8B-B14F-4D97-AF65-F5344CB8AC3E}">
        <p14:creationId xmlns:p14="http://schemas.microsoft.com/office/powerpoint/2010/main" val="896419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P spid="160779" grpId="0" animBg="1"/>
      <p:bldP spid="1607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7F87833-DF61-4056-A52E-4C2CD49F6CC6}" type="slidenum">
              <a:rPr lang="en-US" altLang="en-US">
                <a:solidFill>
                  <a:srgbClr val="FFFFFF"/>
                </a:solidFill>
              </a:rPr>
              <a:pPr/>
              <a:t>9</a:t>
            </a:fld>
            <a:endParaRPr lang="en-US" altLang="en-US">
              <a:solidFill>
                <a:srgbClr val="FFFFFF"/>
              </a:solidFill>
            </a:endParaRPr>
          </a:p>
        </p:txBody>
      </p:sp>
      <p:sp>
        <p:nvSpPr>
          <p:cNvPr id="309250" name="Rectangle 2"/>
          <p:cNvSpPr>
            <a:spLocks noGrp="1" noChangeArrowheads="1"/>
          </p:cNvSpPr>
          <p:nvPr>
            <p:ph type="title"/>
          </p:nvPr>
        </p:nvSpPr>
        <p:spPr>
          <a:xfrm>
            <a:off x="685800" y="228600"/>
            <a:ext cx="7772400" cy="609600"/>
          </a:xfrm>
        </p:spPr>
        <p:txBody>
          <a:bodyPr/>
          <a:lstStyle/>
          <a:p>
            <a:r>
              <a:rPr lang="en-US" altLang="en-US"/>
              <a:t>Text File vs. Binary File</a:t>
            </a:r>
            <a:endParaRPr lang="en-US" altLang="en-US" b="1"/>
          </a:p>
        </p:txBody>
      </p:sp>
      <p:sp>
        <p:nvSpPr>
          <p:cNvPr id="309251" name="Rectangle 3"/>
          <p:cNvSpPr>
            <a:spLocks noGrp="1" noChangeArrowheads="1"/>
          </p:cNvSpPr>
          <p:nvPr>
            <p:ph type="body" idx="1"/>
          </p:nvPr>
        </p:nvSpPr>
        <p:spPr>
          <a:xfrm>
            <a:off x="152400" y="914400"/>
            <a:ext cx="8763000" cy="5562600"/>
          </a:xfrm>
        </p:spPr>
        <p:txBody>
          <a:bodyPr/>
          <a:lstStyle/>
          <a:p>
            <a:pPr>
              <a:lnSpc>
                <a:spcPct val="90000"/>
              </a:lnSpc>
            </a:pPr>
            <a:r>
              <a:rPr lang="en-US" altLang="en-US" sz="2500">
                <a:cs typeface="Courier New" pitchFamily="49" charset="0"/>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p>
          <a:p>
            <a:pPr>
              <a:lnSpc>
                <a:spcPct val="90000"/>
              </a:lnSpc>
            </a:pPr>
            <a:endParaRPr lang="en-US" altLang="en-US" sz="2500">
              <a:cs typeface="Courier New" pitchFamily="49" charset="0"/>
            </a:endParaRPr>
          </a:p>
          <a:p>
            <a:pPr>
              <a:lnSpc>
                <a:spcPct val="90000"/>
              </a:lnSpc>
            </a:pPr>
            <a:r>
              <a:rPr lang="en-US" altLang="en-US" sz="2500">
                <a:cs typeface="Courier New" pitchFamily="49" charset="0"/>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a:t>
            </a:r>
            <a:r>
              <a:rPr lang="en-US" altLang="en-US" sz="2500" u="sng">
                <a:cs typeface="Courier New" pitchFamily="49" charset="0"/>
              </a:rPr>
              <a:t>byte</a:t>
            </a:r>
            <a:r>
              <a:rPr lang="en-US" altLang="en-US" sz="2500">
                <a:cs typeface="Courier New" pitchFamily="49" charset="0"/>
              </a:rPr>
              <a:t>-type value </a:t>
            </a:r>
            <a:r>
              <a:rPr lang="en-US" altLang="en-US" sz="2500" u="sng">
                <a:cs typeface="Courier New" pitchFamily="49" charset="0"/>
              </a:rPr>
              <a:t>C7</a:t>
            </a:r>
            <a:r>
              <a:rPr lang="en-US" altLang="en-US" sz="2500">
                <a:cs typeface="Courier New" pitchFamily="49" charset="0"/>
              </a:rPr>
              <a:t> in a binary file, because decimal </a:t>
            </a:r>
            <a:r>
              <a:rPr lang="en-US" altLang="en-US" sz="2500" u="sng">
                <a:cs typeface="Courier New" pitchFamily="49" charset="0"/>
              </a:rPr>
              <a:t>199</a:t>
            </a:r>
            <a:r>
              <a:rPr lang="en-US" altLang="en-US" sz="2500">
                <a:cs typeface="Courier New" pitchFamily="49" charset="0"/>
              </a:rPr>
              <a:t> equals to hex </a:t>
            </a:r>
            <a:r>
              <a:rPr lang="en-US" altLang="en-US" sz="2500" u="sng">
                <a:cs typeface="Courier New" pitchFamily="49" charset="0"/>
              </a:rPr>
              <a:t>C7</a:t>
            </a:r>
            <a:r>
              <a:rPr lang="en-US" altLang="en-US" sz="2500">
                <a:cs typeface="Courier New" pitchFamily="49" charset="0"/>
              </a:rPr>
              <a:t>.</a:t>
            </a:r>
          </a:p>
        </p:txBody>
      </p:sp>
    </p:spTree>
    <p:extLst>
      <p:ext uri="{BB962C8B-B14F-4D97-AF65-F5344CB8AC3E}">
        <p14:creationId xmlns:p14="http://schemas.microsoft.com/office/powerpoint/2010/main" val="306836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TotalTime>
  <Words>949</Words>
  <Application>Microsoft Office PowerPoint</Application>
  <PresentationFormat>On-screen Show (4:3)</PresentationFormat>
  <Paragraphs>92</Paragraphs>
  <Slides>22</Slides>
  <Notes>0</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22</vt:i4>
      </vt:variant>
    </vt:vector>
  </HeadingPairs>
  <TitlesOfParts>
    <vt:vector size="28" baseType="lpstr">
      <vt:lpstr>International</vt:lpstr>
      <vt:lpstr>1_International</vt:lpstr>
      <vt:lpstr>2_International</vt:lpstr>
      <vt:lpstr>Picture</vt:lpstr>
      <vt:lpstr>Bitmap Image</vt:lpstr>
      <vt:lpstr>Microsoft Word Picture</vt:lpstr>
      <vt:lpstr>File I/O</vt:lpstr>
      <vt:lpstr>The File Class</vt:lpstr>
      <vt:lpstr>Obtaining file properties and manipulating file</vt:lpstr>
      <vt:lpstr>Problem: Explore File Properties</vt:lpstr>
      <vt:lpstr>Text I/O</vt:lpstr>
      <vt:lpstr>Writing Data Using PrintWriter </vt:lpstr>
      <vt:lpstr>Reading Data Using Scanner </vt:lpstr>
      <vt:lpstr>How is I/O Handled in Java?</vt:lpstr>
      <vt:lpstr>Text File vs. Binary File</vt:lpstr>
      <vt:lpstr>Binary I/O</vt:lpstr>
      <vt:lpstr>Binary I/O Classes</vt:lpstr>
      <vt:lpstr>InputStream</vt:lpstr>
      <vt:lpstr>OutputStream</vt:lpstr>
      <vt:lpstr>FileInputStream/FileOutputStream</vt:lpstr>
      <vt:lpstr>FileInputStream</vt:lpstr>
      <vt:lpstr>FileOutputStream</vt:lpstr>
      <vt:lpstr>Random Access Files</vt:lpstr>
      <vt:lpstr>RandomAccessFile</vt:lpstr>
      <vt:lpstr>File Pointer</vt:lpstr>
      <vt:lpstr>RandomAccessFile Methods</vt:lpstr>
      <vt:lpstr>RandomAccessFile Methods, cont.</vt:lpstr>
      <vt:lpstr>RandomAccessFile Constructor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dc:creator>
  <cp:lastModifiedBy>Rajesh</cp:lastModifiedBy>
  <cp:revision>3</cp:revision>
  <dcterms:created xsi:type="dcterms:W3CDTF">2014-08-12T12:38:06Z</dcterms:created>
  <dcterms:modified xsi:type="dcterms:W3CDTF">2014-08-13T04:01:20Z</dcterms:modified>
</cp:coreProperties>
</file>