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8"/>
  </p:notesMasterIdLst>
  <p:sldIdLst>
    <p:sldId id="314" r:id="rId2"/>
    <p:sldId id="394" r:id="rId3"/>
    <p:sldId id="396" r:id="rId4"/>
    <p:sldId id="390" r:id="rId5"/>
    <p:sldId id="340" r:id="rId6"/>
    <p:sldId id="387" r:id="rId7"/>
    <p:sldId id="379" r:id="rId8"/>
    <p:sldId id="380" r:id="rId9"/>
    <p:sldId id="381" r:id="rId10"/>
    <p:sldId id="382" r:id="rId11"/>
    <p:sldId id="388" r:id="rId12"/>
    <p:sldId id="389" r:id="rId13"/>
    <p:sldId id="398" r:id="rId14"/>
    <p:sldId id="399" r:id="rId15"/>
    <p:sldId id="397" r:id="rId16"/>
    <p:sldId id="392" r:id="rId17"/>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45" autoAdjust="0"/>
    <p:restoredTop sz="90929"/>
  </p:normalViewPr>
  <p:slideViewPr>
    <p:cSldViewPr>
      <p:cViewPr varScale="1">
        <p:scale>
          <a:sx n="75" d="100"/>
          <a:sy n="75" d="100"/>
        </p:scale>
        <p:origin x="-282" y="-96"/>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0" d="100"/>
          <a:sy n="40" d="100"/>
        </p:scale>
        <p:origin x="-14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81245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8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11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34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39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19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7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98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96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39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14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70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91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3103" name="Group 31"/>
          <p:cNvGrpSpPr>
            <a:grpSpLocks/>
          </p:cNvGrpSpPr>
          <p:nvPr/>
        </p:nvGrpSpPr>
        <p:grpSpPr bwMode="auto">
          <a:xfrm>
            <a:off x="0" y="114300"/>
            <a:ext cx="9142413" cy="6742113"/>
            <a:chOff x="0" y="72"/>
            <a:chExt cx="5759" cy="4247"/>
          </a:xfrm>
        </p:grpSpPr>
        <p:sp>
          <p:nvSpPr>
            <p:cNvPr id="3074"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02" name="Group 30"/>
            <p:cNvGrpSpPr>
              <a:grpSpLocks/>
            </p:cNvGrpSpPr>
            <p:nvPr/>
          </p:nvGrpSpPr>
          <p:grpSpPr bwMode="auto">
            <a:xfrm>
              <a:off x="0" y="72"/>
              <a:ext cx="5759" cy="2040"/>
              <a:chOff x="0" y="72"/>
              <a:chExt cx="5759" cy="2040"/>
            </a:xfrm>
          </p:grpSpPr>
          <p:sp>
            <p:nvSpPr>
              <p:cNvPr id="3075"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81" name="Group 9"/>
              <p:cNvGrpSpPr>
                <a:grpSpLocks/>
              </p:cNvGrpSpPr>
              <p:nvPr/>
            </p:nvGrpSpPr>
            <p:grpSpPr bwMode="auto">
              <a:xfrm>
                <a:off x="2289" y="72"/>
                <a:ext cx="1440" cy="1984"/>
                <a:chOff x="2289" y="72"/>
                <a:chExt cx="1440" cy="1984"/>
              </a:xfrm>
            </p:grpSpPr>
            <p:sp>
              <p:nvSpPr>
                <p:cNvPr id="3076"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7"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0"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82"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01" name="Group 29"/>
              <p:cNvGrpSpPr>
                <a:grpSpLocks/>
              </p:cNvGrpSpPr>
              <p:nvPr/>
            </p:nvGrpSpPr>
            <p:grpSpPr bwMode="auto">
              <a:xfrm>
                <a:off x="2071" y="406"/>
                <a:ext cx="1392" cy="1109"/>
                <a:chOff x="2071" y="406"/>
                <a:chExt cx="1392" cy="1109"/>
              </a:xfrm>
            </p:grpSpPr>
            <p:sp>
              <p:nvSpPr>
                <p:cNvPr id="3083"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4"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5"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6"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7"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8"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Lst>
                  <a:ahLst/>
                  <a:cxnLst>
                    <a:cxn ang="0">
                      <a:pos x="T0" y="T1"/>
                    </a:cxn>
                    <a:cxn ang="0">
                      <a:pos x="T2" y="T3"/>
                    </a:cxn>
                    <a:cxn ang="0">
                      <a:pos x="T4" y="T5"/>
                    </a:cxn>
                    <a:cxn ang="0">
                      <a:pos x="T6" y="T7"/>
                    </a:cxn>
                    <a:cxn ang="0">
                      <a:pos x="T8" y="T9"/>
                    </a:cxn>
                    <a:cxn ang="0">
                      <a:pos x="T10" y="T11"/>
                    </a:cxn>
                    <a:cxn ang="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9"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0"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Lst>
                  <a:ahLst/>
                  <a:cxnLst>
                    <a:cxn ang="0">
                      <a:pos x="T0" y="T1"/>
                    </a:cxn>
                    <a:cxn ang="0">
                      <a:pos x="T2" y="T3"/>
                    </a:cxn>
                    <a:cxn ang="0">
                      <a:pos x="T4" y="T5"/>
                    </a:cxn>
                    <a:cxn ang="0">
                      <a:pos x="T6" y="T7"/>
                    </a:cxn>
                    <a:cxn ang="0">
                      <a:pos x="T8" y="T9"/>
                    </a:cxn>
                    <a:cxn ang="0">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1"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2"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3"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4"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5"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6"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Lst>
                  <a:ahLst/>
                  <a:cxnLst>
                    <a:cxn ang="0">
                      <a:pos x="T0" y="T1"/>
                    </a:cxn>
                    <a:cxn ang="0">
                      <a:pos x="T2" y="T3"/>
                    </a:cxn>
                    <a:cxn ang="0">
                      <a:pos x="T4" y="T5"/>
                    </a:cxn>
                    <a:cxn ang="0">
                      <a:pos x="T6" y="T7"/>
                    </a:cxn>
                    <a:cxn ang="0">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7"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8"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9"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0"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alt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altLang="en-US" noProof="0" smtClean="0"/>
              <a:t>Click to edit Master subtitle style</a:t>
            </a:r>
          </a:p>
        </p:txBody>
      </p:sp>
      <p:sp>
        <p:nvSpPr>
          <p:cNvPr id="3106" name="Rectangle 34"/>
          <p:cNvSpPr>
            <a:spLocks noGrp="1" noChangeArrowheads="1"/>
          </p:cNvSpPr>
          <p:nvPr>
            <p:ph type="dt" sz="quarter" idx="2"/>
          </p:nvPr>
        </p:nvSpPr>
        <p:spPr/>
        <p:txBody>
          <a:bodyPr/>
          <a:lstStyle>
            <a:lvl1pPr>
              <a:defRPr/>
            </a:lvl1pPr>
          </a:lstStyle>
          <a:p>
            <a:endParaRPr lang="en-US" altLang="en-US"/>
          </a:p>
        </p:txBody>
      </p:sp>
      <p:sp>
        <p:nvSpPr>
          <p:cNvPr id="3107" name="Rectangle 35"/>
          <p:cNvSpPr>
            <a:spLocks noGrp="1" noChangeArrowheads="1"/>
          </p:cNvSpPr>
          <p:nvPr>
            <p:ph type="ftr" sz="quarter" idx="3"/>
          </p:nvPr>
        </p:nvSpPr>
        <p:spPr bwMode="auto">
          <a:xfrm>
            <a:off x="3124200" y="64008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r>
              <a:rPr lang="en-US" altLang="en-US"/>
              <a:t>Liang, Introduction to Java Programming, Eighth Edition, (c) 2011 Pearson Education, Inc. All rights reserved. 0132130807</a:t>
            </a:r>
          </a:p>
        </p:txBody>
      </p:sp>
      <p:sp>
        <p:nvSpPr>
          <p:cNvPr id="3108" name="Rectangle 36"/>
          <p:cNvSpPr>
            <a:spLocks noGrp="1" noChangeArrowheads="1"/>
          </p:cNvSpPr>
          <p:nvPr>
            <p:ph type="sldNum" sz="quarter" idx="4"/>
          </p:nvPr>
        </p:nvSpPr>
        <p:spPr>
          <a:xfrm>
            <a:off x="6553200" y="6400800"/>
            <a:ext cx="1905000" cy="457200"/>
          </a:xfrm>
        </p:spPr>
        <p:txBody>
          <a:bodyPr/>
          <a:lstStyle>
            <a:lvl1pPr>
              <a:defRPr/>
            </a:lvl1pPr>
          </a:lstStyle>
          <a:p>
            <a:fld id="{D5451924-1246-4FC1-90F6-8B436C95E461}"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1465579F-10C0-40E0-AD26-E0039894296E}" type="slidenum">
              <a:rPr lang="en-US" altLang="en-US"/>
              <a:pPr/>
              <a:t>‹#›</a:t>
            </a:fld>
            <a:endParaRPr lang="en-US" altLang="en-US"/>
          </a:p>
        </p:txBody>
      </p:sp>
    </p:spTree>
    <p:extLst>
      <p:ext uri="{BB962C8B-B14F-4D97-AF65-F5344CB8AC3E}">
        <p14:creationId xmlns:p14="http://schemas.microsoft.com/office/powerpoint/2010/main" val="3025268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69310FE0-2256-43AD-896A-42D2811F4A38}" type="slidenum">
              <a:rPr lang="en-US" altLang="en-US"/>
              <a:pPr/>
              <a:t>‹#›</a:t>
            </a:fld>
            <a:endParaRPr lang="en-US" altLang="en-US"/>
          </a:p>
        </p:txBody>
      </p:sp>
    </p:spTree>
    <p:extLst>
      <p:ext uri="{BB962C8B-B14F-4D97-AF65-F5344CB8AC3E}">
        <p14:creationId xmlns:p14="http://schemas.microsoft.com/office/powerpoint/2010/main" val="1473724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B90B7726-EE10-4EC4-BB12-341EA378C67B}" type="slidenum">
              <a:rPr lang="en-US" altLang="en-US"/>
              <a:pPr/>
              <a:t>‹#›</a:t>
            </a:fld>
            <a:endParaRPr lang="en-US" altLang="en-US"/>
          </a:p>
        </p:txBody>
      </p:sp>
    </p:spTree>
    <p:extLst>
      <p:ext uri="{BB962C8B-B14F-4D97-AF65-F5344CB8AC3E}">
        <p14:creationId xmlns:p14="http://schemas.microsoft.com/office/powerpoint/2010/main" val="292166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93438820-08AD-4238-8355-2C17DEEBD64A}" type="slidenum">
              <a:rPr lang="en-US" altLang="en-US"/>
              <a:pPr/>
              <a:t>‹#›</a:t>
            </a:fld>
            <a:endParaRPr lang="en-US" altLang="en-US"/>
          </a:p>
        </p:txBody>
      </p:sp>
    </p:spTree>
    <p:extLst>
      <p:ext uri="{BB962C8B-B14F-4D97-AF65-F5344CB8AC3E}">
        <p14:creationId xmlns:p14="http://schemas.microsoft.com/office/powerpoint/2010/main" val="11696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01DDB6DA-E0A8-40C1-AB79-F5F6DF11F48F}" type="slidenum">
              <a:rPr lang="en-US" altLang="en-US"/>
              <a:pPr/>
              <a:t>‹#›</a:t>
            </a:fld>
            <a:endParaRPr lang="en-US" altLang="en-US"/>
          </a:p>
        </p:txBody>
      </p:sp>
    </p:spTree>
    <p:extLst>
      <p:ext uri="{BB962C8B-B14F-4D97-AF65-F5344CB8AC3E}">
        <p14:creationId xmlns:p14="http://schemas.microsoft.com/office/powerpoint/2010/main" val="1846613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Slide Number Placeholder 7"/>
          <p:cNvSpPr>
            <a:spLocks noGrp="1"/>
          </p:cNvSpPr>
          <p:nvPr>
            <p:ph type="sldNum" sz="quarter" idx="11"/>
          </p:nvPr>
        </p:nvSpPr>
        <p:spPr/>
        <p:txBody>
          <a:bodyPr/>
          <a:lstStyle>
            <a:lvl1pPr>
              <a:defRPr/>
            </a:lvl1pPr>
          </a:lstStyle>
          <a:p>
            <a:fld id="{899E4C88-6986-4214-8ACF-F13A778C2F7E}" type="slidenum">
              <a:rPr lang="en-US" altLang="en-US"/>
              <a:pPr/>
              <a:t>‹#›</a:t>
            </a:fld>
            <a:endParaRPr lang="en-US" altLang="en-US"/>
          </a:p>
        </p:txBody>
      </p:sp>
    </p:spTree>
    <p:extLst>
      <p:ext uri="{BB962C8B-B14F-4D97-AF65-F5344CB8AC3E}">
        <p14:creationId xmlns:p14="http://schemas.microsoft.com/office/powerpoint/2010/main" val="270789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Slide Number Placeholder 3"/>
          <p:cNvSpPr>
            <a:spLocks noGrp="1"/>
          </p:cNvSpPr>
          <p:nvPr>
            <p:ph type="sldNum" sz="quarter" idx="11"/>
          </p:nvPr>
        </p:nvSpPr>
        <p:spPr/>
        <p:txBody>
          <a:bodyPr/>
          <a:lstStyle>
            <a:lvl1pPr>
              <a:defRPr/>
            </a:lvl1pPr>
          </a:lstStyle>
          <a:p>
            <a:fld id="{0C905167-F00B-4FE5-A32B-CED44E3733C8}" type="slidenum">
              <a:rPr lang="en-US" altLang="en-US"/>
              <a:pPr/>
              <a:t>‹#›</a:t>
            </a:fld>
            <a:endParaRPr lang="en-US" altLang="en-US"/>
          </a:p>
        </p:txBody>
      </p:sp>
    </p:spTree>
    <p:extLst>
      <p:ext uri="{BB962C8B-B14F-4D97-AF65-F5344CB8AC3E}">
        <p14:creationId xmlns:p14="http://schemas.microsoft.com/office/powerpoint/2010/main" val="2853632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Slide Number Placeholder 2"/>
          <p:cNvSpPr>
            <a:spLocks noGrp="1"/>
          </p:cNvSpPr>
          <p:nvPr>
            <p:ph type="sldNum" sz="quarter" idx="11"/>
          </p:nvPr>
        </p:nvSpPr>
        <p:spPr/>
        <p:txBody>
          <a:bodyPr/>
          <a:lstStyle>
            <a:lvl1pPr>
              <a:defRPr/>
            </a:lvl1pPr>
          </a:lstStyle>
          <a:p>
            <a:fld id="{290803DF-8B93-4F2D-8055-E5A6B5BCA4D0}" type="slidenum">
              <a:rPr lang="en-US" altLang="en-US"/>
              <a:pPr/>
              <a:t>‹#›</a:t>
            </a:fld>
            <a:endParaRPr lang="en-US" altLang="en-US"/>
          </a:p>
        </p:txBody>
      </p:sp>
    </p:spTree>
    <p:extLst>
      <p:ext uri="{BB962C8B-B14F-4D97-AF65-F5344CB8AC3E}">
        <p14:creationId xmlns:p14="http://schemas.microsoft.com/office/powerpoint/2010/main" val="2247624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1DBD8CE2-C082-4CA1-AB87-1D3B20B79F1C}" type="slidenum">
              <a:rPr lang="en-US" altLang="en-US"/>
              <a:pPr/>
              <a:t>‹#›</a:t>
            </a:fld>
            <a:endParaRPr lang="en-US" altLang="en-US"/>
          </a:p>
        </p:txBody>
      </p:sp>
    </p:spTree>
    <p:extLst>
      <p:ext uri="{BB962C8B-B14F-4D97-AF65-F5344CB8AC3E}">
        <p14:creationId xmlns:p14="http://schemas.microsoft.com/office/powerpoint/2010/main" val="3841795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339D2709-A3EC-49AC-887A-6BADAF886F75}" type="slidenum">
              <a:rPr lang="en-US" altLang="en-US"/>
              <a:pPr/>
              <a:t>‹#›</a:t>
            </a:fld>
            <a:endParaRPr lang="en-US" altLang="en-US"/>
          </a:p>
        </p:txBody>
      </p:sp>
    </p:spTree>
    <p:extLst>
      <p:ext uri="{BB962C8B-B14F-4D97-AF65-F5344CB8AC3E}">
        <p14:creationId xmlns:p14="http://schemas.microsoft.com/office/powerpoint/2010/main" val="762443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53" name="Group 29"/>
          <p:cNvGrpSpPr>
            <a:grpSpLocks/>
          </p:cNvGrpSpPr>
          <p:nvPr/>
        </p:nvGrpSpPr>
        <p:grpSpPr bwMode="auto">
          <a:xfrm>
            <a:off x="0" y="4367213"/>
            <a:ext cx="9131300" cy="2478087"/>
            <a:chOff x="0" y="2751"/>
            <a:chExt cx="5752" cy="1561"/>
          </a:xfrm>
        </p:grpSpPr>
        <p:sp>
          <p:nvSpPr>
            <p:cNvPr id="1026"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52" name="Group 28"/>
            <p:cNvGrpSpPr>
              <a:grpSpLocks/>
            </p:cNvGrpSpPr>
            <p:nvPr/>
          </p:nvGrpSpPr>
          <p:grpSpPr bwMode="auto">
            <a:xfrm>
              <a:off x="4458" y="2751"/>
              <a:ext cx="1190" cy="1426"/>
              <a:chOff x="4458" y="2751"/>
              <a:chExt cx="1190" cy="1426"/>
            </a:xfrm>
          </p:grpSpPr>
          <p:sp>
            <p:nvSpPr>
              <p:cNvPr id="1027"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9"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2"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51" name="Group 27"/>
              <p:cNvGrpSpPr>
                <a:grpSpLocks/>
              </p:cNvGrpSpPr>
              <p:nvPr/>
            </p:nvGrpSpPr>
            <p:grpSpPr bwMode="auto">
              <a:xfrm>
                <a:off x="4458" y="2991"/>
                <a:ext cx="999" cy="797"/>
                <a:chOff x="4458" y="2991"/>
                <a:chExt cx="999" cy="797"/>
              </a:xfrm>
            </p:grpSpPr>
            <p:sp>
              <p:nvSpPr>
                <p:cNvPr id="1033"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8"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Lst>
                  <a:ahLst/>
                  <a:cxnLst>
                    <a:cxn ang="0">
                      <a:pos x="T0" y="T1"/>
                    </a:cxn>
                    <a:cxn ang="0">
                      <a:pos x="T2" y="T3"/>
                    </a:cxn>
                    <a:cxn ang="0">
                      <a:pos x="T4" y="T5"/>
                    </a:cxn>
                    <a:cxn ang="0">
                      <a:pos x="T6" y="T7"/>
                    </a:cxn>
                    <a:cxn ang="0">
                      <a:pos x="T8" y="T9"/>
                    </a:cxn>
                    <a:cxn ang="0">
                      <a:pos x="T10" y="T11"/>
                    </a:cxn>
                    <a:cxn ang="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0"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Lst>
                  <a:ahLst/>
                  <a:cxnLst>
                    <a:cxn ang="0">
                      <a:pos x="T0" y="T1"/>
                    </a:cxn>
                    <a:cxn ang="0">
                      <a:pos x="T2" y="T3"/>
                    </a:cxn>
                    <a:cxn ang="0">
                      <a:pos x="T4" y="T5"/>
                    </a:cxn>
                    <a:cxn ang="0">
                      <a:pos x="T6" y="T7"/>
                    </a:cxn>
                    <a:cxn ang="0">
                      <a:pos x="T8" y="T9"/>
                    </a:cxn>
                    <a:cxn ang="0">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1"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Lst>
                  <a:ahLst/>
                  <a:cxnLst>
                    <a:cxn ang="0">
                      <a:pos x="T0" y="T1"/>
                    </a:cxn>
                    <a:cxn ang="0">
                      <a:pos x="T2" y="T3"/>
                    </a:cxn>
                    <a:cxn ang="0">
                      <a:pos x="T4" y="T5"/>
                    </a:cxn>
                    <a:cxn ang="0">
                      <a:pos x="T6" y="T7"/>
                    </a:cxn>
                    <a:cxn ang="0">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54"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55"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endParaRPr lang="en-US" alt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6E506154-4D90-40B0-A7D2-A9A35686D9AA}" type="slidenum">
              <a:rPr lang="en-US" altLang="en-US"/>
              <a:pPr/>
              <a:t>‹#›</a:t>
            </a:fld>
            <a:endParaRPr lang="en-US" altLang="en-US"/>
          </a:p>
        </p:txBody>
      </p:sp>
      <p:sp>
        <p:nvSpPr>
          <p:cNvPr id="1059" name="Rectangle 35"/>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en-US" sz="1000">
                <a:latin typeface="Arial" charset="0"/>
              </a:rPr>
              <a:t>Liang, Introduction to Java Programming, Eighth Edition, (c) 2011 Pearson Education, Inc. All rights reserved. 0132130807</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EBE51F0-FD01-4388-AD2A-82DACD7EBFE2}" type="slidenum">
              <a:rPr lang="en-US" altLang="en-US"/>
              <a:pPr/>
              <a:t>1</a:t>
            </a:fld>
            <a:endParaRPr lang="en-US" altLang="en-US"/>
          </a:p>
        </p:txBody>
      </p:sp>
      <p:sp>
        <p:nvSpPr>
          <p:cNvPr id="65538" name="Rectangle 2"/>
          <p:cNvSpPr>
            <a:spLocks noGrp="1" noChangeArrowheads="1"/>
          </p:cNvSpPr>
          <p:nvPr>
            <p:ph type="title"/>
          </p:nvPr>
        </p:nvSpPr>
        <p:spPr>
          <a:xfrm>
            <a:off x="685800" y="685800"/>
            <a:ext cx="7772400" cy="1143000"/>
          </a:xfrm>
        </p:spPr>
        <p:txBody>
          <a:bodyPr/>
          <a:lstStyle/>
          <a:p>
            <a:r>
              <a:rPr lang="en-US" altLang="en-US"/>
              <a:t>Chapter 21 Generics</a:t>
            </a:r>
            <a:endParaRPr lang="en-US" altLang="en-US">
              <a:solidFill>
                <a:schemeClr val="tx1"/>
              </a:solidFill>
              <a:latin typeface="Book Antiqua" pitchFamily="18" charset="0"/>
            </a:endParaRPr>
          </a:p>
        </p:txBody>
      </p:sp>
      <p:sp>
        <p:nvSpPr>
          <p:cNvPr id="65545" name="Rectangle 9"/>
          <p:cNvSpPr>
            <a:spLocks noChangeArrowheads="1"/>
          </p:cNvSpPr>
          <p:nvPr/>
        </p:nvSpPr>
        <p:spPr bwMode="auto">
          <a:xfrm>
            <a:off x="-319088" y="2262188"/>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5546" name="Rectangle 10"/>
          <p:cNvSpPr>
            <a:spLocks noChangeArrowheads="1"/>
          </p:cNvSpPr>
          <p:nvPr/>
        </p:nvSpPr>
        <p:spPr bwMode="auto">
          <a:xfrm>
            <a:off x="320675" y="4594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F4B091B-1124-4B01-BDBA-E49EC0741852}" type="slidenum">
              <a:rPr lang="en-US" altLang="en-US"/>
              <a:pPr/>
              <a:t>10</a:t>
            </a:fld>
            <a:endParaRPr lang="en-US" altLang="en-US"/>
          </a:p>
        </p:txBody>
      </p:sp>
      <p:sp>
        <p:nvSpPr>
          <p:cNvPr id="220162" name="Rectangle 2"/>
          <p:cNvSpPr>
            <a:spLocks noGrp="1" noChangeArrowheads="1"/>
          </p:cNvSpPr>
          <p:nvPr>
            <p:ph type="title"/>
          </p:nvPr>
        </p:nvSpPr>
        <p:spPr>
          <a:xfrm>
            <a:off x="685800" y="381000"/>
            <a:ext cx="7772400" cy="685800"/>
          </a:xfrm>
        </p:spPr>
        <p:txBody>
          <a:bodyPr/>
          <a:lstStyle/>
          <a:p>
            <a:r>
              <a:rPr lang="en-US" altLang="en-US" dirty="0"/>
              <a:t>Raw Type and Backward Compatibility </a:t>
            </a:r>
          </a:p>
        </p:txBody>
      </p:sp>
      <p:sp>
        <p:nvSpPr>
          <p:cNvPr id="220169" name="Rectangle 9"/>
          <p:cNvSpPr>
            <a:spLocks noGrp="1" noChangeArrowheads="1"/>
          </p:cNvSpPr>
          <p:nvPr>
            <p:ph type="body" idx="1"/>
          </p:nvPr>
        </p:nvSpPr>
        <p:spPr>
          <a:xfrm>
            <a:off x="228600" y="1752600"/>
            <a:ext cx="8686800" cy="1143000"/>
          </a:xfrm>
          <a:noFill/>
          <a:ln/>
        </p:spPr>
        <p:txBody>
          <a:bodyPr/>
          <a:lstStyle/>
          <a:p>
            <a:pPr marL="609600" indent="-609600">
              <a:lnSpc>
                <a:spcPct val="90000"/>
              </a:lnSpc>
              <a:buFont typeface="Monotype Sorts" pitchFamily="2" charset="2"/>
              <a:buNone/>
            </a:pPr>
            <a:r>
              <a:rPr lang="en-US" altLang="en-US" dirty="0"/>
              <a:t>// raw type</a:t>
            </a:r>
          </a:p>
          <a:p>
            <a:pPr marL="609600" indent="-609600">
              <a:lnSpc>
                <a:spcPct val="90000"/>
              </a:lnSpc>
              <a:buFont typeface="Monotype Sorts" pitchFamily="2" charset="2"/>
              <a:buNone/>
            </a:pPr>
            <a:r>
              <a:rPr lang="en-US" altLang="en-US" dirty="0" err="1"/>
              <a:t>ArrayList</a:t>
            </a:r>
            <a:r>
              <a:rPr lang="en-US" altLang="en-US" dirty="0"/>
              <a:t> list = new </a:t>
            </a:r>
            <a:r>
              <a:rPr lang="en-US" altLang="en-US" dirty="0" err="1"/>
              <a:t>ArrayList</a:t>
            </a:r>
            <a:r>
              <a:rPr lang="en-US" altLang="en-US" dirty="0"/>
              <a:t>();</a:t>
            </a:r>
            <a:r>
              <a:rPr lang="en-US" altLang="en-US" u="sng" dirty="0"/>
              <a:t> </a:t>
            </a:r>
          </a:p>
        </p:txBody>
      </p:sp>
      <p:sp>
        <p:nvSpPr>
          <p:cNvPr id="220172" name="Rectangle 12"/>
          <p:cNvSpPr>
            <a:spLocks noChangeArrowheads="1"/>
          </p:cNvSpPr>
          <p:nvPr/>
        </p:nvSpPr>
        <p:spPr bwMode="auto">
          <a:xfrm>
            <a:off x="228600" y="3352800"/>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990600" indent="-533400">
              <a:spcBef>
                <a:spcPct val="20000"/>
              </a:spcBef>
              <a:buClr>
                <a:schemeClr val="tx1"/>
              </a:buClr>
              <a:buChar char="–"/>
              <a:defRPr sz="2800">
                <a:solidFill>
                  <a:schemeClr val="tx1"/>
                </a:solidFill>
                <a:latin typeface="Times New Roman" pitchFamily="18" charset="0"/>
              </a:defRPr>
            </a:lvl2pPr>
            <a:lvl3pPr marL="1371600" indent="-4572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752600" indent="-381000">
              <a:spcBef>
                <a:spcPct val="20000"/>
              </a:spcBef>
              <a:buClr>
                <a:schemeClr val="tx1"/>
              </a:buClr>
              <a:buChar char="–"/>
              <a:defRPr sz="2000">
                <a:solidFill>
                  <a:schemeClr val="tx1"/>
                </a:solidFill>
                <a:latin typeface="Times New Roman" pitchFamily="18" charset="0"/>
              </a:defRPr>
            </a:lvl4pPr>
            <a:lvl5pPr marL="2209800" indent="-381000">
              <a:spcBef>
                <a:spcPct val="20000"/>
              </a:spcBef>
              <a:buClr>
                <a:schemeClr val="tx2"/>
              </a:buClr>
              <a:buChar char="•"/>
              <a:defRPr sz="2000">
                <a:solidFill>
                  <a:schemeClr val="tx1"/>
                </a:solidFill>
                <a:latin typeface="Times New Roman" pitchFamily="18" charset="0"/>
              </a:defRPr>
            </a:lvl5pPr>
            <a:lvl6pPr marL="2667000" indent="-3810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3124200" indent="-3810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581400" indent="-3810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4038600" indent="-3810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pPr>
            <a:r>
              <a:rPr lang="en-US" altLang="en-US" sz="2600"/>
              <a:t>This is roughly equivalent to </a:t>
            </a:r>
          </a:p>
          <a:p>
            <a:pPr>
              <a:lnSpc>
                <a:spcPct val="90000"/>
              </a:lnSpc>
              <a:buFont typeface="Monotype Sorts" pitchFamily="2" charset="2"/>
              <a:buNone/>
            </a:pPr>
            <a:r>
              <a:rPr lang="en-US" altLang="en-US" sz="2600"/>
              <a:t>ArrayList&lt;Object&gt; list = new ArrayList&lt;Object&gt;();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32384C4B-3643-4B36-BFF5-D6BFC1670F66}" type="slidenum">
              <a:rPr lang="en-US" altLang="en-US"/>
              <a:pPr/>
              <a:t>11</a:t>
            </a:fld>
            <a:endParaRPr lang="en-US" altLang="en-US"/>
          </a:p>
        </p:txBody>
      </p:sp>
      <p:sp>
        <p:nvSpPr>
          <p:cNvPr id="232450" name="Rectangle 2"/>
          <p:cNvSpPr>
            <a:spLocks noGrp="1" noChangeArrowheads="1"/>
          </p:cNvSpPr>
          <p:nvPr>
            <p:ph type="title"/>
          </p:nvPr>
        </p:nvSpPr>
        <p:spPr>
          <a:xfrm>
            <a:off x="685800" y="228600"/>
            <a:ext cx="7772400" cy="685800"/>
          </a:xfrm>
        </p:spPr>
        <p:txBody>
          <a:bodyPr/>
          <a:lstStyle/>
          <a:p>
            <a:r>
              <a:rPr lang="en-US" altLang="en-US" dirty="0"/>
              <a:t>Raw Type is Unsafe </a:t>
            </a:r>
          </a:p>
        </p:txBody>
      </p:sp>
      <p:sp>
        <p:nvSpPr>
          <p:cNvPr id="232451" name="Rectangle 3"/>
          <p:cNvSpPr>
            <a:spLocks noGrp="1" noChangeArrowheads="1"/>
          </p:cNvSpPr>
          <p:nvPr>
            <p:ph type="body" idx="1"/>
          </p:nvPr>
        </p:nvSpPr>
        <p:spPr>
          <a:xfrm>
            <a:off x="228600" y="5562600"/>
            <a:ext cx="8686800" cy="533400"/>
          </a:xfrm>
          <a:noFill/>
          <a:ln/>
        </p:spPr>
        <p:txBody>
          <a:bodyPr/>
          <a:lstStyle/>
          <a:p>
            <a:pPr marL="609600" indent="-609600">
              <a:buFont typeface="Monotype Sorts" pitchFamily="2" charset="2"/>
              <a:buNone/>
            </a:pPr>
            <a:r>
              <a:rPr lang="en-US" altLang="en-US" sz="2800"/>
              <a:t>Max.max("Welcome", 23); </a:t>
            </a:r>
          </a:p>
        </p:txBody>
      </p:sp>
      <p:sp>
        <p:nvSpPr>
          <p:cNvPr id="232452" name="Rectangle 4"/>
          <p:cNvSpPr>
            <a:spLocks noChangeArrowheads="1"/>
          </p:cNvSpPr>
          <p:nvPr/>
        </p:nvSpPr>
        <p:spPr bwMode="auto">
          <a:xfrm>
            <a:off x="228600" y="1066800"/>
            <a:ext cx="7620000" cy="3886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990600" indent="-533400">
              <a:spcBef>
                <a:spcPct val="20000"/>
              </a:spcBef>
              <a:buClr>
                <a:schemeClr val="tx1"/>
              </a:buClr>
              <a:buChar char="–"/>
              <a:defRPr sz="2800">
                <a:solidFill>
                  <a:schemeClr val="tx1"/>
                </a:solidFill>
                <a:latin typeface="Times New Roman" pitchFamily="18" charset="0"/>
              </a:defRPr>
            </a:lvl2pPr>
            <a:lvl3pPr marL="1371600" indent="-4572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752600" indent="-381000">
              <a:spcBef>
                <a:spcPct val="20000"/>
              </a:spcBef>
              <a:buClr>
                <a:schemeClr val="tx1"/>
              </a:buClr>
              <a:buChar char="–"/>
              <a:defRPr sz="2000">
                <a:solidFill>
                  <a:schemeClr val="tx1"/>
                </a:solidFill>
                <a:latin typeface="Times New Roman" pitchFamily="18" charset="0"/>
              </a:defRPr>
            </a:lvl4pPr>
            <a:lvl5pPr marL="2209800" indent="-381000">
              <a:spcBef>
                <a:spcPct val="20000"/>
              </a:spcBef>
              <a:buClr>
                <a:schemeClr val="tx2"/>
              </a:buClr>
              <a:buChar char="•"/>
              <a:defRPr sz="2000">
                <a:solidFill>
                  <a:schemeClr val="tx1"/>
                </a:solidFill>
                <a:latin typeface="Times New Roman" pitchFamily="18" charset="0"/>
              </a:defRPr>
            </a:lvl5pPr>
            <a:lvl6pPr marL="2667000" indent="-3810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3124200" indent="-3810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581400" indent="-3810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4038600" indent="-3810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buFont typeface="Monotype Sorts" pitchFamily="2" charset="2"/>
              <a:buNone/>
            </a:pPr>
            <a:r>
              <a:rPr lang="en-US" altLang="en-US" sz="2000">
                <a:solidFill>
                  <a:schemeClr val="bg2"/>
                </a:solidFill>
              </a:rPr>
              <a:t>// Max.java: Find a maximum object</a:t>
            </a:r>
          </a:p>
          <a:p>
            <a:pPr>
              <a:buFont typeface="Monotype Sorts" pitchFamily="2" charset="2"/>
              <a:buNone/>
            </a:pPr>
            <a:r>
              <a:rPr lang="en-US" altLang="en-US" sz="2000">
                <a:solidFill>
                  <a:schemeClr val="bg2"/>
                </a:solidFill>
              </a:rPr>
              <a:t>public class Max {</a:t>
            </a:r>
          </a:p>
          <a:p>
            <a:pPr>
              <a:buFont typeface="Monotype Sorts" pitchFamily="2" charset="2"/>
              <a:buNone/>
            </a:pPr>
            <a:r>
              <a:rPr lang="en-US" altLang="en-US" sz="2000">
                <a:solidFill>
                  <a:schemeClr val="bg2"/>
                </a:solidFill>
              </a:rPr>
              <a:t>  /** Return the maximum between two objects */</a:t>
            </a:r>
          </a:p>
          <a:p>
            <a:pPr>
              <a:buFont typeface="Monotype Sorts" pitchFamily="2" charset="2"/>
              <a:buNone/>
            </a:pPr>
            <a:r>
              <a:rPr lang="en-US" altLang="en-US" sz="2000">
                <a:solidFill>
                  <a:schemeClr val="bg2"/>
                </a:solidFill>
              </a:rPr>
              <a:t>  public static Comparable max(Comparable o1, Comparable o2) {   </a:t>
            </a:r>
          </a:p>
          <a:p>
            <a:pPr>
              <a:buFont typeface="Monotype Sorts" pitchFamily="2" charset="2"/>
              <a:buNone/>
            </a:pPr>
            <a:r>
              <a:rPr lang="en-US" altLang="en-US" sz="2000">
                <a:solidFill>
                  <a:schemeClr val="bg2"/>
                </a:solidFill>
              </a:rPr>
              <a:t>    if (o1.compareTo(o2) &gt; 0)</a:t>
            </a:r>
          </a:p>
          <a:p>
            <a:pPr>
              <a:buFont typeface="Monotype Sorts" pitchFamily="2" charset="2"/>
              <a:buNone/>
            </a:pPr>
            <a:r>
              <a:rPr lang="en-US" altLang="en-US" sz="2000">
                <a:solidFill>
                  <a:schemeClr val="bg2"/>
                </a:solidFill>
              </a:rPr>
              <a:t>      return o1;</a:t>
            </a:r>
          </a:p>
          <a:p>
            <a:pPr>
              <a:buFont typeface="Monotype Sorts" pitchFamily="2" charset="2"/>
              <a:buNone/>
            </a:pPr>
            <a:r>
              <a:rPr lang="en-US" altLang="en-US" sz="2000">
                <a:solidFill>
                  <a:schemeClr val="bg2"/>
                </a:solidFill>
              </a:rPr>
              <a:t>    else</a:t>
            </a:r>
          </a:p>
          <a:p>
            <a:pPr>
              <a:buFont typeface="Monotype Sorts" pitchFamily="2" charset="2"/>
              <a:buNone/>
            </a:pPr>
            <a:r>
              <a:rPr lang="en-US" altLang="en-US" sz="2000">
                <a:solidFill>
                  <a:schemeClr val="bg2"/>
                </a:solidFill>
              </a:rPr>
              <a:t>      return o2;</a:t>
            </a:r>
          </a:p>
          <a:p>
            <a:pPr>
              <a:buFont typeface="Monotype Sorts" pitchFamily="2" charset="2"/>
              <a:buNone/>
            </a:pPr>
            <a:r>
              <a:rPr lang="en-US" altLang="en-US" sz="2000">
                <a:solidFill>
                  <a:schemeClr val="bg2"/>
                </a:solidFill>
              </a:rPr>
              <a:t>  }</a:t>
            </a:r>
          </a:p>
          <a:p>
            <a:pPr>
              <a:buFont typeface="Monotype Sorts" pitchFamily="2" charset="2"/>
              <a:buNone/>
            </a:pPr>
            <a:r>
              <a:rPr lang="en-US" altLang="en-US" sz="2000">
                <a:solidFill>
                  <a:schemeClr val="bg2"/>
                </a:solidFill>
              </a:rPr>
              <a:t>}</a:t>
            </a:r>
          </a:p>
        </p:txBody>
      </p:sp>
      <p:sp>
        <p:nvSpPr>
          <p:cNvPr id="232453" name="Rectangle 5"/>
          <p:cNvSpPr>
            <a:spLocks noChangeArrowheads="1"/>
          </p:cNvSpPr>
          <p:nvPr/>
        </p:nvSpPr>
        <p:spPr bwMode="auto">
          <a:xfrm>
            <a:off x="228600" y="4876800"/>
            <a:ext cx="868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990600" indent="-533400">
              <a:spcBef>
                <a:spcPct val="20000"/>
              </a:spcBef>
              <a:buClr>
                <a:schemeClr val="tx1"/>
              </a:buClr>
              <a:buChar char="–"/>
              <a:defRPr sz="2800">
                <a:solidFill>
                  <a:schemeClr val="tx1"/>
                </a:solidFill>
                <a:latin typeface="Times New Roman" pitchFamily="18" charset="0"/>
              </a:defRPr>
            </a:lvl2pPr>
            <a:lvl3pPr marL="1371600" indent="-4572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752600" indent="-381000">
              <a:spcBef>
                <a:spcPct val="20000"/>
              </a:spcBef>
              <a:buClr>
                <a:schemeClr val="tx1"/>
              </a:buClr>
              <a:buChar char="–"/>
              <a:defRPr sz="2000">
                <a:solidFill>
                  <a:schemeClr val="tx1"/>
                </a:solidFill>
                <a:latin typeface="Times New Roman" pitchFamily="18" charset="0"/>
              </a:defRPr>
            </a:lvl4pPr>
            <a:lvl5pPr marL="2209800" indent="-381000">
              <a:spcBef>
                <a:spcPct val="20000"/>
              </a:spcBef>
              <a:buClr>
                <a:schemeClr val="tx2"/>
              </a:buClr>
              <a:buChar char="•"/>
              <a:defRPr sz="2000">
                <a:solidFill>
                  <a:schemeClr val="tx1"/>
                </a:solidFill>
                <a:latin typeface="Times New Roman" pitchFamily="18" charset="0"/>
              </a:defRPr>
            </a:lvl5pPr>
            <a:lvl6pPr marL="2667000" indent="-3810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3124200" indent="-3810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581400" indent="-3810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4038600" indent="-3810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buFont typeface="Monotype Sorts" pitchFamily="2" charset="2"/>
              <a:buNone/>
            </a:pPr>
            <a:r>
              <a:rPr lang="en-US" altLang="en-US" sz="2800"/>
              <a:t>Runtime Error: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823A06B-2BFC-4963-B902-D7AB51649537}" type="slidenum">
              <a:rPr lang="en-US" altLang="en-US"/>
              <a:pPr/>
              <a:t>12</a:t>
            </a:fld>
            <a:endParaRPr lang="en-US" altLang="en-US"/>
          </a:p>
        </p:txBody>
      </p:sp>
      <p:sp>
        <p:nvSpPr>
          <p:cNvPr id="234498" name="Rectangle 2"/>
          <p:cNvSpPr>
            <a:spLocks noGrp="1" noChangeArrowheads="1"/>
          </p:cNvSpPr>
          <p:nvPr>
            <p:ph type="title"/>
          </p:nvPr>
        </p:nvSpPr>
        <p:spPr>
          <a:xfrm>
            <a:off x="685800" y="228600"/>
            <a:ext cx="7772400" cy="685800"/>
          </a:xfrm>
        </p:spPr>
        <p:txBody>
          <a:bodyPr/>
          <a:lstStyle/>
          <a:p>
            <a:r>
              <a:rPr lang="en-US" altLang="en-US"/>
              <a:t>Make it Safe </a:t>
            </a:r>
          </a:p>
        </p:txBody>
      </p:sp>
      <p:sp>
        <p:nvSpPr>
          <p:cNvPr id="234499" name="Rectangle 3"/>
          <p:cNvSpPr>
            <a:spLocks noGrp="1" noChangeArrowheads="1"/>
          </p:cNvSpPr>
          <p:nvPr>
            <p:ph type="body" idx="1"/>
          </p:nvPr>
        </p:nvSpPr>
        <p:spPr>
          <a:xfrm>
            <a:off x="228600" y="5562600"/>
            <a:ext cx="8686800" cy="533400"/>
          </a:xfrm>
          <a:noFill/>
          <a:ln/>
        </p:spPr>
        <p:txBody>
          <a:bodyPr/>
          <a:lstStyle/>
          <a:p>
            <a:pPr marL="609600" indent="-609600">
              <a:buFont typeface="Monotype Sorts" pitchFamily="2" charset="2"/>
              <a:buNone/>
            </a:pPr>
            <a:r>
              <a:rPr lang="en-US" altLang="en-US" sz="2800"/>
              <a:t>Max.max("Welcome", 23); </a:t>
            </a:r>
          </a:p>
        </p:txBody>
      </p:sp>
      <p:sp>
        <p:nvSpPr>
          <p:cNvPr id="234500" name="Rectangle 4"/>
          <p:cNvSpPr>
            <a:spLocks noChangeArrowheads="1"/>
          </p:cNvSpPr>
          <p:nvPr/>
        </p:nvSpPr>
        <p:spPr bwMode="auto">
          <a:xfrm>
            <a:off x="228600" y="1066800"/>
            <a:ext cx="8382000" cy="43434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990600" indent="-533400">
              <a:spcBef>
                <a:spcPct val="20000"/>
              </a:spcBef>
              <a:buClr>
                <a:schemeClr val="tx1"/>
              </a:buClr>
              <a:buChar char="–"/>
              <a:defRPr sz="2800">
                <a:solidFill>
                  <a:schemeClr val="tx1"/>
                </a:solidFill>
                <a:latin typeface="Times New Roman" pitchFamily="18" charset="0"/>
              </a:defRPr>
            </a:lvl2pPr>
            <a:lvl3pPr marL="1371600" indent="-4572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752600" indent="-381000">
              <a:spcBef>
                <a:spcPct val="20000"/>
              </a:spcBef>
              <a:buClr>
                <a:schemeClr val="tx1"/>
              </a:buClr>
              <a:buChar char="–"/>
              <a:defRPr sz="2000">
                <a:solidFill>
                  <a:schemeClr val="tx1"/>
                </a:solidFill>
                <a:latin typeface="Times New Roman" pitchFamily="18" charset="0"/>
              </a:defRPr>
            </a:lvl4pPr>
            <a:lvl5pPr marL="2209800" indent="-381000">
              <a:spcBef>
                <a:spcPct val="20000"/>
              </a:spcBef>
              <a:buClr>
                <a:schemeClr val="tx2"/>
              </a:buClr>
              <a:buChar char="•"/>
              <a:defRPr sz="2000">
                <a:solidFill>
                  <a:schemeClr val="tx1"/>
                </a:solidFill>
                <a:latin typeface="Times New Roman" pitchFamily="18" charset="0"/>
              </a:defRPr>
            </a:lvl5pPr>
            <a:lvl6pPr marL="2667000" indent="-3810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3124200" indent="-3810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581400" indent="-3810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4038600" indent="-3810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buFont typeface="Monotype Sorts" pitchFamily="2" charset="2"/>
              <a:buNone/>
            </a:pPr>
            <a:r>
              <a:rPr lang="en-US" altLang="en-US" sz="2400">
                <a:solidFill>
                  <a:schemeClr val="bg2"/>
                </a:solidFill>
              </a:rPr>
              <a:t>// Max1.java: Find a maximum object</a:t>
            </a:r>
          </a:p>
          <a:p>
            <a:pPr>
              <a:buFont typeface="Monotype Sorts" pitchFamily="2" charset="2"/>
              <a:buNone/>
            </a:pPr>
            <a:r>
              <a:rPr lang="en-US" altLang="en-US" sz="2400">
                <a:solidFill>
                  <a:schemeClr val="bg2"/>
                </a:solidFill>
              </a:rPr>
              <a:t>public class Max1 {</a:t>
            </a:r>
          </a:p>
          <a:p>
            <a:pPr>
              <a:buFont typeface="Monotype Sorts" pitchFamily="2" charset="2"/>
              <a:buNone/>
            </a:pPr>
            <a:r>
              <a:rPr lang="en-US" altLang="en-US" sz="2400">
                <a:solidFill>
                  <a:schemeClr val="bg2"/>
                </a:solidFill>
              </a:rPr>
              <a:t>  /** Return the maximum between two objects */</a:t>
            </a:r>
          </a:p>
          <a:p>
            <a:pPr>
              <a:buFont typeface="Monotype Sorts" pitchFamily="2" charset="2"/>
              <a:buNone/>
            </a:pPr>
            <a:r>
              <a:rPr lang="en-US" altLang="en-US" sz="2400">
                <a:solidFill>
                  <a:schemeClr val="bg2"/>
                </a:solidFill>
              </a:rPr>
              <a:t>  public static &lt;E extends Comparable&lt;E&gt;&gt; E max(E o1, E o2) {   </a:t>
            </a:r>
          </a:p>
          <a:p>
            <a:pPr>
              <a:buFont typeface="Monotype Sorts" pitchFamily="2" charset="2"/>
              <a:buNone/>
            </a:pPr>
            <a:r>
              <a:rPr lang="en-US" altLang="en-US" sz="2400">
                <a:solidFill>
                  <a:schemeClr val="bg2"/>
                </a:solidFill>
              </a:rPr>
              <a:t>    if (o1.compareTo(o2) &gt; 0)</a:t>
            </a:r>
          </a:p>
          <a:p>
            <a:pPr>
              <a:buFont typeface="Monotype Sorts" pitchFamily="2" charset="2"/>
              <a:buNone/>
            </a:pPr>
            <a:r>
              <a:rPr lang="en-US" altLang="en-US" sz="2400">
                <a:solidFill>
                  <a:schemeClr val="bg2"/>
                </a:solidFill>
              </a:rPr>
              <a:t>      return o1;</a:t>
            </a:r>
          </a:p>
          <a:p>
            <a:pPr>
              <a:buFont typeface="Monotype Sorts" pitchFamily="2" charset="2"/>
              <a:buNone/>
            </a:pPr>
            <a:r>
              <a:rPr lang="en-US" altLang="en-US" sz="2400">
                <a:solidFill>
                  <a:schemeClr val="bg2"/>
                </a:solidFill>
              </a:rPr>
              <a:t>    else</a:t>
            </a:r>
          </a:p>
          <a:p>
            <a:pPr>
              <a:buFont typeface="Monotype Sorts" pitchFamily="2" charset="2"/>
              <a:buNone/>
            </a:pPr>
            <a:r>
              <a:rPr lang="en-US" altLang="en-US" sz="2400">
                <a:solidFill>
                  <a:schemeClr val="bg2"/>
                </a:solidFill>
              </a:rPr>
              <a:t>      return o2;</a:t>
            </a:r>
          </a:p>
          <a:p>
            <a:pPr>
              <a:buFont typeface="Monotype Sorts" pitchFamily="2" charset="2"/>
              <a:buNone/>
            </a:pPr>
            <a:r>
              <a:rPr lang="en-US" altLang="en-US" sz="2400">
                <a:solidFill>
                  <a:schemeClr val="bg2"/>
                </a:solidFill>
              </a:rPr>
              <a:t>  }</a:t>
            </a:r>
          </a:p>
          <a:p>
            <a:pPr>
              <a:buFont typeface="Monotype Sorts" pitchFamily="2" charset="2"/>
              <a:buNone/>
            </a:pPr>
            <a:r>
              <a:rPr lang="en-US" altLang="en-US" sz="2400">
                <a:solidFill>
                  <a:schemeClr val="bg2"/>
                </a:solidFill>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843D0414-6EB5-4713-92A2-0B3FE9C0DD7C}" type="slidenum">
              <a:rPr lang="en-US" altLang="en-US"/>
              <a:pPr/>
              <a:t>13</a:t>
            </a:fld>
            <a:endParaRPr lang="en-US" altLang="en-US"/>
          </a:p>
        </p:txBody>
      </p:sp>
      <p:sp>
        <p:nvSpPr>
          <p:cNvPr id="252930" name="Rectangle 2"/>
          <p:cNvSpPr>
            <a:spLocks noGrp="1" noChangeArrowheads="1"/>
          </p:cNvSpPr>
          <p:nvPr>
            <p:ph type="title"/>
          </p:nvPr>
        </p:nvSpPr>
        <p:spPr>
          <a:xfrm>
            <a:off x="685800" y="228600"/>
            <a:ext cx="7772400" cy="685800"/>
          </a:xfrm>
        </p:spPr>
        <p:txBody>
          <a:bodyPr/>
          <a:lstStyle/>
          <a:p>
            <a:r>
              <a:rPr lang="en-US" altLang="en-US" sz="4000"/>
              <a:t>Compile Time Checking</a:t>
            </a:r>
            <a:r>
              <a:rPr lang="en-US" altLang="en-US"/>
              <a:t> </a:t>
            </a:r>
            <a:r>
              <a:rPr lang="en-US" altLang="en-US" sz="4000"/>
              <a:t> </a:t>
            </a:r>
          </a:p>
        </p:txBody>
      </p:sp>
      <p:sp>
        <p:nvSpPr>
          <p:cNvPr id="252931" name="Rectangle 3"/>
          <p:cNvSpPr>
            <a:spLocks noGrp="1" noChangeArrowheads="1"/>
          </p:cNvSpPr>
          <p:nvPr>
            <p:ph type="body" idx="1"/>
          </p:nvPr>
        </p:nvSpPr>
        <p:spPr>
          <a:xfrm>
            <a:off x="228600" y="1219200"/>
            <a:ext cx="8686800" cy="2667000"/>
          </a:xfrm>
        </p:spPr>
        <p:txBody>
          <a:bodyPr/>
          <a:lstStyle/>
          <a:p>
            <a:pPr marL="0" indent="0">
              <a:spcBef>
                <a:spcPct val="0"/>
              </a:spcBef>
              <a:buFont typeface="Monotype Sorts" pitchFamily="2" charset="2"/>
              <a:buNone/>
            </a:pPr>
            <a:r>
              <a:rPr lang="en-US" altLang="en-US"/>
              <a:t>For example, the compiler checks whether generics is used correctly for the following code in (a) and translates it into the equivalent code in (b) for runtime use. The code in (b) uses the raw type.</a:t>
            </a:r>
          </a:p>
        </p:txBody>
      </p:sp>
      <p:sp>
        <p:nvSpPr>
          <p:cNvPr id="252933" name="Rectangle 5"/>
          <p:cNvSpPr>
            <a:spLocks noChangeArrowheads="1"/>
          </p:cNvSpPr>
          <p:nvPr/>
        </p:nvSpPr>
        <p:spPr bwMode="auto">
          <a:xfrm>
            <a:off x="0" y="3055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52932" name="Object 4"/>
          <p:cNvGraphicFramePr>
            <a:graphicFrameLocks noChangeAspect="1"/>
          </p:cNvGraphicFramePr>
          <p:nvPr/>
        </p:nvGraphicFramePr>
        <p:xfrm>
          <a:off x="228600" y="4114800"/>
          <a:ext cx="8839200" cy="1201738"/>
        </p:xfrm>
        <a:graphic>
          <a:graphicData uri="http://schemas.openxmlformats.org/presentationml/2006/ole">
            <mc:AlternateContent xmlns:mc="http://schemas.openxmlformats.org/markup-compatibility/2006">
              <mc:Choice xmlns:v="urn:schemas-microsoft-com:vml" Requires="v">
                <p:oleObj spid="_x0000_s252937" name="Picture" r:id="rId4" imgW="6291072" imgH="851916" progId="Word.Picture.8">
                  <p:embed/>
                </p:oleObj>
              </mc:Choice>
              <mc:Fallback>
                <p:oleObj name="Picture" r:id="rId4" imgW="6291072" imgH="851916"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114800"/>
                        <a:ext cx="8839200" cy="1201738"/>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8EFE9CB-8671-4550-B0E2-863C9CDE39A6}" type="slidenum">
              <a:rPr lang="en-US" altLang="en-US"/>
              <a:pPr/>
              <a:t>14</a:t>
            </a:fld>
            <a:endParaRPr lang="en-US" altLang="en-US"/>
          </a:p>
        </p:txBody>
      </p:sp>
      <p:sp>
        <p:nvSpPr>
          <p:cNvPr id="254978" name="Rectangle 2"/>
          <p:cNvSpPr>
            <a:spLocks noGrp="1" noChangeArrowheads="1"/>
          </p:cNvSpPr>
          <p:nvPr>
            <p:ph type="title"/>
          </p:nvPr>
        </p:nvSpPr>
        <p:spPr>
          <a:xfrm>
            <a:off x="685800" y="228600"/>
            <a:ext cx="7772400" cy="685800"/>
          </a:xfrm>
        </p:spPr>
        <p:txBody>
          <a:bodyPr/>
          <a:lstStyle/>
          <a:p>
            <a:r>
              <a:rPr lang="en-US" altLang="en-US" sz="4000"/>
              <a:t>Important Facts </a:t>
            </a:r>
          </a:p>
        </p:txBody>
      </p:sp>
      <p:sp>
        <p:nvSpPr>
          <p:cNvPr id="254979" name="Rectangle 3"/>
          <p:cNvSpPr>
            <a:spLocks noGrp="1" noChangeArrowheads="1"/>
          </p:cNvSpPr>
          <p:nvPr>
            <p:ph type="body" idx="1"/>
          </p:nvPr>
        </p:nvSpPr>
        <p:spPr>
          <a:xfrm>
            <a:off x="228600" y="1066800"/>
            <a:ext cx="8686800" cy="5181600"/>
          </a:xfrm>
        </p:spPr>
        <p:txBody>
          <a:bodyPr/>
          <a:lstStyle/>
          <a:p>
            <a:pPr marL="0" indent="0">
              <a:lnSpc>
                <a:spcPct val="90000"/>
              </a:lnSpc>
              <a:buFont typeface="Monotype Sorts" pitchFamily="2" charset="2"/>
              <a:buNone/>
            </a:pPr>
            <a:r>
              <a:rPr lang="en-US" altLang="en-US" sz="3600"/>
              <a:t>It is important to note that a generic class is shared by all its instances regardless of its actual generic type. </a:t>
            </a:r>
          </a:p>
          <a:p>
            <a:pPr marL="0" indent="0">
              <a:lnSpc>
                <a:spcPct val="90000"/>
              </a:lnSpc>
              <a:buFont typeface="Monotype Sorts" pitchFamily="2" charset="2"/>
              <a:buNone/>
            </a:pPr>
            <a:endParaRPr lang="en-US" altLang="en-US" sz="3600"/>
          </a:p>
          <a:p>
            <a:pPr lvl="1">
              <a:lnSpc>
                <a:spcPct val="90000"/>
              </a:lnSpc>
              <a:buFontTx/>
              <a:buNone/>
            </a:pPr>
            <a:r>
              <a:rPr lang="en-US" altLang="en-US" sz="2400"/>
              <a:t>GenericStack&lt;String&gt; stack1 = new GenericStack&lt;String&gt;();</a:t>
            </a:r>
          </a:p>
          <a:p>
            <a:pPr lvl="1">
              <a:lnSpc>
                <a:spcPct val="90000"/>
              </a:lnSpc>
              <a:buFontTx/>
              <a:buNone/>
            </a:pPr>
            <a:r>
              <a:rPr lang="en-US" altLang="en-US" sz="2400"/>
              <a:t>GenericStack&lt;Integer&gt; stack2 = new GenericStack&lt;Integer&gt;();</a:t>
            </a:r>
          </a:p>
          <a:p>
            <a:pPr lvl="1">
              <a:lnSpc>
                <a:spcPct val="90000"/>
              </a:lnSpc>
              <a:buFontTx/>
              <a:buNone/>
            </a:pPr>
            <a:endParaRPr lang="en-US" altLang="en-US" sz="2400"/>
          </a:p>
          <a:p>
            <a:pPr marL="0" indent="0">
              <a:lnSpc>
                <a:spcPct val="90000"/>
              </a:lnSpc>
              <a:buFont typeface="Monotype Sorts" pitchFamily="2" charset="2"/>
              <a:buNone/>
            </a:pPr>
            <a:r>
              <a:rPr lang="en-US" altLang="en-US"/>
              <a:t>Although </a:t>
            </a:r>
            <a:r>
              <a:rPr lang="en-US" altLang="en-US" u="sng"/>
              <a:t>GenericStack&lt;String&gt;</a:t>
            </a:r>
            <a:r>
              <a:rPr lang="en-US" altLang="en-US"/>
              <a:t> and </a:t>
            </a:r>
            <a:r>
              <a:rPr lang="en-US" altLang="en-US" u="sng"/>
              <a:t>GenericStack&lt;Integer&gt;</a:t>
            </a:r>
            <a:r>
              <a:rPr lang="en-US" altLang="en-US"/>
              <a:t> are two types, but there is only one class </a:t>
            </a:r>
            <a:r>
              <a:rPr lang="en-US" altLang="en-US" u="sng"/>
              <a:t>GenericStack</a:t>
            </a:r>
            <a:r>
              <a:rPr lang="en-US" altLang="en-US"/>
              <a:t> loaded into the JVM.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B161C1FF-3534-47BA-8ED4-25CC44670FAB}" type="slidenum">
              <a:rPr lang="en-US" altLang="en-US"/>
              <a:pPr/>
              <a:t>15</a:t>
            </a:fld>
            <a:endParaRPr lang="en-US" altLang="en-US"/>
          </a:p>
        </p:txBody>
      </p:sp>
      <p:sp>
        <p:nvSpPr>
          <p:cNvPr id="250882" name="Rectangle 2"/>
          <p:cNvSpPr>
            <a:spLocks noGrp="1" noChangeArrowheads="1"/>
          </p:cNvSpPr>
          <p:nvPr>
            <p:ph type="title"/>
          </p:nvPr>
        </p:nvSpPr>
        <p:spPr>
          <a:xfrm>
            <a:off x="685800" y="228600"/>
            <a:ext cx="7772400" cy="685800"/>
          </a:xfrm>
        </p:spPr>
        <p:txBody>
          <a:bodyPr/>
          <a:lstStyle/>
          <a:p>
            <a:r>
              <a:rPr lang="en-US" altLang="en-US" sz="4000"/>
              <a:t>Restrictions on Generics </a:t>
            </a:r>
          </a:p>
        </p:txBody>
      </p:sp>
      <p:sp>
        <p:nvSpPr>
          <p:cNvPr id="250883" name="Rectangle 3"/>
          <p:cNvSpPr>
            <a:spLocks noGrp="1" noChangeArrowheads="1"/>
          </p:cNvSpPr>
          <p:nvPr>
            <p:ph type="body" idx="1"/>
          </p:nvPr>
        </p:nvSpPr>
        <p:spPr>
          <a:xfrm>
            <a:off x="228600" y="1447800"/>
            <a:ext cx="8686800" cy="4800600"/>
          </a:xfrm>
        </p:spPr>
        <p:txBody>
          <a:bodyPr/>
          <a:lstStyle/>
          <a:p>
            <a:pPr marL="517525" indent="-517525">
              <a:lnSpc>
                <a:spcPct val="90000"/>
              </a:lnSpc>
            </a:pPr>
            <a:r>
              <a:rPr lang="en-US" altLang="en-US" sz="2800"/>
              <a:t>Restriction 1: Cannot Create an Instance of a Generic Type. (i.e., new E()).</a:t>
            </a:r>
          </a:p>
          <a:p>
            <a:pPr marL="517525" indent="-517525">
              <a:lnSpc>
                <a:spcPct val="90000"/>
              </a:lnSpc>
            </a:pPr>
            <a:endParaRPr lang="en-US" altLang="en-US" sz="2800"/>
          </a:p>
          <a:p>
            <a:pPr marL="517525" indent="-517525">
              <a:lnSpc>
                <a:spcPct val="90000"/>
              </a:lnSpc>
            </a:pPr>
            <a:r>
              <a:rPr lang="en-US" altLang="en-US" sz="2800"/>
              <a:t>Restriction 2: Generic Array Creation is Not Allowed. (i.e., new E[100]).</a:t>
            </a:r>
          </a:p>
          <a:p>
            <a:pPr marL="517525" indent="-517525">
              <a:lnSpc>
                <a:spcPct val="90000"/>
              </a:lnSpc>
            </a:pPr>
            <a:endParaRPr lang="en-US" altLang="en-US" sz="2800"/>
          </a:p>
          <a:p>
            <a:pPr marL="517525" indent="-517525">
              <a:lnSpc>
                <a:spcPct val="90000"/>
              </a:lnSpc>
            </a:pPr>
            <a:r>
              <a:rPr lang="en-US" altLang="en-US" sz="2800"/>
              <a:t>Restriction 3: A Generic Type Parameter of a Class Is Not Allowed in a Static Context.</a:t>
            </a:r>
          </a:p>
          <a:p>
            <a:pPr marL="517525" indent="-517525">
              <a:lnSpc>
                <a:spcPct val="90000"/>
              </a:lnSpc>
            </a:pPr>
            <a:endParaRPr lang="en-US" altLang="en-US" sz="2800"/>
          </a:p>
          <a:p>
            <a:pPr marL="517525" indent="-517525">
              <a:lnSpc>
                <a:spcPct val="90000"/>
              </a:lnSpc>
            </a:pPr>
            <a:r>
              <a:rPr lang="en-US" altLang="en-US" sz="2800"/>
              <a:t>Restriction 4: Exception Classes Cannot be Generic.</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98F9637E-2973-4BEC-AB1A-EA352111448C}" type="slidenum">
              <a:rPr lang="en-US" altLang="en-US"/>
              <a:pPr/>
              <a:t>16</a:t>
            </a:fld>
            <a:endParaRPr lang="en-US" altLang="en-US"/>
          </a:p>
        </p:txBody>
      </p:sp>
      <p:sp>
        <p:nvSpPr>
          <p:cNvPr id="242691" name="Rectangle 3"/>
          <p:cNvSpPr>
            <a:spLocks noChangeArrowheads="1"/>
          </p:cNvSpPr>
          <p:nvPr/>
        </p:nvSpPr>
        <p:spPr bwMode="auto">
          <a:xfrm>
            <a:off x="217170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42693" name="Rectangle 5"/>
          <p:cNvSpPr>
            <a:spLocks noGrp="1" noChangeArrowheads="1"/>
          </p:cNvSpPr>
          <p:nvPr>
            <p:ph type="title"/>
          </p:nvPr>
        </p:nvSpPr>
        <p:spPr/>
        <p:txBody>
          <a:bodyPr/>
          <a:lstStyle/>
          <a:p>
            <a:r>
              <a:rPr lang="en-US" altLang="en-US"/>
              <a:t>UML Diagram</a:t>
            </a:r>
          </a:p>
        </p:txBody>
      </p:sp>
      <p:sp>
        <p:nvSpPr>
          <p:cNvPr id="242695" name="Rectangle 7"/>
          <p:cNvSpPr>
            <a:spLocks noChangeArrowheads="1"/>
          </p:cNvSpPr>
          <p:nvPr/>
        </p:nvSpPr>
        <p:spPr bwMode="auto">
          <a:xfrm>
            <a:off x="0" y="2781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42694" name="Object 6"/>
          <p:cNvGraphicFramePr>
            <a:graphicFrameLocks noChangeAspect="1"/>
          </p:cNvGraphicFramePr>
          <p:nvPr/>
        </p:nvGraphicFramePr>
        <p:xfrm>
          <a:off x="0" y="1676400"/>
          <a:ext cx="8915400" cy="2706688"/>
        </p:xfrm>
        <a:graphic>
          <a:graphicData uri="http://schemas.openxmlformats.org/presentationml/2006/ole">
            <mc:AlternateContent xmlns:mc="http://schemas.openxmlformats.org/markup-compatibility/2006">
              <mc:Choice xmlns:v="urn:schemas-microsoft-com:vml" Requires="v">
                <p:oleObj spid="_x0000_s242699" name="Picture" r:id="rId3" imgW="4270248" imgH="1293876" progId="Word.Picture.8">
                  <p:embed/>
                </p:oleObj>
              </mc:Choice>
              <mc:Fallback>
                <p:oleObj name="Picture" r:id="rId3" imgW="4270248" imgH="1293876"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76400"/>
                        <a:ext cx="8915400" cy="2706688"/>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4620A4D-C831-4098-9774-64D743175DC4}" type="slidenum">
              <a:rPr lang="en-US" altLang="en-US"/>
              <a:pPr/>
              <a:t>2</a:t>
            </a:fld>
            <a:endParaRPr lang="en-US" altLang="en-US"/>
          </a:p>
        </p:txBody>
      </p:sp>
      <p:sp>
        <p:nvSpPr>
          <p:cNvPr id="244738" name="Rectangle 2"/>
          <p:cNvSpPr>
            <a:spLocks noGrp="1" noChangeArrowheads="1"/>
          </p:cNvSpPr>
          <p:nvPr>
            <p:ph type="title"/>
          </p:nvPr>
        </p:nvSpPr>
        <p:spPr>
          <a:xfrm>
            <a:off x="685800" y="228600"/>
            <a:ext cx="7772400" cy="685800"/>
          </a:xfrm>
        </p:spPr>
        <p:txBody>
          <a:bodyPr/>
          <a:lstStyle/>
          <a:p>
            <a:r>
              <a:rPr lang="en-US" altLang="en-US" sz="4000"/>
              <a:t>What is Generics? </a:t>
            </a:r>
          </a:p>
        </p:txBody>
      </p:sp>
      <p:sp>
        <p:nvSpPr>
          <p:cNvPr id="244739" name="Rectangle 3"/>
          <p:cNvSpPr>
            <a:spLocks noGrp="1" noChangeArrowheads="1"/>
          </p:cNvSpPr>
          <p:nvPr>
            <p:ph type="body" idx="1"/>
          </p:nvPr>
        </p:nvSpPr>
        <p:spPr>
          <a:xfrm>
            <a:off x="228600" y="1219200"/>
            <a:ext cx="8686800" cy="5029200"/>
          </a:xfrm>
        </p:spPr>
        <p:txBody>
          <a:bodyPr/>
          <a:lstStyle/>
          <a:p>
            <a:pPr marL="457200" indent="-457200"/>
            <a:r>
              <a:rPr lang="en-US" altLang="en-US" sz="2800" i="1" dirty="0"/>
              <a:t>Generics</a:t>
            </a:r>
            <a:r>
              <a:rPr lang="en-US" altLang="en-US" sz="2800" dirty="0"/>
              <a:t> is the capability to parameterize types. With this capability, you can define a class or a method with generic types that can be substituted using concrete types by the compiler. For example, you may define a generic stack class that stores the elements of a generic type. From this generic class, you may create a stack object for holding strings and a stack object for holding numbers. Here, strings and numbers are concrete types that replace the generic type.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B41F1E45-7B27-4BC5-94E7-41AB3C956A2B}" type="slidenum">
              <a:rPr lang="en-US" altLang="en-US"/>
              <a:pPr/>
              <a:t>3</a:t>
            </a:fld>
            <a:endParaRPr lang="en-US" altLang="en-US"/>
          </a:p>
        </p:txBody>
      </p:sp>
      <p:sp>
        <p:nvSpPr>
          <p:cNvPr id="248834" name="Rectangle 2"/>
          <p:cNvSpPr>
            <a:spLocks noGrp="1" noChangeArrowheads="1"/>
          </p:cNvSpPr>
          <p:nvPr>
            <p:ph type="title"/>
          </p:nvPr>
        </p:nvSpPr>
        <p:spPr>
          <a:xfrm>
            <a:off x="685800" y="228600"/>
            <a:ext cx="7772400" cy="685800"/>
          </a:xfrm>
        </p:spPr>
        <p:txBody>
          <a:bodyPr/>
          <a:lstStyle/>
          <a:p>
            <a:r>
              <a:rPr lang="en-US" altLang="en-US" sz="4000"/>
              <a:t>Why Generics? </a:t>
            </a:r>
          </a:p>
        </p:txBody>
      </p:sp>
      <p:sp>
        <p:nvSpPr>
          <p:cNvPr id="248835" name="Rectangle 3"/>
          <p:cNvSpPr>
            <a:spLocks noGrp="1" noChangeArrowheads="1"/>
          </p:cNvSpPr>
          <p:nvPr>
            <p:ph type="body" idx="1"/>
          </p:nvPr>
        </p:nvSpPr>
        <p:spPr>
          <a:xfrm>
            <a:off x="228600" y="1219200"/>
            <a:ext cx="8686800" cy="5029200"/>
          </a:xfrm>
        </p:spPr>
        <p:txBody>
          <a:bodyPr/>
          <a:lstStyle/>
          <a:p>
            <a:pPr marL="457200" indent="-457200"/>
            <a:r>
              <a:rPr lang="en-US" altLang="en-US"/>
              <a:t>The key benefit of generics is to enable errors to be detected at compile time rather than at runtime. A generic class or method permits you to specify allowable types of objects that the class or method may work with. If you attempt to use the class or method with an incompatible object, the compile error occurs.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1"/>
          </p:nvPr>
        </p:nvSpPr>
        <p:spPr/>
        <p:txBody>
          <a:bodyPr/>
          <a:lstStyle/>
          <a:p>
            <a:fld id="{FCA18593-A651-4B26-914D-4B6F4528EB34}" type="slidenum">
              <a:rPr lang="en-US" altLang="en-US"/>
              <a:pPr/>
              <a:t>4</a:t>
            </a:fld>
            <a:endParaRPr lang="en-US" altLang="en-US"/>
          </a:p>
        </p:txBody>
      </p:sp>
      <p:sp>
        <p:nvSpPr>
          <p:cNvPr id="238594" name="Rectangle 2"/>
          <p:cNvSpPr>
            <a:spLocks noGrp="1" noChangeArrowheads="1"/>
          </p:cNvSpPr>
          <p:nvPr>
            <p:ph type="title"/>
          </p:nvPr>
        </p:nvSpPr>
        <p:spPr>
          <a:xfrm>
            <a:off x="4724400" y="304800"/>
            <a:ext cx="3962400" cy="685800"/>
          </a:xfrm>
        </p:spPr>
        <p:txBody>
          <a:bodyPr/>
          <a:lstStyle/>
          <a:p>
            <a:pPr algn="l"/>
            <a:r>
              <a:rPr lang="en-US" altLang="en-US" sz="3800"/>
              <a:t>Generic Type</a:t>
            </a:r>
          </a:p>
        </p:txBody>
      </p:sp>
      <p:sp>
        <p:nvSpPr>
          <p:cNvPr id="238595" name="Rectangle 3"/>
          <p:cNvSpPr>
            <a:spLocks noChangeArrowheads="1"/>
          </p:cNvSpPr>
          <p:nvPr/>
        </p:nvSpPr>
        <p:spPr bwMode="auto">
          <a:xfrm>
            <a:off x="0" y="2887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8596" name="Rectangle 4"/>
          <p:cNvSpPr>
            <a:spLocks noChangeArrowheads="1"/>
          </p:cNvSpPr>
          <p:nvPr/>
        </p:nvSpPr>
        <p:spPr bwMode="auto">
          <a:xfrm>
            <a:off x="0" y="2887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38597" name="Object 5"/>
          <p:cNvGraphicFramePr>
            <a:graphicFrameLocks noChangeAspect="1"/>
          </p:cNvGraphicFramePr>
          <p:nvPr/>
        </p:nvGraphicFramePr>
        <p:xfrm>
          <a:off x="228600" y="1295400"/>
          <a:ext cx="8686800" cy="1863725"/>
        </p:xfrm>
        <a:graphic>
          <a:graphicData uri="http://schemas.openxmlformats.org/presentationml/2006/ole">
            <mc:AlternateContent xmlns:mc="http://schemas.openxmlformats.org/markup-compatibility/2006">
              <mc:Choice xmlns:v="urn:schemas-microsoft-com:vml" Requires="v">
                <p:oleObj spid="_x0000_s238612" name="Picture" r:id="rId4" imgW="5045964" imgH="1085088" progId="Word.Picture.8">
                  <p:embed/>
                </p:oleObj>
              </mc:Choice>
              <mc:Fallback>
                <p:oleObj name="Picture" r:id="rId4" imgW="5045964" imgH="1085088"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295400"/>
                        <a:ext cx="8686800" cy="1863725"/>
                      </a:xfrm>
                      <a:prstGeom prst="rect">
                        <a:avLst/>
                      </a:prstGeom>
                      <a:solidFill>
                        <a:schemeClr val="tx1"/>
                      </a:solidFill>
                    </p:spPr>
                  </p:pic>
                </p:oleObj>
              </mc:Fallback>
            </mc:AlternateContent>
          </a:graphicData>
        </a:graphic>
      </p:graphicFrame>
      <p:sp>
        <p:nvSpPr>
          <p:cNvPr id="238598" name="Rectangle 6"/>
          <p:cNvSpPr>
            <a:spLocks noChangeArrowheads="1"/>
          </p:cNvSpPr>
          <p:nvPr/>
        </p:nvSpPr>
        <p:spPr bwMode="auto">
          <a:xfrm>
            <a:off x="4495800" y="3429000"/>
            <a:ext cx="4343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defRPr sz="4400">
                <a:solidFill>
                  <a:schemeClr val="tx2"/>
                </a:solidFill>
                <a:latin typeface="Times New Roman" pitchFamily="18" charset="0"/>
              </a:defRPr>
            </a:lvl1pPr>
            <a:lvl2pPr algn="ctr">
              <a:defRPr sz="4400">
                <a:solidFill>
                  <a:schemeClr val="tx2"/>
                </a:solidFill>
                <a:latin typeface="Times New Roman" pitchFamily="18" charset="0"/>
              </a:defRPr>
            </a:lvl2pPr>
            <a:lvl3pPr algn="ctr">
              <a:defRPr sz="4400">
                <a:solidFill>
                  <a:schemeClr val="tx2"/>
                </a:solidFill>
                <a:latin typeface="Times New Roman" pitchFamily="18" charset="0"/>
              </a:defRPr>
            </a:lvl3pPr>
            <a:lvl4pPr algn="ctr">
              <a:defRPr sz="4400">
                <a:solidFill>
                  <a:schemeClr val="tx2"/>
                </a:solidFill>
                <a:latin typeface="Times New Roman" pitchFamily="18" charset="0"/>
              </a:defRPr>
            </a:lvl4pPr>
            <a:lvl5pPr algn="ctr">
              <a:defRPr sz="4400">
                <a:solidFill>
                  <a:schemeClr val="tx2"/>
                </a:solidFill>
                <a:latin typeface="Times New Roman" pitchFamily="18" charset="0"/>
              </a:defRPr>
            </a:lvl5pPr>
            <a:lvl6pPr marL="457200" algn="ctr" eaLnBrk="0" fontAlgn="base" hangingPunct="0">
              <a:spcBef>
                <a:spcPct val="0"/>
              </a:spcBef>
              <a:spcAft>
                <a:spcPct val="0"/>
              </a:spcAft>
              <a:defRPr sz="4400">
                <a:solidFill>
                  <a:schemeClr val="tx2"/>
                </a:solidFill>
                <a:latin typeface="Times New Roman" pitchFamily="18" charset="0"/>
              </a:defRPr>
            </a:lvl6pPr>
            <a:lvl7pPr marL="914400" algn="ctr" eaLnBrk="0" fontAlgn="base" hangingPunct="0">
              <a:spcBef>
                <a:spcPct val="0"/>
              </a:spcBef>
              <a:spcAft>
                <a:spcPct val="0"/>
              </a:spcAft>
              <a:defRPr sz="4400">
                <a:solidFill>
                  <a:schemeClr val="tx2"/>
                </a:solidFill>
                <a:latin typeface="Times New Roman" pitchFamily="18" charset="0"/>
              </a:defRPr>
            </a:lvl7pPr>
            <a:lvl8pPr marL="1371600" algn="ctr" eaLnBrk="0" fontAlgn="base" hangingPunct="0">
              <a:spcBef>
                <a:spcPct val="0"/>
              </a:spcBef>
              <a:spcAft>
                <a:spcPct val="0"/>
              </a:spcAft>
              <a:defRPr sz="4400">
                <a:solidFill>
                  <a:schemeClr val="tx2"/>
                </a:solidFill>
                <a:latin typeface="Times New Roman" pitchFamily="18" charset="0"/>
              </a:defRPr>
            </a:lvl8pPr>
            <a:lvl9pPr marL="1828800" algn="ctr" eaLnBrk="0" fontAlgn="base" hangingPunct="0">
              <a:spcBef>
                <a:spcPct val="0"/>
              </a:spcBef>
              <a:spcAft>
                <a:spcPct val="0"/>
              </a:spcAft>
              <a:defRPr sz="4400">
                <a:solidFill>
                  <a:schemeClr val="tx2"/>
                </a:solidFill>
                <a:latin typeface="Times New Roman" pitchFamily="18" charset="0"/>
              </a:defRPr>
            </a:lvl9pPr>
          </a:lstStyle>
          <a:p>
            <a:pPr algn="l"/>
            <a:r>
              <a:rPr lang="en-US" altLang="en-US" sz="3800"/>
              <a:t>Generic Instantiation</a:t>
            </a:r>
            <a:r>
              <a:rPr lang="en-US" altLang="en-US"/>
              <a:t> </a:t>
            </a:r>
          </a:p>
        </p:txBody>
      </p:sp>
      <p:sp>
        <p:nvSpPr>
          <p:cNvPr id="238599" name="Text Box 7"/>
          <p:cNvSpPr txBox="1">
            <a:spLocks noChangeArrowheads="1"/>
          </p:cNvSpPr>
          <p:nvPr/>
        </p:nvSpPr>
        <p:spPr bwMode="auto">
          <a:xfrm>
            <a:off x="1600200" y="37338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Runtime error</a:t>
            </a:r>
          </a:p>
        </p:txBody>
      </p:sp>
      <p:sp>
        <p:nvSpPr>
          <p:cNvPr id="238600" name="Text Box 8"/>
          <p:cNvSpPr txBox="1">
            <a:spLocks noChangeArrowheads="1"/>
          </p:cNvSpPr>
          <p:nvPr/>
        </p:nvSpPr>
        <p:spPr bwMode="auto">
          <a:xfrm>
            <a:off x="6705600" y="59436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Compile error</a:t>
            </a:r>
          </a:p>
        </p:txBody>
      </p:sp>
      <p:sp>
        <p:nvSpPr>
          <p:cNvPr id="238601" name="Rectangle 9"/>
          <p:cNvSpPr>
            <a:spLocks noChangeArrowheads="1"/>
          </p:cNvSpPr>
          <p:nvPr/>
        </p:nvSpPr>
        <p:spPr bwMode="auto">
          <a:xfrm>
            <a:off x="0" y="3097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38602" name="Object 10"/>
          <p:cNvGraphicFramePr>
            <a:graphicFrameLocks noChangeAspect="1"/>
          </p:cNvGraphicFramePr>
          <p:nvPr/>
        </p:nvGraphicFramePr>
        <p:xfrm>
          <a:off x="144463" y="4419600"/>
          <a:ext cx="8999537" cy="1150938"/>
        </p:xfrm>
        <a:graphic>
          <a:graphicData uri="http://schemas.openxmlformats.org/presentationml/2006/ole">
            <mc:AlternateContent xmlns:mc="http://schemas.openxmlformats.org/markup-compatibility/2006">
              <mc:Choice xmlns:v="urn:schemas-microsoft-com:vml" Requires="v">
                <p:oleObj spid="_x0000_s238613" name="Picture" r:id="rId6" imgW="5176440" imgH="665640" progId="Word.Picture.8">
                  <p:embed/>
                </p:oleObj>
              </mc:Choice>
              <mc:Fallback>
                <p:oleObj name="Picture" r:id="rId6" imgW="5176440" imgH="665640" progId="Word.Picture.8">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463" y="4419600"/>
                        <a:ext cx="8999537" cy="1150938"/>
                      </a:xfrm>
                      <a:prstGeom prst="rect">
                        <a:avLst/>
                      </a:prstGeom>
                      <a:solidFill>
                        <a:schemeClr val="tx1"/>
                      </a:solidFill>
                    </p:spPr>
                  </p:pic>
                </p:oleObj>
              </mc:Fallback>
            </mc:AlternateContent>
          </a:graphicData>
        </a:graphic>
      </p:graphicFrame>
      <p:sp>
        <p:nvSpPr>
          <p:cNvPr id="238603" name="Line 11"/>
          <p:cNvSpPr>
            <a:spLocks noChangeShapeType="1"/>
          </p:cNvSpPr>
          <p:nvPr/>
        </p:nvSpPr>
        <p:spPr bwMode="auto">
          <a:xfrm>
            <a:off x="2743200" y="4114800"/>
            <a:ext cx="533400" cy="762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04" name="Line 12"/>
          <p:cNvSpPr>
            <a:spLocks noChangeShapeType="1"/>
          </p:cNvSpPr>
          <p:nvPr/>
        </p:nvSpPr>
        <p:spPr bwMode="auto">
          <a:xfrm flipH="1" flipV="1">
            <a:off x="7848600" y="5029200"/>
            <a:ext cx="0" cy="1066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05" name="Rectangle 13"/>
          <p:cNvSpPr>
            <a:spLocks noChangeArrowheads="1"/>
          </p:cNvSpPr>
          <p:nvPr/>
        </p:nvSpPr>
        <p:spPr bwMode="auto">
          <a:xfrm>
            <a:off x="3581400" y="5791200"/>
            <a:ext cx="2819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pPr>
            <a:r>
              <a:rPr lang="en-US" altLang="en-US" sz="2400"/>
              <a:t>Improves reliability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599"/>
                                        </p:tgtEl>
                                        <p:attrNameLst>
                                          <p:attrName>style.visibility</p:attrName>
                                        </p:attrNameLst>
                                      </p:cBhvr>
                                      <p:to>
                                        <p:strVal val="visible"/>
                                      </p:to>
                                    </p:set>
                                    <p:anim calcmode="lin" valueType="num">
                                      <p:cBhvr additive="base">
                                        <p:cTn id="7" dur="500" fill="hold"/>
                                        <p:tgtEl>
                                          <p:spTgt spid="238599"/>
                                        </p:tgtEl>
                                        <p:attrNameLst>
                                          <p:attrName>ppt_x</p:attrName>
                                        </p:attrNameLst>
                                      </p:cBhvr>
                                      <p:tavLst>
                                        <p:tav tm="0">
                                          <p:val>
                                            <p:strVal val="#ppt_x"/>
                                          </p:val>
                                        </p:tav>
                                        <p:tav tm="100000">
                                          <p:val>
                                            <p:strVal val="#ppt_x"/>
                                          </p:val>
                                        </p:tav>
                                      </p:tavLst>
                                    </p:anim>
                                    <p:anim calcmode="lin" valueType="num">
                                      <p:cBhvr additive="base">
                                        <p:cTn id="8" dur="500" fill="hold"/>
                                        <p:tgtEl>
                                          <p:spTgt spid="23859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38603"/>
                                        </p:tgtEl>
                                        <p:attrNameLst>
                                          <p:attrName>style.visibility</p:attrName>
                                        </p:attrNameLst>
                                      </p:cBhvr>
                                      <p:to>
                                        <p:strVal val="visible"/>
                                      </p:to>
                                    </p:set>
                                    <p:anim calcmode="lin" valueType="num">
                                      <p:cBhvr additive="base">
                                        <p:cTn id="12" dur="500" fill="hold"/>
                                        <p:tgtEl>
                                          <p:spTgt spid="238603"/>
                                        </p:tgtEl>
                                        <p:attrNameLst>
                                          <p:attrName>ppt_x</p:attrName>
                                        </p:attrNameLst>
                                      </p:cBhvr>
                                      <p:tavLst>
                                        <p:tav tm="0">
                                          <p:val>
                                            <p:strVal val="#ppt_x"/>
                                          </p:val>
                                        </p:tav>
                                        <p:tav tm="100000">
                                          <p:val>
                                            <p:strVal val="#ppt_x"/>
                                          </p:val>
                                        </p:tav>
                                      </p:tavLst>
                                    </p:anim>
                                    <p:anim calcmode="lin" valueType="num">
                                      <p:cBhvr additive="base">
                                        <p:cTn id="13" dur="500" fill="hold"/>
                                        <p:tgtEl>
                                          <p:spTgt spid="23860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38604"/>
                                        </p:tgtEl>
                                        <p:attrNameLst>
                                          <p:attrName>style.visibility</p:attrName>
                                        </p:attrNameLst>
                                      </p:cBhvr>
                                      <p:to>
                                        <p:strVal val="visible"/>
                                      </p:to>
                                    </p:set>
                                    <p:anim calcmode="lin" valueType="num">
                                      <p:cBhvr additive="base">
                                        <p:cTn id="18" dur="500" fill="hold"/>
                                        <p:tgtEl>
                                          <p:spTgt spid="238604"/>
                                        </p:tgtEl>
                                        <p:attrNameLst>
                                          <p:attrName>ppt_x</p:attrName>
                                        </p:attrNameLst>
                                      </p:cBhvr>
                                      <p:tavLst>
                                        <p:tav tm="0">
                                          <p:val>
                                            <p:strVal val="#ppt_x"/>
                                          </p:val>
                                        </p:tav>
                                        <p:tav tm="100000">
                                          <p:val>
                                            <p:strVal val="#ppt_x"/>
                                          </p:val>
                                        </p:tav>
                                      </p:tavLst>
                                    </p:anim>
                                    <p:anim calcmode="lin" valueType="num">
                                      <p:cBhvr additive="base">
                                        <p:cTn id="19" dur="500" fill="hold"/>
                                        <p:tgtEl>
                                          <p:spTgt spid="238604"/>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238600"/>
                                        </p:tgtEl>
                                        <p:attrNameLst>
                                          <p:attrName>style.visibility</p:attrName>
                                        </p:attrNameLst>
                                      </p:cBhvr>
                                      <p:to>
                                        <p:strVal val="visible"/>
                                      </p:to>
                                    </p:set>
                                    <p:anim calcmode="lin" valueType="num">
                                      <p:cBhvr additive="base">
                                        <p:cTn id="23" dur="500" fill="hold"/>
                                        <p:tgtEl>
                                          <p:spTgt spid="238600"/>
                                        </p:tgtEl>
                                        <p:attrNameLst>
                                          <p:attrName>ppt_x</p:attrName>
                                        </p:attrNameLst>
                                      </p:cBhvr>
                                      <p:tavLst>
                                        <p:tav tm="0">
                                          <p:val>
                                            <p:strVal val="#ppt_x"/>
                                          </p:val>
                                        </p:tav>
                                        <p:tav tm="100000">
                                          <p:val>
                                            <p:strVal val="#ppt_x"/>
                                          </p:val>
                                        </p:tav>
                                      </p:tavLst>
                                    </p:anim>
                                    <p:anim calcmode="lin" valueType="num">
                                      <p:cBhvr additive="base">
                                        <p:cTn id="24" dur="500" fill="hold"/>
                                        <p:tgtEl>
                                          <p:spTgt spid="2386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9" grpId="0" autoUpdateAnimBg="0"/>
      <p:bldP spid="238600" grpId="0" autoUpdateAnimBg="0"/>
      <p:bldP spid="238603" grpId="0" animBg="1"/>
      <p:bldP spid="23860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66EEF65E-DE75-4EF8-8999-FB9CFE63865F}" type="slidenum">
              <a:rPr lang="en-US" altLang="en-US"/>
              <a:pPr/>
              <a:t>5</a:t>
            </a:fld>
            <a:endParaRPr lang="en-US" altLang="en-US"/>
          </a:p>
        </p:txBody>
      </p:sp>
      <p:sp>
        <p:nvSpPr>
          <p:cNvPr id="122882" name="Rectangle 2"/>
          <p:cNvSpPr>
            <a:spLocks noGrp="1" noChangeArrowheads="1"/>
          </p:cNvSpPr>
          <p:nvPr>
            <p:ph type="title"/>
          </p:nvPr>
        </p:nvSpPr>
        <p:spPr>
          <a:xfrm>
            <a:off x="685800" y="152400"/>
            <a:ext cx="7772400" cy="762000"/>
          </a:xfrm>
        </p:spPr>
        <p:txBody>
          <a:bodyPr/>
          <a:lstStyle/>
          <a:p>
            <a:r>
              <a:rPr lang="en-US" altLang="en-US"/>
              <a:t>Generic ArrayList in JDK 1.5</a:t>
            </a:r>
          </a:p>
        </p:txBody>
      </p:sp>
      <p:sp>
        <p:nvSpPr>
          <p:cNvPr id="122888" name="Rectangle 8"/>
          <p:cNvSpPr>
            <a:spLocks noChangeArrowheads="1"/>
          </p:cNvSpPr>
          <p:nvPr/>
        </p:nvSpPr>
        <p:spPr bwMode="auto">
          <a:xfrm>
            <a:off x="1143000"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2890" name="Rectangle 10"/>
          <p:cNvSpPr>
            <a:spLocks noChangeArrowheads="1"/>
          </p:cNvSpPr>
          <p:nvPr/>
        </p:nvSpPr>
        <p:spPr bwMode="auto">
          <a:xfrm>
            <a:off x="1828800" y="2424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2892" name="Rectangle 12"/>
          <p:cNvSpPr>
            <a:spLocks noChangeArrowheads="1"/>
          </p:cNvSpPr>
          <p:nvPr/>
        </p:nvSpPr>
        <p:spPr bwMode="auto">
          <a:xfrm>
            <a:off x="0" y="2168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22891" name="Object 11"/>
          <p:cNvGraphicFramePr>
            <a:graphicFrameLocks noChangeAspect="1"/>
          </p:cNvGraphicFramePr>
          <p:nvPr/>
        </p:nvGraphicFramePr>
        <p:xfrm>
          <a:off x="385763" y="1063625"/>
          <a:ext cx="8372475" cy="5172075"/>
        </p:xfrm>
        <a:graphic>
          <a:graphicData uri="http://schemas.openxmlformats.org/presentationml/2006/ole">
            <mc:AlternateContent xmlns:mc="http://schemas.openxmlformats.org/markup-compatibility/2006">
              <mc:Choice xmlns:v="urn:schemas-microsoft-com:vml" Requires="v">
                <p:oleObj spid="_x0000_s122896" name="Picture" r:id="rId4" imgW="4091760" imgH="2523600" progId="Word.Picture.8">
                  <p:embed/>
                </p:oleObj>
              </mc:Choice>
              <mc:Fallback>
                <p:oleObj name="Picture" r:id="rId4" imgW="4091760" imgH="2523600" progId="Word.Picture.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763" y="1063625"/>
                        <a:ext cx="8372475" cy="5172075"/>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45B0977-455C-45FF-8F1B-12BA08BCE59B}" type="slidenum">
              <a:rPr lang="en-US" altLang="en-US"/>
              <a:pPr/>
              <a:t>6</a:t>
            </a:fld>
            <a:endParaRPr lang="en-US" altLang="en-US"/>
          </a:p>
        </p:txBody>
      </p:sp>
      <p:sp>
        <p:nvSpPr>
          <p:cNvPr id="230402" name="Rectangle 2"/>
          <p:cNvSpPr>
            <a:spLocks noGrp="1" noChangeArrowheads="1"/>
          </p:cNvSpPr>
          <p:nvPr>
            <p:ph type="title"/>
          </p:nvPr>
        </p:nvSpPr>
        <p:spPr>
          <a:xfrm>
            <a:off x="685800" y="304800"/>
            <a:ext cx="7772400" cy="838200"/>
          </a:xfrm>
        </p:spPr>
        <p:txBody>
          <a:bodyPr/>
          <a:lstStyle/>
          <a:p>
            <a:r>
              <a:rPr lang="en-US" altLang="en-US"/>
              <a:t>No Casting Needed</a:t>
            </a:r>
          </a:p>
        </p:txBody>
      </p:sp>
      <p:sp>
        <p:nvSpPr>
          <p:cNvPr id="230403" name="Rectangle 3"/>
          <p:cNvSpPr>
            <a:spLocks noGrp="1" noChangeArrowheads="1"/>
          </p:cNvSpPr>
          <p:nvPr>
            <p:ph type="body" idx="1"/>
          </p:nvPr>
        </p:nvSpPr>
        <p:spPr>
          <a:xfrm>
            <a:off x="228600" y="1371600"/>
            <a:ext cx="8382000" cy="2133600"/>
          </a:xfrm>
          <a:solidFill>
            <a:schemeClr val="tx1"/>
          </a:solidFill>
        </p:spPr>
        <p:txBody>
          <a:bodyPr/>
          <a:lstStyle/>
          <a:p>
            <a:pPr>
              <a:lnSpc>
                <a:spcPct val="90000"/>
              </a:lnSpc>
              <a:buFont typeface="Monotype Sorts" pitchFamily="2" charset="2"/>
              <a:buNone/>
            </a:pPr>
            <a:r>
              <a:rPr lang="en-US" altLang="en-US" sz="2400">
                <a:solidFill>
                  <a:schemeClr val="bg2"/>
                </a:solidFill>
              </a:rPr>
              <a:t>ArrayList&lt;Double&gt; list = new ArrayList&lt;Double&gt;();</a:t>
            </a:r>
          </a:p>
          <a:p>
            <a:pPr>
              <a:lnSpc>
                <a:spcPct val="90000"/>
              </a:lnSpc>
              <a:buFont typeface="Monotype Sorts" pitchFamily="2" charset="2"/>
              <a:buNone/>
            </a:pPr>
            <a:r>
              <a:rPr lang="en-US" altLang="en-US" sz="2400">
                <a:solidFill>
                  <a:schemeClr val="bg2"/>
                </a:solidFill>
              </a:rPr>
              <a:t>list.add(5.5); // 5.5 is automatically converted to new Double(5.5)</a:t>
            </a:r>
          </a:p>
          <a:p>
            <a:pPr>
              <a:lnSpc>
                <a:spcPct val="90000"/>
              </a:lnSpc>
              <a:buFont typeface="Monotype Sorts" pitchFamily="2" charset="2"/>
              <a:buNone/>
            </a:pPr>
            <a:r>
              <a:rPr lang="en-US" altLang="en-US" sz="2400">
                <a:solidFill>
                  <a:schemeClr val="bg2"/>
                </a:solidFill>
              </a:rPr>
              <a:t>list.add(3.0); // 3.0 is automatically converted to new Double(3.0)</a:t>
            </a:r>
          </a:p>
          <a:p>
            <a:pPr>
              <a:lnSpc>
                <a:spcPct val="90000"/>
              </a:lnSpc>
              <a:buFont typeface="Monotype Sorts" pitchFamily="2" charset="2"/>
              <a:buNone/>
            </a:pPr>
            <a:r>
              <a:rPr lang="en-US" altLang="en-US" sz="2400">
                <a:solidFill>
                  <a:schemeClr val="bg2"/>
                </a:solidFill>
              </a:rPr>
              <a:t>Double doubleObject = list.get(0); // No casting is needed</a:t>
            </a:r>
          </a:p>
          <a:p>
            <a:pPr>
              <a:lnSpc>
                <a:spcPct val="90000"/>
              </a:lnSpc>
              <a:buFont typeface="Monotype Sorts" pitchFamily="2" charset="2"/>
              <a:buNone/>
            </a:pPr>
            <a:r>
              <a:rPr lang="en-US" altLang="en-US" sz="2400">
                <a:solidFill>
                  <a:schemeClr val="bg2"/>
                </a:solidFill>
              </a:rPr>
              <a:t>double d = list.get(1); // Automatically converted to double</a:t>
            </a:r>
          </a:p>
        </p:txBody>
      </p:sp>
      <p:sp>
        <p:nvSpPr>
          <p:cNvPr id="230405" name="Rectangle 5"/>
          <p:cNvSpPr>
            <a:spLocks noChangeArrowheads="1"/>
          </p:cNvSpPr>
          <p:nvPr/>
        </p:nvSpPr>
        <p:spPr bwMode="auto">
          <a:xfrm>
            <a:off x="1447800" y="4495800"/>
            <a:ext cx="7391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buFont typeface="Monotype Sorts" pitchFamily="2" charset="2"/>
              <a:buNone/>
            </a:pPr>
            <a:endParaRPr lang="en-US" altLang="en-US" sz="28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4BFC5756-C66C-49DA-90AA-D245B8A528E6}" type="slidenum">
              <a:rPr lang="en-US" altLang="en-US"/>
              <a:pPr/>
              <a:t>7</a:t>
            </a:fld>
            <a:endParaRPr lang="en-US" altLang="en-US"/>
          </a:p>
        </p:txBody>
      </p:sp>
      <p:sp>
        <p:nvSpPr>
          <p:cNvPr id="214018" name="Rectangle 2"/>
          <p:cNvSpPr>
            <a:spLocks noGrp="1" noChangeArrowheads="1"/>
          </p:cNvSpPr>
          <p:nvPr>
            <p:ph type="title"/>
          </p:nvPr>
        </p:nvSpPr>
        <p:spPr>
          <a:xfrm>
            <a:off x="0" y="228600"/>
            <a:ext cx="9144000" cy="685800"/>
          </a:xfrm>
        </p:spPr>
        <p:txBody>
          <a:bodyPr/>
          <a:lstStyle/>
          <a:p>
            <a:r>
              <a:rPr lang="en-US" altLang="en-US" sz="4200"/>
              <a:t>Declaring Generic Classes and Interfaces</a:t>
            </a:r>
            <a:r>
              <a:rPr lang="en-US" altLang="en-US"/>
              <a:t> </a:t>
            </a:r>
          </a:p>
        </p:txBody>
      </p:sp>
      <p:sp>
        <p:nvSpPr>
          <p:cNvPr id="214023" name="Rectangle 7"/>
          <p:cNvSpPr>
            <a:spLocks noChangeArrowheads="1"/>
          </p:cNvSpPr>
          <p:nvPr/>
        </p:nvSpPr>
        <p:spPr bwMode="auto">
          <a:xfrm>
            <a:off x="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4027" name="Rectangle 11"/>
          <p:cNvSpPr>
            <a:spLocks noChangeArrowheads="1"/>
          </p:cNvSpPr>
          <p:nvPr/>
        </p:nvSpPr>
        <p:spPr bwMode="auto">
          <a:xfrm>
            <a:off x="0" y="2709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14026" name="Object 10"/>
          <p:cNvGraphicFramePr>
            <a:graphicFrameLocks noChangeAspect="1"/>
          </p:cNvGraphicFramePr>
          <p:nvPr>
            <p:extLst>
              <p:ext uri="{D42A27DB-BD31-4B8C-83A1-F6EECF244321}">
                <p14:modId xmlns:p14="http://schemas.microsoft.com/office/powerpoint/2010/main" val="4177568280"/>
              </p:ext>
            </p:extLst>
          </p:nvPr>
        </p:nvGraphicFramePr>
        <p:xfrm>
          <a:off x="382587" y="1600200"/>
          <a:ext cx="8378825" cy="3417888"/>
        </p:xfrm>
        <a:graphic>
          <a:graphicData uri="http://schemas.openxmlformats.org/presentationml/2006/ole">
            <mc:AlternateContent xmlns:mc="http://schemas.openxmlformats.org/markup-compatibility/2006">
              <mc:Choice xmlns:v="urn:schemas-microsoft-com:vml" Requires="v">
                <p:oleObj spid="_x0000_s214031" name="Picture" r:id="rId4" imgW="3789720" imgH="1438920" progId="Word.Picture.8">
                  <p:embed/>
                </p:oleObj>
              </mc:Choice>
              <mc:Fallback>
                <p:oleObj name="Picture" r:id="rId4" imgW="3789720" imgH="1438920" progId="Word.Picture.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587" y="1600200"/>
                        <a:ext cx="8378825" cy="3417888"/>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0842CCD-FA95-495C-A086-5F06B716DA96}" type="slidenum">
              <a:rPr lang="en-US" altLang="en-US"/>
              <a:pPr/>
              <a:t>8</a:t>
            </a:fld>
            <a:endParaRPr lang="en-US" altLang="en-US"/>
          </a:p>
        </p:txBody>
      </p:sp>
      <p:sp>
        <p:nvSpPr>
          <p:cNvPr id="216066" name="Rectangle 2"/>
          <p:cNvSpPr>
            <a:spLocks noGrp="1" noChangeArrowheads="1"/>
          </p:cNvSpPr>
          <p:nvPr>
            <p:ph type="title"/>
          </p:nvPr>
        </p:nvSpPr>
        <p:spPr>
          <a:xfrm>
            <a:off x="685800" y="228600"/>
            <a:ext cx="7772400" cy="685800"/>
          </a:xfrm>
        </p:spPr>
        <p:txBody>
          <a:bodyPr/>
          <a:lstStyle/>
          <a:p>
            <a:r>
              <a:rPr lang="en-US" altLang="en-US" sz="4000"/>
              <a:t>Generic Methods</a:t>
            </a:r>
          </a:p>
        </p:txBody>
      </p:sp>
      <p:sp>
        <p:nvSpPr>
          <p:cNvPr id="216068" name="Rectangle 4"/>
          <p:cNvSpPr>
            <a:spLocks noChangeArrowheads="1"/>
          </p:cNvSpPr>
          <p:nvPr/>
        </p:nvSpPr>
        <p:spPr bwMode="auto">
          <a:xfrm>
            <a:off x="381000" y="1066800"/>
            <a:ext cx="8458200" cy="24384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buFont typeface="Monotype Sorts" pitchFamily="2" charset="2"/>
              <a:buNone/>
            </a:pPr>
            <a:r>
              <a:rPr lang="en-US" altLang="en-US" sz="2400">
                <a:solidFill>
                  <a:schemeClr val="bg2"/>
                </a:solidFill>
              </a:rPr>
              <a:t> public static &lt;E&gt; void print(E[] list) {</a:t>
            </a:r>
          </a:p>
          <a:p>
            <a:pPr>
              <a:buFont typeface="Monotype Sorts" pitchFamily="2" charset="2"/>
              <a:buNone/>
            </a:pPr>
            <a:r>
              <a:rPr lang="en-US" altLang="en-US" sz="2400">
                <a:solidFill>
                  <a:schemeClr val="bg2"/>
                </a:solidFill>
              </a:rPr>
              <a:t>    for (int i = 0; i &lt; list.length; i++) </a:t>
            </a:r>
          </a:p>
          <a:p>
            <a:pPr>
              <a:buFont typeface="Monotype Sorts" pitchFamily="2" charset="2"/>
              <a:buNone/>
            </a:pPr>
            <a:r>
              <a:rPr lang="en-US" altLang="en-US" sz="2400">
                <a:solidFill>
                  <a:schemeClr val="bg2"/>
                </a:solidFill>
              </a:rPr>
              <a:t>      System.out.print(list[i] + " ");</a:t>
            </a:r>
          </a:p>
          <a:p>
            <a:pPr>
              <a:buFont typeface="Monotype Sorts" pitchFamily="2" charset="2"/>
              <a:buNone/>
            </a:pPr>
            <a:r>
              <a:rPr lang="en-US" altLang="en-US" sz="2400">
                <a:solidFill>
                  <a:schemeClr val="bg2"/>
                </a:solidFill>
              </a:rPr>
              <a:t>    System.out.println();</a:t>
            </a:r>
          </a:p>
          <a:p>
            <a:pPr>
              <a:buFont typeface="Monotype Sorts" pitchFamily="2" charset="2"/>
              <a:buNone/>
            </a:pPr>
            <a:r>
              <a:rPr lang="en-US" altLang="en-US" sz="2400">
                <a:solidFill>
                  <a:schemeClr val="bg2"/>
                </a:solidFill>
              </a:rPr>
              <a:t>  }</a:t>
            </a:r>
          </a:p>
        </p:txBody>
      </p:sp>
      <p:sp>
        <p:nvSpPr>
          <p:cNvPr id="216070" name="Rectangle 6"/>
          <p:cNvSpPr>
            <a:spLocks noChangeArrowheads="1"/>
          </p:cNvSpPr>
          <p:nvPr/>
        </p:nvSpPr>
        <p:spPr bwMode="auto">
          <a:xfrm>
            <a:off x="381000" y="3962400"/>
            <a:ext cx="8458200" cy="2209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buFont typeface="Monotype Sorts" pitchFamily="2" charset="2"/>
              <a:buNone/>
            </a:pPr>
            <a:r>
              <a:rPr lang="en-US" altLang="en-US" sz="2400"/>
              <a:t> </a:t>
            </a:r>
            <a:r>
              <a:rPr lang="en-US" altLang="en-US" sz="2400">
                <a:solidFill>
                  <a:schemeClr val="bg2"/>
                </a:solidFill>
              </a:rPr>
              <a:t>public static void print(Object[] list) {</a:t>
            </a:r>
          </a:p>
          <a:p>
            <a:pPr>
              <a:buFont typeface="Monotype Sorts" pitchFamily="2" charset="2"/>
              <a:buNone/>
            </a:pPr>
            <a:r>
              <a:rPr lang="en-US" altLang="en-US" sz="2400">
                <a:solidFill>
                  <a:schemeClr val="bg2"/>
                </a:solidFill>
              </a:rPr>
              <a:t>    for (int i = 0; i &lt; list.length; i++) </a:t>
            </a:r>
          </a:p>
          <a:p>
            <a:pPr>
              <a:buFont typeface="Monotype Sorts" pitchFamily="2" charset="2"/>
              <a:buNone/>
            </a:pPr>
            <a:r>
              <a:rPr lang="en-US" altLang="en-US" sz="2400">
                <a:solidFill>
                  <a:schemeClr val="bg2"/>
                </a:solidFill>
              </a:rPr>
              <a:t>      System.out.print(list[i] + " ");</a:t>
            </a:r>
          </a:p>
          <a:p>
            <a:pPr>
              <a:buFont typeface="Monotype Sorts" pitchFamily="2" charset="2"/>
              <a:buNone/>
            </a:pPr>
            <a:r>
              <a:rPr lang="en-US" altLang="en-US" sz="2400">
                <a:solidFill>
                  <a:schemeClr val="bg2"/>
                </a:solidFill>
              </a:rPr>
              <a:t>    System.out.println();</a:t>
            </a:r>
          </a:p>
          <a:p>
            <a:pPr>
              <a:buFont typeface="Monotype Sorts" pitchFamily="2" charset="2"/>
              <a:buNone/>
            </a:pPr>
            <a:r>
              <a:rPr lang="en-US" altLang="en-US" sz="2400">
                <a:solidFill>
                  <a:schemeClr val="bg2"/>
                </a:solidFill>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3D6CBB2-E12D-4634-A066-0F4EF15DB412}" type="slidenum">
              <a:rPr lang="en-US" altLang="en-US"/>
              <a:pPr/>
              <a:t>9</a:t>
            </a:fld>
            <a:endParaRPr lang="en-US" altLang="en-US"/>
          </a:p>
        </p:txBody>
      </p:sp>
      <p:sp>
        <p:nvSpPr>
          <p:cNvPr id="218114" name="Rectangle 2"/>
          <p:cNvSpPr>
            <a:spLocks noGrp="1" noChangeArrowheads="1"/>
          </p:cNvSpPr>
          <p:nvPr>
            <p:ph type="title"/>
          </p:nvPr>
        </p:nvSpPr>
        <p:spPr>
          <a:xfrm>
            <a:off x="685800" y="228600"/>
            <a:ext cx="7772400" cy="685800"/>
          </a:xfrm>
        </p:spPr>
        <p:txBody>
          <a:bodyPr/>
          <a:lstStyle/>
          <a:p>
            <a:r>
              <a:rPr lang="en-US" altLang="en-US" sz="4000"/>
              <a:t>Bounded Generic Type</a:t>
            </a:r>
          </a:p>
        </p:txBody>
      </p:sp>
      <p:sp>
        <p:nvSpPr>
          <p:cNvPr id="218116" name="Rectangle 4"/>
          <p:cNvSpPr>
            <a:spLocks noChangeArrowheads="1"/>
          </p:cNvSpPr>
          <p:nvPr/>
        </p:nvSpPr>
        <p:spPr bwMode="auto">
          <a:xfrm>
            <a:off x="228600" y="1143000"/>
            <a:ext cx="8686800" cy="4114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buFont typeface="Monotype Sorts" pitchFamily="2" charset="2"/>
              <a:buNone/>
            </a:pPr>
            <a:r>
              <a:rPr lang="en-US" altLang="en-US" sz="2200">
                <a:solidFill>
                  <a:schemeClr val="bg2"/>
                </a:solidFill>
              </a:rPr>
              <a:t>public static void main(String[] args ) {</a:t>
            </a:r>
          </a:p>
          <a:p>
            <a:pPr>
              <a:buFont typeface="Monotype Sorts" pitchFamily="2" charset="2"/>
              <a:buNone/>
            </a:pPr>
            <a:r>
              <a:rPr lang="en-US" altLang="en-US" sz="2200">
                <a:solidFill>
                  <a:schemeClr val="bg2"/>
                </a:solidFill>
              </a:rPr>
              <a:t>    Rectangle rectangle = new Rectangle(2, 2);</a:t>
            </a:r>
          </a:p>
          <a:p>
            <a:pPr>
              <a:buFont typeface="Monotype Sorts" pitchFamily="2" charset="2"/>
              <a:buNone/>
            </a:pPr>
            <a:r>
              <a:rPr lang="en-US" altLang="en-US" sz="2200">
                <a:solidFill>
                  <a:schemeClr val="bg2"/>
                </a:solidFill>
              </a:rPr>
              <a:t>    Circle9 circle = new Circle9(2);</a:t>
            </a:r>
          </a:p>
          <a:p>
            <a:pPr>
              <a:buFont typeface="Monotype Sorts" pitchFamily="2" charset="2"/>
              <a:buNone/>
            </a:pPr>
            <a:r>
              <a:rPr lang="en-US" altLang="en-US" sz="2200">
                <a:solidFill>
                  <a:schemeClr val="bg2"/>
                </a:solidFill>
              </a:rPr>
              <a:t>    System.out.println("Same area? " + equalArea(rectangle, circle));</a:t>
            </a:r>
          </a:p>
          <a:p>
            <a:pPr>
              <a:buFont typeface="Monotype Sorts" pitchFamily="2" charset="2"/>
              <a:buNone/>
            </a:pPr>
            <a:r>
              <a:rPr lang="en-US" altLang="en-US" sz="2200">
                <a:solidFill>
                  <a:schemeClr val="bg2"/>
                </a:solidFill>
              </a:rPr>
              <a:t>}</a:t>
            </a:r>
          </a:p>
          <a:p>
            <a:pPr>
              <a:buFont typeface="Monotype Sorts" pitchFamily="2" charset="2"/>
              <a:buNone/>
            </a:pPr>
            <a:endParaRPr lang="en-US" altLang="en-US" sz="2200">
              <a:solidFill>
                <a:schemeClr val="bg2"/>
              </a:solidFill>
            </a:endParaRPr>
          </a:p>
          <a:p>
            <a:pPr>
              <a:buFont typeface="Monotype Sorts" pitchFamily="2" charset="2"/>
              <a:buNone/>
            </a:pPr>
            <a:r>
              <a:rPr lang="en-US" altLang="en-US" sz="2200">
                <a:solidFill>
                  <a:schemeClr val="bg2"/>
                </a:solidFill>
              </a:rPr>
              <a:t>public static &lt;E extends GeometricObject&gt; boolean     </a:t>
            </a:r>
          </a:p>
          <a:p>
            <a:pPr>
              <a:buFont typeface="Monotype Sorts" pitchFamily="2" charset="2"/>
              <a:buNone/>
            </a:pPr>
            <a:r>
              <a:rPr lang="en-US" altLang="en-US" sz="2200">
                <a:solidFill>
                  <a:schemeClr val="bg2"/>
                </a:solidFill>
              </a:rPr>
              <a:t>       equalArea(E object1, E object2) {</a:t>
            </a:r>
          </a:p>
          <a:p>
            <a:pPr>
              <a:buFont typeface="Monotype Sorts" pitchFamily="2" charset="2"/>
              <a:buNone/>
            </a:pPr>
            <a:r>
              <a:rPr lang="en-US" altLang="en-US" sz="2200">
                <a:solidFill>
                  <a:schemeClr val="bg2"/>
                </a:solidFill>
              </a:rPr>
              <a:t>    return object1.getArea() == object2.getArea();</a:t>
            </a:r>
          </a:p>
          <a:p>
            <a:pPr>
              <a:buFont typeface="Monotype Sorts" pitchFamily="2" charset="2"/>
              <a:buNone/>
            </a:pPr>
            <a:r>
              <a:rPr lang="en-US" altLang="en-US" sz="2200">
                <a:solidFill>
                  <a:schemeClr val="bg2"/>
                </a:solidFill>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5806</TotalTime>
  <Words>716</Words>
  <Application>Microsoft Office PowerPoint</Application>
  <PresentationFormat>On-screen Show (4:3)</PresentationFormat>
  <Paragraphs>104</Paragraphs>
  <Slides>16</Slides>
  <Notes>15</Notes>
  <HiddenSlides>0</HiddenSlides>
  <MMClips>0</MMClips>
  <ScaleCrop>false</ScaleCrop>
  <HeadingPairs>
    <vt:vector size="8" baseType="variant">
      <vt:variant>
        <vt:lpstr>Theme</vt:lpstr>
      </vt:variant>
      <vt:variant>
        <vt:i4>1</vt:i4>
      </vt:variant>
      <vt:variant>
        <vt:lpstr>Embedded OLE Servers</vt:lpstr>
      </vt:variant>
      <vt:variant>
        <vt:i4>1</vt:i4>
      </vt:variant>
      <vt:variant>
        <vt:lpstr>Slide Titles</vt:lpstr>
      </vt:variant>
      <vt:variant>
        <vt:i4>16</vt:i4>
      </vt:variant>
      <vt:variant>
        <vt:lpstr>Custom Shows</vt:lpstr>
      </vt:variant>
      <vt:variant>
        <vt:i4>1</vt:i4>
      </vt:variant>
    </vt:vector>
  </HeadingPairs>
  <TitlesOfParts>
    <vt:vector size="19" baseType="lpstr">
      <vt:lpstr>International</vt:lpstr>
      <vt:lpstr>Picture</vt:lpstr>
      <vt:lpstr>Chapter 21 Generics</vt:lpstr>
      <vt:lpstr>What is Generics? </vt:lpstr>
      <vt:lpstr>Why Generics? </vt:lpstr>
      <vt:lpstr>Generic Type</vt:lpstr>
      <vt:lpstr>Generic ArrayList in JDK 1.5</vt:lpstr>
      <vt:lpstr>No Casting Needed</vt:lpstr>
      <vt:lpstr>Declaring Generic Classes and Interfaces </vt:lpstr>
      <vt:lpstr>Generic Methods</vt:lpstr>
      <vt:lpstr>Bounded Generic Type</vt:lpstr>
      <vt:lpstr>Raw Type and Backward Compatibility </vt:lpstr>
      <vt:lpstr>Raw Type is Unsafe </vt:lpstr>
      <vt:lpstr>Make it Safe </vt:lpstr>
      <vt:lpstr>Compile Time Checking  </vt:lpstr>
      <vt:lpstr>Important Facts </vt:lpstr>
      <vt:lpstr>Restrictions on Generics </vt:lpstr>
      <vt:lpstr>UML Diagram</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Methods</dc:title>
  <dc:creator>Y. Daniel Liang</dc:creator>
  <cp:lastModifiedBy>Rajesh</cp:lastModifiedBy>
  <cp:revision>151</cp:revision>
  <dcterms:created xsi:type="dcterms:W3CDTF">1995-06-10T17:31:50Z</dcterms:created>
  <dcterms:modified xsi:type="dcterms:W3CDTF">2014-08-13T03:57:52Z</dcterms:modified>
</cp:coreProperties>
</file>