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0" r:id="rId1"/>
  </p:sldMasterIdLst>
  <p:notesMasterIdLst>
    <p:notesMasterId r:id="rId14"/>
  </p:notesMasterIdLst>
  <p:sldIdLst>
    <p:sldId id="257" r:id="rId2"/>
    <p:sldId id="263" r:id="rId3"/>
    <p:sldId id="264" r:id="rId4"/>
    <p:sldId id="265" r:id="rId5"/>
    <p:sldId id="258" r:id="rId6"/>
    <p:sldId id="259" r:id="rId7"/>
    <p:sldId id="260" r:id="rId8"/>
    <p:sldId id="261" r:id="rId9"/>
    <p:sldId id="262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0B5A30"/>
    <a:srgbClr val="C092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9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ED3B6-7870-4D36-91BC-2B869A22B7DF}" type="datetimeFigureOut">
              <a:rPr lang="en-US" smtClean="0"/>
              <a:t>20-Jun-16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71EA3-37A4-4718-A4CA-AAE2DA09E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43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71EA3-37A4-4718-A4CA-AAE2DA09E0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28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71EA3-37A4-4718-A4CA-AAE2DA09E0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73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71EA3-37A4-4718-A4CA-AAE2DA09E0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32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71EA3-37A4-4718-A4CA-AAE2DA09E0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34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71EA3-37A4-4718-A4CA-AAE2DA09E0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01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71EA3-37A4-4718-A4CA-AAE2DA09E0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86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71EA3-37A4-4718-A4CA-AAE2DA09E0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03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71EA3-37A4-4718-A4CA-AAE2DA09E0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30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71EA3-37A4-4718-A4CA-AAE2DA09E0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33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71EA3-37A4-4718-A4CA-AAE2DA09E0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73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71EA3-37A4-4718-A4CA-AAE2DA09E0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36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71EA3-37A4-4718-A4CA-AAE2DA09E0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18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85900" y="6356350"/>
            <a:ext cx="6417129" cy="365125"/>
          </a:xfrm>
        </p:spPr>
        <p:txBody>
          <a:bodyPr/>
          <a:lstStyle/>
          <a:p>
            <a:r>
              <a:rPr lang="en-US" smtClean="0"/>
              <a:t>© mainul.raju@yahoo.com, Institute of Information Technology (IIT), University of Dhaka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368300" y="6267714"/>
            <a:ext cx="8407400" cy="3291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634068"/>
            <a:ext cx="7268633" cy="4546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 mainul.raju@yahoo.com, Institute of Information Technology (IIT), University of Dhaka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237F-21B4-C342-ABDF-F97E401AD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4292600"/>
            <a:ext cx="7772400" cy="1362075"/>
          </a:xfrm>
        </p:spPr>
        <p:txBody>
          <a:bodyPr anchor="t"/>
          <a:lstStyle>
            <a:lvl1pPr algn="l">
              <a:defRPr sz="4000" b="0" cap="sm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7924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 mainul.raju@yahoo.com, Institute of Information Technology (IIT), University of Dhaka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237F-21B4-C342-ABDF-F97E401AD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 flip="none" rotWithShape="1">
          <a:gsLst>
            <a:gs pos="0">
              <a:schemeClr val="bg1"/>
            </a:gs>
            <a:gs pos="100000">
              <a:schemeClr val="tx2">
                <a:lumMod val="90000"/>
                <a:lumOff val="10000"/>
                <a:alpha val="28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0513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05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 mainul.raju@yahoo.com, Institute of Information Technology (IIT), University of Dhaka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237F-21B4-C342-ABDF-F97E401AD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463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463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 mainul.raju@yahoo.com, Institute of Information Technology (IIT), University of Dhaka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237F-21B4-C342-ABDF-F97E401AD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 mainul.raju@yahoo.com, Institute of Information Technology (IIT), University of Dhaka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237F-21B4-C342-ABDF-F97E401ADE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 mainul.raju@yahoo.com, Institute of Information Technology (IIT), University of Dhaka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237F-21B4-C342-ABDF-F97E401AD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 cap="none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3784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2164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 mainul.raju@yahoo.com, Institute of Information Technology (IIT), University of Dhaka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9301F-F790-CE40-BB3E-97C23C1DA3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299" y="4800600"/>
            <a:ext cx="7268633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299" y="612775"/>
            <a:ext cx="726863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299" y="5367338"/>
            <a:ext cx="726863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 mainul.raju@yahoo.com, Institute of Information Technology (IIT), University of Dhaka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237F-21B4-C342-ABDF-F97E401AD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tx2">
                <a:lumMod val="90000"/>
                <a:lumOff val="10000"/>
                <a:alpha val="28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274637"/>
            <a:ext cx="8407400" cy="120702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1634068"/>
            <a:ext cx="8407400" cy="454659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0009" y="6357939"/>
            <a:ext cx="1048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3302" y="6356350"/>
            <a:ext cx="52023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 mainul.raju@yahoo.com, Institute of Information Technology (IIT), University of Dhaka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300" y="6356350"/>
            <a:ext cx="17870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C237F-21B4-C342-ABDF-F97E401ADE8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68300" y="6267714"/>
            <a:ext cx="8407400" cy="3291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b="0" u="none" kern="1200" cap="small">
          <a:solidFill>
            <a:schemeClr val="accent6">
              <a:lumMod val="50000"/>
            </a:schemeClr>
          </a:solidFill>
          <a:effectLst>
            <a:reflection stA="25000" endPos="50000" dir="5400000" sy="-10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-made-easy.com/polymorphism-in-java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javatpoint.com/runtime-polymorphism-in-java" TargetMode="External"/><Relationship Id="rId5" Type="http://schemas.openxmlformats.org/officeDocument/2006/relationships/hyperlink" Target="http://stackoverflow.com/questions/23414090/what-is-the-difference-between-up-casting-and-down-casting-with-respect-to-class" TargetMode="External"/><Relationship Id="rId4" Type="http://schemas.openxmlformats.org/officeDocument/2006/relationships/hyperlink" Target="http://www.cs.utexas.edu/~cannata/cs345/Class%20Notes/14%20Java%20Upcasting%20Downcasting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659947"/>
            <a:ext cx="7772400" cy="82595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1853292"/>
            <a:ext cx="7772400" cy="4155622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r>
              <a:rPr lang="en-US" sz="4700" dirty="0" smtClean="0">
                <a:solidFill>
                  <a:srgbClr val="C00000"/>
                </a:solidFill>
              </a:rPr>
              <a:t>POLYMORPHISM</a:t>
            </a:r>
            <a:endParaRPr lang="en-US" sz="4700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 mainul.raju@yahoo.com, Institute of Information Technology (IIT),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34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659947"/>
            <a:ext cx="7772400" cy="825954"/>
          </a:xfrm>
        </p:spPr>
        <p:txBody>
          <a:bodyPr>
            <a:normAutofit/>
          </a:bodyPr>
          <a:lstStyle/>
          <a:p>
            <a:r>
              <a:rPr lang="en-US" dirty="0" smtClean="0"/>
              <a:t>Up casting and Down casting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1853292"/>
            <a:ext cx="7772400" cy="415562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Up Casting:</a:t>
            </a:r>
            <a:r>
              <a:rPr lang="en-US" dirty="0" smtClean="0"/>
              <a:t>  </a:t>
            </a:r>
            <a:r>
              <a:rPr lang="en-US" dirty="0"/>
              <a:t>casting to a </a:t>
            </a:r>
            <a:r>
              <a:rPr lang="en-US" dirty="0" smtClean="0"/>
              <a:t>super type.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Down Casting:</a:t>
            </a:r>
            <a:r>
              <a:rPr lang="en-US" dirty="0" smtClean="0"/>
              <a:t> casting </a:t>
            </a:r>
            <a:r>
              <a:rPr lang="en-US" dirty="0"/>
              <a:t>to a subtype. </a:t>
            </a:r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 mainul.raju@yahoo.com, Institute of Information Technology (IIT), University of Dhaka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606" y="2777337"/>
            <a:ext cx="4501887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659947"/>
            <a:ext cx="7772400" cy="825954"/>
          </a:xfrm>
        </p:spPr>
        <p:txBody>
          <a:bodyPr>
            <a:normAutofit/>
          </a:bodyPr>
          <a:lstStyle/>
          <a:p>
            <a:r>
              <a:rPr lang="en-US" dirty="0" smtClean="0"/>
              <a:t>Up casting and Down casting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1853292"/>
            <a:ext cx="7772400" cy="4155622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 mainul.raju@yahoo.com, Institute of Information Technology (IIT), University of Dhaka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899" y="2113820"/>
            <a:ext cx="3658111" cy="714475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899" y="3602444"/>
            <a:ext cx="3610479" cy="65731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10697" y="3469437"/>
            <a:ext cx="2460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wrong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18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659947"/>
            <a:ext cx="7772400" cy="825954"/>
          </a:xfrm>
        </p:spPr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1853292"/>
            <a:ext cx="7772400" cy="4155622"/>
          </a:xfrm>
        </p:spPr>
        <p:txBody>
          <a:bodyPr>
            <a:normAutofit/>
          </a:bodyPr>
          <a:lstStyle/>
          <a:p>
            <a:pPr algn="l"/>
            <a:endParaRPr lang="en-US" sz="1800" b="1" dirty="0" smtClean="0"/>
          </a:p>
          <a:p>
            <a:pPr algn="l"/>
            <a:r>
              <a:rPr lang="en-US" sz="1800" dirty="0" smtClean="0">
                <a:hlinkClick r:id="rId3"/>
              </a:rPr>
              <a:t>http://www.java-made-easy.com/polymorphism-in-java.html</a:t>
            </a:r>
            <a:endParaRPr lang="en-US" sz="1800" dirty="0" smtClean="0"/>
          </a:p>
          <a:p>
            <a:pPr algn="l"/>
            <a:r>
              <a:rPr lang="en-US" sz="1800" dirty="0" smtClean="0">
                <a:hlinkClick r:id="rId4"/>
              </a:rPr>
              <a:t>http://www.cs.utexas.edu/~cannata/cs345/Class%20Notes/14%20Java%20Upcasting%20Downcasting.htm</a:t>
            </a:r>
            <a:endParaRPr lang="en-US" sz="1800" dirty="0" smtClean="0"/>
          </a:p>
          <a:p>
            <a:pPr algn="l"/>
            <a:r>
              <a:rPr lang="en-US" sz="1800" dirty="0" smtClean="0">
                <a:hlinkClick r:id="rId5"/>
              </a:rPr>
              <a:t>http://stackoverflow.com/questions/23414090/what-is-the-difference-between-up-casting-and-down-casting-with-respect-to-class</a:t>
            </a:r>
            <a:endParaRPr lang="en-US" sz="1800" dirty="0" smtClean="0"/>
          </a:p>
          <a:p>
            <a:pPr algn="l"/>
            <a:r>
              <a:rPr lang="en-US" sz="1800" dirty="0" smtClean="0">
                <a:hlinkClick r:id="rId6"/>
              </a:rPr>
              <a:t>http://www.javatpoint.com/runtime-polymorphism-in-java</a:t>
            </a:r>
            <a:endParaRPr lang="en-US" sz="1800" dirty="0" smtClean="0"/>
          </a:p>
          <a:p>
            <a:pPr algn="l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 mainul.raju@yahoo.com, Institute of Information Technology (IIT),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9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659947"/>
            <a:ext cx="7772400" cy="825954"/>
          </a:xfrm>
        </p:spPr>
        <p:txBody>
          <a:bodyPr>
            <a:normAutofit/>
          </a:bodyPr>
          <a:lstStyle/>
          <a:p>
            <a:r>
              <a:rPr lang="en-US" dirty="0" smtClean="0"/>
              <a:t>Polymorphism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1853292"/>
            <a:ext cx="7772400" cy="415562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On </a:t>
            </a:r>
            <a:r>
              <a:rPr lang="en-US" dirty="0"/>
              <a:t>Earth, the normal state of water is liquid, but water changes to a solid when frozen, and to a gas when heated to its boiling point. This </a:t>
            </a:r>
            <a:r>
              <a:rPr lang="en-US" dirty="0">
                <a:solidFill>
                  <a:srgbClr val="C00000"/>
                </a:solidFill>
              </a:rPr>
              <a:t>ability to change form</a:t>
            </a:r>
            <a:r>
              <a:rPr lang="en-US" dirty="0"/>
              <a:t> is known as </a:t>
            </a:r>
            <a:r>
              <a:rPr lang="en-US" i="1" dirty="0"/>
              <a:t>polymorphism</a:t>
            </a:r>
            <a:r>
              <a:rPr lang="en-US" dirty="0"/>
              <a:t>. </a:t>
            </a:r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There </a:t>
            </a:r>
            <a:r>
              <a:rPr lang="en-US" dirty="0"/>
              <a:t>are two types of polymorphism in java: </a:t>
            </a:r>
            <a:r>
              <a:rPr lang="en-US" dirty="0">
                <a:solidFill>
                  <a:srgbClr val="C00000"/>
                </a:solidFill>
              </a:rPr>
              <a:t>compile time polymorphism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runtime polymorphism</a:t>
            </a:r>
            <a:r>
              <a:rPr lang="en-US" dirty="0"/>
              <a:t>. We can perform polymorphism in java by method overloading and method overriding.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 mainul.raju@yahoo.com, Institute of Information Technology (IIT),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02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659947"/>
            <a:ext cx="7772400" cy="825954"/>
          </a:xfrm>
        </p:spPr>
        <p:txBody>
          <a:bodyPr>
            <a:normAutofit/>
          </a:bodyPr>
          <a:lstStyle/>
          <a:p>
            <a:r>
              <a:rPr lang="en-US" dirty="0" smtClean="0"/>
              <a:t>Polymorphism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1853292"/>
            <a:ext cx="7772400" cy="415562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dirty="0" smtClean="0">
                <a:solidFill>
                  <a:srgbClr val="C00000"/>
                </a:solidFill>
              </a:rPr>
              <a:t>ompile </a:t>
            </a:r>
            <a:r>
              <a:rPr lang="en-US" dirty="0">
                <a:solidFill>
                  <a:srgbClr val="C00000"/>
                </a:solidFill>
              </a:rPr>
              <a:t>time </a:t>
            </a:r>
            <a:r>
              <a:rPr lang="en-US" dirty="0" smtClean="0">
                <a:solidFill>
                  <a:srgbClr val="C00000"/>
                </a:solidFill>
              </a:rPr>
              <a:t>polymorphism: </a:t>
            </a:r>
          </a:p>
          <a:p>
            <a:pPr algn="l"/>
            <a:r>
              <a:rPr lang="en-US" dirty="0" smtClean="0">
                <a:solidFill>
                  <a:srgbClr val="C00000"/>
                </a:solidFill>
              </a:rPr>
              <a:t>		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Method Overloading</a:t>
            </a:r>
          </a:p>
          <a:p>
            <a:pPr algn="l"/>
            <a:endParaRPr lang="en-US" dirty="0" smtClean="0">
              <a:solidFill>
                <a:srgbClr val="C00000"/>
              </a:solidFill>
            </a:endParaRPr>
          </a:p>
          <a:p>
            <a:pPr algn="l"/>
            <a:endParaRPr lang="en-US" dirty="0">
              <a:solidFill>
                <a:srgbClr val="C00000"/>
              </a:solidFill>
            </a:endParaRPr>
          </a:p>
          <a:p>
            <a:pPr algn="l"/>
            <a:r>
              <a:rPr lang="en-US" dirty="0" smtClean="0">
                <a:solidFill>
                  <a:srgbClr val="C00000"/>
                </a:solidFill>
              </a:rPr>
              <a:t>Runtime polymorphism: 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Method overriding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 mainul.raju@yahoo.com, Institute of Information Technology (IIT),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5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659947"/>
            <a:ext cx="7772400" cy="8259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time </a:t>
            </a:r>
            <a:r>
              <a:rPr lang="en-US" dirty="0" smtClean="0">
                <a:solidFill>
                  <a:srgbClr val="C00000"/>
                </a:solidFill>
              </a:rPr>
              <a:t>polymorphism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1853292"/>
            <a:ext cx="7772400" cy="4155622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 mainul.raju@yahoo.com, Institute of Information Technology (IIT), University of Dhaka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079" y="1443084"/>
            <a:ext cx="4558770" cy="26517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15079" y="4544047"/>
            <a:ext cx="3178629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Dog d = new Dog();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d.makeSound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d.makeSound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6762206" y="4837002"/>
            <a:ext cx="2281646" cy="914400"/>
          </a:xfrm>
          <a:prstGeom prst="wedgeRoundRectCallout">
            <a:avLst>
              <a:gd name="adj1" fmla="val -101367"/>
              <a:gd name="adj2" fmla="val -4226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Without running, we can tell which method to call.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6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659947"/>
            <a:ext cx="7772400" cy="82595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Run time </a:t>
            </a:r>
            <a:r>
              <a:rPr lang="en-US" dirty="0">
                <a:solidFill>
                  <a:srgbClr val="C00000"/>
                </a:solidFill>
              </a:rPr>
              <a:t>polymorphism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1853292"/>
            <a:ext cx="7772400" cy="415562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 polymorphism is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process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a call to an overridden method is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resolved (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deciding what method to call between the superclass and the subclass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at runtime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rather than compile-time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US" dirty="0" smtClean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known as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Method Dispatching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Binding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 mainul.raju@yahoo.com, Institute of Information Technology (IIT),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52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659947"/>
            <a:ext cx="7772400" cy="825954"/>
          </a:xfrm>
        </p:spPr>
        <p:txBody>
          <a:bodyPr>
            <a:normAutofit/>
          </a:bodyPr>
          <a:lstStyle/>
          <a:p>
            <a:r>
              <a:rPr lang="en-US" dirty="0" smtClean="0"/>
              <a:t>Dynamic binding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1853292"/>
            <a:ext cx="7772400" cy="4155622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sz="6700" dirty="0">
                <a:solidFill>
                  <a:srgbClr val="0097CC"/>
                </a:solidFill>
              </a:rPr>
              <a:t/>
            </a:r>
            <a:br>
              <a:rPr lang="en-US" sz="6700" dirty="0">
                <a:solidFill>
                  <a:srgbClr val="0097CC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 mainul.raju@yahoo.com, Institute of Information Technology (IIT), University of Dhaka</a:t>
            </a:r>
            <a:endParaRPr lang="en-US" dirty="0"/>
          </a:p>
        </p:txBody>
      </p:sp>
      <p:sp>
        <p:nvSpPr>
          <p:cNvPr id="4" name="AutoShape 2" descr="http://www.java-made-easy.com/images/xAnimal-Equals-New-Dog.png.pagespeed.ic.r9kwg6wjTN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http://www.java-made-easy.com/images/xAnimal-Equals-New-Dog.png.pagespeed.ic.r9kwg6wjTN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http://www.java-made-easy.com/images/xAnimal-Equals-New-Dog.png.pagespeed.ic.r9kwg6wjTN.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0" descr="http://www.java-made-easy.com/images/xAnimal-Equals-New-Dog.png.pagespeed.ic.r9kwg6wjTN.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561" y="1617020"/>
            <a:ext cx="4848578" cy="14630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78" y="3761959"/>
            <a:ext cx="4338787" cy="12798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3761678"/>
            <a:ext cx="4502294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4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659947"/>
            <a:ext cx="7772400" cy="825954"/>
          </a:xfrm>
        </p:spPr>
        <p:txBody>
          <a:bodyPr>
            <a:normAutofit/>
          </a:bodyPr>
          <a:lstStyle/>
          <a:p>
            <a:r>
              <a:rPr lang="en-US" dirty="0" smtClean="0"/>
              <a:t>Dynamic binding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1853292"/>
            <a:ext cx="7772400" cy="4155622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sz="6700" dirty="0">
                <a:solidFill>
                  <a:srgbClr val="0097CC"/>
                </a:solidFill>
              </a:rPr>
              <a:t/>
            </a:r>
            <a:br>
              <a:rPr lang="en-US" sz="6700" dirty="0">
                <a:solidFill>
                  <a:srgbClr val="0097CC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 mainul.raju@yahoo.com, Institute of Information Technology (IIT), University of Dhaka</a:t>
            </a:r>
            <a:endParaRPr lang="en-US" dirty="0"/>
          </a:p>
        </p:txBody>
      </p:sp>
      <p:sp>
        <p:nvSpPr>
          <p:cNvPr id="4" name="AutoShape 2" descr="http://www.java-made-easy.com/images/xAnimal-Equals-New-Dog.png.pagespeed.ic.r9kwg6wjTN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http://www.java-made-easy.com/images/xAnimal-Equals-New-Dog.png.pagespeed.ic.r9kwg6wjTN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http://www.java-made-easy.com/images/xAnimal-Equals-New-Dog.png.pagespeed.ic.r9kwg6wjTN.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0" descr="http://www.java-made-easy.com/images/xAnimal-Equals-New-Dog.png.pagespeed.ic.r9kwg6wjTN.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56" y="2220977"/>
            <a:ext cx="6759243" cy="2011680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56" y="4709305"/>
            <a:ext cx="4740247" cy="822960"/>
          </a:xfrm>
          <a:prstGeom prst="rect">
            <a:avLst/>
          </a:prstGeom>
          <a:solidFill>
            <a:srgbClr val="C00000"/>
          </a:solidFill>
          <a:effectLst>
            <a:outerShdw blurRad="50800" dist="38100" dir="5400000" algn="t" rotWithShape="0">
              <a:srgbClr val="C00000">
                <a:alpha val="40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5442099" y="4580093"/>
            <a:ext cx="2460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wrong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47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659947"/>
            <a:ext cx="7772400" cy="825954"/>
          </a:xfrm>
        </p:spPr>
        <p:txBody>
          <a:bodyPr>
            <a:normAutofit/>
          </a:bodyPr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1853292"/>
            <a:ext cx="7772400" cy="4155622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  <a:p>
            <a:pPr algn="l"/>
            <a:endParaRPr lang="en-US" sz="3200" dirty="0" smtClean="0">
              <a:solidFill>
                <a:srgbClr val="0097CC"/>
              </a:solidFill>
            </a:endParaRPr>
          </a:p>
          <a:p>
            <a:pPr algn="l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 mainul.raju@yahoo.com, Institute of Information Technology (IIT), University of Dhaka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44" y="2363560"/>
            <a:ext cx="666403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17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659947"/>
            <a:ext cx="7772400" cy="825954"/>
          </a:xfrm>
        </p:spPr>
        <p:txBody>
          <a:bodyPr>
            <a:normAutofit/>
          </a:bodyPr>
          <a:lstStyle/>
          <a:p>
            <a:r>
              <a:rPr lang="en-US" dirty="0" smtClean="0"/>
              <a:t>Why </a:t>
            </a:r>
            <a:r>
              <a:rPr lang="en-US" dirty="0" smtClean="0"/>
              <a:t>is it </a:t>
            </a:r>
            <a:r>
              <a:rPr lang="en-US" dirty="0" smtClean="0"/>
              <a:t>Dynamic</a:t>
            </a:r>
            <a:r>
              <a:rPr lang="en-US" dirty="0" smtClean="0">
                <a:solidFill>
                  <a:srgbClr val="C00000"/>
                </a:solidFill>
              </a:rPr>
              <a:t>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1853292"/>
            <a:ext cx="7772400" cy="4155622"/>
          </a:xfrm>
        </p:spPr>
        <p:txBody>
          <a:bodyPr>
            <a:normAutofit/>
          </a:bodyPr>
          <a:lstStyle/>
          <a:p>
            <a:pPr algn="l"/>
            <a:endParaRPr lang="en-US" sz="3200" dirty="0" smtClean="0">
              <a:solidFill>
                <a:srgbClr val="0097CC"/>
              </a:solidFill>
            </a:endParaRPr>
          </a:p>
          <a:p>
            <a:pPr algn="l"/>
            <a:r>
              <a:rPr lang="en-US" dirty="0" smtClean="0"/>
              <a:t>What if we look at the code and decide what method to call before running the program? Is there any problem with this approach? (</a:t>
            </a:r>
            <a:r>
              <a:rPr lang="en-US" dirty="0" smtClean="0">
                <a:solidFill>
                  <a:srgbClr val="C00000"/>
                </a:solidFill>
              </a:rPr>
              <a:t>static/compile time/early binding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algn="l"/>
            <a:r>
              <a:rPr lang="en-US" dirty="0" smtClean="0"/>
              <a:t>If yes, does </a:t>
            </a:r>
            <a:r>
              <a:rPr lang="en-US" dirty="0" smtClean="0">
                <a:solidFill>
                  <a:srgbClr val="C00000"/>
                </a:solidFill>
              </a:rPr>
              <a:t>dynamic/run time/late binding</a:t>
            </a:r>
            <a:r>
              <a:rPr lang="en-US" dirty="0" smtClean="0"/>
              <a:t> solve the problem?</a:t>
            </a:r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 mainul.raju@yahoo.com, Institute of Information Technology (IIT),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18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uwgb">
  <a:themeElements>
    <a:clrScheme name="UW-Green Bay color scheme">
      <a:dk1>
        <a:srgbClr val="000000"/>
      </a:dk1>
      <a:lt1>
        <a:sysClr val="window" lastClr="FFFFFF"/>
      </a:lt1>
      <a:dk2>
        <a:srgbClr val="043419"/>
      </a:dk2>
      <a:lt2>
        <a:srgbClr val="FBEEC9"/>
      </a:lt2>
      <a:accent1>
        <a:srgbClr val="990000"/>
      </a:accent1>
      <a:accent2>
        <a:srgbClr val="CCCCCC"/>
      </a:accent2>
      <a:accent3>
        <a:srgbClr val="999999"/>
      </a:accent3>
      <a:accent4>
        <a:srgbClr val="9FD3B6"/>
      </a:accent4>
      <a:accent5>
        <a:srgbClr val="D79D9F"/>
      </a:accent5>
      <a:accent6>
        <a:srgbClr val="006633"/>
      </a:accent6>
      <a:hlink>
        <a:srgbClr val="CC0000"/>
      </a:hlink>
      <a:folHlink>
        <a:srgbClr val="66000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</TotalTime>
  <Words>228</Words>
  <Application>Microsoft Office PowerPoint</Application>
  <PresentationFormat>On-screen Show (4:3)</PresentationFormat>
  <Paragraphs>133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Georgia</vt:lpstr>
      <vt:lpstr>1uwgb</vt:lpstr>
      <vt:lpstr>PowerPoint Presentation</vt:lpstr>
      <vt:lpstr>Polymorphism</vt:lpstr>
      <vt:lpstr>Polymorphism</vt:lpstr>
      <vt:lpstr>Compile time polymorphism </vt:lpstr>
      <vt:lpstr>Run time polymorphism </vt:lpstr>
      <vt:lpstr>Dynamic binding</vt:lpstr>
      <vt:lpstr>Dynamic binding</vt:lpstr>
      <vt:lpstr>Benefits</vt:lpstr>
      <vt:lpstr>Why is it Dynamic?</vt:lpstr>
      <vt:lpstr>Up casting and Down casting</vt:lpstr>
      <vt:lpstr>Up casting and Down casting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85</cp:revision>
  <dcterms:created xsi:type="dcterms:W3CDTF">2016-06-06T06:04:41Z</dcterms:created>
  <dcterms:modified xsi:type="dcterms:W3CDTF">2016-06-20T12:11:43Z</dcterms:modified>
</cp:coreProperties>
</file>