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91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3" r:id="rId45"/>
    <p:sldId id="312" r:id="rId46"/>
    <p:sldId id="314" r:id="rId47"/>
  </p:sldIdLst>
  <p:sldSz cx="9144000" cy="6858000" type="screen4x3"/>
  <p:notesSz cx="6858000" cy="9144000"/>
  <p:defaultTextStyle>
    <a:lvl1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1pPr>
    <a:lvl2pPr indent="4572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2pPr>
    <a:lvl3pPr indent="9144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3pPr>
    <a:lvl4pPr indent="13716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4pPr>
    <a:lvl5pPr indent="1828800"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5pPr>
    <a:lvl6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6pPr>
    <a:lvl7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7pPr>
    <a:lvl8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8pPr>
    <a:lvl9pPr>
      <a:defRPr sz="2400">
        <a:solidFill>
          <a:srgbClr val="0000FF"/>
        </a:solid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DD2"/>
          </a:solidFill>
        </a:fill>
      </a:tcStyle>
    </a:wholeTbl>
    <a:band2H>
      <a:tcTxStyle/>
      <a:tcStyle>
        <a:tcBdr/>
        <a:fill>
          <a:solidFill>
            <a:srgbClr val="E6EFEA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FF"/>
          </a:solidFill>
        </a:fill>
      </a:tcStyle>
    </a:wholeTbl>
    <a:band2H>
      <a:tcTxStyle/>
      <a:tcStyle>
        <a:tcBdr/>
        <a:fill>
          <a:solidFill>
            <a:srgbClr val="F1F1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6E6"/>
          </a:solidFill>
        </a:fill>
      </a:tcStyle>
    </a:wholeTbl>
    <a:band2H>
      <a:tcTxStyle/>
      <a:tcStyle>
        <a:tcBdr/>
        <a:fill>
          <a:solidFill>
            <a:srgbClr val="E6F3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FF"/>
              </a:solidFill>
              <a:prstDash val="solid"/>
              <a:bevel/>
            </a:ln>
          </a:top>
          <a:bottom>
            <a:ln w="254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FF"/>
              </a:solidFill>
              <a:prstDash val="solid"/>
              <a:bevel/>
            </a:ln>
          </a:top>
          <a:bottom>
            <a:ln w="254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17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0" y="114300"/>
            <a:ext cx="9142413" cy="6742113"/>
            <a:chOff x="0" y="0"/>
            <a:chExt cx="9142412" cy="6742112"/>
          </a:xfrm>
        </p:grpSpPr>
        <p:sp>
          <p:nvSpPr>
            <p:cNvPr id="34" name="Shape 34"/>
            <p:cNvSpPr/>
            <p:nvPr/>
          </p:nvSpPr>
          <p:spPr>
            <a:xfrm>
              <a:off x="0" y="3238500"/>
              <a:ext cx="9142413" cy="3503613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2" name="Group 62"/>
            <p:cNvGrpSpPr/>
            <p:nvPr/>
          </p:nvGrpSpPr>
          <p:grpSpPr>
            <a:xfrm>
              <a:off x="0" y="0"/>
              <a:ext cx="9142413" cy="3238500"/>
              <a:chOff x="0" y="0"/>
              <a:chExt cx="9142412" cy="3238499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0" y="2857500"/>
                <a:ext cx="9142413" cy="381000"/>
              </a:xfrm>
              <a:prstGeom prst="rect">
                <a:avLst/>
              </a:prstGeom>
              <a:gradFill flip="none" rotWithShape="1">
                <a:gsLst>
                  <a:gs pos="0">
                    <a:srgbClr val="000080"/>
                  </a:gs>
                  <a:gs pos="100000">
                    <a:srgbClr val="0000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1" name="Group 41"/>
              <p:cNvGrpSpPr/>
              <p:nvPr/>
            </p:nvGrpSpPr>
            <p:grpSpPr>
              <a:xfrm>
                <a:off x="3633787" y="0"/>
                <a:ext cx="2284413" cy="3148013"/>
                <a:chOff x="0" y="0"/>
                <a:chExt cx="2284412" cy="3148012"/>
              </a:xfrm>
            </p:grpSpPr>
            <p:sp>
              <p:nvSpPr>
                <p:cNvPr id="36" name="Shape 36"/>
                <p:cNvSpPr/>
                <p:nvPr/>
              </p:nvSpPr>
              <p:spPr>
                <a:xfrm>
                  <a:off x="0" y="87312"/>
                  <a:ext cx="2284413" cy="2808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188" y="0"/>
                      </a:moveTo>
                      <a:lnTo>
                        <a:pt x="13524" y="403"/>
                      </a:lnTo>
                      <a:lnTo>
                        <a:pt x="14800" y="952"/>
                      </a:lnTo>
                      <a:lnTo>
                        <a:pt x="16001" y="1575"/>
                      </a:lnTo>
                      <a:lnTo>
                        <a:pt x="17112" y="2283"/>
                      </a:lnTo>
                      <a:lnTo>
                        <a:pt x="18118" y="3126"/>
                      </a:lnTo>
                      <a:lnTo>
                        <a:pt x="18988" y="4029"/>
                      </a:lnTo>
                      <a:lnTo>
                        <a:pt x="19754" y="5006"/>
                      </a:lnTo>
                      <a:lnTo>
                        <a:pt x="20429" y="6007"/>
                      </a:lnTo>
                      <a:lnTo>
                        <a:pt x="20925" y="7094"/>
                      </a:lnTo>
                      <a:lnTo>
                        <a:pt x="21300" y="8218"/>
                      </a:lnTo>
                      <a:lnTo>
                        <a:pt x="21540" y="9353"/>
                      </a:lnTo>
                      <a:lnTo>
                        <a:pt x="21600" y="10525"/>
                      </a:lnTo>
                      <a:lnTo>
                        <a:pt x="21540" y="11697"/>
                      </a:lnTo>
                      <a:lnTo>
                        <a:pt x="21300" y="12845"/>
                      </a:lnTo>
                      <a:lnTo>
                        <a:pt x="20925" y="13956"/>
                      </a:lnTo>
                      <a:lnTo>
                        <a:pt x="20429" y="15019"/>
                      </a:lnTo>
                      <a:lnTo>
                        <a:pt x="19754" y="16044"/>
                      </a:lnTo>
                      <a:lnTo>
                        <a:pt x="18988" y="17033"/>
                      </a:lnTo>
                      <a:lnTo>
                        <a:pt x="18118" y="17925"/>
                      </a:lnTo>
                      <a:lnTo>
                        <a:pt x="17112" y="18767"/>
                      </a:lnTo>
                      <a:lnTo>
                        <a:pt x="16001" y="19500"/>
                      </a:lnTo>
                      <a:lnTo>
                        <a:pt x="14800" y="20098"/>
                      </a:lnTo>
                      <a:lnTo>
                        <a:pt x="13524" y="20648"/>
                      </a:lnTo>
                      <a:lnTo>
                        <a:pt x="12188" y="21051"/>
                      </a:lnTo>
                      <a:lnTo>
                        <a:pt x="10823" y="21356"/>
                      </a:lnTo>
                      <a:lnTo>
                        <a:pt x="9412" y="21551"/>
                      </a:lnTo>
                      <a:lnTo>
                        <a:pt x="8001" y="21600"/>
                      </a:lnTo>
                      <a:lnTo>
                        <a:pt x="6560" y="21551"/>
                      </a:lnTo>
                      <a:lnTo>
                        <a:pt x="5164" y="21356"/>
                      </a:lnTo>
                      <a:lnTo>
                        <a:pt x="3783" y="21051"/>
                      </a:lnTo>
                      <a:lnTo>
                        <a:pt x="2477" y="20648"/>
                      </a:lnTo>
                      <a:lnTo>
                        <a:pt x="1201" y="20098"/>
                      </a:lnTo>
                      <a:lnTo>
                        <a:pt x="0" y="19500"/>
                      </a:lnTo>
                      <a:lnTo>
                        <a:pt x="766" y="18608"/>
                      </a:lnTo>
                      <a:lnTo>
                        <a:pt x="1876" y="19182"/>
                      </a:lnTo>
                      <a:lnTo>
                        <a:pt x="3017" y="19646"/>
                      </a:lnTo>
                      <a:lnTo>
                        <a:pt x="4218" y="20025"/>
                      </a:lnTo>
                      <a:lnTo>
                        <a:pt x="5464" y="20293"/>
                      </a:lnTo>
                      <a:lnTo>
                        <a:pt x="6695" y="20452"/>
                      </a:lnTo>
                      <a:lnTo>
                        <a:pt x="8001" y="20513"/>
                      </a:lnTo>
                      <a:lnTo>
                        <a:pt x="9276" y="20452"/>
                      </a:lnTo>
                      <a:lnTo>
                        <a:pt x="10552" y="20293"/>
                      </a:lnTo>
                      <a:lnTo>
                        <a:pt x="11783" y="20025"/>
                      </a:lnTo>
                      <a:lnTo>
                        <a:pt x="12999" y="19646"/>
                      </a:lnTo>
                      <a:lnTo>
                        <a:pt x="14125" y="19182"/>
                      </a:lnTo>
                      <a:lnTo>
                        <a:pt x="15206" y="18608"/>
                      </a:lnTo>
                      <a:lnTo>
                        <a:pt x="16211" y="17949"/>
                      </a:lnTo>
                      <a:lnTo>
                        <a:pt x="17112" y="17217"/>
                      </a:lnTo>
                      <a:lnTo>
                        <a:pt x="17922" y="16398"/>
                      </a:lnTo>
                      <a:lnTo>
                        <a:pt x="18613" y="15507"/>
                      </a:lnTo>
                      <a:lnTo>
                        <a:pt x="19228" y="14579"/>
                      </a:lnTo>
                      <a:lnTo>
                        <a:pt x="19694" y="13627"/>
                      </a:lnTo>
                      <a:lnTo>
                        <a:pt x="19994" y="12601"/>
                      </a:lnTo>
                      <a:lnTo>
                        <a:pt x="20189" y="11563"/>
                      </a:lnTo>
                      <a:lnTo>
                        <a:pt x="20264" y="10525"/>
                      </a:lnTo>
                      <a:lnTo>
                        <a:pt x="20189" y="9463"/>
                      </a:lnTo>
                      <a:lnTo>
                        <a:pt x="19994" y="8437"/>
                      </a:lnTo>
                      <a:lnTo>
                        <a:pt x="19694" y="7424"/>
                      </a:lnTo>
                      <a:lnTo>
                        <a:pt x="19228" y="6471"/>
                      </a:lnTo>
                      <a:lnTo>
                        <a:pt x="18613" y="5519"/>
                      </a:lnTo>
                      <a:lnTo>
                        <a:pt x="17922" y="4652"/>
                      </a:lnTo>
                      <a:lnTo>
                        <a:pt x="17112" y="3834"/>
                      </a:lnTo>
                      <a:lnTo>
                        <a:pt x="16211" y="3101"/>
                      </a:lnTo>
                      <a:lnTo>
                        <a:pt x="15206" y="2454"/>
                      </a:lnTo>
                      <a:lnTo>
                        <a:pt x="14125" y="1880"/>
                      </a:lnTo>
                      <a:lnTo>
                        <a:pt x="12999" y="1392"/>
                      </a:lnTo>
                      <a:lnTo>
                        <a:pt x="11783" y="1038"/>
                      </a:lnTo>
                      <a:lnTo>
                        <a:pt x="11828" y="952"/>
                      </a:lnTo>
                      <a:lnTo>
                        <a:pt x="12188" y="0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 flipV="1">
                  <a:off x="55562" y="2457449"/>
                  <a:ext cx="227013" cy="409576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 flipV="1">
                  <a:off x="1317625" y="271462"/>
                  <a:ext cx="79376" cy="157163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 flipV="1">
                  <a:off x="1450975" y="0"/>
                  <a:ext cx="79376" cy="157163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07975" y="2906712"/>
                  <a:ext cx="1333500" cy="241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" y="13926"/>
                      </a:moveTo>
                      <a:lnTo>
                        <a:pt x="514" y="11368"/>
                      </a:lnTo>
                      <a:lnTo>
                        <a:pt x="1131" y="9237"/>
                      </a:lnTo>
                      <a:lnTo>
                        <a:pt x="2289" y="6111"/>
                      </a:lnTo>
                      <a:lnTo>
                        <a:pt x="3600" y="4263"/>
                      </a:lnTo>
                      <a:lnTo>
                        <a:pt x="4834" y="2700"/>
                      </a:lnTo>
                      <a:lnTo>
                        <a:pt x="6506" y="1279"/>
                      </a:lnTo>
                      <a:lnTo>
                        <a:pt x="8074" y="426"/>
                      </a:lnTo>
                      <a:lnTo>
                        <a:pt x="9926" y="0"/>
                      </a:lnTo>
                      <a:lnTo>
                        <a:pt x="12214" y="142"/>
                      </a:lnTo>
                      <a:lnTo>
                        <a:pt x="14580" y="853"/>
                      </a:lnTo>
                      <a:lnTo>
                        <a:pt x="16251" y="1989"/>
                      </a:lnTo>
                      <a:lnTo>
                        <a:pt x="18000" y="3837"/>
                      </a:lnTo>
                      <a:lnTo>
                        <a:pt x="19671" y="6679"/>
                      </a:lnTo>
                      <a:lnTo>
                        <a:pt x="20546" y="9379"/>
                      </a:lnTo>
                      <a:lnTo>
                        <a:pt x="21086" y="11653"/>
                      </a:lnTo>
                      <a:lnTo>
                        <a:pt x="21600" y="15347"/>
                      </a:lnTo>
                      <a:lnTo>
                        <a:pt x="20726" y="17337"/>
                      </a:lnTo>
                      <a:lnTo>
                        <a:pt x="19234" y="18900"/>
                      </a:lnTo>
                      <a:lnTo>
                        <a:pt x="17383" y="20037"/>
                      </a:lnTo>
                      <a:lnTo>
                        <a:pt x="15634" y="21032"/>
                      </a:lnTo>
                      <a:lnTo>
                        <a:pt x="13526" y="21458"/>
                      </a:lnTo>
                      <a:lnTo>
                        <a:pt x="11237" y="21600"/>
                      </a:lnTo>
                      <a:lnTo>
                        <a:pt x="9051" y="21600"/>
                      </a:lnTo>
                      <a:lnTo>
                        <a:pt x="6763" y="21458"/>
                      </a:lnTo>
                      <a:lnTo>
                        <a:pt x="4217" y="20321"/>
                      </a:lnTo>
                      <a:lnTo>
                        <a:pt x="2186" y="19184"/>
                      </a:lnTo>
                      <a:lnTo>
                        <a:pt x="514" y="17053"/>
                      </a:lnTo>
                      <a:lnTo>
                        <a:pt x="0" y="15489"/>
                      </a:lnTo>
                      <a:lnTo>
                        <a:pt x="77" y="13926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2" name="Shape 42"/>
              <p:cNvSpPr/>
              <p:nvPr/>
            </p:nvSpPr>
            <p:spPr>
              <a:xfrm>
                <a:off x="3287712" y="282575"/>
                <a:ext cx="2376488" cy="2371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1" name="Group 61"/>
              <p:cNvGrpSpPr/>
              <p:nvPr/>
            </p:nvGrpSpPr>
            <p:grpSpPr>
              <a:xfrm>
                <a:off x="3287712" y="530225"/>
                <a:ext cx="2208213" cy="1758950"/>
                <a:chOff x="0" y="0"/>
                <a:chExt cx="2208212" cy="1758950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311943" y="644525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350837" y="693737"/>
                  <a:ext cx="25401" cy="25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477837" y="628650"/>
                  <a:ext cx="79376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392" y="0"/>
                      </a:lnTo>
                      <a:lnTo>
                        <a:pt x="8640" y="5974"/>
                      </a:lnTo>
                      <a:lnTo>
                        <a:pt x="5616" y="5974"/>
                      </a:lnTo>
                      <a:lnTo>
                        <a:pt x="3024" y="8732"/>
                      </a:lnTo>
                      <a:lnTo>
                        <a:pt x="0" y="8732"/>
                      </a:lnTo>
                      <a:lnTo>
                        <a:pt x="0" y="16085"/>
                      </a:lnTo>
                      <a:lnTo>
                        <a:pt x="5184" y="21600"/>
                      </a:lnTo>
                      <a:lnTo>
                        <a:pt x="17712" y="21600"/>
                      </a:lnTo>
                      <a:lnTo>
                        <a:pt x="21600" y="16085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0" y="688975"/>
                  <a:ext cx="714375" cy="9302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36" y="0"/>
                      </a:moveTo>
                      <a:lnTo>
                        <a:pt x="4752" y="590"/>
                      </a:lnTo>
                      <a:lnTo>
                        <a:pt x="3072" y="1732"/>
                      </a:lnTo>
                      <a:lnTo>
                        <a:pt x="2688" y="2765"/>
                      </a:lnTo>
                      <a:lnTo>
                        <a:pt x="1440" y="3502"/>
                      </a:lnTo>
                      <a:lnTo>
                        <a:pt x="576" y="4976"/>
                      </a:lnTo>
                      <a:lnTo>
                        <a:pt x="576" y="5861"/>
                      </a:lnTo>
                      <a:lnTo>
                        <a:pt x="0" y="7409"/>
                      </a:lnTo>
                      <a:lnTo>
                        <a:pt x="768" y="8072"/>
                      </a:lnTo>
                      <a:lnTo>
                        <a:pt x="2688" y="10026"/>
                      </a:lnTo>
                      <a:lnTo>
                        <a:pt x="3264" y="9768"/>
                      </a:lnTo>
                      <a:lnTo>
                        <a:pt x="6672" y="9768"/>
                      </a:lnTo>
                      <a:lnTo>
                        <a:pt x="8256" y="10247"/>
                      </a:lnTo>
                      <a:lnTo>
                        <a:pt x="8112" y="11758"/>
                      </a:lnTo>
                      <a:lnTo>
                        <a:pt x="9264" y="13786"/>
                      </a:lnTo>
                      <a:lnTo>
                        <a:pt x="9168" y="14339"/>
                      </a:lnTo>
                      <a:lnTo>
                        <a:pt x="9648" y="14965"/>
                      </a:lnTo>
                      <a:lnTo>
                        <a:pt x="8928" y="16403"/>
                      </a:lnTo>
                      <a:lnTo>
                        <a:pt x="9792" y="18209"/>
                      </a:lnTo>
                      <a:lnTo>
                        <a:pt x="10272" y="19610"/>
                      </a:lnTo>
                      <a:lnTo>
                        <a:pt x="10848" y="20494"/>
                      </a:lnTo>
                      <a:lnTo>
                        <a:pt x="11472" y="21600"/>
                      </a:lnTo>
                      <a:lnTo>
                        <a:pt x="12624" y="21453"/>
                      </a:lnTo>
                      <a:lnTo>
                        <a:pt x="14496" y="20642"/>
                      </a:lnTo>
                      <a:lnTo>
                        <a:pt x="15360" y="19646"/>
                      </a:lnTo>
                      <a:lnTo>
                        <a:pt x="15312" y="18983"/>
                      </a:lnTo>
                      <a:lnTo>
                        <a:pt x="16416" y="18430"/>
                      </a:lnTo>
                      <a:lnTo>
                        <a:pt x="16224" y="17472"/>
                      </a:lnTo>
                      <a:lnTo>
                        <a:pt x="17904" y="15924"/>
                      </a:lnTo>
                      <a:lnTo>
                        <a:pt x="18144" y="14670"/>
                      </a:lnTo>
                      <a:lnTo>
                        <a:pt x="17712" y="14228"/>
                      </a:lnTo>
                      <a:lnTo>
                        <a:pt x="17904" y="13712"/>
                      </a:lnTo>
                      <a:lnTo>
                        <a:pt x="17520" y="13270"/>
                      </a:lnTo>
                      <a:lnTo>
                        <a:pt x="18768" y="12053"/>
                      </a:lnTo>
                      <a:lnTo>
                        <a:pt x="18768" y="11427"/>
                      </a:lnTo>
                      <a:lnTo>
                        <a:pt x="20496" y="10395"/>
                      </a:lnTo>
                      <a:lnTo>
                        <a:pt x="21600" y="7630"/>
                      </a:lnTo>
                      <a:lnTo>
                        <a:pt x="20016" y="8330"/>
                      </a:lnTo>
                      <a:lnTo>
                        <a:pt x="18624" y="8035"/>
                      </a:lnTo>
                      <a:lnTo>
                        <a:pt x="18816" y="7372"/>
                      </a:lnTo>
                      <a:lnTo>
                        <a:pt x="17424" y="6635"/>
                      </a:lnTo>
                      <a:lnTo>
                        <a:pt x="16752" y="4866"/>
                      </a:lnTo>
                      <a:lnTo>
                        <a:pt x="15408" y="3428"/>
                      </a:lnTo>
                      <a:lnTo>
                        <a:pt x="15408" y="2433"/>
                      </a:lnTo>
                      <a:lnTo>
                        <a:pt x="14688" y="2396"/>
                      </a:lnTo>
                      <a:lnTo>
                        <a:pt x="14208" y="2543"/>
                      </a:lnTo>
                      <a:lnTo>
                        <a:pt x="12192" y="1990"/>
                      </a:lnTo>
                      <a:lnTo>
                        <a:pt x="11664" y="2396"/>
                      </a:lnTo>
                      <a:lnTo>
                        <a:pt x="11232" y="2875"/>
                      </a:lnTo>
                      <a:lnTo>
                        <a:pt x="10128" y="1954"/>
                      </a:lnTo>
                      <a:lnTo>
                        <a:pt x="9072" y="1732"/>
                      </a:lnTo>
                      <a:lnTo>
                        <a:pt x="8976" y="553"/>
                      </a:lnTo>
                      <a:lnTo>
                        <a:pt x="7440" y="737"/>
                      </a:lnTo>
                      <a:lnTo>
                        <a:pt x="6480" y="479"/>
                      </a:lnTo>
                      <a:lnTo>
                        <a:pt x="5136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1652587" y="922337"/>
                  <a:ext cx="25401" cy="42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6400"/>
                      </a:lnTo>
                      <a:lnTo>
                        <a:pt x="9450" y="11200"/>
                      </a:lnTo>
                      <a:lnTo>
                        <a:pt x="9450" y="15200"/>
                      </a:lnTo>
                      <a:lnTo>
                        <a:pt x="21600" y="18400"/>
                      </a:lnTo>
                      <a:lnTo>
                        <a:pt x="21600" y="21600"/>
                      </a:lnTo>
                      <a:lnTo>
                        <a:pt x="12150" y="18400"/>
                      </a:lnTo>
                      <a:lnTo>
                        <a:pt x="4050" y="21600"/>
                      </a:lnTo>
                      <a:lnTo>
                        <a:pt x="0" y="18400"/>
                      </a:lnTo>
                      <a:lnTo>
                        <a:pt x="4050" y="15200"/>
                      </a:lnTo>
                      <a:lnTo>
                        <a:pt x="0" y="11200"/>
                      </a:lnTo>
                      <a:lnTo>
                        <a:pt x="4050" y="320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1517650" y="1116012"/>
                  <a:ext cx="106363" cy="152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7737" y="10800"/>
                      </a:lnTo>
                      <a:lnTo>
                        <a:pt x="16764" y="0"/>
                      </a:lnTo>
                      <a:lnTo>
                        <a:pt x="21600" y="6300"/>
                      </a:lnTo>
                      <a:lnTo>
                        <a:pt x="17731" y="21600"/>
                      </a:lnTo>
                      <a:lnTo>
                        <a:pt x="1612" y="18000"/>
                      </a:lnTo>
                      <a:lnTo>
                        <a:pt x="0" y="1080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1731962" y="1174750"/>
                  <a:ext cx="184151" cy="147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3" y="5110"/>
                      </a:moveTo>
                      <a:lnTo>
                        <a:pt x="0" y="0"/>
                      </a:lnTo>
                      <a:lnTo>
                        <a:pt x="7262" y="2090"/>
                      </a:lnTo>
                      <a:lnTo>
                        <a:pt x="17690" y="7432"/>
                      </a:lnTo>
                      <a:lnTo>
                        <a:pt x="17690" y="11381"/>
                      </a:lnTo>
                      <a:lnTo>
                        <a:pt x="21600" y="21600"/>
                      </a:lnTo>
                      <a:lnTo>
                        <a:pt x="13593" y="11845"/>
                      </a:lnTo>
                      <a:lnTo>
                        <a:pt x="8193" y="12542"/>
                      </a:lnTo>
                      <a:lnTo>
                        <a:pt x="1303" y="511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084387" y="1477962"/>
                  <a:ext cx="123826" cy="158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92" y="0"/>
                      </a:moveTo>
                      <a:lnTo>
                        <a:pt x="21600" y="6480"/>
                      </a:lnTo>
                      <a:lnTo>
                        <a:pt x="4431" y="21600"/>
                      </a:lnTo>
                      <a:lnTo>
                        <a:pt x="0" y="18144"/>
                      </a:lnTo>
                      <a:lnTo>
                        <a:pt x="12462" y="8424"/>
                      </a:lnTo>
                      <a:lnTo>
                        <a:pt x="1329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222250" y="388937"/>
                  <a:ext cx="60325" cy="103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948"/>
                      </a:moveTo>
                      <a:lnTo>
                        <a:pt x="15916" y="14289"/>
                      </a:lnTo>
                      <a:lnTo>
                        <a:pt x="15916" y="4652"/>
                      </a:lnTo>
                      <a:lnTo>
                        <a:pt x="18758" y="2658"/>
                      </a:lnTo>
                      <a:lnTo>
                        <a:pt x="13642" y="2658"/>
                      </a:lnTo>
                      <a:lnTo>
                        <a:pt x="16484" y="0"/>
                      </a:lnTo>
                      <a:lnTo>
                        <a:pt x="12505" y="0"/>
                      </a:lnTo>
                      <a:lnTo>
                        <a:pt x="7958" y="2991"/>
                      </a:lnTo>
                      <a:lnTo>
                        <a:pt x="7958" y="8972"/>
                      </a:lnTo>
                      <a:lnTo>
                        <a:pt x="10232" y="10302"/>
                      </a:lnTo>
                      <a:lnTo>
                        <a:pt x="10232" y="12960"/>
                      </a:lnTo>
                      <a:lnTo>
                        <a:pt x="9095" y="12960"/>
                      </a:lnTo>
                      <a:lnTo>
                        <a:pt x="5116" y="15286"/>
                      </a:lnTo>
                      <a:lnTo>
                        <a:pt x="5116" y="17612"/>
                      </a:lnTo>
                      <a:lnTo>
                        <a:pt x="0" y="21600"/>
                      </a:lnTo>
                      <a:lnTo>
                        <a:pt x="16484" y="21600"/>
                      </a:lnTo>
                      <a:lnTo>
                        <a:pt x="21600" y="1694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201612" y="423862"/>
                  <a:ext cx="31751" cy="36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60" y="7513"/>
                      </a:moveTo>
                      <a:lnTo>
                        <a:pt x="21600" y="7513"/>
                      </a:lnTo>
                      <a:lnTo>
                        <a:pt x="21600" y="0"/>
                      </a:lnTo>
                      <a:lnTo>
                        <a:pt x="14040" y="0"/>
                      </a:lnTo>
                      <a:lnTo>
                        <a:pt x="0" y="14087"/>
                      </a:lnTo>
                      <a:lnTo>
                        <a:pt x="0" y="21600"/>
                      </a:lnTo>
                      <a:lnTo>
                        <a:pt x="12960" y="21600"/>
                      </a:lnTo>
                      <a:lnTo>
                        <a:pt x="18360" y="15965"/>
                      </a:lnTo>
                      <a:lnTo>
                        <a:pt x="18360" y="751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152400" y="361950"/>
                  <a:ext cx="404813" cy="341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231" y="0"/>
                      </a:moveTo>
                      <a:lnTo>
                        <a:pt x="14231" y="1507"/>
                      </a:lnTo>
                      <a:lnTo>
                        <a:pt x="14654" y="2009"/>
                      </a:lnTo>
                      <a:lnTo>
                        <a:pt x="17026" y="2009"/>
                      </a:lnTo>
                      <a:lnTo>
                        <a:pt x="17026" y="2813"/>
                      </a:lnTo>
                      <a:lnTo>
                        <a:pt x="15332" y="2813"/>
                      </a:lnTo>
                      <a:lnTo>
                        <a:pt x="15332" y="5224"/>
                      </a:lnTo>
                      <a:lnTo>
                        <a:pt x="14569" y="4119"/>
                      </a:lnTo>
                      <a:lnTo>
                        <a:pt x="14569" y="5626"/>
                      </a:lnTo>
                      <a:lnTo>
                        <a:pt x="13553" y="7033"/>
                      </a:lnTo>
                      <a:lnTo>
                        <a:pt x="12875" y="6229"/>
                      </a:lnTo>
                      <a:lnTo>
                        <a:pt x="11859" y="7233"/>
                      </a:lnTo>
                      <a:lnTo>
                        <a:pt x="11689" y="6932"/>
                      </a:lnTo>
                      <a:lnTo>
                        <a:pt x="10419" y="6932"/>
                      </a:lnTo>
                      <a:lnTo>
                        <a:pt x="11096" y="5927"/>
                      </a:lnTo>
                      <a:lnTo>
                        <a:pt x="11096" y="5526"/>
                      </a:lnTo>
                      <a:lnTo>
                        <a:pt x="10504" y="4822"/>
                      </a:lnTo>
                      <a:lnTo>
                        <a:pt x="10504" y="3717"/>
                      </a:lnTo>
                      <a:lnTo>
                        <a:pt x="9656" y="4822"/>
                      </a:lnTo>
                      <a:lnTo>
                        <a:pt x="9656" y="6932"/>
                      </a:lnTo>
                      <a:lnTo>
                        <a:pt x="8640" y="6932"/>
                      </a:lnTo>
                      <a:lnTo>
                        <a:pt x="7369" y="8439"/>
                      </a:lnTo>
                      <a:lnTo>
                        <a:pt x="6861" y="8439"/>
                      </a:lnTo>
                      <a:lnTo>
                        <a:pt x="6184" y="9444"/>
                      </a:lnTo>
                      <a:lnTo>
                        <a:pt x="3642" y="9444"/>
                      </a:lnTo>
                      <a:lnTo>
                        <a:pt x="4489" y="10850"/>
                      </a:lnTo>
                      <a:lnTo>
                        <a:pt x="4489" y="13060"/>
                      </a:lnTo>
                      <a:lnTo>
                        <a:pt x="3642" y="14367"/>
                      </a:lnTo>
                      <a:lnTo>
                        <a:pt x="2626" y="13060"/>
                      </a:lnTo>
                      <a:lnTo>
                        <a:pt x="678" y="13060"/>
                      </a:lnTo>
                      <a:lnTo>
                        <a:pt x="678" y="14668"/>
                      </a:lnTo>
                      <a:lnTo>
                        <a:pt x="0" y="15673"/>
                      </a:lnTo>
                      <a:lnTo>
                        <a:pt x="0" y="17782"/>
                      </a:lnTo>
                      <a:lnTo>
                        <a:pt x="1271" y="19490"/>
                      </a:lnTo>
                      <a:lnTo>
                        <a:pt x="3134" y="19490"/>
                      </a:lnTo>
                      <a:lnTo>
                        <a:pt x="6014" y="15371"/>
                      </a:lnTo>
                      <a:lnTo>
                        <a:pt x="8555" y="15371"/>
                      </a:lnTo>
                      <a:lnTo>
                        <a:pt x="8894" y="14567"/>
                      </a:lnTo>
                      <a:lnTo>
                        <a:pt x="9487" y="15371"/>
                      </a:lnTo>
                      <a:lnTo>
                        <a:pt x="9402" y="16175"/>
                      </a:lnTo>
                      <a:lnTo>
                        <a:pt x="11774" y="18988"/>
                      </a:lnTo>
                      <a:lnTo>
                        <a:pt x="11774" y="20193"/>
                      </a:lnTo>
                      <a:lnTo>
                        <a:pt x="12282" y="19691"/>
                      </a:lnTo>
                      <a:lnTo>
                        <a:pt x="12028" y="18988"/>
                      </a:lnTo>
                      <a:lnTo>
                        <a:pt x="12282" y="18586"/>
                      </a:lnTo>
                      <a:lnTo>
                        <a:pt x="12706" y="18988"/>
                      </a:lnTo>
                      <a:lnTo>
                        <a:pt x="12875" y="18887"/>
                      </a:lnTo>
                      <a:lnTo>
                        <a:pt x="10419" y="15271"/>
                      </a:lnTo>
                      <a:lnTo>
                        <a:pt x="10419" y="13965"/>
                      </a:lnTo>
                      <a:lnTo>
                        <a:pt x="11096" y="13965"/>
                      </a:lnTo>
                      <a:lnTo>
                        <a:pt x="11096" y="14668"/>
                      </a:lnTo>
                      <a:lnTo>
                        <a:pt x="13553" y="17883"/>
                      </a:lnTo>
                      <a:lnTo>
                        <a:pt x="13553" y="18887"/>
                      </a:lnTo>
                      <a:lnTo>
                        <a:pt x="14569" y="20294"/>
                      </a:lnTo>
                      <a:lnTo>
                        <a:pt x="14315" y="20595"/>
                      </a:lnTo>
                      <a:lnTo>
                        <a:pt x="15078" y="21600"/>
                      </a:lnTo>
                      <a:lnTo>
                        <a:pt x="16179" y="20093"/>
                      </a:lnTo>
                      <a:lnTo>
                        <a:pt x="15501" y="19189"/>
                      </a:lnTo>
                      <a:lnTo>
                        <a:pt x="16179" y="18285"/>
                      </a:lnTo>
                      <a:lnTo>
                        <a:pt x="17111" y="18285"/>
                      </a:lnTo>
                      <a:lnTo>
                        <a:pt x="17534" y="17782"/>
                      </a:lnTo>
                      <a:lnTo>
                        <a:pt x="18127" y="17782"/>
                      </a:lnTo>
                      <a:lnTo>
                        <a:pt x="17365" y="16476"/>
                      </a:lnTo>
                      <a:lnTo>
                        <a:pt x="17788" y="15873"/>
                      </a:lnTo>
                      <a:lnTo>
                        <a:pt x="17788" y="13764"/>
                      </a:lnTo>
                      <a:lnTo>
                        <a:pt x="18551" y="12659"/>
                      </a:lnTo>
                      <a:lnTo>
                        <a:pt x="18889" y="13060"/>
                      </a:lnTo>
                      <a:lnTo>
                        <a:pt x="19652" y="13060"/>
                      </a:lnTo>
                      <a:lnTo>
                        <a:pt x="19313" y="13663"/>
                      </a:lnTo>
                      <a:lnTo>
                        <a:pt x="19991" y="14567"/>
                      </a:lnTo>
                      <a:lnTo>
                        <a:pt x="20414" y="13764"/>
                      </a:lnTo>
                      <a:lnTo>
                        <a:pt x="20922" y="13764"/>
                      </a:lnTo>
                      <a:lnTo>
                        <a:pt x="20922" y="13462"/>
                      </a:lnTo>
                      <a:lnTo>
                        <a:pt x="20668" y="13462"/>
                      </a:lnTo>
                      <a:lnTo>
                        <a:pt x="20245" y="13060"/>
                      </a:lnTo>
                      <a:lnTo>
                        <a:pt x="21346" y="11453"/>
                      </a:lnTo>
                      <a:lnTo>
                        <a:pt x="21346" y="13764"/>
                      </a:lnTo>
                      <a:lnTo>
                        <a:pt x="21600" y="13764"/>
                      </a:lnTo>
                      <a:lnTo>
                        <a:pt x="21600" y="0"/>
                      </a:lnTo>
                      <a:lnTo>
                        <a:pt x="14231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325437" y="0"/>
                  <a:ext cx="1727201" cy="1219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56"/>
                      </a:moveTo>
                      <a:lnTo>
                        <a:pt x="635" y="5681"/>
                      </a:lnTo>
                      <a:lnTo>
                        <a:pt x="1231" y="4388"/>
                      </a:lnTo>
                      <a:lnTo>
                        <a:pt x="1965" y="3769"/>
                      </a:lnTo>
                      <a:lnTo>
                        <a:pt x="2720" y="4500"/>
                      </a:lnTo>
                      <a:lnTo>
                        <a:pt x="2819" y="5091"/>
                      </a:lnTo>
                      <a:lnTo>
                        <a:pt x="2640" y="5091"/>
                      </a:lnTo>
                      <a:lnTo>
                        <a:pt x="2343" y="5034"/>
                      </a:lnTo>
                      <a:lnTo>
                        <a:pt x="2720" y="5681"/>
                      </a:lnTo>
                      <a:lnTo>
                        <a:pt x="4288" y="4838"/>
                      </a:lnTo>
                      <a:lnTo>
                        <a:pt x="4090" y="4191"/>
                      </a:lnTo>
                      <a:lnTo>
                        <a:pt x="4765" y="3094"/>
                      </a:lnTo>
                      <a:lnTo>
                        <a:pt x="5201" y="3122"/>
                      </a:lnTo>
                      <a:lnTo>
                        <a:pt x="4785" y="3488"/>
                      </a:lnTo>
                      <a:lnTo>
                        <a:pt x="4427" y="4303"/>
                      </a:lnTo>
                      <a:lnTo>
                        <a:pt x="4427" y="4838"/>
                      </a:lnTo>
                      <a:lnTo>
                        <a:pt x="5062" y="5428"/>
                      </a:lnTo>
                      <a:lnTo>
                        <a:pt x="5976" y="3741"/>
                      </a:lnTo>
                      <a:lnTo>
                        <a:pt x="9152" y="1772"/>
                      </a:lnTo>
                      <a:lnTo>
                        <a:pt x="9132" y="647"/>
                      </a:lnTo>
                      <a:lnTo>
                        <a:pt x="10582" y="225"/>
                      </a:lnTo>
                      <a:lnTo>
                        <a:pt x="11396" y="816"/>
                      </a:lnTo>
                      <a:lnTo>
                        <a:pt x="13321" y="0"/>
                      </a:lnTo>
                      <a:lnTo>
                        <a:pt x="13917" y="422"/>
                      </a:lnTo>
                      <a:lnTo>
                        <a:pt x="15207" y="2391"/>
                      </a:lnTo>
                      <a:lnTo>
                        <a:pt x="16676" y="1997"/>
                      </a:lnTo>
                      <a:lnTo>
                        <a:pt x="17590" y="2700"/>
                      </a:lnTo>
                      <a:lnTo>
                        <a:pt x="19873" y="2559"/>
                      </a:lnTo>
                      <a:lnTo>
                        <a:pt x="21600" y="3319"/>
                      </a:lnTo>
                      <a:lnTo>
                        <a:pt x="21441" y="4388"/>
                      </a:lnTo>
                      <a:lnTo>
                        <a:pt x="19972" y="5091"/>
                      </a:lnTo>
                      <a:lnTo>
                        <a:pt x="20230" y="5794"/>
                      </a:lnTo>
                      <a:lnTo>
                        <a:pt x="19595" y="6188"/>
                      </a:lnTo>
                      <a:lnTo>
                        <a:pt x="19555" y="7594"/>
                      </a:lnTo>
                      <a:lnTo>
                        <a:pt x="18999" y="8550"/>
                      </a:lnTo>
                      <a:lnTo>
                        <a:pt x="18761" y="7678"/>
                      </a:lnTo>
                      <a:lnTo>
                        <a:pt x="19079" y="6862"/>
                      </a:lnTo>
                      <a:lnTo>
                        <a:pt x="19019" y="5175"/>
                      </a:lnTo>
                      <a:lnTo>
                        <a:pt x="18443" y="6047"/>
                      </a:lnTo>
                      <a:lnTo>
                        <a:pt x="17987" y="6525"/>
                      </a:lnTo>
                      <a:lnTo>
                        <a:pt x="17550" y="5766"/>
                      </a:lnTo>
                      <a:lnTo>
                        <a:pt x="17232" y="7678"/>
                      </a:lnTo>
                      <a:lnTo>
                        <a:pt x="17570" y="7678"/>
                      </a:lnTo>
                      <a:lnTo>
                        <a:pt x="17490" y="8944"/>
                      </a:lnTo>
                      <a:lnTo>
                        <a:pt x="17093" y="10294"/>
                      </a:lnTo>
                      <a:lnTo>
                        <a:pt x="16617" y="10828"/>
                      </a:lnTo>
                      <a:lnTo>
                        <a:pt x="17014" y="11728"/>
                      </a:lnTo>
                      <a:lnTo>
                        <a:pt x="16756" y="12347"/>
                      </a:lnTo>
                      <a:lnTo>
                        <a:pt x="16657" y="11812"/>
                      </a:lnTo>
                      <a:lnTo>
                        <a:pt x="16657" y="11616"/>
                      </a:lnTo>
                      <a:lnTo>
                        <a:pt x="16339" y="11306"/>
                      </a:lnTo>
                      <a:lnTo>
                        <a:pt x="15823" y="11700"/>
                      </a:lnTo>
                      <a:lnTo>
                        <a:pt x="16279" y="13191"/>
                      </a:lnTo>
                      <a:lnTo>
                        <a:pt x="16438" y="13950"/>
                      </a:lnTo>
                      <a:lnTo>
                        <a:pt x="15902" y="16003"/>
                      </a:lnTo>
                      <a:lnTo>
                        <a:pt x="14910" y="16566"/>
                      </a:lnTo>
                      <a:lnTo>
                        <a:pt x="14096" y="16453"/>
                      </a:lnTo>
                      <a:lnTo>
                        <a:pt x="14493" y="17297"/>
                      </a:lnTo>
                      <a:lnTo>
                        <a:pt x="14532" y="18478"/>
                      </a:lnTo>
                      <a:lnTo>
                        <a:pt x="13957" y="19856"/>
                      </a:lnTo>
                      <a:lnTo>
                        <a:pt x="13301" y="19097"/>
                      </a:lnTo>
                      <a:lnTo>
                        <a:pt x="13202" y="19912"/>
                      </a:lnTo>
                      <a:lnTo>
                        <a:pt x="13699" y="20588"/>
                      </a:lnTo>
                      <a:lnTo>
                        <a:pt x="14115" y="21600"/>
                      </a:lnTo>
                      <a:lnTo>
                        <a:pt x="13421" y="21009"/>
                      </a:lnTo>
                      <a:lnTo>
                        <a:pt x="12587" y="17606"/>
                      </a:lnTo>
                      <a:lnTo>
                        <a:pt x="11574" y="16678"/>
                      </a:lnTo>
                      <a:lnTo>
                        <a:pt x="10820" y="16762"/>
                      </a:lnTo>
                      <a:lnTo>
                        <a:pt x="9867" y="18703"/>
                      </a:lnTo>
                      <a:lnTo>
                        <a:pt x="9986" y="19378"/>
                      </a:lnTo>
                      <a:lnTo>
                        <a:pt x="9668" y="20756"/>
                      </a:lnTo>
                      <a:lnTo>
                        <a:pt x="9351" y="20756"/>
                      </a:lnTo>
                      <a:lnTo>
                        <a:pt x="8259" y="17888"/>
                      </a:lnTo>
                      <a:lnTo>
                        <a:pt x="8259" y="16650"/>
                      </a:lnTo>
                      <a:lnTo>
                        <a:pt x="8021" y="17100"/>
                      </a:lnTo>
                      <a:lnTo>
                        <a:pt x="7405" y="17072"/>
                      </a:lnTo>
                      <a:lnTo>
                        <a:pt x="7643" y="16312"/>
                      </a:lnTo>
                      <a:lnTo>
                        <a:pt x="6671" y="15328"/>
                      </a:lnTo>
                      <a:lnTo>
                        <a:pt x="5460" y="15328"/>
                      </a:lnTo>
                      <a:lnTo>
                        <a:pt x="4427" y="14344"/>
                      </a:lnTo>
                      <a:lnTo>
                        <a:pt x="4368" y="15328"/>
                      </a:lnTo>
                      <a:lnTo>
                        <a:pt x="5221" y="16228"/>
                      </a:lnTo>
                      <a:lnTo>
                        <a:pt x="5519" y="16200"/>
                      </a:lnTo>
                      <a:lnTo>
                        <a:pt x="4646" y="17438"/>
                      </a:lnTo>
                      <a:lnTo>
                        <a:pt x="3772" y="17719"/>
                      </a:lnTo>
                      <a:lnTo>
                        <a:pt x="3772" y="17016"/>
                      </a:lnTo>
                      <a:lnTo>
                        <a:pt x="2521" y="14569"/>
                      </a:lnTo>
                      <a:lnTo>
                        <a:pt x="2362" y="13922"/>
                      </a:lnTo>
                      <a:lnTo>
                        <a:pt x="3037" y="13134"/>
                      </a:lnTo>
                      <a:lnTo>
                        <a:pt x="2958" y="12150"/>
                      </a:lnTo>
                      <a:lnTo>
                        <a:pt x="2958" y="11053"/>
                      </a:lnTo>
                      <a:lnTo>
                        <a:pt x="3296" y="10828"/>
                      </a:lnTo>
                      <a:lnTo>
                        <a:pt x="2958" y="10294"/>
                      </a:lnTo>
                      <a:lnTo>
                        <a:pt x="2958" y="6356"/>
                      </a:lnTo>
                      <a:lnTo>
                        <a:pt x="1211" y="6356"/>
                      </a:lnTo>
                      <a:lnTo>
                        <a:pt x="1707" y="5428"/>
                      </a:lnTo>
                      <a:lnTo>
                        <a:pt x="1668" y="5091"/>
                      </a:lnTo>
                      <a:lnTo>
                        <a:pt x="1092" y="5906"/>
                      </a:lnTo>
                      <a:lnTo>
                        <a:pt x="893" y="6356"/>
                      </a:lnTo>
                      <a:lnTo>
                        <a:pt x="0" y="6356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1689100" y="498475"/>
                  <a:ext cx="147638" cy="247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632" y="0"/>
                      </a:moveTo>
                      <a:lnTo>
                        <a:pt x="14632" y="2769"/>
                      </a:lnTo>
                      <a:lnTo>
                        <a:pt x="12774" y="4569"/>
                      </a:lnTo>
                      <a:lnTo>
                        <a:pt x="13239" y="7477"/>
                      </a:lnTo>
                      <a:lnTo>
                        <a:pt x="10916" y="11354"/>
                      </a:lnTo>
                      <a:lnTo>
                        <a:pt x="7200" y="14954"/>
                      </a:lnTo>
                      <a:lnTo>
                        <a:pt x="1626" y="17308"/>
                      </a:lnTo>
                      <a:lnTo>
                        <a:pt x="0" y="21323"/>
                      </a:lnTo>
                      <a:lnTo>
                        <a:pt x="2323" y="21600"/>
                      </a:lnTo>
                      <a:lnTo>
                        <a:pt x="2323" y="17862"/>
                      </a:lnTo>
                      <a:lnTo>
                        <a:pt x="10219" y="17585"/>
                      </a:lnTo>
                      <a:lnTo>
                        <a:pt x="16026" y="15092"/>
                      </a:lnTo>
                      <a:lnTo>
                        <a:pt x="16026" y="9969"/>
                      </a:lnTo>
                      <a:lnTo>
                        <a:pt x="17884" y="8031"/>
                      </a:lnTo>
                      <a:lnTo>
                        <a:pt x="14865" y="4708"/>
                      </a:lnTo>
                      <a:lnTo>
                        <a:pt x="19045" y="3738"/>
                      </a:lnTo>
                      <a:lnTo>
                        <a:pt x="21600" y="1108"/>
                      </a:lnTo>
                      <a:lnTo>
                        <a:pt x="16026" y="1523"/>
                      </a:lnTo>
                      <a:lnTo>
                        <a:pt x="1463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1125537" y="1163637"/>
                  <a:ext cx="28576" cy="55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874"/>
                      </a:lnTo>
                      <a:lnTo>
                        <a:pt x="720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1352550" y="1223962"/>
                  <a:ext cx="347663" cy="147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255" y="1626"/>
                      </a:lnTo>
                      <a:lnTo>
                        <a:pt x="8088" y="9523"/>
                      </a:lnTo>
                      <a:lnTo>
                        <a:pt x="7397" y="13935"/>
                      </a:lnTo>
                      <a:lnTo>
                        <a:pt x="11342" y="17884"/>
                      </a:lnTo>
                      <a:lnTo>
                        <a:pt x="21600" y="17884"/>
                      </a:lnTo>
                      <a:lnTo>
                        <a:pt x="10455" y="21600"/>
                      </a:lnTo>
                      <a:lnTo>
                        <a:pt x="7397" y="13935"/>
                      </a:lnTo>
                      <a:lnTo>
                        <a:pt x="4537" y="125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1630362" y="1347787"/>
                  <a:ext cx="373063" cy="349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5" y="21109"/>
                      </a:moveTo>
                      <a:lnTo>
                        <a:pt x="17464" y="21207"/>
                      </a:lnTo>
                      <a:lnTo>
                        <a:pt x="17004" y="21600"/>
                      </a:lnTo>
                      <a:lnTo>
                        <a:pt x="16453" y="20815"/>
                      </a:lnTo>
                      <a:lnTo>
                        <a:pt x="14523" y="19833"/>
                      </a:lnTo>
                      <a:lnTo>
                        <a:pt x="14155" y="18360"/>
                      </a:lnTo>
                      <a:lnTo>
                        <a:pt x="13511" y="17869"/>
                      </a:lnTo>
                      <a:lnTo>
                        <a:pt x="11949" y="17869"/>
                      </a:lnTo>
                      <a:lnTo>
                        <a:pt x="11949" y="16691"/>
                      </a:lnTo>
                      <a:lnTo>
                        <a:pt x="11397" y="16396"/>
                      </a:lnTo>
                      <a:lnTo>
                        <a:pt x="11306" y="15415"/>
                      </a:lnTo>
                      <a:lnTo>
                        <a:pt x="10111" y="15218"/>
                      </a:lnTo>
                      <a:lnTo>
                        <a:pt x="9008" y="14924"/>
                      </a:lnTo>
                      <a:lnTo>
                        <a:pt x="7997" y="15218"/>
                      </a:lnTo>
                      <a:lnTo>
                        <a:pt x="7997" y="15415"/>
                      </a:lnTo>
                      <a:lnTo>
                        <a:pt x="5699" y="16200"/>
                      </a:lnTo>
                      <a:lnTo>
                        <a:pt x="5699" y="16593"/>
                      </a:lnTo>
                      <a:lnTo>
                        <a:pt x="3677" y="16593"/>
                      </a:lnTo>
                      <a:lnTo>
                        <a:pt x="2574" y="17280"/>
                      </a:lnTo>
                      <a:lnTo>
                        <a:pt x="1379" y="16593"/>
                      </a:lnTo>
                      <a:lnTo>
                        <a:pt x="1287" y="16396"/>
                      </a:lnTo>
                      <a:lnTo>
                        <a:pt x="1287" y="14924"/>
                      </a:lnTo>
                      <a:lnTo>
                        <a:pt x="919" y="13647"/>
                      </a:lnTo>
                      <a:lnTo>
                        <a:pt x="460" y="12469"/>
                      </a:lnTo>
                      <a:lnTo>
                        <a:pt x="735" y="11585"/>
                      </a:lnTo>
                      <a:lnTo>
                        <a:pt x="276" y="11193"/>
                      </a:lnTo>
                      <a:lnTo>
                        <a:pt x="0" y="9131"/>
                      </a:lnTo>
                      <a:lnTo>
                        <a:pt x="276" y="7756"/>
                      </a:lnTo>
                      <a:lnTo>
                        <a:pt x="1471" y="6676"/>
                      </a:lnTo>
                      <a:lnTo>
                        <a:pt x="4044" y="5891"/>
                      </a:lnTo>
                      <a:lnTo>
                        <a:pt x="4688" y="5007"/>
                      </a:lnTo>
                      <a:lnTo>
                        <a:pt x="4412" y="4025"/>
                      </a:lnTo>
                      <a:lnTo>
                        <a:pt x="5055" y="3731"/>
                      </a:lnTo>
                      <a:lnTo>
                        <a:pt x="5239" y="4222"/>
                      </a:lnTo>
                      <a:lnTo>
                        <a:pt x="5515" y="3436"/>
                      </a:lnTo>
                      <a:lnTo>
                        <a:pt x="7077" y="2160"/>
                      </a:lnTo>
                      <a:lnTo>
                        <a:pt x="7997" y="2749"/>
                      </a:lnTo>
                      <a:lnTo>
                        <a:pt x="9008" y="2455"/>
                      </a:lnTo>
                      <a:lnTo>
                        <a:pt x="9375" y="1276"/>
                      </a:lnTo>
                      <a:lnTo>
                        <a:pt x="10386" y="982"/>
                      </a:lnTo>
                      <a:lnTo>
                        <a:pt x="10111" y="196"/>
                      </a:lnTo>
                      <a:lnTo>
                        <a:pt x="11489" y="785"/>
                      </a:lnTo>
                      <a:lnTo>
                        <a:pt x="12684" y="491"/>
                      </a:lnTo>
                      <a:lnTo>
                        <a:pt x="13328" y="3338"/>
                      </a:lnTo>
                      <a:lnTo>
                        <a:pt x="14155" y="4222"/>
                      </a:lnTo>
                      <a:lnTo>
                        <a:pt x="14982" y="4222"/>
                      </a:lnTo>
                      <a:lnTo>
                        <a:pt x="15350" y="2455"/>
                      </a:lnTo>
                      <a:lnTo>
                        <a:pt x="15166" y="1571"/>
                      </a:lnTo>
                      <a:lnTo>
                        <a:pt x="15350" y="196"/>
                      </a:lnTo>
                      <a:lnTo>
                        <a:pt x="15809" y="0"/>
                      </a:lnTo>
                      <a:lnTo>
                        <a:pt x="16453" y="1767"/>
                      </a:lnTo>
                      <a:lnTo>
                        <a:pt x="17004" y="2160"/>
                      </a:lnTo>
                      <a:lnTo>
                        <a:pt x="17372" y="3731"/>
                      </a:lnTo>
                      <a:lnTo>
                        <a:pt x="18015" y="5891"/>
                      </a:lnTo>
                      <a:lnTo>
                        <a:pt x="18934" y="6480"/>
                      </a:lnTo>
                      <a:lnTo>
                        <a:pt x="20129" y="8149"/>
                      </a:lnTo>
                      <a:lnTo>
                        <a:pt x="20313" y="8935"/>
                      </a:lnTo>
                      <a:lnTo>
                        <a:pt x="21324" y="9916"/>
                      </a:lnTo>
                      <a:lnTo>
                        <a:pt x="21600" y="11684"/>
                      </a:lnTo>
                      <a:lnTo>
                        <a:pt x="21600" y="13058"/>
                      </a:lnTo>
                      <a:lnTo>
                        <a:pt x="21324" y="15218"/>
                      </a:lnTo>
                      <a:lnTo>
                        <a:pt x="20313" y="16593"/>
                      </a:lnTo>
                      <a:lnTo>
                        <a:pt x="19946" y="18360"/>
                      </a:lnTo>
                      <a:lnTo>
                        <a:pt x="19946" y="19833"/>
                      </a:lnTo>
                      <a:lnTo>
                        <a:pt x="18934" y="20127"/>
                      </a:lnTo>
                      <a:lnTo>
                        <a:pt x="18015" y="211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1928812" y="1717675"/>
                  <a:ext cx="26988" cy="412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435" y="19108"/>
                      </a:moveTo>
                      <a:lnTo>
                        <a:pt x="3812" y="15785"/>
                      </a:lnTo>
                      <a:lnTo>
                        <a:pt x="3812" y="9138"/>
                      </a:lnTo>
                      <a:lnTo>
                        <a:pt x="2541" y="5815"/>
                      </a:lnTo>
                      <a:lnTo>
                        <a:pt x="0" y="0"/>
                      </a:lnTo>
                      <a:lnTo>
                        <a:pt x="3812" y="0"/>
                      </a:lnTo>
                      <a:lnTo>
                        <a:pt x="11435" y="3323"/>
                      </a:lnTo>
                      <a:lnTo>
                        <a:pt x="15247" y="2492"/>
                      </a:lnTo>
                      <a:lnTo>
                        <a:pt x="16518" y="2492"/>
                      </a:lnTo>
                      <a:lnTo>
                        <a:pt x="21600" y="0"/>
                      </a:lnTo>
                      <a:lnTo>
                        <a:pt x="21600" y="9138"/>
                      </a:lnTo>
                      <a:lnTo>
                        <a:pt x="16518" y="15785"/>
                      </a:lnTo>
                      <a:lnTo>
                        <a:pt x="16518" y="18277"/>
                      </a:lnTo>
                      <a:lnTo>
                        <a:pt x="15247" y="19108"/>
                      </a:lnTo>
                      <a:lnTo>
                        <a:pt x="15247" y="21600"/>
                      </a:lnTo>
                      <a:lnTo>
                        <a:pt x="11435" y="1910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22300" y="1316037"/>
                  <a:ext cx="39688" cy="166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92" y="7611"/>
                      </a:moveTo>
                      <a:lnTo>
                        <a:pt x="11232" y="5760"/>
                      </a:lnTo>
                      <a:lnTo>
                        <a:pt x="17280" y="0"/>
                      </a:lnTo>
                      <a:lnTo>
                        <a:pt x="21600" y="8640"/>
                      </a:lnTo>
                      <a:lnTo>
                        <a:pt x="14688" y="19337"/>
                      </a:lnTo>
                      <a:lnTo>
                        <a:pt x="0" y="21600"/>
                      </a:lnTo>
                      <a:lnTo>
                        <a:pt x="0" y="16457"/>
                      </a:lnTo>
                      <a:lnTo>
                        <a:pt x="4320" y="13166"/>
                      </a:lnTo>
                      <a:lnTo>
                        <a:pt x="2592" y="7611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685800" y="3379304"/>
            <a:ext cx="7772400" cy="124239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Click to edit Master title style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371600" y="4621695"/>
            <a:ext cx="6400800" cy="180561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175623" y="6485538"/>
            <a:ext cx="282577" cy="28772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85799" y="1657350"/>
            <a:ext cx="3814235" cy="52006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1"/>
          <p:cNvGrpSpPr/>
          <p:nvPr/>
        </p:nvGrpSpPr>
        <p:grpSpPr>
          <a:xfrm>
            <a:off x="0" y="4367212"/>
            <a:ext cx="9131300" cy="2478089"/>
            <a:chOff x="0" y="0"/>
            <a:chExt cx="9131300" cy="2478087"/>
          </a:xfrm>
        </p:grpSpPr>
        <p:sp>
          <p:nvSpPr>
            <p:cNvPr id="84" name="Shape 84"/>
            <p:cNvSpPr/>
            <p:nvPr/>
          </p:nvSpPr>
          <p:spPr>
            <a:xfrm>
              <a:off x="0" y="2109787"/>
              <a:ext cx="9131300" cy="368301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0" name="Group 110"/>
            <p:cNvGrpSpPr/>
            <p:nvPr/>
          </p:nvGrpSpPr>
          <p:grpSpPr>
            <a:xfrm>
              <a:off x="7077074" y="-1"/>
              <a:ext cx="1887539" cy="2262189"/>
              <a:chOff x="0" y="0"/>
              <a:chExt cx="1887537" cy="2262187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247650" y="61912"/>
                <a:ext cx="1639888" cy="201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 flipV="1">
                <a:off x="287337" y="1765300"/>
                <a:ext cx="163513" cy="295275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 flipV="1">
                <a:off x="1193800" y="195262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 flipV="1">
                <a:off x="1289050" y="-1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68312" y="2089150"/>
                <a:ext cx="957263" cy="17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203199"/>
                <a:ext cx="1704975" cy="1703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09" name="Group 109"/>
              <p:cNvGrpSpPr/>
              <p:nvPr/>
            </p:nvGrpSpPr>
            <p:grpSpPr>
              <a:xfrm>
                <a:off x="0" y="381000"/>
                <a:ext cx="1584325" cy="1263650"/>
                <a:chOff x="0" y="0"/>
                <a:chExt cx="1584325" cy="1263650"/>
              </a:xfrm>
            </p:grpSpPr>
            <p:sp>
              <p:nvSpPr>
                <p:cNvPr id="91" name="Shape 91"/>
                <p:cNvSpPr/>
                <p:nvPr/>
              </p:nvSpPr>
              <p:spPr>
                <a:xfrm>
                  <a:off x="223043" y="463550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Shape 92"/>
                <p:cNvSpPr/>
                <p:nvPr/>
              </p:nvSpPr>
              <p:spPr>
                <a:xfrm>
                  <a:off x="250825" y="498475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Shape 93"/>
                <p:cNvSpPr/>
                <p:nvPr/>
              </p:nvSpPr>
              <p:spPr>
                <a:xfrm>
                  <a:off x="342900" y="450850"/>
                  <a:ext cx="57150" cy="53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Shape 94"/>
                <p:cNvSpPr/>
                <p:nvPr/>
              </p:nvSpPr>
              <p:spPr>
                <a:xfrm>
                  <a:off x="0" y="495300"/>
                  <a:ext cx="512763" cy="668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Shape 95"/>
                <p:cNvSpPr/>
                <p:nvPr/>
              </p:nvSpPr>
              <p:spPr>
                <a:xfrm>
                  <a:off x="1185862" y="661987"/>
                  <a:ext cx="25401" cy="31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1089025" y="801687"/>
                  <a:ext cx="76200" cy="109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1243012" y="844550"/>
                  <a:ext cx="131763" cy="104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495425" y="1062037"/>
                  <a:ext cx="88900" cy="114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158750" y="279400"/>
                  <a:ext cx="44450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144462" y="304800"/>
                  <a:ext cx="25401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109537" y="260350"/>
                  <a:ext cx="290513" cy="244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233362" y="0"/>
                  <a:ext cx="1239838" cy="8763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1211262" y="358775"/>
                  <a:ext cx="106363" cy="177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808037" y="836612"/>
                  <a:ext cx="25401" cy="39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969962" y="879475"/>
                  <a:ext cx="249238" cy="10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>
                  <a:off x="1169987" y="968375"/>
                  <a:ext cx="266701" cy="250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1384300" y="1233487"/>
                  <a:ext cx="25400" cy="30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446087" y="946150"/>
                  <a:ext cx="28576" cy="119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3"/>
          <p:cNvGrpSpPr/>
          <p:nvPr/>
        </p:nvGrpSpPr>
        <p:grpSpPr>
          <a:xfrm>
            <a:off x="0" y="4367212"/>
            <a:ext cx="9131300" cy="2478089"/>
            <a:chOff x="0" y="0"/>
            <a:chExt cx="9131300" cy="2478087"/>
          </a:xfrm>
        </p:grpSpPr>
        <p:sp>
          <p:nvSpPr>
            <p:cNvPr id="116" name="Shape 116"/>
            <p:cNvSpPr/>
            <p:nvPr/>
          </p:nvSpPr>
          <p:spPr>
            <a:xfrm>
              <a:off x="0" y="2109787"/>
              <a:ext cx="9131300" cy="368301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2" name="Group 142"/>
            <p:cNvGrpSpPr/>
            <p:nvPr/>
          </p:nvGrpSpPr>
          <p:grpSpPr>
            <a:xfrm>
              <a:off x="7077074" y="-1"/>
              <a:ext cx="1887539" cy="2262189"/>
              <a:chOff x="0" y="0"/>
              <a:chExt cx="1887537" cy="2262187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247650" y="61912"/>
                <a:ext cx="1639888" cy="201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 flipV="1">
                <a:off x="287337" y="1765300"/>
                <a:ext cx="163513" cy="295275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 flipV="1">
                <a:off x="1193800" y="195262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flipV="1">
                <a:off x="1289050" y="-1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468312" y="2089150"/>
                <a:ext cx="957263" cy="17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0" y="203199"/>
                <a:ext cx="1704975" cy="1703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41" name="Group 141"/>
              <p:cNvGrpSpPr/>
              <p:nvPr/>
            </p:nvGrpSpPr>
            <p:grpSpPr>
              <a:xfrm>
                <a:off x="0" y="381000"/>
                <a:ext cx="1584325" cy="1263650"/>
                <a:chOff x="0" y="0"/>
                <a:chExt cx="1584325" cy="1263650"/>
              </a:xfrm>
            </p:grpSpPr>
            <p:sp>
              <p:nvSpPr>
                <p:cNvPr id="123" name="Shape 123"/>
                <p:cNvSpPr/>
                <p:nvPr/>
              </p:nvSpPr>
              <p:spPr>
                <a:xfrm>
                  <a:off x="223043" y="463550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250825" y="498475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342900" y="450850"/>
                  <a:ext cx="57150" cy="53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x="0" y="495300"/>
                  <a:ext cx="512763" cy="668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1185862" y="661987"/>
                  <a:ext cx="25401" cy="31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1089025" y="801687"/>
                  <a:ext cx="76200" cy="109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1243012" y="844550"/>
                  <a:ext cx="131763" cy="104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1495425" y="1062037"/>
                  <a:ext cx="88900" cy="114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158750" y="279400"/>
                  <a:ext cx="44450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144462" y="304800"/>
                  <a:ext cx="25401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109537" y="260350"/>
                  <a:ext cx="290513" cy="244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233362" y="0"/>
                  <a:ext cx="1239838" cy="8763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1211262" y="358775"/>
                  <a:ext cx="106363" cy="177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808037" y="836612"/>
                  <a:ext cx="25401" cy="39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969962" y="879475"/>
                  <a:ext cx="249238" cy="10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1169987" y="968375"/>
                  <a:ext cx="266701" cy="250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1384300" y="1233487"/>
                  <a:ext cx="25400" cy="30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446087" y="946150"/>
                  <a:ext cx="28576" cy="119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100000">
              <a:srgbClr val="00008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9"/>
          <p:cNvGrpSpPr/>
          <p:nvPr/>
        </p:nvGrpSpPr>
        <p:grpSpPr>
          <a:xfrm>
            <a:off x="0" y="4367212"/>
            <a:ext cx="9131300" cy="2478089"/>
            <a:chOff x="0" y="0"/>
            <a:chExt cx="9131300" cy="2478087"/>
          </a:xfrm>
        </p:grpSpPr>
        <p:sp>
          <p:nvSpPr>
            <p:cNvPr id="2" name="Shape 2"/>
            <p:cNvSpPr/>
            <p:nvPr/>
          </p:nvSpPr>
          <p:spPr>
            <a:xfrm>
              <a:off x="0" y="2109787"/>
              <a:ext cx="9131300" cy="368301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7077075" y="-1"/>
              <a:ext cx="1887538" cy="2262189"/>
              <a:chOff x="0" y="0"/>
              <a:chExt cx="1887537" cy="2262187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247650" y="61912"/>
                <a:ext cx="1639888" cy="201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" name="Shape 4"/>
              <p:cNvSpPr/>
              <p:nvPr/>
            </p:nvSpPr>
            <p:spPr>
              <a:xfrm flipV="1">
                <a:off x="287337" y="1765300"/>
                <a:ext cx="163514" cy="295276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" name="Shape 5"/>
              <p:cNvSpPr/>
              <p:nvPr/>
            </p:nvSpPr>
            <p:spPr>
              <a:xfrm flipV="1">
                <a:off x="1193800" y="195262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" name="Shape 6"/>
              <p:cNvSpPr/>
              <p:nvPr/>
            </p:nvSpPr>
            <p:spPr>
              <a:xfrm flipV="1">
                <a:off x="1289050" y="-1"/>
                <a:ext cx="57151" cy="112714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468312" y="2089150"/>
                <a:ext cx="957263" cy="17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0" y="203200"/>
                <a:ext cx="1704975" cy="1703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7" name="Group 27"/>
              <p:cNvGrpSpPr/>
              <p:nvPr/>
            </p:nvGrpSpPr>
            <p:grpSpPr>
              <a:xfrm>
                <a:off x="0" y="381000"/>
                <a:ext cx="1584325" cy="1263651"/>
                <a:chOff x="0" y="0"/>
                <a:chExt cx="1584325" cy="126365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223043" y="463550"/>
                  <a:ext cx="1" cy="9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250825" y="498475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342900" y="450850"/>
                  <a:ext cx="57150" cy="53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0" y="495300"/>
                  <a:ext cx="512763" cy="668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>
                  <a:off x="1185862" y="661987"/>
                  <a:ext cx="25401" cy="31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1089025" y="801687"/>
                  <a:ext cx="76200" cy="109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1243012" y="844550"/>
                  <a:ext cx="131763" cy="104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1495425" y="1062037"/>
                  <a:ext cx="88900" cy="114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58750" y="279400"/>
                  <a:ext cx="44450" cy="74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144462" y="304800"/>
                  <a:ext cx="25401" cy="25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109537" y="260350"/>
                  <a:ext cx="290513" cy="244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233362" y="0"/>
                  <a:ext cx="1239838" cy="8763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1211262" y="358775"/>
                  <a:ext cx="106363" cy="177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808037" y="836612"/>
                  <a:ext cx="25401" cy="39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969962" y="879475"/>
                  <a:ext cx="249238" cy="10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1169987" y="968375"/>
                  <a:ext cx="266701" cy="250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1384300" y="1233487"/>
                  <a:ext cx="25400" cy="30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446087" y="946150"/>
                  <a:ext cx="28576" cy="1190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8175623" y="6483951"/>
            <a:ext cx="282577" cy="287723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600200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5200650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/>
          <a:lstStyle/>
          <a:p>
            <a:pPr lvl="0"/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 spd="med"/>
  <p:txStyles>
    <p:titleStyle>
      <a:lvl1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1pPr>
      <a:lvl2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2pPr>
      <a:lvl3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3pPr>
      <a:lvl4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4pPr>
      <a:lvl5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>
        <a:spcBef>
          <a:spcPts val="700"/>
        </a:spcBef>
        <a:buClr>
          <a:srgbClr val="FFFF99"/>
        </a:buClr>
        <a:buSzPct val="75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1pPr>
      <a:lvl2pPr marL="783771" indent="-326571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700"/>
        </a:spcBef>
        <a:buClr>
          <a:srgbClr val="FFFF99"/>
        </a:buClr>
        <a:buSzPct val="65000"/>
        <a:buFont typeface="Helvetica"/>
        <a:buChar char="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3pPr>
      <a:lvl4pPr marL="1737360" indent="-365760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4pPr>
      <a:lvl5pPr marL="22352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5pPr>
      <a:lvl6pPr marL="26924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6pPr>
      <a:lvl7pPr marL="31496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7pPr>
      <a:lvl8pPr marL="36068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8pPr>
      <a:lvl9pPr marL="40640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54050" y="587374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Arrays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66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22959">
              <a:defRPr sz="39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59">
                <a:solidFill>
                  <a:srgbClr val="FFFF99"/>
                </a:solidFill>
              </a:rPr>
              <a:t>Array Initializers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64331" lvl="0" indent="-364331">
              <a:spcBef>
                <a:spcPts val="40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Declaring, creating, initializing in one step:</a:t>
            </a:r>
            <a:endParaRPr sz="3600">
              <a:solidFill>
                <a:srgbClr val="FFFFFF"/>
              </a:solidFill>
            </a:endParaRPr>
          </a:p>
          <a:p>
            <a:pPr lvl="0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double[] myList = {1.9, 2.9, 3.4, 3.5};</a:t>
            </a:r>
          </a:p>
          <a:p>
            <a:pPr lvl="0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This shorthand syntax must be in one statement.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Declaring, creating, initializing Using the Shorthand Notation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double[] myList = {1.9, 2.9, 3.4, 3.5};</a:t>
            </a:r>
          </a:p>
          <a:p>
            <a:pPr marL="0" lvl="0" indent="0">
              <a:spcBef>
                <a:spcPts val="1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This shorthand notation is equivalent to the following statements:</a:t>
            </a:r>
          </a:p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double[] myList = new double[4];</a:t>
            </a:r>
          </a:p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myList[0] = 1.9;</a:t>
            </a:r>
          </a:p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myList[1] = 2.9;</a:t>
            </a:r>
          </a:p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myList[2] = 3.4;</a:t>
            </a:r>
          </a:p>
          <a:p>
            <a:pPr marL="0" lvl="0" indent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myList[3] = 3.5;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231775" y="1970087"/>
            <a:ext cx="4343400" cy="2819401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2382837" y="990600"/>
            <a:ext cx="4186239" cy="1644662"/>
            <a:chOff x="0" y="0"/>
            <a:chExt cx="4186237" cy="164466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4186238" cy="164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753"/>
                    <a:pt x="0" y="1682"/>
                  </a:cubicBezTo>
                  <a:lnTo>
                    <a:pt x="0" y="8409"/>
                  </a:lnTo>
                  <a:cubicBezTo>
                    <a:pt x="0" y="9338"/>
                    <a:pt x="1612" y="10091"/>
                    <a:pt x="3600" y="10091"/>
                  </a:cubicBezTo>
                  <a:lnTo>
                    <a:pt x="4186" y="21600"/>
                  </a:lnTo>
                  <a:lnTo>
                    <a:pt x="9000" y="10091"/>
                  </a:lnTo>
                  <a:lnTo>
                    <a:pt x="18000" y="10091"/>
                  </a:lnTo>
                  <a:cubicBezTo>
                    <a:pt x="19988" y="10091"/>
                    <a:pt x="21600" y="9338"/>
                    <a:pt x="21600" y="8409"/>
                  </a:cubicBezTo>
                  <a:lnTo>
                    <a:pt x="21600" y="1682"/>
                  </a:lnTo>
                  <a:cubicBezTo>
                    <a:pt x="21600" y="753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3301" y="28137"/>
              <a:ext cx="387963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Declare array variable values, create an array, and assign its reference to values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381000" y="2531852"/>
            <a:ext cx="396240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9" name="Group 209"/>
          <p:cNvGrpSpPr/>
          <p:nvPr/>
        </p:nvGrpSpPr>
        <p:grpSpPr>
          <a:xfrm>
            <a:off x="5838825" y="2046287"/>
            <a:ext cx="1958975" cy="2098676"/>
            <a:chOff x="0" y="0"/>
            <a:chExt cx="1958975" cy="2098675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958975" cy="209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08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098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2" name="Group 212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10" name="Shape 210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4071937" y="2738437"/>
            <a:ext cx="2189164" cy="76201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1551016" y="1047749"/>
            <a:ext cx="5018060" cy="1924060"/>
            <a:chOff x="0" y="0"/>
            <a:chExt cx="5018058" cy="1924058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5018059" cy="192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4" y="0"/>
                  </a:moveTo>
                  <a:lnTo>
                    <a:pt x="6584" y="0"/>
                  </a:lnTo>
                  <a:cubicBezTo>
                    <a:pt x="4925" y="0"/>
                    <a:pt x="3581" y="322"/>
                    <a:pt x="3581" y="719"/>
                  </a:cubicBezTo>
                  <a:lnTo>
                    <a:pt x="3581" y="3594"/>
                  </a:lnTo>
                  <a:cubicBezTo>
                    <a:pt x="3581" y="3991"/>
                    <a:pt x="4925" y="4313"/>
                    <a:pt x="6584" y="4313"/>
                  </a:cubicBezTo>
                  <a:lnTo>
                    <a:pt x="0" y="21600"/>
                  </a:lnTo>
                  <a:lnTo>
                    <a:pt x="11089" y="4313"/>
                  </a:lnTo>
                  <a:lnTo>
                    <a:pt x="18597" y="4313"/>
                  </a:lnTo>
                  <a:cubicBezTo>
                    <a:pt x="20255" y="4313"/>
                    <a:pt x="21600" y="3991"/>
                    <a:pt x="21600" y="3594"/>
                  </a:cubicBezTo>
                  <a:lnTo>
                    <a:pt x="21600" y="719"/>
                  </a:lnTo>
                  <a:cubicBezTo>
                    <a:pt x="21600" y="322"/>
                    <a:pt x="20255" y="0"/>
                    <a:pt x="18597" y="0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985122" y="14068"/>
              <a:ext cx="387963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becomes 1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931117" y="2842677"/>
            <a:ext cx="80645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4" name="Group 224"/>
          <p:cNvGrpSpPr/>
          <p:nvPr/>
        </p:nvGrpSpPr>
        <p:grpSpPr>
          <a:xfrm>
            <a:off x="5838825" y="2238375"/>
            <a:ext cx="1958975" cy="2098675"/>
            <a:chOff x="0" y="0"/>
            <a:chExt cx="1958975" cy="2098675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1958975" cy="209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23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098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7" name="Group 227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25" name="Shape 225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22376">
              <a:defRPr sz="3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2209767" y="1047750"/>
            <a:ext cx="4359309" cy="1900244"/>
            <a:chOff x="0" y="0"/>
            <a:chExt cx="4359307" cy="1900243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4359308" cy="190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5" y="0"/>
                  </a:moveTo>
                  <a:lnTo>
                    <a:pt x="4315" y="0"/>
                  </a:lnTo>
                  <a:cubicBezTo>
                    <a:pt x="2405" y="0"/>
                    <a:pt x="858" y="326"/>
                    <a:pt x="858" y="728"/>
                  </a:cubicBezTo>
                  <a:lnTo>
                    <a:pt x="858" y="3639"/>
                  </a:lnTo>
                  <a:cubicBezTo>
                    <a:pt x="858" y="4041"/>
                    <a:pt x="2405" y="4367"/>
                    <a:pt x="4315" y="4367"/>
                  </a:cubicBezTo>
                  <a:lnTo>
                    <a:pt x="0" y="21600"/>
                  </a:lnTo>
                  <a:lnTo>
                    <a:pt x="9500" y="4367"/>
                  </a:lnTo>
                  <a:lnTo>
                    <a:pt x="18143" y="4367"/>
                  </a:lnTo>
                  <a:cubicBezTo>
                    <a:pt x="20052" y="4367"/>
                    <a:pt x="21600" y="4041"/>
                    <a:pt x="21600" y="3639"/>
                  </a:cubicBezTo>
                  <a:lnTo>
                    <a:pt x="21600" y="728"/>
                  </a:lnTo>
                  <a:cubicBezTo>
                    <a:pt x="21600" y="326"/>
                    <a:pt x="20052" y="0"/>
                    <a:pt x="18143" y="0"/>
                  </a:cubicBezTo>
                  <a:lnTo>
                    <a:pt x="4315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26371" y="14068"/>
              <a:ext cx="387963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(=1) is less than 5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1827576" y="2847285"/>
            <a:ext cx="576263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8" name="Group 238"/>
          <p:cNvGrpSpPr/>
          <p:nvPr/>
        </p:nvGrpSpPr>
        <p:grpSpPr>
          <a:xfrm>
            <a:off x="5838825" y="2314575"/>
            <a:ext cx="1958975" cy="2098675"/>
            <a:chOff x="0" y="0"/>
            <a:chExt cx="1958975" cy="2098675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1958975" cy="2098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37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098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1" name="Group 241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39" name="Shape 239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2382837" y="961490"/>
            <a:ext cx="4186239" cy="2241555"/>
            <a:chOff x="0" y="0"/>
            <a:chExt cx="4186237" cy="2241554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4186238" cy="224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552"/>
                    <a:pt x="0" y="1234"/>
                  </a:cubicBezTo>
                  <a:lnTo>
                    <a:pt x="0" y="6170"/>
                  </a:lnTo>
                  <a:cubicBezTo>
                    <a:pt x="0" y="6851"/>
                    <a:pt x="1612" y="7404"/>
                    <a:pt x="3600" y="7404"/>
                  </a:cubicBezTo>
                  <a:lnTo>
                    <a:pt x="5873" y="21600"/>
                  </a:lnTo>
                  <a:lnTo>
                    <a:pt x="9000" y="7404"/>
                  </a:lnTo>
                  <a:lnTo>
                    <a:pt x="18000" y="7404"/>
                  </a:lnTo>
                  <a:cubicBezTo>
                    <a:pt x="19988" y="7404"/>
                    <a:pt x="21600" y="6851"/>
                    <a:pt x="21600" y="6170"/>
                  </a:cubicBezTo>
                  <a:lnTo>
                    <a:pt x="21600" y="1234"/>
                  </a:lnTo>
                  <a:cubicBezTo>
                    <a:pt x="21600" y="552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53301" y="28137"/>
              <a:ext cx="387963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 line is executed, value[1] is 1</a:t>
              </a:r>
            </a:p>
          </p:txBody>
        </p:sp>
      </p:grpSp>
      <p:sp>
        <p:nvSpPr>
          <p:cNvPr id="249" name="Shape 249"/>
          <p:cNvSpPr/>
          <p:nvPr/>
        </p:nvSpPr>
        <p:spPr>
          <a:xfrm>
            <a:off x="539750" y="3142026"/>
            <a:ext cx="396240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2" name="Group 252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51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5" name="Group 255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53" name="Shape 253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6376987" y="3006724"/>
            <a:ext cx="730251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4149725" y="3160712"/>
            <a:ext cx="2189163" cy="192088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699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86384">
              <a:defRPr sz="3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4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693737" y="1892300"/>
            <a:ext cx="4462463" cy="3571875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64" name="Group 264"/>
          <p:cNvGrpSpPr/>
          <p:nvPr/>
        </p:nvGrpSpPr>
        <p:grpSpPr>
          <a:xfrm>
            <a:off x="3217819" y="1201737"/>
            <a:ext cx="5156244" cy="1746254"/>
            <a:chOff x="0" y="0"/>
            <a:chExt cx="5156243" cy="1746253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56244" cy="174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86" y="0"/>
                  </a:moveTo>
                  <a:lnTo>
                    <a:pt x="6986" y="0"/>
                  </a:lnTo>
                  <a:cubicBezTo>
                    <a:pt x="5372" y="0"/>
                    <a:pt x="4063" y="355"/>
                    <a:pt x="4063" y="792"/>
                  </a:cubicBezTo>
                  <a:lnTo>
                    <a:pt x="4063" y="3960"/>
                  </a:lnTo>
                  <a:cubicBezTo>
                    <a:pt x="4063" y="4397"/>
                    <a:pt x="5372" y="4752"/>
                    <a:pt x="6986" y="4752"/>
                  </a:cubicBezTo>
                  <a:lnTo>
                    <a:pt x="0" y="21600"/>
                  </a:lnTo>
                  <a:lnTo>
                    <a:pt x="11370" y="4752"/>
                  </a:lnTo>
                  <a:lnTo>
                    <a:pt x="18677" y="4752"/>
                  </a:lnTo>
                  <a:cubicBezTo>
                    <a:pt x="20291" y="4752"/>
                    <a:pt x="21600" y="4397"/>
                    <a:pt x="21600" y="3960"/>
                  </a:cubicBezTo>
                  <a:lnTo>
                    <a:pt x="21600" y="792"/>
                  </a:lnTo>
                  <a:cubicBezTo>
                    <a:pt x="21600" y="355"/>
                    <a:pt x="20291" y="0"/>
                    <a:pt x="18677" y="0"/>
                  </a:cubicBezTo>
                  <a:lnTo>
                    <a:pt x="6986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123307" y="14068"/>
              <a:ext cx="387963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i++, i becomes 2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2928192" y="2882364"/>
            <a:ext cx="384175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8" name="Group 268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66" name="Shape 266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6030912" y="2468562"/>
            <a:ext cx="1828801" cy="1958976"/>
            <a:chOff x="0" y="0"/>
            <a:chExt cx="1828800" cy="1958975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1828800" cy="19589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70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28800" cy="1958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49223">
              <a:defRPr sz="2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4346575" cy="41148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}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3614684" y="1393824"/>
            <a:ext cx="5067354" cy="1704965"/>
            <a:chOff x="0" y="0"/>
            <a:chExt cx="5067352" cy="1704963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5067353" cy="170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88" y="0"/>
                  </a:moveTo>
                  <a:lnTo>
                    <a:pt x="10688" y="0"/>
                  </a:lnTo>
                  <a:cubicBezTo>
                    <a:pt x="9483" y="0"/>
                    <a:pt x="8506" y="545"/>
                    <a:pt x="8506" y="1217"/>
                  </a:cubicBezTo>
                  <a:lnTo>
                    <a:pt x="8506" y="6084"/>
                  </a:lnTo>
                  <a:cubicBezTo>
                    <a:pt x="8506" y="6756"/>
                    <a:pt x="9483" y="7301"/>
                    <a:pt x="10688" y="7301"/>
                  </a:cubicBezTo>
                  <a:lnTo>
                    <a:pt x="0" y="21600"/>
                  </a:lnTo>
                  <a:lnTo>
                    <a:pt x="13962" y="7301"/>
                  </a:lnTo>
                  <a:lnTo>
                    <a:pt x="19418" y="7301"/>
                  </a:lnTo>
                  <a:cubicBezTo>
                    <a:pt x="20623" y="7301"/>
                    <a:pt x="21600" y="6756"/>
                    <a:pt x="21600" y="6084"/>
                  </a:cubicBezTo>
                  <a:lnTo>
                    <a:pt x="21600" y="1217"/>
                  </a:lnTo>
                  <a:cubicBezTo>
                    <a:pt x="21600" y="545"/>
                    <a:pt x="20623" y="0"/>
                    <a:pt x="19418" y="0"/>
                  </a:cubicBezTo>
                  <a:lnTo>
                    <a:pt x="1068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08031" y="21102"/>
              <a:ext cx="2846831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(= 2) is less than 5</a:t>
              </a:r>
            </a:p>
          </p:txBody>
        </p:sp>
      </p:grpSp>
      <p:sp>
        <p:nvSpPr>
          <p:cNvPr id="279" name="Shape 279"/>
          <p:cNvSpPr/>
          <p:nvPr/>
        </p:nvSpPr>
        <p:spPr>
          <a:xfrm>
            <a:off x="3333215" y="3022542"/>
            <a:ext cx="500063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2" name="Group 282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80" name="Shape 280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5916612" y="2506662"/>
            <a:ext cx="2078038" cy="2227263"/>
            <a:chOff x="0" y="0"/>
            <a:chExt cx="2078037" cy="2227262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2078038" cy="22272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84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78038" cy="2227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2382837" y="978742"/>
            <a:ext cx="4186239" cy="2241555"/>
            <a:chOff x="0" y="0"/>
            <a:chExt cx="4186237" cy="2241554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4186238" cy="224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552"/>
                    <a:pt x="0" y="1234"/>
                  </a:cubicBezTo>
                  <a:lnTo>
                    <a:pt x="0" y="6170"/>
                  </a:lnTo>
                  <a:cubicBezTo>
                    <a:pt x="0" y="6851"/>
                    <a:pt x="1612" y="7404"/>
                    <a:pt x="3600" y="7404"/>
                  </a:cubicBezTo>
                  <a:lnTo>
                    <a:pt x="5873" y="21600"/>
                  </a:lnTo>
                  <a:lnTo>
                    <a:pt x="9000" y="7404"/>
                  </a:lnTo>
                  <a:lnTo>
                    <a:pt x="18000" y="7404"/>
                  </a:lnTo>
                  <a:cubicBezTo>
                    <a:pt x="19988" y="7404"/>
                    <a:pt x="21600" y="6851"/>
                    <a:pt x="21600" y="6170"/>
                  </a:cubicBezTo>
                  <a:lnTo>
                    <a:pt x="21600" y="1234"/>
                  </a:lnTo>
                  <a:cubicBezTo>
                    <a:pt x="21600" y="552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53301" y="28137"/>
              <a:ext cx="387963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 line is executed,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values[2] is 3 (2 + 1)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501650" y="3150652"/>
            <a:ext cx="396240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6" name="Group 296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295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9" name="Group 299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297" name="Shape 297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300" name="Shape 300"/>
          <p:cNvSpPr/>
          <p:nvPr/>
        </p:nvSpPr>
        <p:spPr>
          <a:xfrm>
            <a:off x="6376987" y="3275012"/>
            <a:ext cx="730251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149724" y="3352800"/>
            <a:ext cx="2227264" cy="76201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2382837" y="1047750"/>
            <a:ext cx="4186239" cy="1885944"/>
            <a:chOff x="0" y="0"/>
            <a:chExt cx="4186237" cy="1885943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4186238" cy="188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328"/>
                    <a:pt x="0" y="733"/>
                  </a:cubicBezTo>
                  <a:lnTo>
                    <a:pt x="0" y="3667"/>
                  </a:lnTo>
                  <a:cubicBezTo>
                    <a:pt x="0" y="4072"/>
                    <a:pt x="1612" y="4400"/>
                    <a:pt x="3600" y="4400"/>
                  </a:cubicBezTo>
                  <a:lnTo>
                    <a:pt x="2318" y="21600"/>
                  </a:lnTo>
                  <a:lnTo>
                    <a:pt x="9000" y="4400"/>
                  </a:lnTo>
                  <a:lnTo>
                    <a:pt x="18000" y="4400"/>
                  </a:lnTo>
                  <a:cubicBezTo>
                    <a:pt x="19988" y="4400"/>
                    <a:pt x="21600" y="4072"/>
                    <a:pt x="21600" y="3667"/>
                  </a:cubicBezTo>
                  <a:lnTo>
                    <a:pt x="21600" y="733"/>
                  </a:lnTo>
                  <a:cubicBezTo>
                    <a:pt x="21600" y="328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53301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this, i becomes 3.</a:t>
              </a:r>
            </a:p>
          </p:txBody>
        </p:sp>
      </p:grpSp>
      <p:sp>
        <p:nvSpPr>
          <p:cNvPr id="309" name="Shape 309"/>
          <p:cNvSpPr/>
          <p:nvPr/>
        </p:nvSpPr>
        <p:spPr>
          <a:xfrm>
            <a:off x="2459191" y="2851303"/>
            <a:ext cx="346075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2" name="Group 312"/>
          <p:cNvGrpSpPr/>
          <p:nvPr/>
        </p:nvGrpSpPr>
        <p:grpSpPr>
          <a:xfrm>
            <a:off x="5838825" y="2046287"/>
            <a:ext cx="1958975" cy="2103438"/>
            <a:chOff x="0" y="0"/>
            <a:chExt cx="1958975" cy="2103437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11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5" name="Group 315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13" name="Shape 313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93737" y="203200"/>
            <a:ext cx="7772401" cy="6524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96111">
              <a:defRPr sz="39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20">
                <a:solidFill>
                  <a:srgbClr val="FFFF99"/>
                </a:solidFill>
              </a:rPr>
              <a:t>Introducing Arrays</a:t>
            </a:r>
          </a:p>
        </p:txBody>
      </p:sp>
      <p:sp>
        <p:nvSpPr>
          <p:cNvPr id="155" name="Shape 155"/>
          <p:cNvSpPr/>
          <p:nvPr/>
        </p:nvSpPr>
        <p:spPr>
          <a:xfrm>
            <a:off x="231775" y="1009650"/>
            <a:ext cx="8680450" cy="88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 is a data structure that represents a collection of the same types of data. 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076325" y="1930400"/>
            <a:ext cx="7162800" cy="4524375"/>
            <a:chOff x="0" y="0"/>
            <a:chExt cx="7162800" cy="4524375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7162800" cy="45243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157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62800" cy="4524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2411353" y="1163637"/>
            <a:ext cx="5886510" cy="1770069"/>
            <a:chOff x="0" y="0"/>
            <a:chExt cx="5886508" cy="1770068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5886510" cy="1770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99" y="0"/>
                  </a:moveTo>
                  <a:lnTo>
                    <a:pt x="8799" y="0"/>
                  </a:lnTo>
                  <a:cubicBezTo>
                    <a:pt x="7385" y="0"/>
                    <a:pt x="6239" y="350"/>
                    <a:pt x="6239" y="781"/>
                  </a:cubicBezTo>
                  <a:lnTo>
                    <a:pt x="6239" y="3907"/>
                  </a:lnTo>
                  <a:cubicBezTo>
                    <a:pt x="6239" y="4338"/>
                    <a:pt x="7385" y="4688"/>
                    <a:pt x="8799" y="4688"/>
                  </a:cubicBezTo>
                  <a:lnTo>
                    <a:pt x="0" y="21600"/>
                  </a:lnTo>
                  <a:lnTo>
                    <a:pt x="12639" y="4688"/>
                  </a:lnTo>
                  <a:lnTo>
                    <a:pt x="19040" y="4688"/>
                  </a:lnTo>
                  <a:cubicBezTo>
                    <a:pt x="20454" y="4688"/>
                    <a:pt x="21600" y="4338"/>
                    <a:pt x="21600" y="3907"/>
                  </a:cubicBezTo>
                  <a:lnTo>
                    <a:pt x="21600" y="781"/>
                  </a:lnTo>
                  <a:cubicBezTo>
                    <a:pt x="21600" y="350"/>
                    <a:pt x="20454" y="0"/>
                    <a:pt x="19040" y="0"/>
                  </a:cubicBezTo>
                  <a:lnTo>
                    <a:pt x="8799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853572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(=3) is still less than 5.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1862080" y="2851303"/>
            <a:ext cx="536576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Group 326"/>
          <p:cNvGrpSpPr/>
          <p:nvPr/>
        </p:nvGrpSpPr>
        <p:grpSpPr>
          <a:xfrm>
            <a:off x="5838825" y="2046287"/>
            <a:ext cx="1958975" cy="2103438"/>
            <a:chOff x="0" y="0"/>
            <a:chExt cx="1958975" cy="2103437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25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9" name="Group 329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27" name="Shape 327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3281397" y="1163637"/>
            <a:ext cx="5592728" cy="2033585"/>
            <a:chOff x="0" y="0"/>
            <a:chExt cx="5592727" cy="2033584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5592728" cy="203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5" y="0"/>
                  </a:moveTo>
                  <a:lnTo>
                    <a:pt x="6395" y="0"/>
                  </a:lnTo>
                  <a:cubicBezTo>
                    <a:pt x="4715" y="0"/>
                    <a:pt x="3354" y="304"/>
                    <a:pt x="3354" y="680"/>
                  </a:cubicBezTo>
                  <a:lnTo>
                    <a:pt x="3354" y="3400"/>
                  </a:lnTo>
                  <a:cubicBezTo>
                    <a:pt x="3354" y="3776"/>
                    <a:pt x="4715" y="4081"/>
                    <a:pt x="6395" y="4081"/>
                  </a:cubicBezTo>
                  <a:lnTo>
                    <a:pt x="0" y="21600"/>
                  </a:lnTo>
                  <a:lnTo>
                    <a:pt x="10956" y="4081"/>
                  </a:lnTo>
                  <a:lnTo>
                    <a:pt x="18559" y="4081"/>
                  </a:lnTo>
                  <a:cubicBezTo>
                    <a:pt x="20238" y="4081"/>
                    <a:pt x="21600" y="3776"/>
                    <a:pt x="21600" y="3400"/>
                  </a:cubicBezTo>
                  <a:lnTo>
                    <a:pt x="21600" y="680"/>
                  </a:lnTo>
                  <a:cubicBezTo>
                    <a:pt x="21600" y="304"/>
                    <a:pt x="20238" y="0"/>
                    <a:pt x="18559" y="0"/>
                  </a:cubicBezTo>
                  <a:lnTo>
                    <a:pt x="6395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041336" y="14068"/>
              <a:ext cx="4378382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 line, values[3] becomes 6 (3 + 3)</a:t>
              </a:r>
            </a:p>
          </p:txBody>
        </p:sp>
      </p:grpSp>
      <p:sp>
        <p:nvSpPr>
          <p:cNvPr id="337" name="Shape 337"/>
          <p:cNvSpPr/>
          <p:nvPr/>
        </p:nvSpPr>
        <p:spPr>
          <a:xfrm>
            <a:off x="567790" y="3141452"/>
            <a:ext cx="341788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0" name="Group 340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39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3" name="Group 343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41" name="Shape 341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4149725" y="3352799"/>
            <a:ext cx="2111376" cy="306389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261100" y="3544887"/>
            <a:ext cx="92233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2838402" y="1047749"/>
            <a:ext cx="5803949" cy="1901828"/>
            <a:chOff x="0" y="0"/>
            <a:chExt cx="5803947" cy="1901826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5803948" cy="190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17" y="0"/>
                  </a:moveTo>
                  <a:lnTo>
                    <a:pt x="8617" y="0"/>
                  </a:lnTo>
                  <a:cubicBezTo>
                    <a:pt x="7183" y="0"/>
                    <a:pt x="6020" y="326"/>
                    <a:pt x="6020" y="727"/>
                  </a:cubicBezTo>
                  <a:lnTo>
                    <a:pt x="6020" y="3636"/>
                  </a:lnTo>
                  <a:cubicBezTo>
                    <a:pt x="6020" y="4038"/>
                    <a:pt x="7183" y="4363"/>
                    <a:pt x="8617" y="4363"/>
                  </a:cubicBezTo>
                  <a:lnTo>
                    <a:pt x="0" y="21600"/>
                  </a:lnTo>
                  <a:lnTo>
                    <a:pt x="12512" y="4363"/>
                  </a:lnTo>
                  <a:lnTo>
                    <a:pt x="19003" y="4363"/>
                  </a:lnTo>
                  <a:cubicBezTo>
                    <a:pt x="20437" y="4363"/>
                    <a:pt x="21600" y="4038"/>
                    <a:pt x="21600" y="3636"/>
                  </a:cubicBezTo>
                  <a:lnTo>
                    <a:pt x="21600" y="727"/>
                  </a:lnTo>
                  <a:cubicBezTo>
                    <a:pt x="21600" y="326"/>
                    <a:pt x="20437" y="0"/>
                    <a:pt x="19003" y="0"/>
                  </a:cubicBezTo>
                  <a:lnTo>
                    <a:pt x="8617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771011" y="14068"/>
              <a:ext cx="387963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this, i becomes 4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2473325" y="2852470"/>
            <a:ext cx="346075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6" name="Group 356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55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9" name="Group 359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57" name="Shape 357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66" name="Group 366"/>
          <p:cNvGrpSpPr/>
          <p:nvPr/>
        </p:nvGrpSpPr>
        <p:grpSpPr>
          <a:xfrm>
            <a:off x="2327333" y="1047749"/>
            <a:ext cx="6315018" cy="1901828"/>
            <a:chOff x="0" y="0"/>
            <a:chExt cx="6315016" cy="1901826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6315017" cy="190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8" y="0"/>
                  </a:moveTo>
                  <a:lnTo>
                    <a:pt x="9668" y="0"/>
                  </a:lnTo>
                  <a:cubicBezTo>
                    <a:pt x="8350" y="0"/>
                    <a:pt x="7281" y="326"/>
                    <a:pt x="7281" y="727"/>
                  </a:cubicBezTo>
                  <a:lnTo>
                    <a:pt x="7281" y="3636"/>
                  </a:lnTo>
                  <a:cubicBezTo>
                    <a:pt x="7281" y="4038"/>
                    <a:pt x="8350" y="4363"/>
                    <a:pt x="9668" y="4363"/>
                  </a:cubicBezTo>
                  <a:lnTo>
                    <a:pt x="0" y="21600"/>
                  </a:lnTo>
                  <a:lnTo>
                    <a:pt x="13247" y="4363"/>
                  </a:lnTo>
                  <a:lnTo>
                    <a:pt x="19214" y="4363"/>
                  </a:lnTo>
                  <a:cubicBezTo>
                    <a:pt x="20532" y="4363"/>
                    <a:pt x="21600" y="4038"/>
                    <a:pt x="21600" y="3636"/>
                  </a:cubicBezTo>
                  <a:lnTo>
                    <a:pt x="21600" y="727"/>
                  </a:lnTo>
                  <a:cubicBezTo>
                    <a:pt x="21600" y="326"/>
                    <a:pt x="20532" y="0"/>
                    <a:pt x="19214" y="0"/>
                  </a:cubicBezTo>
                  <a:lnTo>
                    <a:pt x="966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282080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(=4) is still less than 5</a:t>
              </a:r>
            </a:p>
          </p:txBody>
        </p:sp>
      </p:grpSp>
      <p:sp>
        <p:nvSpPr>
          <p:cNvPr id="367" name="Shape 367"/>
          <p:cNvSpPr/>
          <p:nvPr/>
        </p:nvSpPr>
        <p:spPr>
          <a:xfrm>
            <a:off x="1854678" y="2855911"/>
            <a:ext cx="498476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0" name="Group 370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368" name="Shape 368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69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3" name="Group 373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71" name="Shape 371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380" name="Group 380"/>
          <p:cNvGrpSpPr/>
          <p:nvPr/>
        </p:nvGrpSpPr>
        <p:grpSpPr>
          <a:xfrm>
            <a:off x="2382837" y="1047750"/>
            <a:ext cx="4186239" cy="2181225"/>
            <a:chOff x="0" y="0"/>
            <a:chExt cx="4186237" cy="2181224"/>
          </a:xfrm>
        </p:grpSpPr>
        <p:sp>
          <p:nvSpPr>
            <p:cNvPr id="378" name="Shape 378"/>
            <p:cNvSpPr/>
            <p:nvPr/>
          </p:nvSpPr>
          <p:spPr>
            <a:xfrm>
              <a:off x="0" y="0"/>
              <a:ext cx="4186238" cy="218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3600" y="0"/>
                  </a:lnTo>
                  <a:cubicBezTo>
                    <a:pt x="1612" y="0"/>
                    <a:pt x="0" y="284"/>
                    <a:pt x="0" y="634"/>
                  </a:cubicBezTo>
                  <a:lnTo>
                    <a:pt x="0" y="3170"/>
                  </a:lnTo>
                  <a:cubicBezTo>
                    <a:pt x="0" y="3520"/>
                    <a:pt x="1612" y="3804"/>
                    <a:pt x="3600" y="3804"/>
                  </a:cubicBezTo>
                  <a:lnTo>
                    <a:pt x="5226" y="21600"/>
                  </a:lnTo>
                  <a:lnTo>
                    <a:pt x="9000" y="3804"/>
                  </a:lnTo>
                  <a:lnTo>
                    <a:pt x="18000" y="3804"/>
                  </a:lnTo>
                  <a:cubicBezTo>
                    <a:pt x="19988" y="3804"/>
                    <a:pt x="21600" y="3520"/>
                    <a:pt x="21600" y="3170"/>
                  </a:cubicBezTo>
                  <a:lnTo>
                    <a:pt x="21600" y="634"/>
                  </a:lnTo>
                  <a:cubicBezTo>
                    <a:pt x="21600" y="284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53301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this, values[4] becomes 10 (4 + 6)</a:t>
              </a:r>
            </a:p>
          </p:txBody>
        </p:sp>
      </p:grpSp>
      <p:sp>
        <p:nvSpPr>
          <p:cNvPr id="381" name="Shape 381"/>
          <p:cNvSpPr/>
          <p:nvPr/>
        </p:nvSpPr>
        <p:spPr>
          <a:xfrm>
            <a:off x="598698" y="3150078"/>
            <a:ext cx="341788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4" name="Group 384"/>
          <p:cNvGrpSpPr/>
          <p:nvPr/>
        </p:nvGrpSpPr>
        <p:grpSpPr>
          <a:xfrm>
            <a:off x="5838825" y="2044700"/>
            <a:ext cx="1958975" cy="2103438"/>
            <a:chOff x="0" y="0"/>
            <a:chExt cx="1958975" cy="2103437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1958975" cy="2103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83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58975" cy="2103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7" name="Group 387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85" name="Shape 385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4071937" y="3390899"/>
            <a:ext cx="2189164" cy="536577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376987" y="3813174"/>
            <a:ext cx="768351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49223">
              <a:defRPr sz="2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3810000" cy="41148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grpSp>
        <p:nvGrpSpPr>
          <p:cNvPr id="396" name="Group 396"/>
          <p:cNvGrpSpPr/>
          <p:nvPr/>
        </p:nvGrpSpPr>
        <p:grpSpPr>
          <a:xfrm>
            <a:off x="3019409" y="1035049"/>
            <a:ext cx="5381642" cy="1643061"/>
            <a:chOff x="0" y="0"/>
            <a:chExt cx="5381640" cy="1643059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5381641" cy="164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98" y="0"/>
                  </a:moveTo>
                  <a:lnTo>
                    <a:pt x="7598" y="0"/>
                  </a:lnTo>
                  <a:cubicBezTo>
                    <a:pt x="6052" y="0"/>
                    <a:pt x="4798" y="377"/>
                    <a:pt x="4798" y="842"/>
                  </a:cubicBezTo>
                  <a:lnTo>
                    <a:pt x="4798" y="4209"/>
                  </a:lnTo>
                  <a:cubicBezTo>
                    <a:pt x="4798" y="4674"/>
                    <a:pt x="6052" y="5050"/>
                    <a:pt x="7598" y="5050"/>
                  </a:cubicBezTo>
                  <a:lnTo>
                    <a:pt x="0" y="21600"/>
                  </a:lnTo>
                  <a:lnTo>
                    <a:pt x="11799" y="5050"/>
                  </a:lnTo>
                  <a:lnTo>
                    <a:pt x="18800" y="5050"/>
                  </a:lnTo>
                  <a:cubicBezTo>
                    <a:pt x="20346" y="5050"/>
                    <a:pt x="21600" y="4674"/>
                    <a:pt x="21600" y="4209"/>
                  </a:cubicBezTo>
                  <a:lnTo>
                    <a:pt x="21600" y="842"/>
                  </a:lnTo>
                  <a:cubicBezTo>
                    <a:pt x="21600" y="377"/>
                    <a:pt x="20346" y="0"/>
                    <a:pt x="18800" y="0"/>
                  </a:cubicBezTo>
                  <a:lnTo>
                    <a:pt x="759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48704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i++, i becomes 5</a:t>
              </a:r>
            </a:p>
          </p:txBody>
        </p:sp>
      </p:grpSp>
      <p:sp>
        <p:nvSpPr>
          <p:cNvPr id="397" name="Shape 397"/>
          <p:cNvSpPr/>
          <p:nvPr/>
        </p:nvSpPr>
        <p:spPr>
          <a:xfrm>
            <a:off x="2647682" y="2453529"/>
            <a:ext cx="384176" cy="230188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00" name="Group 400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398" name="Shape 398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5800725" y="2622550"/>
            <a:ext cx="2109788" cy="2260600"/>
            <a:chOff x="0" y="0"/>
            <a:chExt cx="2109787" cy="2260600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2109788" cy="2260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402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09788" cy="2260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85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xfrm>
            <a:off x="423862" y="2084387"/>
            <a:ext cx="4378326" cy="2651126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2309772" y="1047749"/>
            <a:ext cx="4259303" cy="1909760"/>
            <a:chOff x="0" y="0"/>
            <a:chExt cx="4259302" cy="1909758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4259303" cy="19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9" y="0"/>
                  </a:moveTo>
                  <a:lnTo>
                    <a:pt x="3909" y="0"/>
                  </a:lnTo>
                  <a:cubicBezTo>
                    <a:pt x="1955" y="0"/>
                    <a:pt x="371" y="324"/>
                    <a:pt x="371" y="724"/>
                  </a:cubicBezTo>
                  <a:lnTo>
                    <a:pt x="371" y="3621"/>
                  </a:lnTo>
                  <a:cubicBezTo>
                    <a:pt x="371" y="4021"/>
                    <a:pt x="1955" y="4345"/>
                    <a:pt x="3909" y="4345"/>
                  </a:cubicBezTo>
                  <a:lnTo>
                    <a:pt x="0" y="21600"/>
                  </a:lnTo>
                  <a:lnTo>
                    <a:pt x="9216" y="4345"/>
                  </a:lnTo>
                  <a:lnTo>
                    <a:pt x="18062" y="4345"/>
                  </a:lnTo>
                  <a:cubicBezTo>
                    <a:pt x="20016" y="4345"/>
                    <a:pt x="21600" y="4021"/>
                    <a:pt x="21600" y="3621"/>
                  </a:cubicBezTo>
                  <a:lnTo>
                    <a:pt x="21600" y="724"/>
                  </a:lnTo>
                  <a:cubicBezTo>
                    <a:pt x="21600" y="324"/>
                    <a:pt x="20016" y="0"/>
                    <a:pt x="18062" y="0"/>
                  </a:cubicBezTo>
                  <a:lnTo>
                    <a:pt x="3909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26366" y="14068"/>
              <a:ext cx="387963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 ( =5) &lt; 5 is false. Exit the loop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1879332" y="2868555"/>
            <a:ext cx="498476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4" name="Group 414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412" name="Shape 412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5753100" y="2857500"/>
            <a:ext cx="1600200" cy="1714500"/>
            <a:chOff x="0" y="0"/>
            <a:chExt cx="1600200" cy="1714500"/>
          </a:xfrm>
        </p:grpSpPr>
        <p:sp>
          <p:nvSpPr>
            <p:cNvPr id="415" name="Shape 415"/>
            <p:cNvSpPr/>
            <p:nvPr/>
          </p:nvSpPr>
          <p:spPr>
            <a:xfrm>
              <a:off x="0" y="0"/>
              <a:ext cx="1600200" cy="171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416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00200" cy="1714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1230312" y="228600"/>
            <a:ext cx="7227888" cy="533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658368">
              <a:defRPr sz="316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99"/>
                </a:solidFill>
              </a:rPr>
              <a:t>Trace Program with Arrays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public class Test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public static void main(String[] args)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int[] values = new int[5];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for (int i = 1; i &lt; 5; i++) {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  values[i] = i + values[i-1];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  values[0] = values[1] + values[4];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/>
              <a:t>}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1619236" y="1047749"/>
            <a:ext cx="4949839" cy="2784470"/>
            <a:chOff x="0" y="0"/>
            <a:chExt cx="4949838" cy="2784468"/>
          </a:xfrm>
        </p:grpSpPr>
        <p:sp>
          <p:nvSpPr>
            <p:cNvPr id="422" name="Shape 422"/>
            <p:cNvSpPr/>
            <p:nvPr/>
          </p:nvSpPr>
          <p:spPr>
            <a:xfrm>
              <a:off x="0" y="0"/>
              <a:ext cx="4949839" cy="2784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77" y="0"/>
                  </a:moveTo>
                  <a:lnTo>
                    <a:pt x="6377" y="0"/>
                  </a:lnTo>
                  <a:cubicBezTo>
                    <a:pt x="4695" y="0"/>
                    <a:pt x="3332" y="222"/>
                    <a:pt x="3332" y="497"/>
                  </a:cubicBezTo>
                  <a:lnTo>
                    <a:pt x="3332" y="2483"/>
                  </a:lnTo>
                  <a:cubicBezTo>
                    <a:pt x="3332" y="2758"/>
                    <a:pt x="4695" y="2980"/>
                    <a:pt x="6377" y="2980"/>
                  </a:cubicBezTo>
                  <a:lnTo>
                    <a:pt x="0" y="21600"/>
                  </a:lnTo>
                  <a:lnTo>
                    <a:pt x="10944" y="2980"/>
                  </a:lnTo>
                  <a:lnTo>
                    <a:pt x="18555" y="2980"/>
                  </a:lnTo>
                  <a:cubicBezTo>
                    <a:pt x="20237" y="2980"/>
                    <a:pt x="21600" y="2758"/>
                    <a:pt x="21600" y="2483"/>
                  </a:cubicBezTo>
                  <a:lnTo>
                    <a:pt x="21600" y="497"/>
                  </a:lnTo>
                  <a:cubicBezTo>
                    <a:pt x="21600" y="222"/>
                    <a:pt x="20237" y="0"/>
                    <a:pt x="18555" y="0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916902" y="14068"/>
              <a:ext cx="387963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After this line, values[0] is 11 (1 + 10)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470742" y="3725174"/>
            <a:ext cx="3494088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8" name="Group 428"/>
          <p:cNvGrpSpPr/>
          <p:nvPr/>
        </p:nvGrpSpPr>
        <p:grpSpPr>
          <a:xfrm>
            <a:off x="5838825" y="2044700"/>
            <a:ext cx="2290763" cy="2459038"/>
            <a:chOff x="0" y="0"/>
            <a:chExt cx="2290762" cy="2459037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2290763" cy="24590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427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0763" cy="2459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1" name="Group 431"/>
          <p:cNvGrpSpPr/>
          <p:nvPr/>
        </p:nvGrpSpPr>
        <p:grpSpPr>
          <a:xfrm>
            <a:off x="0" y="-37656"/>
            <a:ext cx="1524000" cy="456312"/>
            <a:chOff x="0" y="0"/>
            <a:chExt cx="1524000" cy="456311"/>
          </a:xfrm>
        </p:grpSpPr>
        <p:sp>
          <p:nvSpPr>
            <p:cNvPr id="429" name="Shape 429"/>
            <p:cNvSpPr/>
            <p:nvPr/>
          </p:nvSpPr>
          <p:spPr>
            <a:xfrm>
              <a:off x="0" y="37655"/>
              <a:ext cx="1524000" cy="381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99164" y="0"/>
              <a:ext cx="925672" cy="4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  <p:sp>
        <p:nvSpPr>
          <p:cNvPr id="432" name="Shape 432"/>
          <p:cNvSpPr/>
          <p:nvPr/>
        </p:nvSpPr>
        <p:spPr>
          <a:xfrm flipV="1">
            <a:off x="4033837" y="2890837"/>
            <a:ext cx="2381251" cy="998538"/>
          </a:xfrm>
          <a:prstGeom prst="line">
            <a:avLst/>
          </a:prstGeom>
          <a:ln w="508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6530975" y="2928937"/>
            <a:ext cx="768350" cy="268289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309562" y="381000"/>
            <a:ext cx="8564563" cy="7826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99"/>
                </a:solidFill>
              </a:rPr>
              <a:t>Printing arrays</a:t>
            </a:r>
          </a:p>
        </p:txBody>
      </p:sp>
      <p:sp>
        <p:nvSpPr>
          <p:cNvPr id="441" name="Shape 441"/>
          <p:cNvSpPr>
            <a:spLocks noGrp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 b="1"/>
              <a:t>for</a:t>
            </a:r>
            <a:r>
              <a:rPr sz="4000"/>
              <a:t> (</a:t>
            </a:r>
            <a:r>
              <a:rPr sz="4000" b="1"/>
              <a:t>int</a:t>
            </a:r>
            <a:r>
              <a:rPr sz="4000"/>
              <a:t> i = 0; i &lt; myList.length; i++) {</a:t>
            </a:r>
          </a:p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  System.out.print(myList[i] + " ");</a:t>
            </a:r>
          </a:p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}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309562" y="381000"/>
            <a:ext cx="8564563" cy="7826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99"/>
                </a:solidFill>
              </a:rPr>
              <a:t>Summing all elements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double total = 0;</a:t>
            </a:r>
          </a:p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for (int i = 0; i &lt; myList.length; i++) {</a:t>
            </a:r>
          </a:p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  total += myList[i];</a:t>
            </a:r>
          </a:p>
          <a:p>
            <a:pPr marL="609600" lvl="0" indent="-609600">
              <a:lnSpc>
                <a:spcPct val="80000"/>
              </a:lnSpc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Declaring Array Variables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7696200" cy="4724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datatype[] arrayRefVar;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	</a:t>
            </a:r>
            <a:r>
              <a:rPr sz="2600">
                <a:solidFill>
                  <a:srgbClr val="FFFFFF"/>
                </a:solidFill>
              </a:rPr>
              <a:t>Example: </a:t>
            </a:r>
          </a:p>
          <a:p>
            <a:pPr lvl="0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    </a:t>
            </a: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double[] myList;</a:t>
            </a:r>
            <a:endParaRPr sz="2400">
              <a:solidFill>
                <a:srgbClr val="FFFFFF"/>
              </a:solidFill>
            </a:endParaRP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8606" lvl="0" indent="-278606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 arrayRefVar[]; </a:t>
            </a:r>
            <a:r>
              <a:rPr sz="2600" u="sng">
                <a:solidFill>
                  <a:srgbClr val="FF6600"/>
                </a:solidFill>
              </a:rPr>
              <a:t>// This style is allowed, but not preferred</a:t>
            </a:r>
            <a:endParaRPr sz="2400">
              <a:solidFill>
                <a:srgbClr val="FF6600"/>
              </a:solidFill>
            </a:endParaRPr>
          </a:p>
          <a:p>
            <a:pPr lvl="0" algn="just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	</a:t>
            </a:r>
            <a:r>
              <a:rPr sz="2600">
                <a:solidFill>
                  <a:srgbClr val="FFFFFF"/>
                </a:solidFill>
              </a:rPr>
              <a:t>Example: </a:t>
            </a:r>
          </a:p>
          <a:p>
            <a:pPr lvl="0" algn="just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    </a:t>
            </a: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myList[];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49808">
              <a:defRPr sz="3607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7" dirty="0" smtClean="0">
                <a:solidFill>
                  <a:srgbClr val="FFFF99"/>
                </a:solidFill>
              </a:rPr>
              <a:t>Searching Array</a:t>
            </a:r>
            <a:endParaRPr sz="3607" dirty="0">
              <a:solidFill>
                <a:srgbClr val="FFFF99"/>
              </a:solidFill>
            </a:endParaRPr>
          </a:p>
        </p:txBody>
      </p:sp>
      <p:sp>
        <p:nvSpPr>
          <p:cNvPr id="496" name="Shape 496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534400" cy="25908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/** The method for finding a key in the list */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public static int linearSearch(int[] list, int key) {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for (int i = 0; i &lt; list.length; i++)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if (key == list[i])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return i;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return -1;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pSp>
        <p:nvGrpSpPr>
          <p:cNvPr id="499" name="Group 499"/>
          <p:cNvGrpSpPr/>
          <p:nvPr/>
        </p:nvGrpSpPr>
        <p:grpSpPr>
          <a:xfrm>
            <a:off x="228600" y="4876800"/>
            <a:ext cx="8534400" cy="1600200"/>
            <a:chOff x="0" y="0"/>
            <a:chExt cx="8534400" cy="1600200"/>
          </a:xfrm>
        </p:grpSpPr>
        <p:sp>
          <p:nvSpPr>
            <p:cNvPr id="497" name="Shape 497"/>
            <p:cNvSpPr/>
            <p:nvPr/>
          </p:nvSpPr>
          <p:spPr>
            <a:xfrm>
              <a:off x="0" y="0"/>
              <a:ext cx="8534400" cy="1600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700"/>
                </a:spcBef>
                <a:defRPr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0" y="0"/>
              <a:ext cx="8534400" cy="1443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lvl="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int[] list = {1, 4, 4, 2, 5, -3, 6, 2};</a:t>
              </a:r>
              <a:endParaRPr sz="20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 i = linearSearch(list, 4);  // returns 1</a:t>
              </a:r>
              <a:endParaRPr sz="20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 j = linearSearch(list, -4); // returns -1</a:t>
              </a:r>
              <a:endParaRPr sz="2000">
                <a:latin typeface="Courier"/>
                <a:ea typeface="Courier"/>
                <a:cs typeface="Courier"/>
                <a:sym typeface="Courier"/>
              </a:endParaRPr>
            </a:p>
            <a:p>
              <a:pPr lvl="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 k = linearSearch(list, -3); // returns 5</a:t>
              </a:r>
            </a:p>
          </p:txBody>
        </p:sp>
      </p:grpSp>
      <p:sp>
        <p:nvSpPr>
          <p:cNvPr id="500" name="Shape 500"/>
          <p:cNvSpPr/>
          <p:nvPr/>
        </p:nvSpPr>
        <p:spPr>
          <a:xfrm>
            <a:off x="304800" y="3962400"/>
            <a:ext cx="8305800" cy="54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7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Trace the method</a:t>
            </a:r>
          </a:p>
        </p:txBody>
      </p:sp>
      <p:sp>
        <p:nvSpPr>
          <p:cNvPr id="501" name="Shape 501"/>
          <p:cNvSpPr/>
          <p:nvPr/>
        </p:nvSpPr>
        <p:spPr>
          <a:xfrm>
            <a:off x="533400" y="1905000"/>
            <a:ext cx="6629400" cy="1447800"/>
          </a:xfrm>
          <a:prstGeom prst="rect">
            <a:avLst/>
          </a:prstGeom>
          <a:ln w="127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Copying Arrays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Using a loop:</a:t>
            </a:r>
          </a:p>
          <a:p>
            <a:pPr lvl="0"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int[] sourceArray = {2, 3, 1, 5, 10};</a:t>
            </a:r>
          </a:p>
          <a:p>
            <a:pPr lvl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int[] targetArray = new int[sourceArray.length];</a:t>
            </a: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sourceArrays.length; i++)</a:t>
            </a:r>
          </a:p>
          <a:p>
            <a:pPr lvl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targetArray[i] = sourceArray[i];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Assignment 1 (a)</a:t>
            </a:r>
          </a:p>
        </p:txBody>
      </p:sp>
      <p:sp>
        <p:nvSpPr>
          <p:cNvPr id="536" name="Shape 53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   </a:t>
            </a:r>
            <a:r>
              <a:rPr sz="3000" dirty="0">
                <a:solidFill>
                  <a:srgbClr val="FFFFFF"/>
                </a:solidFill>
              </a:rPr>
              <a:t>Write a method ‘reverse’ in Java to reverse the content of an array.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    </a:t>
            </a:r>
            <a:r>
              <a:rPr dirty="0">
                <a:solidFill>
                  <a:srgbClr val="FFFFFF"/>
                </a:solidFill>
              </a:rPr>
              <a:t>Example:</a:t>
            </a:r>
            <a:endParaRPr sz="300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    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  <a:r>
              <a:rPr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list1 = {1, 2, 3, 4, 5, 6};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list2 = {78, 65, 98};</a:t>
            </a:r>
            <a:endParaRPr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-US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list3 = reverse(list1);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list4 = reverse(list2);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dirty="0">
                <a:solidFill>
                  <a:srgbClr val="FFFFFF"/>
                </a:solidFill>
              </a:rPr>
              <a:t>After the execution of the above code, the contents of list3 and list4 should be {6, 5, 4,  3, 2, 1} and {98, 65, 78}.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xfrm>
            <a:off x="654050" y="587374"/>
            <a:ext cx="77724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Multidimensional Arrays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Motivations</a:t>
            </a:r>
          </a:p>
        </p:txBody>
      </p:sp>
      <p:grpSp>
        <p:nvGrpSpPr>
          <p:cNvPr id="545" name="Group 545"/>
          <p:cNvGrpSpPr/>
          <p:nvPr/>
        </p:nvGrpSpPr>
        <p:grpSpPr>
          <a:xfrm>
            <a:off x="577850" y="2738437"/>
            <a:ext cx="7988300" cy="3654426"/>
            <a:chOff x="0" y="0"/>
            <a:chExt cx="7988300" cy="3654425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7988300" cy="36544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44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88300" cy="3654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6" name="Shape 54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529638" cy="19780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269875" y="357187"/>
            <a:ext cx="8564563" cy="958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Declare/Create Two-dimensional Arrays</a:t>
            </a:r>
          </a:p>
        </p:txBody>
      </p:sp>
      <p:sp>
        <p:nvSpPr>
          <p:cNvPr id="550" name="Shape 550"/>
          <p:cNvSpPr>
            <a:spLocks noGrp="1"/>
          </p:cNvSpPr>
          <p:nvPr>
            <p:ph type="body" idx="1"/>
          </p:nvPr>
        </p:nvSpPr>
        <p:spPr>
          <a:xfrm>
            <a:off x="309562" y="1431925"/>
            <a:ext cx="8602663" cy="447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array ref var</a:t>
            </a: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dataType[][] refVar; 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array and assign its reference to variable</a:t>
            </a: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refVar = new dataType[10][10]; 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Combine declaration and creation in one statement</a:t>
            </a: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dataType[][] refVar = new dataType[10][10]; 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Alternative syntax</a:t>
            </a:r>
          </a:p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 refVar[][] = new dataType[10][10];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7526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 defTabSz="877823">
              <a:defRPr sz="383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39">
                <a:solidFill>
                  <a:srgbClr val="FFFF99"/>
                </a:solidFill>
              </a:rPr>
              <a:t>Declaring Variables of Two-dimensional Arrays and Creating Two-dimensional Arrays 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152400" y="2057400"/>
            <a:ext cx="8991600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[][] matrix = new 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[10][10];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  or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matrix[][] = new 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[10][10];</a:t>
            </a:r>
          </a:p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matrix.length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j = 0; j &lt; matrix[i].length; j++)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matrix[i][j] =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i*j</a:t>
            </a:r>
            <a:r>
              <a:rPr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06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Two-dimensional Array Illustration</a:t>
            </a:r>
          </a:p>
        </p:txBody>
      </p:sp>
      <p:grpSp>
        <p:nvGrpSpPr>
          <p:cNvPr id="560" name="Group 560"/>
          <p:cNvGrpSpPr/>
          <p:nvPr/>
        </p:nvGrpSpPr>
        <p:grpSpPr>
          <a:xfrm>
            <a:off x="0" y="1123950"/>
            <a:ext cx="9144000" cy="3932238"/>
            <a:chOff x="0" y="0"/>
            <a:chExt cx="9144000" cy="3932237"/>
          </a:xfrm>
        </p:grpSpPr>
        <p:sp>
          <p:nvSpPr>
            <p:cNvPr id="558" name="Shape 558"/>
            <p:cNvSpPr/>
            <p:nvPr/>
          </p:nvSpPr>
          <p:spPr>
            <a:xfrm>
              <a:off x="0" y="0"/>
              <a:ext cx="9144000" cy="3932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59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3932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1" name="Shape 561"/>
          <p:cNvSpPr/>
          <p:nvPr/>
        </p:nvSpPr>
        <p:spPr>
          <a:xfrm>
            <a:off x="6108700" y="5233987"/>
            <a:ext cx="2743200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array.length?  4</a:t>
            </a:r>
          </a:p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array[0].length? 3</a:t>
            </a:r>
          </a:p>
        </p:txBody>
      </p:sp>
      <p:sp>
        <p:nvSpPr>
          <p:cNvPr id="562" name="Shape 562"/>
          <p:cNvSpPr/>
          <p:nvPr/>
        </p:nvSpPr>
        <p:spPr>
          <a:xfrm>
            <a:off x="769937" y="5195887"/>
            <a:ext cx="2743201" cy="8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matrix.length?  5</a:t>
            </a:r>
          </a:p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matrix[0].length? 5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65" name="Shape 56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676655">
              <a:defRPr sz="266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64">
                <a:solidFill>
                  <a:srgbClr val="FFFF99"/>
                </a:solidFill>
              </a:rPr>
              <a:t>Declaring, Creating, and Initializing Using Shorthand Notations</a:t>
            </a:r>
          </a:p>
        </p:txBody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228599" y="1524000"/>
            <a:ext cx="8763002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600"/>
              </a:spcBef>
              <a:buSzTx/>
              <a:buNone/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You can also use an array initializer to declare, create and initialize a two-dimensional array. For example,</a:t>
            </a:r>
          </a:p>
        </p:txBody>
      </p:sp>
      <p:grpSp>
        <p:nvGrpSpPr>
          <p:cNvPr id="569" name="Group 569"/>
          <p:cNvGrpSpPr/>
          <p:nvPr/>
        </p:nvGrpSpPr>
        <p:grpSpPr>
          <a:xfrm>
            <a:off x="3886200" y="3124200"/>
            <a:ext cx="5029200" cy="1905000"/>
            <a:chOff x="0" y="0"/>
            <a:chExt cx="5029199" cy="1905000"/>
          </a:xfrm>
        </p:grpSpPr>
        <p:sp>
          <p:nvSpPr>
            <p:cNvPr id="567" name="Shape 567"/>
            <p:cNvSpPr/>
            <p:nvPr/>
          </p:nvSpPr>
          <p:spPr>
            <a:xfrm>
              <a:off x="0" y="0"/>
              <a:ext cx="5029200" cy="1905000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>
                <a:spcBef>
                  <a:spcPts val="700"/>
                </a:spcBef>
                <a:defRPr sz="18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0"/>
              <a:ext cx="5029200" cy="1657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int[][] array = new int[4][3];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array[0][0] = 1; array[0][1] = 2; array[0][2] = 3; 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array[1][0] = 4; array[1][1] = 5; array[1][2] = 6; 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array[2][0] = 7; array[2][1] = 8; array[2][2] = 9; 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array[3][0] = 10; array[3][1] = 11; array[3][2] = 12;</a:t>
              </a:r>
              <a:r>
                <a:rPr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228600" y="2971799"/>
            <a:ext cx="1828800" cy="2286002"/>
            <a:chOff x="0" y="0"/>
            <a:chExt cx="1828800" cy="2286000"/>
          </a:xfrm>
        </p:grpSpPr>
        <p:sp>
          <p:nvSpPr>
            <p:cNvPr id="570" name="Shape 570"/>
            <p:cNvSpPr/>
            <p:nvPr/>
          </p:nvSpPr>
          <p:spPr>
            <a:xfrm>
              <a:off x="0" y="-1"/>
              <a:ext cx="1828800" cy="2286002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-1"/>
              <a:ext cx="1828800" cy="2138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int[][] array = {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  {1, 2, 3},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  {4, 5, 6},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  {7, 8, 9},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  {10, 11, 12}</a:t>
              </a:r>
            </a:p>
            <a:p>
              <a:pPr marL="342900" lvl="0" indent="-342900">
                <a:spcBef>
                  <a:spcPts val="4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};</a:t>
              </a:r>
            </a:p>
          </p:txBody>
        </p:sp>
      </p:grpSp>
      <p:sp>
        <p:nvSpPr>
          <p:cNvPr id="573" name="Shape 573"/>
          <p:cNvSpPr/>
          <p:nvPr/>
        </p:nvSpPr>
        <p:spPr>
          <a:xfrm>
            <a:off x="2133600" y="4191000"/>
            <a:ext cx="1600200" cy="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438400" y="3657600"/>
            <a:ext cx="1371600" cy="42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342900" indent="-342900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Same as</a:t>
            </a:r>
          </a:p>
        </p:txBody>
      </p:sp>
      <p:sp>
        <p:nvSpPr>
          <p:cNvPr id="575" name="Shape 575"/>
          <p:cNvSpPr/>
          <p:nvPr/>
        </p:nvSpPr>
        <p:spPr>
          <a:xfrm>
            <a:off x="2133600" y="4114800"/>
            <a:ext cx="1600200" cy="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 flipH="1">
            <a:off x="1904999" y="1905000"/>
            <a:ext cx="2743202" cy="1752600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68680">
              <a:defRPr sz="41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80">
                <a:solidFill>
                  <a:srgbClr val="FFFF99"/>
                </a:solidFill>
              </a:rPr>
              <a:t>Lengths of Two-dimensional Arrays</a:t>
            </a:r>
          </a:p>
        </p:txBody>
      </p:sp>
      <p:grpSp>
        <p:nvGrpSpPr>
          <p:cNvPr id="582" name="Group 582"/>
          <p:cNvGrpSpPr/>
          <p:nvPr/>
        </p:nvGrpSpPr>
        <p:grpSpPr>
          <a:xfrm>
            <a:off x="228600" y="2438400"/>
            <a:ext cx="8610600" cy="2609850"/>
            <a:chOff x="0" y="0"/>
            <a:chExt cx="8610600" cy="2609850"/>
          </a:xfrm>
        </p:grpSpPr>
        <p:sp>
          <p:nvSpPr>
            <p:cNvPr id="580" name="Shape 580"/>
            <p:cNvSpPr/>
            <p:nvPr/>
          </p:nvSpPr>
          <p:spPr>
            <a:xfrm>
              <a:off x="0" y="0"/>
              <a:ext cx="8610600" cy="26098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581" name="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10600" cy="2609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3" name="Shape 583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6553200" cy="6286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int[][] x = new int[3][4];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Creating Arrays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arrayRefVar = new datatype[arraySize];</a:t>
            </a: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Example: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 = new double[10];</a:t>
            </a: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endParaRPr sz="2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myList[0]</a:t>
            </a:r>
            <a:r>
              <a:rPr sz="3200">
                <a:solidFill>
                  <a:srgbClr val="FFFFFF"/>
                </a:solidFill>
              </a:rPr>
              <a:t> references the first element in the array.</a:t>
            </a:r>
          </a:p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myList[9]</a:t>
            </a:r>
            <a:r>
              <a:rPr sz="3200">
                <a:solidFill>
                  <a:srgbClr val="FFFFFF"/>
                </a:solidFill>
              </a:rPr>
              <a:t> references the last element in the array.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740663">
              <a:defRPr sz="356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99"/>
                </a:solidFill>
              </a:rPr>
              <a:t>Lengths of Two-dimensional Arrays, cont.</a:t>
            </a:r>
          </a:p>
        </p:txBody>
      </p:sp>
      <p:sp>
        <p:nvSpPr>
          <p:cNvPr id="587" name="Shape 587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3352800" cy="3143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int[][] array = {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{1, 2, 3},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{4, 5, 6},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{7, 8, 9},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{10, 11, 12}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588" name="Shape 588"/>
          <p:cNvSpPr/>
          <p:nvPr/>
        </p:nvSpPr>
        <p:spPr>
          <a:xfrm>
            <a:off x="5029200" y="1752600"/>
            <a:ext cx="3352800" cy="295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900" lvl="0" indent="-34290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array.length</a:t>
            </a:r>
          </a:p>
          <a:p>
            <a:pPr marL="342900" lvl="0" indent="-34290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array[0].length</a:t>
            </a:r>
          </a:p>
          <a:p>
            <a:pPr marL="342900" lvl="0" indent="-34290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array[1].length</a:t>
            </a:r>
          </a:p>
          <a:p>
            <a:pPr marL="342900" lvl="0" indent="-34290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array[2].length</a:t>
            </a:r>
          </a:p>
          <a:p>
            <a:pPr marL="342900" lvl="0" indent="-34290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array[3].length</a:t>
            </a:r>
          </a:p>
        </p:txBody>
      </p:sp>
      <p:sp>
        <p:nvSpPr>
          <p:cNvPr id="589" name="Shape 589"/>
          <p:cNvSpPr/>
          <p:nvPr/>
        </p:nvSpPr>
        <p:spPr>
          <a:xfrm>
            <a:off x="838200" y="5181600"/>
            <a:ext cx="8305800" cy="48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342900" indent="-342900"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array[4].length      ArrayIndexOutOfBoundsException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9562" y="381000"/>
            <a:ext cx="8564563" cy="7826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99"/>
                </a:solidFill>
              </a:rPr>
              <a:t>Initializing arrays with random values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xfrm>
            <a:off x="155575" y="1778000"/>
            <a:ext cx="8836025" cy="20732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row = 0; row &lt; matrix.length; row++) {</a:t>
            </a:r>
          </a:p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</a:t>
            </a: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column = 0; column &lt; matrix[row].length; column++) {</a:t>
            </a:r>
          </a:p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matrix[row][column] = (</a:t>
            </a:r>
            <a:r>
              <a:rPr sz="2400" b="1"/>
              <a:t>int</a:t>
            </a:r>
            <a:r>
              <a:rPr sz="2400"/>
              <a:t>)(Math.random() * 100);</a:t>
            </a:r>
          </a:p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}</a:t>
            </a:r>
          </a:p>
          <a:p>
            <a:pPr marL="609600" lvl="0" indent="-60960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}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9562" y="381000"/>
            <a:ext cx="8564563" cy="7826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99"/>
                </a:solidFill>
              </a:rPr>
              <a:t>Printing arrays</a:t>
            </a:r>
          </a:p>
        </p:txBody>
      </p:sp>
      <p:sp>
        <p:nvSpPr>
          <p:cNvPr id="597" name="Shape 597"/>
          <p:cNvSpPr>
            <a:spLocks noGrp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row = 0; row &lt; matrix.length; row++)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</a:t>
            </a: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column = 0; column &lt; matrix[row].length; column++)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System.out.print(matrix[row][column] + " ");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}</a:t>
            </a:r>
          </a:p>
          <a:p>
            <a:pPr marL="609600" lvl="0" indent="-60960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/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System.out.println();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}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xfrm>
            <a:off x="309562" y="381000"/>
            <a:ext cx="8564563" cy="7826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99"/>
                </a:solidFill>
              </a:rPr>
              <a:t>Summing all elements</a:t>
            </a:r>
          </a:p>
        </p:txBody>
      </p:sp>
      <p:sp>
        <p:nvSpPr>
          <p:cNvPr id="601" name="Shape 601"/>
          <p:cNvSpPr>
            <a:spLocks noGrp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/>
              <a:t>int</a:t>
            </a:r>
            <a:r>
              <a:rPr sz="2400"/>
              <a:t> total = 0;</a:t>
            </a:r>
            <a:endParaRPr sz="2400" b="1"/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row = 0; row &lt; matrix.length; row++)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</a:t>
            </a:r>
            <a:r>
              <a:rPr sz="2400" b="1"/>
              <a:t>for</a:t>
            </a:r>
            <a:r>
              <a:rPr sz="2400"/>
              <a:t> (</a:t>
            </a:r>
            <a:r>
              <a:rPr sz="2400" b="1"/>
              <a:t>int</a:t>
            </a:r>
            <a:r>
              <a:rPr sz="2400"/>
              <a:t> column = 0; column &lt; matrix[row].length; column++) {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  total += matrix[row][column];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  }</a:t>
            </a:r>
          </a:p>
          <a:p>
            <a:pPr marL="609600" lvl="0" indent="-609600">
              <a:lnSpc>
                <a:spcPct val="8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Assignment 1 (a)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458200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</a:t>
            </a:r>
            <a:r>
              <a:rPr sz="3000">
                <a:solidFill>
                  <a:srgbClr val="FFFFFF"/>
                </a:solidFill>
              </a:rPr>
              <a:t>Write a method ‘reverse’ in Java to reverse the content of an array.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FFFFFF"/>
                </a:solidFill>
              </a:rPr>
              <a:t>Example:</a:t>
            </a:r>
            <a:endParaRPr sz="30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int[] list1 = {1, 2, 3, 4, 5, 6};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int[] list2 = {78, 65, 98};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int[] list3 = reverse(list1);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int[] list4 = reverse(list2);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FFFFFF"/>
                </a:solidFill>
              </a:rPr>
              <a:t>After the execution of the above code, the contents of list3 and list4 should be {6, 5, 4,  3, 2, 1} and {98, 65, 78}.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612" name="Shape 61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Assignment 1 (b)</a:t>
            </a:r>
          </a:p>
        </p:txBody>
      </p:sp>
      <p:sp>
        <p:nvSpPr>
          <p:cNvPr id="613" name="Shape 61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640079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 b="1" i="1">
                <a:solidFill>
                  <a:srgbClr val="FFFFFF"/>
                </a:solidFill>
              </a:rPr>
              <a:t>Write a program in java to calculate sum of the elements of a column of a two-dimensional array.</a:t>
            </a:r>
          </a:p>
          <a:p>
            <a:pPr marL="0" lvl="0" indent="0" defTabSz="640079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960">
              <a:solidFill>
                <a:srgbClr val="FFFFFF"/>
              </a:solidFill>
            </a:endParaRPr>
          </a:p>
          <a:p>
            <a:pPr marL="0" lvl="0" indent="0" defTabSz="640079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Example: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int[][] array = {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  {1, 2, 3},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  {4, 5, 6},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  {7, 8, 9},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  {10, 11, 12}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};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960">
              <a:solidFill>
                <a:srgbClr val="FFFFFF"/>
              </a:solidFill>
            </a:endParaRP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Output: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Sum for column 0 is 22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Sum for column 1 is 26</a:t>
            </a:r>
          </a:p>
          <a:p>
            <a:pPr marL="240029" lvl="0" indent="-240029" defTabSz="640079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60">
                <a:solidFill>
                  <a:srgbClr val="FFFFFF"/>
                </a:solidFill>
              </a:rPr>
              <a:t>Sum for column 2 is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Assignment 1 (a &amp; b)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xfrm>
            <a:off x="292100" y="1066800"/>
            <a:ext cx="86106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200" b="1" i="1" dirty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200" b="1" i="1" dirty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200" b="1" i="1" dirty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b="1" i="1" dirty="0">
                <a:solidFill>
                  <a:srgbClr val="FFFFFF"/>
                </a:solidFill>
              </a:rPr>
              <a:t>Solve the problem and execute the code first. Then, submit the handwritten version of the code no later than the </a:t>
            </a:r>
            <a:r>
              <a:rPr sz="3200" b="1" i="1">
                <a:solidFill>
                  <a:srgbClr val="FFFFFF"/>
                </a:solidFill>
              </a:rPr>
              <a:t>next </a:t>
            </a:r>
            <a:r>
              <a:rPr sz="3200" b="1" i="1" smtClean="0">
                <a:solidFill>
                  <a:srgbClr val="FFFFFF"/>
                </a:solidFill>
              </a:rPr>
              <a:t>Sunday. </a:t>
            </a:r>
            <a:endParaRPr sz="3200" b="1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219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813816">
              <a:defRPr sz="1800">
                <a:solidFill>
                  <a:srgbClr val="000000"/>
                </a:solidFill>
              </a:defRPr>
            </a:pPr>
            <a:r>
              <a:rPr sz="3916">
                <a:solidFill>
                  <a:srgbClr val="FFFF99"/>
                </a:solidFill>
              </a:rPr>
              <a:t>Declaring and Creating</a:t>
            </a:r>
            <a:br>
              <a:rPr sz="3916">
                <a:solidFill>
                  <a:srgbClr val="FFFF99"/>
                </a:solidFill>
              </a:rPr>
            </a:br>
            <a:r>
              <a:rPr sz="3916">
                <a:solidFill>
                  <a:srgbClr val="FFFF99"/>
                </a:solidFill>
              </a:rPr>
              <a:t>in One Step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315200" cy="3124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sz="2200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sz="2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22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22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sz="22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22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2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sz="22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22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arraySize</a:t>
            </a:r>
            <a:r>
              <a:rPr sz="22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lang="en-US" sz="2200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har char=""/>
              <a:defRPr sz="180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2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double[] </a:t>
            </a:r>
            <a:r>
              <a:rPr sz="240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new double[10</a:t>
            </a:r>
            <a:r>
              <a:rPr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The Length of an Array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Once an array is created, its size is fixed. It cannot be changed. You can find its size using</a:t>
            </a: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FFFFFF"/>
              </a:solidFill>
            </a:endParaRPr>
          </a:p>
          <a:p>
            <a:pPr marL="228600" lvl="2" indent="685800" algn="just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sz="2400" dirty="0" err="1" smtClean="0">
                <a:solidFill>
                  <a:schemeClr val="bg1"/>
                </a:solidFill>
              </a:rPr>
              <a:t>ar.length</a:t>
            </a:r>
            <a:endParaRPr sz="2400" dirty="0">
              <a:solidFill>
                <a:schemeClr val="bg1"/>
              </a:solidFill>
            </a:endParaRPr>
          </a:p>
          <a:p>
            <a:pPr marL="228600" lvl="2" indent="685800" algn="just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For example</a:t>
            </a:r>
            <a:r>
              <a:rPr sz="3200" dirty="0" smtClean="0">
                <a:solidFill>
                  <a:srgbClr val="FFFFFF"/>
                </a:solidFill>
              </a:rPr>
              <a:t>,</a:t>
            </a:r>
            <a:endParaRPr sz="3200" dirty="0">
              <a:solidFill>
                <a:srgbClr val="FFFFFF"/>
              </a:solidFill>
            </a:endParaRPr>
          </a:p>
          <a:p>
            <a:pPr marL="228600" lvl="2" indent="685800" algn="just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00"/>
                </a:solidFill>
              </a:rPr>
              <a:t>myList.length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outputs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10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905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31520">
              <a:defRPr sz="35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20">
                <a:solidFill>
                  <a:srgbClr val="FFFF99"/>
                </a:solidFill>
              </a:rPr>
              <a:t>Default Values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228600" y="990599"/>
            <a:ext cx="8610600" cy="4572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just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When an array is created, its elements are assigned the default value of </a:t>
            </a: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</a:endParaRPr>
          </a:p>
          <a:p>
            <a:pPr marL="285750" lvl="1" indent="17145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FFFFFF"/>
                </a:solidFill>
              </a:rPr>
              <a:t>0</a:t>
            </a:r>
            <a:r>
              <a:rPr sz="3000">
                <a:solidFill>
                  <a:srgbClr val="FFFFFF"/>
                </a:solidFill>
              </a:rPr>
              <a:t> for the numeric primitive data types, </a:t>
            </a:r>
          </a:p>
          <a:p>
            <a:pPr marL="285750" lvl="1" indent="17145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FFFFFF"/>
                </a:solidFill>
              </a:rPr>
              <a:t>'\u0000'</a:t>
            </a:r>
            <a:r>
              <a:rPr sz="3000">
                <a:solidFill>
                  <a:srgbClr val="FFFFFF"/>
                </a:solidFill>
              </a:rPr>
              <a:t> for </a:t>
            </a:r>
            <a:r>
              <a:rPr sz="3000" u="sng">
                <a:solidFill>
                  <a:srgbClr val="FFFFFF"/>
                </a:solidFill>
              </a:rPr>
              <a:t>char</a:t>
            </a:r>
            <a:r>
              <a:rPr sz="3000">
                <a:solidFill>
                  <a:srgbClr val="FFFFFF"/>
                </a:solidFill>
              </a:rPr>
              <a:t> types, and </a:t>
            </a:r>
          </a:p>
          <a:p>
            <a:pPr marL="285750" lvl="1" indent="17145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FFFFFF"/>
                </a:solidFill>
              </a:rPr>
              <a:t>false</a:t>
            </a:r>
            <a:r>
              <a:rPr sz="3000">
                <a:solidFill>
                  <a:srgbClr val="FFFFFF"/>
                </a:solidFill>
              </a:rPr>
              <a:t> for </a:t>
            </a:r>
            <a:r>
              <a:rPr sz="3000" u="sng">
                <a:solidFill>
                  <a:srgbClr val="FFFFFF"/>
                </a:solidFill>
              </a:rPr>
              <a:t>boolean</a:t>
            </a:r>
            <a:r>
              <a:rPr sz="3000">
                <a:solidFill>
                  <a:srgbClr val="FFFFFF"/>
                </a:solidFill>
              </a:rPr>
              <a:t> types.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49808">
              <a:defRPr sz="3607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7">
                <a:solidFill>
                  <a:srgbClr val="FFFF99"/>
                </a:solidFill>
              </a:rPr>
              <a:t>Indexed Variables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The array elements are accessed through the index. The array indices are </a:t>
            </a:r>
            <a:r>
              <a:rPr sz="3000" i="1" dirty="0">
                <a:solidFill>
                  <a:srgbClr val="FFFFFF"/>
                </a:solidFill>
              </a:rPr>
              <a:t>0-based</a:t>
            </a:r>
            <a:r>
              <a:rPr sz="3000" dirty="0">
                <a:solidFill>
                  <a:srgbClr val="FFFFFF"/>
                </a:solidFill>
              </a:rPr>
              <a:t>, i.e., it starts from </a:t>
            </a:r>
            <a:r>
              <a:rPr sz="3000" dirty="0">
                <a:solidFill>
                  <a:srgbClr val="FFFF00"/>
                </a:solidFill>
              </a:rPr>
              <a:t>0</a:t>
            </a:r>
            <a:r>
              <a:rPr sz="3000" dirty="0">
                <a:solidFill>
                  <a:srgbClr val="FFFFFF"/>
                </a:solidFill>
              </a:rPr>
              <a:t> to </a:t>
            </a:r>
            <a:r>
              <a:rPr lang="en-US" sz="3000" dirty="0" smtClean="0">
                <a:solidFill>
                  <a:srgbClr val="FFFF00"/>
                </a:solidFill>
              </a:rPr>
              <a:t>v</a:t>
            </a:r>
            <a:r>
              <a:rPr sz="3000" dirty="0" smtClean="0">
                <a:solidFill>
                  <a:srgbClr val="FFFF00"/>
                </a:solidFill>
              </a:rPr>
              <a:t>ar.length-1</a:t>
            </a:r>
            <a:r>
              <a:rPr sz="3000" dirty="0">
                <a:solidFill>
                  <a:srgbClr val="FFFFFF"/>
                </a:solidFill>
              </a:rPr>
              <a:t>.</a:t>
            </a: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FFFFFF"/>
              </a:solidFill>
            </a:endParaRP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Each element in the array is represented using the following syntax, known as an </a:t>
            </a:r>
            <a:r>
              <a:rPr sz="3000" i="1" dirty="0">
                <a:solidFill>
                  <a:srgbClr val="FFFFFF"/>
                </a:solidFill>
              </a:rPr>
              <a:t>indexed variable</a:t>
            </a:r>
            <a:r>
              <a:rPr sz="3000" dirty="0">
                <a:solidFill>
                  <a:srgbClr val="FFFFFF"/>
                </a:solidFill>
              </a:rPr>
              <a:t>:</a:t>
            </a: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FFFFFF"/>
              </a:solidFill>
            </a:endParaRPr>
          </a:p>
          <a:p>
            <a:pPr marL="285750" lvl="1" indent="171450" algn="just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600" dirty="0" err="1" smtClean="0">
                <a:solidFill>
                  <a:srgbClr val="FFFF00"/>
                </a:solidFill>
              </a:rPr>
              <a:t>v</a:t>
            </a:r>
            <a:r>
              <a:rPr sz="2600" dirty="0" err="1" smtClean="0">
                <a:solidFill>
                  <a:srgbClr val="FFFF00"/>
                </a:solidFill>
              </a:rPr>
              <a:t>ar</a:t>
            </a:r>
            <a:r>
              <a:rPr sz="2600" dirty="0" smtClean="0">
                <a:solidFill>
                  <a:srgbClr val="FFFF00"/>
                </a:solidFill>
              </a:rPr>
              <a:t>[index</a:t>
            </a:r>
            <a:r>
              <a:rPr sz="2600" dirty="0">
                <a:solidFill>
                  <a:srgbClr val="FFFF00"/>
                </a:solidFill>
              </a:rPr>
              <a:t>];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6553200" y="6399212"/>
            <a:ext cx="1905000" cy="457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749808">
              <a:defRPr sz="3607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7">
                <a:solidFill>
                  <a:srgbClr val="FFFF99"/>
                </a:solidFill>
              </a:rPr>
              <a:t>Using Indexed Variables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just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After an array is created, an indexed variable can be used in the same way as a regular variable. For example, the following code adds the value in </a:t>
            </a:r>
            <a:r>
              <a:rPr sz="3400" u="sng">
                <a:solidFill>
                  <a:srgbClr val="FFFFFF"/>
                </a:solidFill>
              </a:rPr>
              <a:t>myList[0]</a:t>
            </a:r>
            <a:r>
              <a:rPr sz="3400">
                <a:solidFill>
                  <a:srgbClr val="FFFFFF"/>
                </a:solidFill>
              </a:rPr>
              <a:t> and </a:t>
            </a:r>
            <a:r>
              <a:rPr sz="3400" u="sng">
                <a:solidFill>
                  <a:srgbClr val="FFFFFF"/>
                </a:solidFill>
              </a:rPr>
              <a:t>myList[1]</a:t>
            </a:r>
            <a:r>
              <a:rPr sz="3400">
                <a:solidFill>
                  <a:srgbClr val="FFFFFF"/>
                </a:solidFill>
              </a:rPr>
              <a:t> to </a:t>
            </a:r>
            <a:r>
              <a:rPr sz="3400" u="sng">
                <a:solidFill>
                  <a:srgbClr val="FFFFFF"/>
                </a:solidFill>
              </a:rPr>
              <a:t>myList[2]</a:t>
            </a:r>
            <a:r>
              <a:rPr sz="3400">
                <a:solidFill>
                  <a:srgbClr val="FFFFFF"/>
                </a:solidFill>
              </a:rPr>
              <a:t>.</a:t>
            </a:r>
          </a:p>
          <a:p>
            <a:pPr marL="0" lvl="0" indent="0" algn="just">
              <a:buSzTx/>
              <a:buNone/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</a:endParaRPr>
          </a:p>
          <a:p>
            <a:pPr marL="285750" lvl="1" indent="171450" algn="just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myList[2] = myList[0] + myList[1];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FFFFFF"/>
      </a:dk1>
      <a:lt1>
        <a:srgbClr val="0000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FF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2646</Words>
  <Application>Microsoft Office PowerPoint</Application>
  <PresentationFormat>On-screen Show (4:3)</PresentationFormat>
  <Paragraphs>445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Courier</vt:lpstr>
      <vt:lpstr>Courier New</vt:lpstr>
      <vt:lpstr>Forte</vt:lpstr>
      <vt:lpstr>Helvetica</vt:lpstr>
      <vt:lpstr>Helvetica Neue</vt:lpstr>
      <vt:lpstr>Times New Roman</vt:lpstr>
      <vt:lpstr>Default</vt:lpstr>
      <vt:lpstr>Arrays</vt:lpstr>
      <vt:lpstr>Introducing Arrays</vt:lpstr>
      <vt:lpstr>Declaring Array Variables</vt:lpstr>
      <vt:lpstr>Creating Arrays</vt:lpstr>
      <vt:lpstr>Declaring and Creating in One Step</vt:lpstr>
      <vt:lpstr>The Length of an Array</vt:lpstr>
      <vt:lpstr>Default Values</vt:lpstr>
      <vt:lpstr>Indexed Variables</vt:lpstr>
      <vt:lpstr>Using Indexed Variables</vt:lpstr>
      <vt:lpstr>Array Initializers</vt:lpstr>
      <vt:lpstr>Declaring, creating, initializing Using the Shorthand Notation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Printing arrays</vt:lpstr>
      <vt:lpstr>Summing all elements</vt:lpstr>
      <vt:lpstr>Searching Array</vt:lpstr>
      <vt:lpstr>Copying Arrays</vt:lpstr>
      <vt:lpstr>Assignment 1 (a)</vt:lpstr>
      <vt:lpstr>Multidimensional Arrays</vt:lpstr>
      <vt:lpstr>Motivations</vt:lpstr>
      <vt:lpstr>Declare/Create Two-dimensional Arrays</vt:lpstr>
      <vt:lpstr>Declaring Variables of Two-dimensional Arrays and Creating Two-dimensional Arrays </vt:lpstr>
      <vt:lpstr>Two-dimensional Array Illustration</vt:lpstr>
      <vt:lpstr>Declaring, Creating, and Initializing Using Shorthand Notations</vt:lpstr>
      <vt:lpstr>Lengths of Two-dimensional Arrays</vt:lpstr>
      <vt:lpstr>Lengths of Two-dimensional Arrays, cont.</vt:lpstr>
      <vt:lpstr>Initializing arrays with random values</vt:lpstr>
      <vt:lpstr>Printing arrays</vt:lpstr>
      <vt:lpstr>Summing all elements</vt:lpstr>
      <vt:lpstr>Assignment 1 (a)</vt:lpstr>
      <vt:lpstr>Assignment 1 (b)</vt:lpstr>
      <vt:lpstr>Assignment 1 (a &amp; b)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Windows User</cp:lastModifiedBy>
  <cp:revision>4</cp:revision>
  <dcterms:modified xsi:type="dcterms:W3CDTF">2017-10-10T08:18:34Z</dcterms:modified>
</cp:coreProperties>
</file>