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3" r:id="rId5"/>
    <p:sldId id="264" r:id="rId6"/>
    <p:sldId id="265" r:id="rId7"/>
    <p:sldId id="300" r:id="rId8"/>
    <p:sldId id="301" r:id="rId9"/>
    <p:sldId id="302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4" r:id="rId19"/>
    <p:sldId id="305" r:id="rId20"/>
    <p:sldId id="266" r:id="rId21"/>
    <p:sldId id="267" r:id="rId22"/>
    <p:sldId id="268" r:id="rId23"/>
    <p:sldId id="269" r:id="rId24"/>
    <p:sldId id="270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lvl1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1pPr>
    <a:lvl2pPr indent="4572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2pPr>
    <a:lvl3pPr indent="9144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3pPr>
    <a:lvl4pPr indent="13716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4pPr>
    <a:lvl5pPr indent="18288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5pPr>
    <a:lvl6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6pPr>
    <a:lvl7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7pPr>
    <a:lvl8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8pPr>
    <a:lvl9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DD2"/>
          </a:solidFill>
        </a:fill>
      </a:tcStyle>
    </a:wholeTbl>
    <a:band2H>
      <a:tcTxStyle/>
      <a:tcStyle>
        <a:tcBdr/>
        <a:fill>
          <a:solidFill>
            <a:srgbClr val="E6EFEA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FF"/>
          </a:solidFill>
        </a:fill>
      </a:tcStyle>
    </a:wholeTbl>
    <a:band2H>
      <a:tcTxStyle/>
      <a:tcStyle>
        <a:tcBdr/>
        <a:fill>
          <a:solidFill>
            <a:srgbClr val="F1F1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6E6"/>
          </a:solidFill>
        </a:fill>
      </a:tcStyle>
    </a:wholeTbl>
    <a:band2H>
      <a:tcTxStyle/>
      <a:tcStyle>
        <a:tcBdr/>
        <a:fill>
          <a:solidFill>
            <a:srgbClr val="E6F3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FF"/>
              </a:solidFill>
              <a:prstDash val="solid"/>
              <a:bevel/>
            </a:ln>
          </a:top>
          <a:bottom>
            <a:ln w="254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FF"/>
              </a:solidFill>
              <a:prstDash val="solid"/>
              <a:bevel/>
            </a:ln>
          </a:top>
          <a:bottom>
            <a:ln w="254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21883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gradFill flip="none" rotWithShape="1">
          <a:gsLst>
            <a:gs pos="0">
              <a:srgbClr val="0000FF"/>
            </a:gs>
            <a:gs pos="100000">
              <a:srgbClr val="00008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4"/>
          <p:cNvGrpSpPr/>
          <p:nvPr/>
        </p:nvGrpSpPr>
        <p:grpSpPr>
          <a:xfrm>
            <a:off x="0" y="4367212"/>
            <a:ext cx="9131300" cy="2478089"/>
            <a:chOff x="0" y="0"/>
            <a:chExt cx="9131300" cy="2478087"/>
          </a:xfrm>
        </p:grpSpPr>
        <p:sp>
          <p:nvSpPr>
            <p:cNvPr id="37" name="Shape 37"/>
            <p:cNvSpPr/>
            <p:nvPr/>
          </p:nvSpPr>
          <p:spPr>
            <a:xfrm>
              <a:off x="0" y="2109787"/>
              <a:ext cx="9131300" cy="368301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100000">
                  <a:srgbClr val="0000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7077074" y="-1"/>
              <a:ext cx="1887539" cy="2262189"/>
              <a:chOff x="0" y="0"/>
              <a:chExt cx="1887537" cy="2262187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247650" y="61912"/>
                <a:ext cx="1639888" cy="201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70" y="0"/>
                    </a:moveTo>
                    <a:lnTo>
                      <a:pt x="13508" y="391"/>
                    </a:lnTo>
                    <a:lnTo>
                      <a:pt x="14783" y="951"/>
                    </a:lnTo>
                    <a:lnTo>
                      <a:pt x="15996" y="1562"/>
                    </a:lnTo>
                    <a:lnTo>
                      <a:pt x="17104" y="2275"/>
                    </a:lnTo>
                    <a:lnTo>
                      <a:pt x="18108" y="3125"/>
                    </a:lnTo>
                    <a:lnTo>
                      <a:pt x="18986" y="4025"/>
                    </a:lnTo>
                    <a:lnTo>
                      <a:pt x="19739" y="4992"/>
                    </a:lnTo>
                    <a:lnTo>
                      <a:pt x="20429" y="5994"/>
                    </a:lnTo>
                    <a:lnTo>
                      <a:pt x="20910" y="7081"/>
                    </a:lnTo>
                    <a:lnTo>
                      <a:pt x="21286" y="8202"/>
                    </a:lnTo>
                    <a:lnTo>
                      <a:pt x="21537" y="9340"/>
                    </a:lnTo>
                    <a:lnTo>
                      <a:pt x="21600" y="10511"/>
                    </a:lnTo>
                    <a:lnTo>
                      <a:pt x="21537" y="11683"/>
                    </a:lnTo>
                    <a:lnTo>
                      <a:pt x="21286" y="12838"/>
                    </a:lnTo>
                    <a:lnTo>
                      <a:pt x="20910" y="13942"/>
                    </a:lnTo>
                    <a:lnTo>
                      <a:pt x="20429" y="15011"/>
                    </a:lnTo>
                    <a:lnTo>
                      <a:pt x="19739" y="16030"/>
                    </a:lnTo>
                    <a:lnTo>
                      <a:pt x="18986" y="17032"/>
                    </a:lnTo>
                    <a:lnTo>
                      <a:pt x="18108" y="17915"/>
                    </a:lnTo>
                    <a:lnTo>
                      <a:pt x="17104" y="18764"/>
                    </a:lnTo>
                    <a:lnTo>
                      <a:pt x="15996" y="19494"/>
                    </a:lnTo>
                    <a:lnTo>
                      <a:pt x="14783" y="20089"/>
                    </a:lnTo>
                    <a:lnTo>
                      <a:pt x="13508" y="20632"/>
                    </a:lnTo>
                    <a:lnTo>
                      <a:pt x="12170" y="21040"/>
                    </a:lnTo>
                    <a:lnTo>
                      <a:pt x="10810" y="21345"/>
                    </a:lnTo>
                    <a:lnTo>
                      <a:pt x="9409" y="21549"/>
                    </a:lnTo>
                    <a:lnTo>
                      <a:pt x="7988" y="21600"/>
                    </a:lnTo>
                    <a:lnTo>
                      <a:pt x="6545" y="21549"/>
                    </a:lnTo>
                    <a:lnTo>
                      <a:pt x="5144" y="21345"/>
                    </a:lnTo>
                    <a:lnTo>
                      <a:pt x="3764" y="21040"/>
                    </a:lnTo>
                    <a:lnTo>
                      <a:pt x="2467" y="20632"/>
                    </a:lnTo>
                    <a:lnTo>
                      <a:pt x="1192" y="20089"/>
                    </a:lnTo>
                    <a:lnTo>
                      <a:pt x="0" y="19494"/>
                    </a:lnTo>
                    <a:lnTo>
                      <a:pt x="753" y="18594"/>
                    </a:lnTo>
                    <a:lnTo>
                      <a:pt x="1861" y="19172"/>
                    </a:lnTo>
                    <a:lnTo>
                      <a:pt x="3011" y="19630"/>
                    </a:lnTo>
                    <a:lnTo>
                      <a:pt x="4203" y="20021"/>
                    </a:lnTo>
                    <a:lnTo>
                      <a:pt x="5458" y="20292"/>
                    </a:lnTo>
                    <a:lnTo>
                      <a:pt x="6691" y="20445"/>
                    </a:lnTo>
                    <a:lnTo>
                      <a:pt x="7988" y="20513"/>
                    </a:lnTo>
                    <a:lnTo>
                      <a:pt x="9263" y="20445"/>
                    </a:lnTo>
                    <a:lnTo>
                      <a:pt x="10539" y="20292"/>
                    </a:lnTo>
                    <a:lnTo>
                      <a:pt x="11772" y="20021"/>
                    </a:lnTo>
                    <a:lnTo>
                      <a:pt x="12985" y="19630"/>
                    </a:lnTo>
                    <a:lnTo>
                      <a:pt x="14114" y="19172"/>
                    </a:lnTo>
                    <a:lnTo>
                      <a:pt x="15202" y="18594"/>
                    </a:lnTo>
                    <a:lnTo>
                      <a:pt x="16205" y="17949"/>
                    </a:lnTo>
                    <a:lnTo>
                      <a:pt x="17104" y="17202"/>
                    </a:lnTo>
                    <a:lnTo>
                      <a:pt x="17920" y="16387"/>
                    </a:lnTo>
                    <a:lnTo>
                      <a:pt x="18610" y="15504"/>
                    </a:lnTo>
                    <a:lnTo>
                      <a:pt x="19216" y="14570"/>
                    </a:lnTo>
                    <a:lnTo>
                      <a:pt x="19676" y="13619"/>
                    </a:lnTo>
                    <a:lnTo>
                      <a:pt x="19990" y="12600"/>
                    </a:lnTo>
                    <a:lnTo>
                      <a:pt x="20178" y="11547"/>
                    </a:lnTo>
                    <a:lnTo>
                      <a:pt x="20262" y="10511"/>
                    </a:lnTo>
                    <a:lnTo>
                      <a:pt x="20178" y="9458"/>
                    </a:lnTo>
                    <a:lnTo>
                      <a:pt x="19990" y="8423"/>
                    </a:lnTo>
                    <a:lnTo>
                      <a:pt x="19676" y="7421"/>
                    </a:lnTo>
                    <a:lnTo>
                      <a:pt x="19216" y="6470"/>
                    </a:lnTo>
                    <a:lnTo>
                      <a:pt x="18610" y="5519"/>
                    </a:lnTo>
                    <a:lnTo>
                      <a:pt x="17920" y="4636"/>
                    </a:lnTo>
                    <a:lnTo>
                      <a:pt x="17104" y="3821"/>
                    </a:lnTo>
                    <a:lnTo>
                      <a:pt x="16205" y="3091"/>
                    </a:lnTo>
                    <a:lnTo>
                      <a:pt x="15202" y="2445"/>
                    </a:lnTo>
                    <a:lnTo>
                      <a:pt x="14114" y="1868"/>
                    </a:lnTo>
                    <a:lnTo>
                      <a:pt x="12985" y="1375"/>
                    </a:lnTo>
                    <a:lnTo>
                      <a:pt x="11772" y="1036"/>
                    </a:lnTo>
                    <a:lnTo>
                      <a:pt x="11814" y="951"/>
                    </a:lnTo>
                    <a:lnTo>
                      <a:pt x="12170" y="0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flipV="1">
                <a:off x="287337" y="1765300"/>
                <a:ext cx="163513" cy="295275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 flipV="1">
                <a:off x="1193800" y="195262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 flipV="1">
                <a:off x="1289050" y="-1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468312" y="2089150"/>
                <a:ext cx="957263" cy="173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" y="13872"/>
                    </a:moveTo>
                    <a:lnTo>
                      <a:pt x="501" y="11295"/>
                    </a:lnTo>
                    <a:lnTo>
                      <a:pt x="1110" y="9116"/>
                    </a:lnTo>
                    <a:lnTo>
                      <a:pt x="2257" y="5945"/>
                    </a:lnTo>
                    <a:lnTo>
                      <a:pt x="3582" y="4161"/>
                    </a:lnTo>
                    <a:lnTo>
                      <a:pt x="4800" y="2576"/>
                    </a:lnTo>
                    <a:lnTo>
                      <a:pt x="6484" y="1189"/>
                    </a:lnTo>
                    <a:lnTo>
                      <a:pt x="8060" y="396"/>
                    </a:lnTo>
                    <a:lnTo>
                      <a:pt x="9922" y="0"/>
                    </a:lnTo>
                    <a:lnTo>
                      <a:pt x="12179" y="0"/>
                    </a:lnTo>
                    <a:lnTo>
                      <a:pt x="14579" y="793"/>
                    </a:lnTo>
                    <a:lnTo>
                      <a:pt x="16227" y="1982"/>
                    </a:lnTo>
                    <a:lnTo>
                      <a:pt x="17982" y="3765"/>
                    </a:lnTo>
                    <a:lnTo>
                      <a:pt x="19666" y="6539"/>
                    </a:lnTo>
                    <a:lnTo>
                      <a:pt x="20525" y="9314"/>
                    </a:lnTo>
                    <a:lnTo>
                      <a:pt x="21063" y="11494"/>
                    </a:lnTo>
                    <a:lnTo>
                      <a:pt x="21600" y="15259"/>
                    </a:lnTo>
                    <a:lnTo>
                      <a:pt x="20704" y="17240"/>
                    </a:lnTo>
                    <a:lnTo>
                      <a:pt x="19200" y="18826"/>
                    </a:lnTo>
                    <a:lnTo>
                      <a:pt x="17373" y="20015"/>
                    </a:lnTo>
                    <a:lnTo>
                      <a:pt x="15618" y="21006"/>
                    </a:lnTo>
                    <a:lnTo>
                      <a:pt x="13504" y="21402"/>
                    </a:lnTo>
                    <a:lnTo>
                      <a:pt x="11212" y="21600"/>
                    </a:lnTo>
                    <a:lnTo>
                      <a:pt x="9027" y="21600"/>
                    </a:lnTo>
                    <a:lnTo>
                      <a:pt x="6734" y="21402"/>
                    </a:lnTo>
                    <a:lnTo>
                      <a:pt x="4191" y="20213"/>
                    </a:lnTo>
                    <a:lnTo>
                      <a:pt x="2185" y="19024"/>
                    </a:lnTo>
                    <a:lnTo>
                      <a:pt x="501" y="17042"/>
                    </a:lnTo>
                    <a:lnTo>
                      <a:pt x="0" y="15457"/>
                    </a:lnTo>
                    <a:lnTo>
                      <a:pt x="72" y="13872"/>
                    </a:lnTo>
                  </a:path>
                </a:pathLst>
              </a:custGeom>
              <a:gradFill flip="none" rotWithShape="1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203199"/>
                <a:ext cx="1704975" cy="1703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2" name="Group 62"/>
              <p:cNvGrpSpPr/>
              <p:nvPr/>
            </p:nvGrpSpPr>
            <p:grpSpPr>
              <a:xfrm>
                <a:off x="0" y="381000"/>
                <a:ext cx="1584325" cy="1263650"/>
                <a:chOff x="0" y="0"/>
                <a:chExt cx="1584325" cy="1263650"/>
              </a:xfrm>
            </p:grpSpPr>
            <p:sp>
              <p:nvSpPr>
                <p:cNvPr id="44" name="Shape 44"/>
                <p:cNvSpPr/>
                <p:nvPr/>
              </p:nvSpPr>
              <p:spPr>
                <a:xfrm>
                  <a:off x="223043" y="463550"/>
                  <a:ext cx="1" cy="9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250825" y="498475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342900" y="450850"/>
                  <a:ext cx="57150" cy="53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200" y="0"/>
                      </a:lnTo>
                      <a:lnTo>
                        <a:pt x="8400" y="5718"/>
                      </a:lnTo>
                      <a:lnTo>
                        <a:pt x="5400" y="5718"/>
                      </a:lnTo>
                      <a:lnTo>
                        <a:pt x="3000" y="8259"/>
                      </a:lnTo>
                      <a:lnTo>
                        <a:pt x="0" y="8259"/>
                      </a:lnTo>
                      <a:lnTo>
                        <a:pt x="0" y="15882"/>
                      </a:lnTo>
                      <a:lnTo>
                        <a:pt x="4800" y="21600"/>
                      </a:lnTo>
                      <a:lnTo>
                        <a:pt x="17400" y="21600"/>
                      </a:lnTo>
                      <a:lnTo>
                        <a:pt x="21600" y="15882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0" y="495300"/>
                  <a:ext cx="512763" cy="6683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82" y="0"/>
                      </a:moveTo>
                      <a:lnTo>
                        <a:pt x="4748" y="564"/>
                      </a:lnTo>
                      <a:lnTo>
                        <a:pt x="3009" y="1693"/>
                      </a:lnTo>
                      <a:lnTo>
                        <a:pt x="2675" y="2719"/>
                      </a:lnTo>
                      <a:lnTo>
                        <a:pt x="1404" y="3489"/>
                      </a:lnTo>
                      <a:lnTo>
                        <a:pt x="535" y="4925"/>
                      </a:lnTo>
                      <a:lnTo>
                        <a:pt x="535" y="5849"/>
                      </a:lnTo>
                      <a:lnTo>
                        <a:pt x="0" y="7388"/>
                      </a:lnTo>
                      <a:lnTo>
                        <a:pt x="736" y="8055"/>
                      </a:lnTo>
                      <a:lnTo>
                        <a:pt x="2675" y="10005"/>
                      </a:lnTo>
                      <a:lnTo>
                        <a:pt x="3210" y="9748"/>
                      </a:lnTo>
                      <a:lnTo>
                        <a:pt x="6620" y="9748"/>
                      </a:lnTo>
                      <a:lnTo>
                        <a:pt x="8225" y="10210"/>
                      </a:lnTo>
                      <a:lnTo>
                        <a:pt x="8092" y="11749"/>
                      </a:lnTo>
                      <a:lnTo>
                        <a:pt x="9228" y="13750"/>
                      </a:lnTo>
                      <a:lnTo>
                        <a:pt x="9162" y="14314"/>
                      </a:lnTo>
                      <a:lnTo>
                        <a:pt x="9630" y="14930"/>
                      </a:lnTo>
                      <a:lnTo>
                        <a:pt x="8894" y="16367"/>
                      </a:lnTo>
                      <a:lnTo>
                        <a:pt x="9763" y="18162"/>
                      </a:lnTo>
                      <a:lnTo>
                        <a:pt x="10232" y="19599"/>
                      </a:lnTo>
                      <a:lnTo>
                        <a:pt x="10833" y="20471"/>
                      </a:lnTo>
                      <a:lnTo>
                        <a:pt x="11435" y="21600"/>
                      </a:lnTo>
                      <a:lnTo>
                        <a:pt x="12572" y="21446"/>
                      </a:lnTo>
                      <a:lnTo>
                        <a:pt x="14445" y="20625"/>
                      </a:lnTo>
                      <a:lnTo>
                        <a:pt x="15314" y="19599"/>
                      </a:lnTo>
                      <a:lnTo>
                        <a:pt x="15247" y="18932"/>
                      </a:lnTo>
                      <a:lnTo>
                        <a:pt x="16384" y="18419"/>
                      </a:lnTo>
                      <a:lnTo>
                        <a:pt x="16183" y="17444"/>
                      </a:lnTo>
                      <a:lnTo>
                        <a:pt x="17855" y="15905"/>
                      </a:lnTo>
                      <a:lnTo>
                        <a:pt x="18123" y="14622"/>
                      </a:lnTo>
                      <a:lnTo>
                        <a:pt x="17654" y="14212"/>
                      </a:lnTo>
                      <a:lnTo>
                        <a:pt x="17855" y="13699"/>
                      </a:lnTo>
                      <a:lnTo>
                        <a:pt x="17454" y="13237"/>
                      </a:lnTo>
                      <a:lnTo>
                        <a:pt x="18724" y="12006"/>
                      </a:lnTo>
                      <a:lnTo>
                        <a:pt x="18724" y="11390"/>
                      </a:lnTo>
                      <a:lnTo>
                        <a:pt x="20463" y="10364"/>
                      </a:lnTo>
                      <a:lnTo>
                        <a:pt x="21600" y="7593"/>
                      </a:lnTo>
                      <a:lnTo>
                        <a:pt x="19995" y="8312"/>
                      </a:lnTo>
                      <a:lnTo>
                        <a:pt x="18591" y="8004"/>
                      </a:lnTo>
                      <a:lnTo>
                        <a:pt x="18791" y="7337"/>
                      </a:lnTo>
                      <a:lnTo>
                        <a:pt x="17387" y="6619"/>
                      </a:lnTo>
                      <a:lnTo>
                        <a:pt x="16718" y="4823"/>
                      </a:lnTo>
                      <a:lnTo>
                        <a:pt x="15381" y="3386"/>
                      </a:lnTo>
                      <a:lnTo>
                        <a:pt x="15381" y="2411"/>
                      </a:lnTo>
                      <a:lnTo>
                        <a:pt x="14645" y="2360"/>
                      </a:lnTo>
                      <a:lnTo>
                        <a:pt x="14177" y="2514"/>
                      </a:lnTo>
                      <a:lnTo>
                        <a:pt x="12171" y="1950"/>
                      </a:lnTo>
                      <a:lnTo>
                        <a:pt x="11636" y="2360"/>
                      </a:lnTo>
                      <a:lnTo>
                        <a:pt x="11168" y="2873"/>
                      </a:lnTo>
                      <a:lnTo>
                        <a:pt x="10098" y="1950"/>
                      </a:lnTo>
                      <a:lnTo>
                        <a:pt x="9028" y="1693"/>
                      </a:lnTo>
                      <a:lnTo>
                        <a:pt x="8961" y="513"/>
                      </a:lnTo>
                      <a:lnTo>
                        <a:pt x="7423" y="718"/>
                      </a:lnTo>
                      <a:lnTo>
                        <a:pt x="6420" y="462"/>
                      </a:lnTo>
                      <a:lnTo>
                        <a:pt x="508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1185862" y="661987"/>
                  <a:ext cx="25401" cy="31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5400"/>
                      </a:lnTo>
                      <a:lnTo>
                        <a:pt x="9450" y="10800"/>
                      </a:lnTo>
                      <a:lnTo>
                        <a:pt x="9450" y="15120"/>
                      </a:lnTo>
                      <a:lnTo>
                        <a:pt x="21600" y="18360"/>
                      </a:lnTo>
                      <a:lnTo>
                        <a:pt x="21600" y="21600"/>
                      </a:lnTo>
                      <a:lnTo>
                        <a:pt x="12150" y="18360"/>
                      </a:lnTo>
                      <a:lnTo>
                        <a:pt x="4050" y="21600"/>
                      </a:lnTo>
                      <a:lnTo>
                        <a:pt x="0" y="18360"/>
                      </a:lnTo>
                      <a:lnTo>
                        <a:pt x="4050" y="15120"/>
                      </a:lnTo>
                      <a:lnTo>
                        <a:pt x="0" y="10800"/>
                      </a:lnTo>
                      <a:lnTo>
                        <a:pt x="4050" y="216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1089025" y="801687"/>
                  <a:ext cx="76200" cy="1095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643"/>
                      </a:moveTo>
                      <a:lnTo>
                        <a:pt x="7650" y="10643"/>
                      </a:lnTo>
                      <a:lnTo>
                        <a:pt x="16650" y="0"/>
                      </a:lnTo>
                      <a:lnTo>
                        <a:pt x="21600" y="6261"/>
                      </a:lnTo>
                      <a:lnTo>
                        <a:pt x="17550" y="21600"/>
                      </a:lnTo>
                      <a:lnTo>
                        <a:pt x="1350" y="17843"/>
                      </a:lnTo>
                      <a:lnTo>
                        <a:pt x="0" y="1064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1243012" y="844550"/>
                  <a:ext cx="131763" cy="104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1" y="4909"/>
                      </a:moveTo>
                      <a:lnTo>
                        <a:pt x="0" y="0"/>
                      </a:lnTo>
                      <a:lnTo>
                        <a:pt x="7027" y="1964"/>
                      </a:lnTo>
                      <a:lnTo>
                        <a:pt x="17436" y="7200"/>
                      </a:lnTo>
                      <a:lnTo>
                        <a:pt x="17436" y="11127"/>
                      </a:lnTo>
                      <a:lnTo>
                        <a:pt x="21600" y="21600"/>
                      </a:lnTo>
                      <a:lnTo>
                        <a:pt x="13533" y="11782"/>
                      </a:lnTo>
                      <a:lnTo>
                        <a:pt x="8067" y="12436"/>
                      </a:lnTo>
                      <a:lnTo>
                        <a:pt x="1301" y="49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1495425" y="1062037"/>
                  <a:ext cx="88900" cy="114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114" y="0"/>
                      </a:moveTo>
                      <a:lnTo>
                        <a:pt x="21600" y="6300"/>
                      </a:lnTo>
                      <a:lnTo>
                        <a:pt x="4243" y="21600"/>
                      </a:lnTo>
                      <a:lnTo>
                        <a:pt x="0" y="18000"/>
                      </a:lnTo>
                      <a:lnTo>
                        <a:pt x="12343" y="8400"/>
                      </a:lnTo>
                      <a:lnTo>
                        <a:pt x="1311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158750" y="279400"/>
                  <a:ext cx="44450" cy="74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545"/>
                      </a:moveTo>
                      <a:lnTo>
                        <a:pt x="15429" y="14247"/>
                      </a:lnTo>
                      <a:lnTo>
                        <a:pt x="15429" y="4596"/>
                      </a:lnTo>
                      <a:lnTo>
                        <a:pt x="18514" y="2298"/>
                      </a:lnTo>
                      <a:lnTo>
                        <a:pt x="13114" y="2298"/>
                      </a:lnTo>
                      <a:lnTo>
                        <a:pt x="16200" y="0"/>
                      </a:lnTo>
                      <a:lnTo>
                        <a:pt x="12343" y="0"/>
                      </a:lnTo>
                      <a:lnTo>
                        <a:pt x="7714" y="2757"/>
                      </a:lnTo>
                      <a:lnTo>
                        <a:pt x="7714" y="8732"/>
                      </a:lnTo>
                      <a:lnTo>
                        <a:pt x="10029" y="10111"/>
                      </a:lnTo>
                      <a:lnTo>
                        <a:pt x="10029" y="12868"/>
                      </a:lnTo>
                      <a:lnTo>
                        <a:pt x="8486" y="12868"/>
                      </a:lnTo>
                      <a:lnTo>
                        <a:pt x="4629" y="15166"/>
                      </a:lnTo>
                      <a:lnTo>
                        <a:pt x="4629" y="17464"/>
                      </a:ln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16545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144462" y="304800"/>
                  <a:ext cx="25401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50" y="6750"/>
                      </a:moveTo>
                      <a:lnTo>
                        <a:pt x="21600" y="6750"/>
                      </a:lnTo>
                      <a:lnTo>
                        <a:pt x="21600" y="0"/>
                      </a:lnTo>
                      <a:lnTo>
                        <a:pt x="13500" y="0"/>
                      </a:lnTo>
                      <a:lnTo>
                        <a:pt x="0" y="13500"/>
                      </a:lnTo>
                      <a:lnTo>
                        <a:pt x="0" y="21600"/>
                      </a:lnTo>
                      <a:lnTo>
                        <a:pt x="12150" y="21600"/>
                      </a:lnTo>
                      <a:lnTo>
                        <a:pt x="17550" y="14850"/>
                      </a:lnTo>
                      <a:lnTo>
                        <a:pt x="17550" y="675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109537" y="260350"/>
                  <a:ext cx="290513" cy="244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64" y="0"/>
                      </a:moveTo>
                      <a:lnTo>
                        <a:pt x="14164" y="1403"/>
                      </a:lnTo>
                      <a:lnTo>
                        <a:pt x="14636" y="1964"/>
                      </a:lnTo>
                      <a:lnTo>
                        <a:pt x="16997" y="1964"/>
                      </a:lnTo>
                      <a:lnTo>
                        <a:pt x="16997" y="2805"/>
                      </a:lnTo>
                      <a:lnTo>
                        <a:pt x="15226" y="2805"/>
                      </a:lnTo>
                      <a:lnTo>
                        <a:pt x="15226" y="5190"/>
                      </a:lnTo>
                      <a:lnTo>
                        <a:pt x="14518" y="4068"/>
                      </a:lnTo>
                      <a:lnTo>
                        <a:pt x="14518" y="5610"/>
                      </a:lnTo>
                      <a:lnTo>
                        <a:pt x="13456" y="7013"/>
                      </a:lnTo>
                      <a:lnTo>
                        <a:pt x="12866" y="6171"/>
                      </a:lnTo>
                      <a:lnTo>
                        <a:pt x="11803" y="7153"/>
                      </a:lnTo>
                      <a:lnTo>
                        <a:pt x="11685" y="6873"/>
                      </a:lnTo>
                      <a:lnTo>
                        <a:pt x="10387" y="6873"/>
                      </a:lnTo>
                      <a:lnTo>
                        <a:pt x="11095" y="5891"/>
                      </a:lnTo>
                      <a:lnTo>
                        <a:pt x="11095" y="5470"/>
                      </a:lnTo>
                      <a:lnTo>
                        <a:pt x="10387" y="4769"/>
                      </a:lnTo>
                      <a:lnTo>
                        <a:pt x="10387" y="3647"/>
                      </a:lnTo>
                      <a:lnTo>
                        <a:pt x="9561" y="4769"/>
                      </a:lnTo>
                      <a:lnTo>
                        <a:pt x="9561" y="6873"/>
                      </a:lnTo>
                      <a:lnTo>
                        <a:pt x="8616" y="6873"/>
                      </a:lnTo>
                      <a:lnTo>
                        <a:pt x="7318" y="8416"/>
                      </a:lnTo>
                      <a:lnTo>
                        <a:pt x="6846" y="8416"/>
                      </a:lnTo>
                      <a:lnTo>
                        <a:pt x="6138" y="9397"/>
                      </a:lnTo>
                      <a:lnTo>
                        <a:pt x="3541" y="9397"/>
                      </a:lnTo>
                      <a:lnTo>
                        <a:pt x="4485" y="10800"/>
                      </a:lnTo>
                      <a:lnTo>
                        <a:pt x="4485" y="13044"/>
                      </a:lnTo>
                      <a:lnTo>
                        <a:pt x="3541" y="14306"/>
                      </a:lnTo>
                      <a:lnTo>
                        <a:pt x="2597" y="13044"/>
                      </a:lnTo>
                      <a:lnTo>
                        <a:pt x="590" y="13044"/>
                      </a:lnTo>
                      <a:lnTo>
                        <a:pt x="590" y="14587"/>
                      </a:lnTo>
                      <a:lnTo>
                        <a:pt x="0" y="15569"/>
                      </a:lnTo>
                      <a:lnTo>
                        <a:pt x="0" y="17673"/>
                      </a:lnTo>
                      <a:lnTo>
                        <a:pt x="1180" y="19356"/>
                      </a:lnTo>
                      <a:lnTo>
                        <a:pt x="3069" y="19356"/>
                      </a:lnTo>
                      <a:lnTo>
                        <a:pt x="5902" y="15288"/>
                      </a:lnTo>
                      <a:lnTo>
                        <a:pt x="8498" y="15288"/>
                      </a:lnTo>
                      <a:lnTo>
                        <a:pt x="8852" y="14447"/>
                      </a:lnTo>
                      <a:lnTo>
                        <a:pt x="9443" y="15288"/>
                      </a:lnTo>
                      <a:lnTo>
                        <a:pt x="9325" y="16130"/>
                      </a:lnTo>
                      <a:lnTo>
                        <a:pt x="11685" y="18935"/>
                      </a:lnTo>
                      <a:lnTo>
                        <a:pt x="11685" y="20057"/>
                      </a:lnTo>
                      <a:lnTo>
                        <a:pt x="12275" y="19636"/>
                      </a:lnTo>
                      <a:lnTo>
                        <a:pt x="11921" y="18935"/>
                      </a:lnTo>
                      <a:lnTo>
                        <a:pt x="12275" y="18514"/>
                      </a:lnTo>
                      <a:lnTo>
                        <a:pt x="12630" y="18935"/>
                      </a:lnTo>
                      <a:lnTo>
                        <a:pt x="12866" y="18795"/>
                      </a:lnTo>
                      <a:lnTo>
                        <a:pt x="10387" y="15148"/>
                      </a:lnTo>
                      <a:lnTo>
                        <a:pt x="10387" y="13886"/>
                      </a:lnTo>
                      <a:lnTo>
                        <a:pt x="11095" y="13886"/>
                      </a:lnTo>
                      <a:lnTo>
                        <a:pt x="11095" y="14587"/>
                      </a:lnTo>
                      <a:lnTo>
                        <a:pt x="13456" y="17813"/>
                      </a:lnTo>
                      <a:lnTo>
                        <a:pt x="13456" y="18795"/>
                      </a:lnTo>
                      <a:lnTo>
                        <a:pt x="14518" y="20197"/>
                      </a:lnTo>
                      <a:lnTo>
                        <a:pt x="14282" y="20478"/>
                      </a:lnTo>
                      <a:lnTo>
                        <a:pt x="14990" y="21600"/>
                      </a:lnTo>
                      <a:lnTo>
                        <a:pt x="16170" y="20057"/>
                      </a:lnTo>
                      <a:lnTo>
                        <a:pt x="15462" y="19075"/>
                      </a:lnTo>
                      <a:lnTo>
                        <a:pt x="16170" y="18234"/>
                      </a:lnTo>
                      <a:lnTo>
                        <a:pt x="16997" y="18234"/>
                      </a:lnTo>
                      <a:lnTo>
                        <a:pt x="17469" y="17673"/>
                      </a:lnTo>
                      <a:lnTo>
                        <a:pt x="18059" y="17673"/>
                      </a:lnTo>
                      <a:lnTo>
                        <a:pt x="17351" y="16410"/>
                      </a:lnTo>
                      <a:lnTo>
                        <a:pt x="17705" y="15849"/>
                      </a:lnTo>
                      <a:lnTo>
                        <a:pt x="17705" y="13745"/>
                      </a:lnTo>
                      <a:lnTo>
                        <a:pt x="18531" y="12623"/>
                      </a:lnTo>
                      <a:lnTo>
                        <a:pt x="18885" y="13044"/>
                      </a:lnTo>
                      <a:lnTo>
                        <a:pt x="19593" y="13044"/>
                      </a:lnTo>
                      <a:lnTo>
                        <a:pt x="19239" y="13605"/>
                      </a:lnTo>
                      <a:lnTo>
                        <a:pt x="19948" y="14447"/>
                      </a:lnTo>
                      <a:lnTo>
                        <a:pt x="20302" y="13745"/>
                      </a:lnTo>
                      <a:lnTo>
                        <a:pt x="20892" y="13745"/>
                      </a:lnTo>
                      <a:lnTo>
                        <a:pt x="20892" y="13325"/>
                      </a:lnTo>
                      <a:lnTo>
                        <a:pt x="20656" y="13325"/>
                      </a:lnTo>
                      <a:lnTo>
                        <a:pt x="20184" y="13044"/>
                      </a:lnTo>
                      <a:lnTo>
                        <a:pt x="21246" y="11361"/>
                      </a:lnTo>
                      <a:lnTo>
                        <a:pt x="21246" y="13745"/>
                      </a:lnTo>
                      <a:lnTo>
                        <a:pt x="21600" y="13745"/>
                      </a:lnTo>
                      <a:lnTo>
                        <a:pt x="21600" y="0"/>
                      </a:lnTo>
                      <a:lnTo>
                        <a:pt x="1416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233362" y="0"/>
                  <a:ext cx="1239838" cy="8763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39"/>
                      </a:moveTo>
                      <a:lnTo>
                        <a:pt x="608" y="5674"/>
                      </a:lnTo>
                      <a:lnTo>
                        <a:pt x="1217" y="4383"/>
                      </a:lnTo>
                      <a:lnTo>
                        <a:pt x="1964" y="3757"/>
                      </a:lnTo>
                      <a:lnTo>
                        <a:pt x="2710" y="4500"/>
                      </a:lnTo>
                      <a:lnTo>
                        <a:pt x="2793" y="5087"/>
                      </a:lnTo>
                      <a:lnTo>
                        <a:pt x="2627" y="5087"/>
                      </a:lnTo>
                      <a:lnTo>
                        <a:pt x="2323" y="5009"/>
                      </a:lnTo>
                      <a:lnTo>
                        <a:pt x="2710" y="5674"/>
                      </a:lnTo>
                      <a:lnTo>
                        <a:pt x="4287" y="4813"/>
                      </a:lnTo>
                      <a:lnTo>
                        <a:pt x="4066" y="4187"/>
                      </a:lnTo>
                      <a:lnTo>
                        <a:pt x="4757" y="3091"/>
                      </a:lnTo>
                      <a:lnTo>
                        <a:pt x="5199" y="3091"/>
                      </a:lnTo>
                      <a:lnTo>
                        <a:pt x="4757" y="3483"/>
                      </a:lnTo>
                      <a:lnTo>
                        <a:pt x="4425" y="4265"/>
                      </a:lnTo>
                      <a:lnTo>
                        <a:pt x="4425" y="4813"/>
                      </a:lnTo>
                      <a:lnTo>
                        <a:pt x="5061" y="5400"/>
                      </a:lnTo>
                      <a:lnTo>
                        <a:pt x="5974" y="3717"/>
                      </a:lnTo>
                      <a:lnTo>
                        <a:pt x="9127" y="1761"/>
                      </a:lnTo>
                      <a:lnTo>
                        <a:pt x="9127" y="626"/>
                      </a:lnTo>
                      <a:lnTo>
                        <a:pt x="10565" y="196"/>
                      </a:lnTo>
                      <a:lnTo>
                        <a:pt x="11395" y="783"/>
                      </a:lnTo>
                      <a:lnTo>
                        <a:pt x="13303" y="0"/>
                      </a:lnTo>
                      <a:lnTo>
                        <a:pt x="13911" y="391"/>
                      </a:lnTo>
                      <a:lnTo>
                        <a:pt x="15184" y="2387"/>
                      </a:lnTo>
                      <a:lnTo>
                        <a:pt x="16649" y="1996"/>
                      </a:lnTo>
                      <a:lnTo>
                        <a:pt x="17562" y="2700"/>
                      </a:lnTo>
                      <a:lnTo>
                        <a:pt x="19858" y="2543"/>
                      </a:lnTo>
                      <a:lnTo>
                        <a:pt x="21600" y="3287"/>
                      </a:lnTo>
                      <a:lnTo>
                        <a:pt x="21434" y="4383"/>
                      </a:lnTo>
                      <a:lnTo>
                        <a:pt x="19968" y="5087"/>
                      </a:lnTo>
                      <a:lnTo>
                        <a:pt x="20217" y="5791"/>
                      </a:lnTo>
                      <a:lnTo>
                        <a:pt x="19581" y="6183"/>
                      </a:lnTo>
                      <a:lnTo>
                        <a:pt x="19553" y="7591"/>
                      </a:lnTo>
                      <a:lnTo>
                        <a:pt x="18973" y="8530"/>
                      </a:lnTo>
                      <a:lnTo>
                        <a:pt x="18751" y="7670"/>
                      </a:lnTo>
                      <a:lnTo>
                        <a:pt x="19056" y="6848"/>
                      </a:lnTo>
                      <a:lnTo>
                        <a:pt x="19000" y="5165"/>
                      </a:lnTo>
                      <a:lnTo>
                        <a:pt x="18419" y="6026"/>
                      </a:lnTo>
                      <a:lnTo>
                        <a:pt x="17977" y="6496"/>
                      </a:lnTo>
                      <a:lnTo>
                        <a:pt x="17534" y="5752"/>
                      </a:lnTo>
                      <a:lnTo>
                        <a:pt x="17230" y="7670"/>
                      </a:lnTo>
                      <a:lnTo>
                        <a:pt x="17562" y="7670"/>
                      </a:lnTo>
                      <a:lnTo>
                        <a:pt x="17479" y="8922"/>
                      </a:lnTo>
                      <a:lnTo>
                        <a:pt x="17092" y="10291"/>
                      </a:lnTo>
                      <a:lnTo>
                        <a:pt x="16594" y="10800"/>
                      </a:lnTo>
                      <a:lnTo>
                        <a:pt x="17009" y="11700"/>
                      </a:lnTo>
                      <a:lnTo>
                        <a:pt x="16732" y="12326"/>
                      </a:lnTo>
                      <a:lnTo>
                        <a:pt x="16649" y="11778"/>
                      </a:lnTo>
                      <a:lnTo>
                        <a:pt x="16649" y="11583"/>
                      </a:lnTo>
                      <a:lnTo>
                        <a:pt x="16318" y="11270"/>
                      </a:lnTo>
                      <a:lnTo>
                        <a:pt x="15820" y="11700"/>
                      </a:lnTo>
                      <a:lnTo>
                        <a:pt x="16262" y="13187"/>
                      </a:lnTo>
                      <a:lnTo>
                        <a:pt x="16428" y="13930"/>
                      </a:lnTo>
                      <a:lnTo>
                        <a:pt x="15875" y="15965"/>
                      </a:lnTo>
                      <a:lnTo>
                        <a:pt x="14907" y="16552"/>
                      </a:lnTo>
                      <a:lnTo>
                        <a:pt x="14077" y="16435"/>
                      </a:lnTo>
                      <a:lnTo>
                        <a:pt x="14492" y="17296"/>
                      </a:lnTo>
                      <a:lnTo>
                        <a:pt x="14520" y="18470"/>
                      </a:lnTo>
                      <a:lnTo>
                        <a:pt x="13939" y="19839"/>
                      </a:lnTo>
                      <a:lnTo>
                        <a:pt x="13275" y="19096"/>
                      </a:lnTo>
                      <a:lnTo>
                        <a:pt x="13192" y="19878"/>
                      </a:lnTo>
                      <a:lnTo>
                        <a:pt x="13690" y="20583"/>
                      </a:lnTo>
                      <a:lnTo>
                        <a:pt x="14105" y="21600"/>
                      </a:lnTo>
                      <a:lnTo>
                        <a:pt x="13414" y="20974"/>
                      </a:lnTo>
                      <a:lnTo>
                        <a:pt x="12584" y="17570"/>
                      </a:lnTo>
                      <a:lnTo>
                        <a:pt x="11561" y="16670"/>
                      </a:lnTo>
                      <a:lnTo>
                        <a:pt x="10814" y="16748"/>
                      </a:lnTo>
                      <a:lnTo>
                        <a:pt x="9846" y="18665"/>
                      </a:lnTo>
                      <a:lnTo>
                        <a:pt x="9984" y="19370"/>
                      </a:lnTo>
                      <a:lnTo>
                        <a:pt x="9652" y="20739"/>
                      </a:lnTo>
                      <a:lnTo>
                        <a:pt x="9348" y="20739"/>
                      </a:lnTo>
                      <a:lnTo>
                        <a:pt x="8242" y="17883"/>
                      </a:lnTo>
                      <a:lnTo>
                        <a:pt x="8242" y="16630"/>
                      </a:lnTo>
                      <a:lnTo>
                        <a:pt x="8020" y="17100"/>
                      </a:lnTo>
                      <a:lnTo>
                        <a:pt x="7384" y="17061"/>
                      </a:lnTo>
                      <a:lnTo>
                        <a:pt x="7633" y="16278"/>
                      </a:lnTo>
                      <a:lnTo>
                        <a:pt x="6665" y="15300"/>
                      </a:lnTo>
                      <a:lnTo>
                        <a:pt x="5448" y="15300"/>
                      </a:lnTo>
                      <a:lnTo>
                        <a:pt x="4425" y="14322"/>
                      </a:lnTo>
                      <a:lnTo>
                        <a:pt x="4342" y="15300"/>
                      </a:lnTo>
                      <a:lnTo>
                        <a:pt x="5199" y="16200"/>
                      </a:lnTo>
                      <a:lnTo>
                        <a:pt x="5504" y="16200"/>
                      </a:lnTo>
                      <a:lnTo>
                        <a:pt x="4619" y="17413"/>
                      </a:lnTo>
                      <a:lnTo>
                        <a:pt x="3761" y="17687"/>
                      </a:lnTo>
                      <a:lnTo>
                        <a:pt x="3761" y="16983"/>
                      </a:lnTo>
                      <a:lnTo>
                        <a:pt x="2517" y="14557"/>
                      </a:lnTo>
                      <a:lnTo>
                        <a:pt x="2351" y="13891"/>
                      </a:lnTo>
                      <a:lnTo>
                        <a:pt x="3015" y="13109"/>
                      </a:lnTo>
                      <a:lnTo>
                        <a:pt x="2932" y="12130"/>
                      </a:lnTo>
                      <a:lnTo>
                        <a:pt x="2932" y="11035"/>
                      </a:lnTo>
                      <a:lnTo>
                        <a:pt x="3291" y="10800"/>
                      </a:lnTo>
                      <a:lnTo>
                        <a:pt x="2932" y="10291"/>
                      </a:lnTo>
                      <a:lnTo>
                        <a:pt x="2932" y="6339"/>
                      </a:lnTo>
                      <a:lnTo>
                        <a:pt x="1189" y="6339"/>
                      </a:lnTo>
                      <a:lnTo>
                        <a:pt x="1687" y="5400"/>
                      </a:lnTo>
                      <a:lnTo>
                        <a:pt x="1659" y="5087"/>
                      </a:lnTo>
                      <a:lnTo>
                        <a:pt x="1079" y="5870"/>
                      </a:lnTo>
                      <a:lnTo>
                        <a:pt x="885" y="6339"/>
                      </a:lnTo>
                      <a:lnTo>
                        <a:pt x="0" y="633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1211262" y="358775"/>
                  <a:ext cx="106363" cy="177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07" y="0"/>
                      </a:moveTo>
                      <a:lnTo>
                        <a:pt x="14507" y="2700"/>
                      </a:lnTo>
                      <a:lnTo>
                        <a:pt x="12573" y="4436"/>
                      </a:lnTo>
                      <a:lnTo>
                        <a:pt x="13218" y="7329"/>
                      </a:lnTo>
                      <a:lnTo>
                        <a:pt x="10639" y="11186"/>
                      </a:lnTo>
                      <a:lnTo>
                        <a:pt x="7093" y="14850"/>
                      </a:lnTo>
                      <a:lnTo>
                        <a:pt x="1612" y="17164"/>
                      </a:lnTo>
                      <a:lnTo>
                        <a:pt x="0" y="21214"/>
                      </a:lnTo>
                      <a:lnTo>
                        <a:pt x="2257" y="21600"/>
                      </a:lnTo>
                      <a:lnTo>
                        <a:pt x="2257" y="17743"/>
                      </a:lnTo>
                      <a:lnTo>
                        <a:pt x="9994" y="17550"/>
                      </a:lnTo>
                      <a:lnTo>
                        <a:pt x="15797" y="15043"/>
                      </a:lnTo>
                      <a:lnTo>
                        <a:pt x="15797" y="9836"/>
                      </a:lnTo>
                      <a:lnTo>
                        <a:pt x="17731" y="7907"/>
                      </a:lnTo>
                      <a:lnTo>
                        <a:pt x="14830" y="4629"/>
                      </a:lnTo>
                      <a:lnTo>
                        <a:pt x="19021" y="3664"/>
                      </a:lnTo>
                      <a:lnTo>
                        <a:pt x="21600" y="964"/>
                      </a:lnTo>
                      <a:lnTo>
                        <a:pt x="15797" y="1350"/>
                      </a:lnTo>
                      <a:lnTo>
                        <a:pt x="14507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808037" y="836612"/>
                  <a:ext cx="25401" cy="39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504"/>
                      </a:lnTo>
                      <a:lnTo>
                        <a:pt x="675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969962" y="879475"/>
                  <a:ext cx="249238" cy="106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164" y="1612"/>
                      </a:lnTo>
                      <a:lnTo>
                        <a:pt x="7980" y="9349"/>
                      </a:lnTo>
                      <a:lnTo>
                        <a:pt x="7292" y="13863"/>
                      </a:lnTo>
                      <a:lnTo>
                        <a:pt x="11282" y="17731"/>
                      </a:lnTo>
                      <a:lnTo>
                        <a:pt x="21600" y="17731"/>
                      </a:lnTo>
                      <a:lnTo>
                        <a:pt x="10318" y="21600"/>
                      </a:lnTo>
                      <a:lnTo>
                        <a:pt x="7292" y="13863"/>
                      </a:lnTo>
                      <a:lnTo>
                        <a:pt x="4403" y="1225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1169987" y="968375"/>
                  <a:ext cx="266701" cy="250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053"/>
                      </a:moveTo>
                      <a:lnTo>
                        <a:pt x="17357" y="21190"/>
                      </a:lnTo>
                      <a:lnTo>
                        <a:pt x="16971" y="21600"/>
                      </a:lnTo>
                      <a:lnTo>
                        <a:pt x="16329" y="20780"/>
                      </a:lnTo>
                      <a:lnTo>
                        <a:pt x="14400" y="19823"/>
                      </a:lnTo>
                      <a:lnTo>
                        <a:pt x="14143" y="18319"/>
                      </a:lnTo>
                      <a:lnTo>
                        <a:pt x="13500" y="17772"/>
                      </a:lnTo>
                      <a:lnTo>
                        <a:pt x="11829" y="17772"/>
                      </a:lnTo>
                      <a:lnTo>
                        <a:pt x="11829" y="16678"/>
                      </a:lnTo>
                      <a:lnTo>
                        <a:pt x="11314" y="16268"/>
                      </a:lnTo>
                      <a:lnTo>
                        <a:pt x="11186" y="15311"/>
                      </a:lnTo>
                      <a:lnTo>
                        <a:pt x="10029" y="15175"/>
                      </a:lnTo>
                      <a:lnTo>
                        <a:pt x="9000" y="14901"/>
                      </a:lnTo>
                      <a:lnTo>
                        <a:pt x="7971" y="15175"/>
                      </a:lnTo>
                      <a:lnTo>
                        <a:pt x="7971" y="15311"/>
                      </a:lnTo>
                      <a:lnTo>
                        <a:pt x="5657" y="16132"/>
                      </a:lnTo>
                      <a:lnTo>
                        <a:pt x="5657" y="16542"/>
                      </a:lnTo>
                      <a:lnTo>
                        <a:pt x="3600" y="16542"/>
                      </a:lnTo>
                      <a:lnTo>
                        <a:pt x="2571" y="17225"/>
                      </a:lnTo>
                      <a:lnTo>
                        <a:pt x="1286" y="16542"/>
                      </a:lnTo>
                      <a:lnTo>
                        <a:pt x="1286" y="14901"/>
                      </a:lnTo>
                      <a:lnTo>
                        <a:pt x="900" y="13534"/>
                      </a:lnTo>
                      <a:lnTo>
                        <a:pt x="386" y="12441"/>
                      </a:lnTo>
                      <a:lnTo>
                        <a:pt x="643" y="11484"/>
                      </a:lnTo>
                      <a:lnTo>
                        <a:pt x="257" y="11073"/>
                      </a:lnTo>
                      <a:lnTo>
                        <a:pt x="0" y="9023"/>
                      </a:lnTo>
                      <a:lnTo>
                        <a:pt x="257" y="7656"/>
                      </a:lnTo>
                      <a:lnTo>
                        <a:pt x="1414" y="6562"/>
                      </a:lnTo>
                      <a:lnTo>
                        <a:pt x="3986" y="5878"/>
                      </a:lnTo>
                      <a:lnTo>
                        <a:pt x="4629" y="4922"/>
                      </a:lnTo>
                      <a:lnTo>
                        <a:pt x="4371" y="3965"/>
                      </a:lnTo>
                      <a:lnTo>
                        <a:pt x="5014" y="3691"/>
                      </a:lnTo>
                      <a:lnTo>
                        <a:pt x="5143" y="4101"/>
                      </a:lnTo>
                      <a:lnTo>
                        <a:pt x="5400" y="3418"/>
                      </a:lnTo>
                      <a:lnTo>
                        <a:pt x="7071" y="2051"/>
                      </a:lnTo>
                      <a:lnTo>
                        <a:pt x="7971" y="2734"/>
                      </a:lnTo>
                      <a:lnTo>
                        <a:pt x="9000" y="2324"/>
                      </a:lnTo>
                      <a:lnTo>
                        <a:pt x="9257" y="1230"/>
                      </a:lnTo>
                      <a:lnTo>
                        <a:pt x="10286" y="957"/>
                      </a:lnTo>
                      <a:lnTo>
                        <a:pt x="10029" y="137"/>
                      </a:lnTo>
                      <a:lnTo>
                        <a:pt x="11443" y="684"/>
                      </a:lnTo>
                      <a:lnTo>
                        <a:pt x="12600" y="410"/>
                      </a:lnTo>
                      <a:lnTo>
                        <a:pt x="13243" y="3281"/>
                      </a:lnTo>
                      <a:lnTo>
                        <a:pt x="14143" y="4101"/>
                      </a:lnTo>
                      <a:lnTo>
                        <a:pt x="14914" y="4101"/>
                      </a:lnTo>
                      <a:lnTo>
                        <a:pt x="15300" y="2324"/>
                      </a:lnTo>
                      <a:lnTo>
                        <a:pt x="15043" y="1504"/>
                      </a:lnTo>
                      <a:lnTo>
                        <a:pt x="15300" y="137"/>
                      </a:lnTo>
                      <a:lnTo>
                        <a:pt x="15686" y="0"/>
                      </a:lnTo>
                      <a:lnTo>
                        <a:pt x="16329" y="1641"/>
                      </a:lnTo>
                      <a:lnTo>
                        <a:pt x="16971" y="2051"/>
                      </a:lnTo>
                      <a:lnTo>
                        <a:pt x="17357" y="3691"/>
                      </a:lnTo>
                      <a:lnTo>
                        <a:pt x="18000" y="5878"/>
                      </a:lnTo>
                      <a:lnTo>
                        <a:pt x="18900" y="6425"/>
                      </a:lnTo>
                      <a:lnTo>
                        <a:pt x="20057" y="8066"/>
                      </a:lnTo>
                      <a:lnTo>
                        <a:pt x="20186" y="8886"/>
                      </a:lnTo>
                      <a:lnTo>
                        <a:pt x="21214" y="9843"/>
                      </a:lnTo>
                      <a:lnTo>
                        <a:pt x="21600" y="11620"/>
                      </a:lnTo>
                      <a:lnTo>
                        <a:pt x="21600" y="12987"/>
                      </a:lnTo>
                      <a:lnTo>
                        <a:pt x="21214" y="15175"/>
                      </a:lnTo>
                      <a:lnTo>
                        <a:pt x="20186" y="16542"/>
                      </a:lnTo>
                      <a:lnTo>
                        <a:pt x="19929" y="18319"/>
                      </a:lnTo>
                      <a:lnTo>
                        <a:pt x="19929" y="19823"/>
                      </a:lnTo>
                      <a:lnTo>
                        <a:pt x="18900" y="20096"/>
                      </a:lnTo>
                      <a:lnTo>
                        <a:pt x="18000" y="2105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1384300" y="1233487"/>
                  <a:ext cx="25400" cy="30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8189"/>
                      </a:moveTo>
                      <a:lnTo>
                        <a:pt x="2700" y="14779"/>
                      </a:lnTo>
                      <a:lnTo>
                        <a:pt x="2700" y="9095"/>
                      </a:lnTo>
                      <a:lnTo>
                        <a:pt x="1350" y="5684"/>
                      </a:ln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10800" y="2274"/>
                      </a:lnTo>
                      <a:lnTo>
                        <a:pt x="16200" y="2274"/>
                      </a:lnTo>
                      <a:lnTo>
                        <a:pt x="21600" y="0"/>
                      </a:lnTo>
                      <a:lnTo>
                        <a:pt x="21600" y="9095"/>
                      </a:lnTo>
                      <a:lnTo>
                        <a:pt x="18900" y="11368"/>
                      </a:lnTo>
                      <a:lnTo>
                        <a:pt x="16200" y="14779"/>
                      </a:lnTo>
                      <a:lnTo>
                        <a:pt x="16200" y="18189"/>
                      </a:lnTo>
                      <a:lnTo>
                        <a:pt x="14850" y="18189"/>
                      </a:lnTo>
                      <a:lnTo>
                        <a:pt x="14850" y="21600"/>
                      </a:lnTo>
                      <a:lnTo>
                        <a:pt x="10800" y="1818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446087" y="946150"/>
                  <a:ext cx="28576" cy="119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0" y="7488"/>
                      </a:moveTo>
                      <a:lnTo>
                        <a:pt x="10800" y="5760"/>
                      </a:lnTo>
                      <a:lnTo>
                        <a:pt x="16800" y="0"/>
                      </a:lnTo>
                      <a:lnTo>
                        <a:pt x="21600" y="8640"/>
                      </a:lnTo>
                      <a:lnTo>
                        <a:pt x="14400" y="19296"/>
                      </a:lnTo>
                      <a:lnTo>
                        <a:pt x="0" y="21600"/>
                      </a:lnTo>
                      <a:lnTo>
                        <a:pt x="0" y="16416"/>
                      </a:lnTo>
                      <a:lnTo>
                        <a:pt x="3600" y="12960"/>
                      </a:lnTo>
                      <a:lnTo>
                        <a:pt x="2400" y="748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65" name="Shape 65"/>
          <p:cNvSpPr/>
          <p:nvPr/>
        </p:nvSpPr>
        <p:spPr>
          <a:xfrm>
            <a:off x="1676400" y="6438900"/>
            <a:ext cx="5581650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Liang, Introduction to Java Programming, Eighth Edition, (c) 2011 Pearson Education, Inc. All rights reserved. 0132130807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175623" y="6483951"/>
            <a:ext cx="282577" cy="2877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1"/>
          <p:cNvGrpSpPr/>
          <p:nvPr/>
        </p:nvGrpSpPr>
        <p:grpSpPr>
          <a:xfrm>
            <a:off x="0" y="114300"/>
            <a:ext cx="9142413" cy="6742113"/>
            <a:chOff x="0" y="0"/>
            <a:chExt cx="9142412" cy="6742112"/>
          </a:xfrm>
        </p:grpSpPr>
        <p:sp>
          <p:nvSpPr>
            <p:cNvPr id="2" name="Shape 2"/>
            <p:cNvSpPr/>
            <p:nvPr/>
          </p:nvSpPr>
          <p:spPr>
            <a:xfrm>
              <a:off x="0" y="3238500"/>
              <a:ext cx="9142413" cy="3503613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0" y="0"/>
              <a:ext cx="9142413" cy="3238500"/>
              <a:chOff x="0" y="0"/>
              <a:chExt cx="9142412" cy="3238499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0" y="2857500"/>
                <a:ext cx="9142413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0080"/>
                  </a:gs>
                  <a:gs pos="100000">
                    <a:srgbClr val="0000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9" name="Group 9"/>
              <p:cNvGrpSpPr/>
              <p:nvPr/>
            </p:nvGrpSpPr>
            <p:grpSpPr>
              <a:xfrm>
                <a:off x="3633787" y="0"/>
                <a:ext cx="2284413" cy="3148013"/>
                <a:chOff x="0" y="0"/>
                <a:chExt cx="2284412" cy="3148012"/>
              </a:xfrm>
            </p:grpSpPr>
            <p:sp>
              <p:nvSpPr>
                <p:cNvPr id="4" name="Shape 4"/>
                <p:cNvSpPr/>
                <p:nvPr/>
              </p:nvSpPr>
              <p:spPr>
                <a:xfrm>
                  <a:off x="0" y="87312"/>
                  <a:ext cx="2284413" cy="28082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188" y="0"/>
                      </a:moveTo>
                      <a:lnTo>
                        <a:pt x="13524" y="403"/>
                      </a:lnTo>
                      <a:lnTo>
                        <a:pt x="14800" y="952"/>
                      </a:lnTo>
                      <a:lnTo>
                        <a:pt x="16001" y="1575"/>
                      </a:lnTo>
                      <a:lnTo>
                        <a:pt x="17112" y="2283"/>
                      </a:lnTo>
                      <a:lnTo>
                        <a:pt x="18118" y="3126"/>
                      </a:lnTo>
                      <a:lnTo>
                        <a:pt x="18988" y="4029"/>
                      </a:lnTo>
                      <a:lnTo>
                        <a:pt x="19754" y="5006"/>
                      </a:lnTo>
                      <a:lnTo>
                        <a:pt x="20429" y="6007"/>
                      </a:lnTo>
                      <a:lnTo>
                        <a:pt x="20925" y="7094"/>
                      </a:lnTo>
                      <a:lnTo>
                        <a:pt x="21300" y="8218"/>
                      </a:lnTo>
                      <a:lnTo>
                        <a:pt x="21540" y="9353"/>
                      </a:lnTo>
                      <a:lnTo>
                        <a:pt x="21600" y="10525"/>
                      </a:lnTo>
                      <a:lnTo>
                        <a:pt x="21540" y="11697"/>
                      </a:lnTo>
                      <a:lnTo>
                        <a:pt x="21300" y="12845"/>
                      </a:lnTo>
                      <a:lnTo>
                        <a:pt x="20925" y="13956"/>
                      </a:lnTo>
                      <a:lnTo>
                        <a:pt x="20429" y="15019"/>
                      </a:lnTo>
                      <a:lnTo>
                        <a:pt x="19754" y="16044"/>
                      </a:lnTo>
                      <a:lnTo>
                        <a:pt x="18988" y="17033"/>
                      </a:lnTo>
                      <a:lnTo>
                        <a:pt x="18118" y="17925"/>
                      </a:lnTo>
                      <a:lnTo>
                        <a:pt x="17112" y="18767"/>
                      </a:lnTo>
                      <a:lnTo>
                        <a:pt x="16001" y="19500"/>
                      </a:lnTo>
                      <a:lnTo>
                        <a:pt x="14800" y="20098"/>
                      </a:lnTo>
                      <a:lnTo>
                        <a:pt x="13524" y="20648"/>
                      </a:lnTo>
                      <a:lnTo>
                        <a:pt x="12188" y="21051"/>
                      </a:lnTo>
                      <a:lnTo>
                        <a:pt x="10823" y="21356"/>
                      </a:lnTo>
                      <a:lnTo>
                        <a:pt x="9412" y="21551"/>
                      </a:lnTo>
                      <a:lnTo>
                        <a:pt x="8001" y="21600"/>
                      </a:lnTo>
                      <a:lnTo>
                        <a:pt x="6560" y="21551"/>
                      </a:lnTo>
                      <a:lnTo>
                        <a:pt x="5164" y="21356"/>
                      </a:lnTo>
                      <a:lnTo>
                        <a:pt x="3783" y="21051"/>
                      </a:lnTo>
                      <a:lnTo>
                        <a:pt x="2477" y="20648"/>
                      </a:lnTo>
                      <a:lnTo>
                        <a:pt x="1201" y="20098"/>
                      </a:lnTo>
                      <a:lnTo>
                        <a:pt x="0" y="19500"/>
                      </a:lnTo>
                      <a:lnTo>
                        <a:pt x="766" y="18608"/>
                      </a:lnTo>
                      <a:lnTo>
                        <a:pt x="1876" y="19182"/>
                      </a:lnTo>
                      <a:lnTo>
                        <a:pt x="3017" y="19646"/>
                      </a:lnTo>
                      <a:lnTo>
                        <a:pt x="4218" y="20025"/>
                      </a:lnTo>
                      <a:lnTo>
                        <a:pt x="5464" y="20293"/>
                      </a:lnTo>
                      <a:lnTo>
                        <a:pt x="6695" y="20452"/>
                      </a:lnTo>
                      <a:lnTo>
                        <a:pt x="8001" y="20513"/>
                      </a:lnTo>
                      <a:lnTo>
                        <a:pt x="9276" y="20452"/>
                      </a:lnTo>
                      <a:lnTo>
                        <a:pt x="10552" y="20293"/>
                      </a:lnTo>
                      <a:lnTo>
                        <a:pt x="11783" y="20025"/>
                      </a:lnTo>
                      <a:lnTo>
                        <a:pt x="12999" y="19646"/>
                      </a:lnTo>
                      <a:lnTo>
                        <a:pt x="14125" y="19182"/>
                      </a:lnTo>
                      <a:lnTo>
                        <a:pt x="15206" y="18608"/>
                      </a:lnTo>
                      <a:lnTo>
                        <a:pt x="16211" y="17949"/>
                      </a:lnTo>
                      <a:lnTo>
                        <a:pt x="17112" y="17217"/>
                      </a:lnTo>
                      <a:lnTo>
                        <a:pt x="17922" y="16398"/>
                      </a:lnTo>
                      <a:lnTo>
                        <a:pt x="18613" y="15507"/>
                      </a:lnTo>
                      <a:lnTo>
                        <a:pt x="19228" y="14579"/>
                      </a:lnTo>
                      <a:lnTo>
                        <a:pt x="19694" y="13627"/>
                      </a:lnTo>
                      <a:lnTo>
                        <a:pt x="19994" y="12601"/>
                      </a:lnTo>
                      <a:lnTo>
                        <a:pt x="20189" y="11563"/>
                      </a:lnTo>
                      <a:lnTo>
                        <a:pt x="20264" y="10525"/>
                      </a:lnTo>
                      <a:lnTo>
                        <a:pt x="20189" y="9463"/>
                      </a:lnTo>
                      <a:lnTo>
                        <a:pt x="19994" y="8437"/>
                      </a:lnTo>
                      <a:lnTo>
                        <a:pt x="19694" y="7424"/>
                      </a:lnTo>
                      <a:lnTo>
                        <a:pt x="19228" y="6471"/>
                      </a:lnTo>
                      <a:lnTo>
                        <a:pt x="18613" y="5519"/>
                      </a:lnTo>
                      <a:lnTo>
                        <a:pt x="17922" y="4652"/>
                      </a:lnTo>
                      <a:lnTo>
                        <a:pt x="17112" y="3834"/>
                      </a:lnTo>
                      <a:lnTo>
                        <a:pt x="16211" y="3101"/>
                      </a:lnTo>
                      <a:lnTo>
                        <a:pt x="15206" y="2454"/>
                      </a:lnTo>
                      <a:lnTo>
                        <a:pt x="14125" y="1880"/>
                      </a:lnTo>
                      <a:lnTo>
                        <a:pt x="12999" y="1392"/>
                      </a:lnTo>
                      <a:lnTo>
                        <a:pt x="11783" y="1038"/>
                      </a:lnTo>
                      <a:lnTo>
                        <a:pt x="11828" y="952"/>
                      </a:lnTo>
                      <a:lnTo>
                        <a:pt x="12188" y="0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" name="Shape 5"/>
                <p:cNvSpPr/>
                <p:nvPr/>
              </p:nvSpPr>
              <p:spPr>
                <a:xfrm flipV="1">
                  <a:off x="55562" y="2457449"/>
                  <a:ext cx="227014" cy="409577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" name="Shape 6"/>
                <p:cNvSpPr/>
                <p:nvPr/>
              </p:nvSpPr>
              <p:spPr>
                <a:xfrm flipV="1">
                  <a:off x="1317624" y="271462"/>
                  <a:ext cx="79376" cy="157163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" name="Shape 7"/>
                <p:cNvSpPr/>
                <p:nvPr/>
              </p:nvSpPr>
              <p:spPr>
                <a:xfrm flipV="1">
                  <a:off x="1450974" y="-1"/>
                  <a:ext cx="79376" cy="157164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" name="Shape 8"/>
                <p:cNvSpPr/>
                <p:nvPr/>
              </p:nvSpPr>
              <p:spPr>
                <a:xfrm>
                  <a:off x="307975" y="2906712"/>
                  <a:ext cx="1333500" cy="241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" y="13926"/>
                      </a:moveTo>
                      <a:lnTo>
                        <a:pt x="514" y="11368"/>
                      </a:lnTo>
                      <a:lnTo>
                        <a:pt x="1131" y="9237"/>
                      </a:lnTo>
                      <a:lnTo>
                        <a:pt x="2289" y="6111"/>
                      </a:lnTo>
                      <a:lnTo>
                        <a:pt x="3600" y="4263"/>
                      </a:lnTo>
                      <a:lnTo>
                        <a:pt x="4834" y="2700"/>
                      </a:lnTo>
                      <a:lnTo>
                        <a:pt x="6506" y="1279"/>
                      </a:lnTo>
                      <a:lnTo>
                        <a:pt x="8074" y="426"/>
                      </a:lnTo>
                      <a:lnTo>
                        <a:pt x="9926" y="0"/>
                      </a:lnTo>
                      <a:lnTo>
                        <a:pt x="12214" y="142"/>
                      </a:lnTo>
                      <a:lnTo>
                        <a:pt x="14580" y="853"/>
                      </a:lnTo>
                      <a:lnTo>
                        <a:pt x="16251" y="1989"/>
                      </a:lnTo>
                      <a:lnTo>
                        <a:pt x="18000" y="3837"/>
                      </a:lnTo>
                      <a:lnTo>
                        <a:pt x="19671" y="6679"/>
                      </a:lnTo>
                      <a:lnTo>
                        <a:pt x="20546" y="9379"/>
                      </a:lnTo>
                      <a:lnTo>
                        <a:pt x="21086" y="11653"/>
                      </a:lnTo>
                      <a:lnTo>
                        <a:pt x="21600" y="15347"/>
                      </a:lnTo>
                      <a:lnTo>
                        <a:pt x="20726" y="17337"/>
                      </a:lnTo>
                      <a:lnTo>
                        <a:pt x="19234" y="18900"/>
                      </a:lnTo>
                      <a:lnTo>
                        <a:pt x="17383" y="20037"/>
                      </a:lnTo>
                      <a:lnTo>
                        <a:pt x="15634" y="21032"/>
                      </a:lnTo>
                      <a:lnTo>
                        <a:pt x="13526" y="21458"/>
                      </a:lnTo>
                      <a:lnTo>
                        <a:pt x="11237" y="21600"/>
                      </a:lnTo>
                      <a:lnTo>
                        <a:pt x="9051" y="21600"/>
                      </a:lnTo>
                      <a:lnTo>
                        <a:pt x="6763" y="21458"/>
                      </a:lnTo>
                      <a:lnTo>
                        <a:pt x="4217" y="20321"/>
                      </a:lnTo>
                      <a:lnTo>
                        <a:pt x="2186" y="19184"/>
                      </a:lnTo>
                      <a:lnTo>
                        <a:pt x="514" y="17053"/>
                      </a:lnTo>
                      <a:lnTo>
                        <a:pt x="0" y="15489"/>
                      </a:lnTo>
                      <a:lnTo>
                        <a:pt x="77" y="13926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0" name="Shape 10"/>
              <p:cNvSpPr/>
              <p:nvPr/>
            </p:nvSpPr>
            <p:spPr>
              <a:xfrm>
                <a:off x="3287712" y="282574"/>
                <a:ext cx="2376489" cy="2371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9" name="Group 29"/>
              <p:cNvGrpSpPr/>
              <p:nvPr/>
            </p:nvGrpSpPr>
            <p:grpSpPr>
              <a:xfrm>
                <a:off x="3287712" y="530225"/>
                <a:ext cx="2208213" cy="1758950"/>
                <a:chOff x="0" y="0"/>
                <a:chExt cx="2208212" cy="1758950"/>
              </a:xfrm>
            </p:grpSpPr>
            <p:sp>
              <p:nvSpPr>
                <p:cNvPr id="11" name="Shape 11"/>
                <p:cNvSpPr/>
                <p:nvPr/>
              </p:nvSpPr>
              <p:spPr>
                <a:xfrm>
                  <a:off x="311943" y="644525"/>
                  <a:ext cx="1" cy="9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350837" y="693737"/>
                  <a:ext cx="25401" cy="25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" name="Shape 13"/>
                <p:cNvSpPr/>
                <p:nvPr/>
              </p:nvSpPr>
              <p:spPr>
                <a:xfrm>
                  <a:off x="477837" y="628650"/>
                  <a:ext cx="79376" cy="74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392" y="0"/>
                      </a:lnTo>
                      <a:lnTo>
                        <a:pt x="8640" y="5974"/>
                      </a:lnTo>
                      <a:lnTo>
                        <a:pt x="5616" y="5974"/>
                      </a:lnTo>
                      <a:lnTo>
                        <a:pt x="3024" y="8732"/>
                      </a:lnTo>
                      <a:lnTo>
                        <a:pt x="0" y="8732"/>
                      </a:lnTo>
                      <a:lnTo>
                        <a:pt x="0" y="16085"/>
                      </a:lnTo>
                      <a:lnTo>
                        <a:pt x="5184" y="21600"/>
                      </a:lnTo>
                      <a:lnTo>
                        <a:pt x="17712" y="21600"/>
                      </a:lnTo>
                      <a:lnTo>
                        <a:pt x="21600" y="16085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688975"/>
                  <a:ext cx="714375" cy="9302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36" y="0"/>
                      </a:moveTo>
                      <a:lnTo>
                        <a:pt x="4752" y="590"/>
                      </a:lnTo>
                      <a:lnTo>
                        <a:pt x="3072" y="1732"/>
                      </a:lnTo>
                      <a:lnTo>
                        <a:pt x="2688" y="2765"/>
                      </a:lnTo>
                      <a:lnTo>
                        <a:pt x="1440" y="3502"/>
                      </a:lnTo>
                      <a:lnTo>
                        <a:pt x="576" y="4976"/>
                      </a:lnTo>
                      <a:lnTo>
                        <a:pt x="576" y="5861"/>
                      </a:lnTo>
                      <a:lnTo>
                        <a:pt x="0" y="7409"/>
                      </a:lnTo>
                      <a:lnTo>
                        <a:pt x="768" y="8072"/>
                      </a:lnTo>
                      <a:lnTo>
                        <a:pt x="2688" y="10026"/>
                      </a:lnTo>
                      <a:lnTo>
                        <a:pt x="3264" y="9768"/>
                      </a:lnTo>
                      <a:lnTo>
                        <a:pt x="6672" y="9768"/>
                      </a:lnTo>
                      <a:lnTo>
                        <a:pt x="8256" y="10247"/>
                      </a:lnTo>
                      <a:lnTo>
                        <a:pt x="8112" y="11758"/>
                      </a:lnTo>
                      <a:lnTo>
                        <a:pt x="9264" y="13786"/>
                      </a:lnTo>
                      <a:lnTo>
                        <a:pt x="9168" y="14339"/>
                      </a:lnTo>
                      <a:lnTo>
                        <a:pt x="9648" y="14965"/>
                      </a:lnTo>
                      <a:lnTo>
                        <a:pt x="8928" y="16403"/>
                      </a:lnTo>
                      <a:lnTo>
                        <a:pt x="9792" y="18209"/>
                      </a:lnTo>
                      <a:lnTo>
                        <a:pt x="10272" y="19610"/>
                      </a:lnTo>
                      <a:lnTo>
                        <a:pt x="10848" y="20494"/>
                      </a:lnTo>
                      <a:lnTo>
                        <a:pt x="11472" y="21600"/>
                      </a:lnTo>
                      <a:lnTo>
                        <a:pt x="12624" y="21453"/>
                      </a:lnTo>
                      <a:lnTo>
                        <a:pt x="14496" y="20642"/>
                      </a:lnTo>
                      <a:lnTo>
                        <a:pt x="15360" y="19646"/>
                      </a:lnTo>
                      <a:lnTo>
                        <a:pt x="15312" y="18983"/>
                      </a:lnTo>
                      <a:lnTo>
                        <a:pt x="16416" y="18430"/>
                      </a:lnTo>
                      <a:lnTo>
                        <a:pt x="16224" y="17472"/>
                      </a:lnTo>
                      <a:lnTo>
                        <a:pt x="17904" y="15924"/>
                      </a:lnTo>
                      <a:lnTo>
                        <a:pt x="18144" y="14670"/>
                      </a:lnTo>
                      <a:lnTo>
                        <a:pt x="17712" y="14228"/>
                      </a:lnTo>
                      <a:lnTo>
                        <a:pt x="17904" y="13712"/>
                      </a:lnTo>
                      <a:lnTo>
                        <a:pt x="17520" y="13270"/>
                      </a:lnTo>
                      <a:lnTo>
                        <a:pt x="18768" y="12053"/>
                      </a:lnTo>
                      <a:lnTo>
                        <a:pt x="18768" y="11427"/>
                      </a:lnTo>
                      <a:lnTo>
                        <a:pt x="20496" y="10395"/>
                      </a:lnTo>
                      <a:lnTo>
                        <a:pt x="21600" y="7630"/>
                      </a:lnTo>
                      <a:lnTo>
                        <a:pt x="20016" y="8330"/>
                      </a:lnTo>
                      <a:lnTo>
                        <a:pt x="18624" y="8035"/>
                      </a:lnTo>
                      <a:lnTo>
                        <a:pt x="18816" y="7372"/>
                      </a:lnTo>
                      <a:lnTo>
                        <a:pt x="17424" y="6635"/>
                      </a:lnTo>
                      <a:lnTo>
                        <a:pt x="16752" y="4866"/>
                      </a:lnTo>
                      <a:lnTo>
                        <a:pt x="15408" y="3428"/>
                      </a:lnTo>
                      <a:lnTo>
                        <a:pt x="15408" y="2433"/>
                      </a:lnTo>
                      <a:lnTo>
                        <a:pt x="14688" y="2396"/>
                      </a:lnTo>
                      <a:lnTo>
                        <a:pt x="14208" y="2543"/>
                      </a:lnTo>
                      <a:lnTo>
                        <a:pt x="12192" y="1990"/>
                      </a:lnTo>
                      <a:lnTo>
                        <a:pt x="11664" y="2396"/>
                      </a:lnTo>
                      <a:lnTo>
                        <a:pt x="11232" y="2875"/>
                      </a:lnTo>
                      <a:lnTo>
                        <a:pt x="10128" y="1954"/>
                      </a:lnTo>
                      <a:lnTo>
                        <a:pt x="9072" y="1732"/>
                      </a:lnTo>
                      <a:lnTo>
                        <a:pt x="8976" y="553"/>
                      </a:lnTo>
                      <a:lnTo>
                        <a:pt x="7440" y="737"/>
                      </a:lnTo>
                      <a:lnTo>
                        <a:pt x="6480" y="479"/>
                      </a:lnTo>
                      <a:lnTo>
                        <a:pt x="5136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1652587" y="922337"/>
                  <a:ext cx="25401" cy="428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6400"/>
                      </a:lnTo>
                      <a:lnTo>
                        <a:pt x="9450" y="11200"/>
                      </a:lnTo>
                      <a:lnTo>
                        <a:pt x="9450" y="15200"/>
                      </a:lnTo>
                      <a:lnTo>
                        <a:pt x="21600" y="18400"/>
                      </a:lnTo>
                      <a:lnTo>
                        <a:pt x="21600" y="21600"/>
                      </a:lnTo>
                      <a:lnTo>
                        <a:pt x="12150" y="18400"/>
                      </a:lnTo>
                      <a:lnTo>
                        <a:pt x="4050" y="21600"/>
                      </a:lnTo>
                      <a:lnTo>
                        <a:pt x="0" y="18400"/>
                      </a:lnTo>
                      <a:lnTo>
                        <a:pt x="4050" y="15200"/>
                      </a:lnTo>
                      <a:lnTo>
                        <a:pt x="0" y="11200"/>
                      </a:lnTo>
                      <a:lnTo>
                        <a:pt x="4050" y="320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" name="Shape 16"/>
                <p:cNvSpPr/>
                <p:nvPr/>
              </p:nvSpPr>
              <p:spPr>
                <a:xfrm>
                  <a:off x="1517650" y="1116012"/>
                  <a:ext cx="106363" cy="152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7737" y="10800"/>
                      </a:lnTo>
                      <a:lnTo>
                        <a:pt x="16764" y="0"/>
                      </a:lnTo>
                      <a:lnTo>
                        <a:pt x="21600" y="6300"/>
                      </a:lnTo>
                      <a:lnTo>
                        <a:pt x="17731" y="21600"/>
                      </a:lnTo>
                      <a:lnTo>
                        <a:pt x="1612" y="18000"/>
                      </a:lnTo>
                      <a:lnTo>
                        <a:pt x="0" y="1080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731962" y="1174750"/>
                  <a:ext cx="184151" cy="147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3" y="5110"/>
                      </a:moveTo>
                      <a:lnTo>
                        <a:pt x="0" y="0"/>
                      </a:lnTo>
                      <a:lnTo>
                        <a:pt x="7262" y="2090"/>
                      </a:lnTo>
                      <a:lnTo>
                        <a:pt x="17690" y="7432"/>
                      </a:lnTo>
                      <a:lnTo>
                        <a:pt x="17690" y="11381"/>
                      </a:lnTo>
                      <a:lnTo>
                        <a:pt x="21600" y="21600"/>
                      </a:lnTo>
                      <a:lnTo>
                        <a:pt x="13593" y="11845"/>
                      </a:lnTo>
                      <a:lnTo>
                        <a:pt x="8193" y="12542"/>
                      </a:lnTo>
                      <a:lnTo>
                        <a:pt x="1303" y="511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2084387" y="1477962"/>
                  <a:ext cx="123826" cy="158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92" y="0"/>
                      </a:moveTo>
                      <a:lnTo>
                        <a:pt x="21600" y="6480"/>
                      </a:lnTo>
                      <a:lnTo>
                        <a:pt x="4431" y="21600"/>
                      </a:lnTo>
                      <a:lnTo>
                        <a:pt x="0" y="18144"/>
                      </a:lnTo>
                      <a:lnTo>
                        <a:pt x="12462" y="8424"/>
                      </a:lnTo>
                      <a:lnTo>
                        <a:pt x="1329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2250" y="388937"/>
                  <a:ext cx="60325" cy="103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948"/>
                      </a:moveTo>
                      <a:lnTo>
                        <a:pt x="15916" y="14289"/>
                      </a:lnTo>
                      <a:lnTo>
                        <a:pt x="15916" y="4652"/>
                      </a:lnTo>
                      <a:lnTo>
                        <a:pt x="18758" y="2658"/>
                      </a:lnTo>
                      <a:lnTo>
                        <a:pt x="13642" y="2658"/>
                      </a:lnTo>
                      <a:lnTo>
                        <a:pt x="16484" y="0"/>
                      </a:lnTo>
                      <a:lnTo>
                        <a:pt x="12505" y="0"/>
                      </a:lnTo>
                      <a:lnTo>
                        <a:pt x="7958" y="2991"/>
                      </a:lnTo>
                      <a:lnTo>
                        <a:pt x="7958" y="8972"/>
                      </a:lnTo>
                      <a:lnTo>
                        <a:pt x="10232" y="10302"/>
                      </a:lnTo>
                      <a:lnTo>
                        <a:pt x="10232" y="12960"/>
                      </a:lnTo>
                      <a:lnTo>
                        <a:pt x="9095" y="12960"/>
                      </a:lnTo>
                      <a:lnTo>
                        <a:pt x="5116" y="15286"/>
                      </a:lnTo>
                      <a:lnTo>
                        <a:pt x="5116" y="17612"/>
                      </a:lnTo>
                      <a:lnTo>
                        <a:pt x="0" y="21600"/>
                      </a:lnTo>
                      <a:lnTo>
                        <a:pt x="16484" y="21600"/>
                      </a:lnTo>
                      <a:lnTo>
                        <a:pt x="21600" y="1694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201612" y="423862"/>
                  <a:ext cx="31751" cy="36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60" y="7513"/>
                      </a:moveTo>
                      <a:lnTo>
                        <a:pt x="21600" y="7513"/>
                      </a:lnTo>
                      <a:lnTo>
                        <a:pt x="21600" y="0"/>
                      </a:lnTo>
                      <a:lnTo>
                        <a:pt x="14040" y="0"/>
                      </a:lnTo>
                      <a:lnTo>
                        <a:pt x="0" y="14087"/>
                      </a:lnTo>
                      <a:lnTo>
                        <a:pt x="0" y="21600"/>
                      </a:lnTo>
                      <a:lnTo>
                        <a:pt x="12960" y="21600"/>
                      </a:lnTo>
                      <a:lnTo>
                        <a:pt x="18360" y="15965"/>
                      </a:lnTo>
                      <a:lnTo>
                        <a:pt x="18360" y="751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152400" y="361950"/>
                  <a:ext cx="404813" cy="341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231" y="0"/>
                      </a:moveTo>
                      <a:lnTo>
                        <a:pt x="14231" y="1507"/>
                      </a:lnTo>
                      <a:lnTo>
                        <a:pt x="14654" y="2009"/>
                      </a:lnTo>
                      <a:lnTo>
                        <a:pt x="17026" y="2009"/>
                      </a:lnTo>
                      <a:lnTo>
                        <a:pt x="17026" y="2813"/>
                      </a:lnTo>
                      <a:lnTo>
                        <a:pt x="15332" y="2813"/>
                      </a:lnTo>
                      <a:lnTo>
                        <a:pt x="15332" y="5224"/>
                      </a:lnTo>
                      <a:lnTo>
                        <a:pt x="14569" y="4119"/>
                      </a:lnTo>
                      <a:lnTo>
                        <a:pt x="14569" y="5626"/>
                      </a:lnTo>
                      <a:lnTo>
                        <a:pt x="13553" y="7033"/>
                      </a:lnTo>
                      <a:lnTo>
                        <a:pt x="12875" y="6229"/>
                      </a:lnTo>
                      <a:lnTo>
                        <a:pt x="11859" y="7233"/>
                      </a:lnTo>
                      <a:lnTo>
                        <a:pt x="11689" y="6932"/>
                      </a:lnTo>
                      <a:lnTo>
                        <a:pt x="10419" y="6932"/>
                      </a:lnTo>
                      <a:lnTo>
                        <a:pt x="11096" y="5927"/>
                      </a:lnTo>
                      <a:lnTo>
                        <a:pt x="11096" y="5526"/>
                      </a:lnTo>
                      <a:lnTo>
                        <a:pt x="10504" y="4822"/>
                      </a:lnTo>
                      <a:lnTo>
                        <a:pt x="10504" y="3717"/>
                      </a:lnTo>
                      <a:lnTo>
                        <a:pt x="9656" y="4822"/>
                      </a:lnTo>
                      <a:lnTo>
                        <a:pt x="9656" y="6932"/>
                      </a:lnTo>
                      <a:lnTo>
                        <a:pt x="8640" y="6932"/>
                      </a:lnTo>
                      <a:lnTo>
                        <a:pt x="7369" y="8439"/>
                      </a:lnTo>
                      <a:lnTo>
                        <a:pt x="6861" y="8439"/>
                      </a:lnTo>
                      <a:lnTo>
                        <a:pt x="6184" y="9444"/>
                      </a:lnTo>
                      <a:lnTo>
                        <a:pt x="3642" y="9444"/>
                      </a:lnTo>
                      <a:lnTo>
                        <a:pt x="4489" y="10850"/>
                      </a:lnTo>
                      <a:lnTo>
                        <a:pt x="4489" y="13060"/>
                      </a:lnTo>
                      <a:lnTo>
                        <a:pt x="3642" y="14367"/>
                      </a:lnTo>
                      <a:lnTo>
                        <a:pt x="2626" y="13060"/>
                      </a:lnTo>
                      <a:lnTo>
                        <a:pt x="678" y="13060"/>
                      </a:lnTo>
                      <a:lnTo>
                        <a:pt x="678" y="14668"/>
                      </a:lnTo>
                      <a:lnTo>
                        <a:pt x="0" y="15673"/>
                      </a:lnTo>
                      <a:lnTo>
                        <a:pt x="0" y="17782"/>
                      </a:lnTo>
                      <a:lnTo>
                        <a:pt x="1271" y="19490"/>
                      </a:lnTo>
                      <a:lnTo>
                        <a:pt x="3134" y="19490"/>
                      </a:lnTo>
                      <a:lnTo>
                        <a:pt x="6014" y="15371"/>
                      </a:lnTo>
                      <a:lnTo>
                        <a:pt x="8555" y="15371"/>
                      </a:lnTo>
                      <a:lnTo>
                        <a:pt x="8894" y="14567"/>
                      </a:lnTo>
                      <a:lnTo>
                        <a:pt x="9487" y="15371"/>
                      </a:lnTo>
                      <a:lnTo>
                        <a:pt x="9402" y="16175"/>
                      </a:lnTo>
                      <a:lnTo>
                        <a:pt x="11774" y="18988"/>
                      </a:lnTo>
                      <a:lnTo>
                        <a:pt x="11774" y="20193"/>
                      </a:lnTo>
                      <a:lnTo>
                        <a:pt x="12282" y="19691"/>
                      </a:lnTo>
                      <a:lnTo>
                        <a:pt x="12028" y="18988"/>
                      </a:lnTo>
                      <a:lnTo>
                        <a:pt x="12282" y="18586"/>
                      </a:lnTo>
                      <a:lnTo>
                        <a:pt x="12706" y="18988"/>
                      </a:lnTo>
                      <a:lnTo>
                        <a:pt x="12875" y="18887"/>
                      </a:lnTo>
                      <a:lnTo>
                        <a:pt x="10419" y="15271"/>
                      </a:lnTo>
                      <a:lnTo>
                        <a:pt x="10419" y="13965"/>
                      </a:lnTo>
                      <a:lnTo>
                        <a:pt x="11096" y="13965"/>
                      </a:lnTo>
                      <a:lnTo>
                        <a:pt x="11096" y="14668"/>
                      </a:lnTo>
                      <a:lnTo>
                        <a:pt x="13553" y="17883"/>
                      </a:lnTo>
                      <a:lnTo>
                        <a:pt x="13553" y="18887"/>
                      </a:lnTo>
                      <a:lnTo>
                        <a:pt x="14569" y="20294"/>
                      </a:lnTo>
                      <a:lnTo>
                        <a:pt x="14315" y="20595"/>
                      </a:lnTo>
                      <a:lnTo>
                        <a:pt x="15078" y="21600"/>
                      </a:lnTo>
                      <a:lnTo>
                        <a:pt x="16179" y="20093"/>
                      </a:lnTo>
                      <a:lnTo>
                        <a:pt x="15501" y="19189"/>
                      </a:lnTo>
                      <a:lnTo>
                        <a:pt x="16179" y="18285"/>
                      </a:lnTo>
                      <a:lnTo>
                        <a:pt x="17111" y="18285"/>
                      </a:lnTo>
                      <a:lnTo>
                        <a:pt x="17534" y="17782"/>
                      </a:lnTo>
                      <a:lnTo>
                        <a:pt x="18127" y="17782"/>
                      </a:lnTo>
                      <a:lnTo>
                        <a:pt x="17365" y="16476"/>
                      </a:lnTo>
                      <a:lnTo>
                        <a:pt x="17788" y="15873"/>
                      </a:lnTo>
                      <a:lnTo>
                        <a:pt x="17788" y="13764"/>
                      </a:lnTo>
                      <a:lnTo>
                        <a:pt x="18551" y="12659"/>
                      </a:lnTo>
                      <a:lnTo>
                        <a:pt x="18889" y="13060"/>
                      </a:lnTo>
                      <a:lnTo>
                        <a:pt x="19652" y="13060"/>
                      </a:lnTo>
                      <a:lnTo>
                        <a:pt x="19313" y="13663"/>
                      </a:lnTo>
                      <a:lnTo>
                        <a:pt x="19991" y="14567"/>
                      </a:lnTo>
                      <a:lnTo>
                        <a:pt x="20414" y="13764"/>
                      </a:lnTo>
                      <a:lnTo>
                        <a:pt x="20922" y="13764"/>
                      </a:lnTo>
                      <a:lnTo>
                        <a:pt x="20922" y="13462"/>
                      </a:lnTo>
                      <a:lnTo>
                        <a:pt x="20668" y="13462"/>
                      </a:lnTo>
                      <a:lnTo>
                        <a:pt x="20245" y="13060"/>
                      </a:lnTo>
                      <a:lnTo>
                        <a:pt x="21346" y="11453"/>
                      </a:lnTo>
                      <a:lnTo>
                        <a:pt x="21346" y="13764"/>
                      </a:lnTo>
                      <a:lnTo>
                        <a:pt x="21600" y="13764"/>
                      </a:lnTo>
                      <a:lnTo>
                        <a:pt x="21600" y="0"/>
                      </a:lnTo>
                      <a:lnTo>
                        <a:pt x="14231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325437" y="0"/>
                  <a:ext cx="1727201" cy="1219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56"/>
                      </a:moveTo>
                      <a:lnTo>
                        <a:pt x="635" y="5681"/>
                      </a:lnTo>
                      <a:lnTo>
                        <a:pt x="1231" y="4388"/>
                      </a:lnTo>
                      <a:lnTo>
                        <a:pt x="1965" y="3769"/>
                      </a:lnTo>
                      <a:lnTo>
                        <a:pt x="2720" y="4500"/>
                      </a:lnTo>
                      <a:lnTo>
                        <a:pt x="2819" y="5091"/>
                      </a:lnTo>
                      <a:lnTo>
                        <a:pt x="2640" y="5091"/>
                      </a:lnTo>
                      <a:lnTo>
                        <a:pt x="2343" y="5034"/>
                      </a:lnTo>
                      <a:lnTo>
                        <a:pt x="2720" y="5681"/>
                      </a:lnTo>
                      <a:lnTo>
                        <a:pt x="4288" y="4838"/>
                      </a:lnTo>
                      <a:lnTo>
                        <a:pt x="4090" y="4191"/>
                      </a:lnTo>
                      <a:lnTo>
                        <a:pt x="4765" y="3094"/>
                      </a:lnTo>
                      <a:lnTo>
                        <a:pt x="5201" y="3122"/>
                      </a:lnTo>
                      <a:lnTo>
                        <a:pt x="4785" y="3488"/>
                      </a:lnTo>
                      <a:lnTo>
                        <a:pt x="4427" y="4303"/>
                      </a:lnTo>
                      <a:lnTo>
                        <a:pt x="4427" y="4838"/>
                      </a:lnTo>
                      <a:lnTo>
                        <a:pt x="5062" y="5428"/>
                      </a:lnTo>
                      <a:lnTo>
                        <a:pt x="5976" y="3741"/>
                      </a:lnTo>
                      <a:lnTo>
                        <a:pt x="9152" y="1772"/>
                      </a:lnTo>
                      <a:lnTo>
                        <a:pt x="9132" y="647"/>
                      </a:lnTo>
                      <a:lnTo>
                        <a:pt x="10582" y="225"/>
                      </a:lnTo>
                      <a:lnTo>
                        <a:pt x="11396" y="816"/>
                      </a:lnTo>
                      <a:lnTo>
                        <a:pt x="13321" y="0"/>
                      </a:lnTo>
                      <a:lnTo>
                        <a:pt x="13917" y="422"/>
                      </a:lnTo>
                      <a:lnTo>
                        <a:pt x="15207" y="2391"/>
                      </a:lnTo>
                      <a:lnTo>
                        <a:pt x="16676" y="1997"/>
                      </a:lnTo>
                      <a:lnTo>
                        <a:pt x="17590" y="2700"/>
                      </a:lnTo>
                      <a:lnTo>
                        <a:pt x="19873" y="2559"/>
                      </a:lnTo>
                      <a:lnTo>
                        <a:pt x="21600" y="3319"/>
                      </a:lnTo>
                      <a:lnTo>
                        <a:pt x="21441" y="4388"/>
                      </a:lnTo>
                      <a:lnTo>
                        <a:pt x="19972" y="5091"/>
                      </a:lnTo>
                      <a:lnTo>
                        <a:pt x="20230" y="5794"/>
                      </a:lnTo>
                      <a:lnTo>
                        <a:pt x="19595" y="6188"/>
                      </a:lnTo>
                      <a:lnTo>
                        <a:pt x="19555" y="7594"/>
                      </a:lnTo>
                      <a:lnTo>
                        <a:pt x="18999" y="8550"/>
                      </a:lnTo>
                      <a:lnTo>
                        <a:pt x="18761" y="7678"/>
                      </a:lnTo>
                      <a:lnTo>
                        <a:pt x="19079" y="6862"/>
                      </a:lnTo>
                      <a:lnTo>
                        <a:pt x="19019" y="5175"/>
                      </a:lnTo>
                      <a:lnTo>
                        <a:pt x="18443" y="6047"/>
                      </a:lnTo>
                      <a:lnTo>
                        <a:pt x="17987" y="6525"/>
                      </a:lnTo>
                      <a:lnTo>
                        <a:pt x="17550" y="5766"/>
                      </a:lnTo>
                      <a:lnTo>
                        <a:pt x="17232" y="7678"/>
                      </a:lnTo>
                      <a:lnTo>
                        <a:pt x="17570" y="7678"/>
                      </a:lnTo>
                      <a:lnTo>
                        <a:pt x="17490" y="8944"/>
                      </a:lnTo>
                      <a:lnTo>
                        <a:pt x="17093" y="10294"/>
                      </a:lnTo>
                      <a:lnTo>
                        <a:pt x="16617" y="10828"/>
                      </a:lnTo>
                      <a:lnTo>
                        <a:pt x="17014" y="11728"/>
                      </a:lnTo>
                      <a:lnTo>
                        <a:pt x="16756" y="12347"/>
                      </a:lnTo>
                      <a:lnTo>
                        <a:pt x="16657" y="11812"/>
                      </a:lnTo>
                      <a:lnTo>
                        <a:pt x="16657" y="11616"/>
                      </a:lnTo>
                      <a:lnTo>
                        <a:pt x="16339" y="11306"/>
                      </a:lnTo>
                      <a:lnTo>
                        <a:pt x="15823" y="11700"/>
                      </a:lnTo>
                      <a:lnTo>
                        <a:pt x="16279" y="13191"/>
                      </a:lnTo>
                      <a:lnTo>
                        <a:pt x="16438" y="13950"/>
                      </a:lnTo>
                      <a:lnTo>
                        <a:pt x="15902" y="16003"/>
                      </a:lnTo>
                      <a:lnTo>
                        <a:pt x="14910" y="16566"/>
                      </a:lnTo>
                      <a:lnTo>
                        <a:pt x="14096" y="16453"/>
                      </a:lnTo>
                      <a:lnTo>
                        <a:pt x="14493" y="17297"/>
                      </a:lnTo>
                      <a:lnTo>
                        <a:pt x="14532" y="18478"/>
                      </a:lnTo>
                      <a:lnTo>
                        <a:pt x="13957" y="19856"/>
                      </a:lnTo>
                      <a:lnTo>
                        <a:pt x="13301" y="19097"/>
                      </a:lnTo>
                      <a:lnTo>
                        <a:pt x="13202" y="19912"/>
                      </a:lnTo>
                      <a:lnTo>
                        <a:pt x="13699" y="20588"/>
                      </a:lnTo>
                      <a:lnTo>
                        <a:pt x="14115" y="21600"/>
                      </a:lnTo>
                      <a:lnTo>
                        <a:pt x="13421" y="21009"/>
                      </a:lnTo>
                      <a:lnTo>
                        <a:pt x="12587" y="17606"/>
                      </a:lnTo>
                      <a:lnTo>
                        <a:pt x="11574" y="16678"/>
                      </a:lnTo>
                      <a:lnTo>
                        <a:pt x="10820" y="16762"/>
                      </a:lnTo>
                      <a:lnTo>
                        <a:pt x="9867" y="18703"/>
                      </a:lnTo>
                      <a:lnTo>
                        <a:pt x="9986" y="19378"/>
                      </a:lnTo>
                      <a:lnTo>
                        <a:pt x="9668" y="20756"/>
                      </a:lnTo>
                      <a:lnTo>
                        <a:pt x="9351" y="20756"/>
                      </a:lnTo>
                      <a:lnTo>
                        <a:pt x="8259" y="17888"/>
                      </a:lnTo>
                      <a:lnTo>
                        <a:pt x="8259" y="16650"/>
                      </a:lnTo>
                      <a:lnTo>
                        <a:pt x="8021" y="17100"/>
                      </a:lnTo>
                      <a:lnTo>
                        <a:pt x="7405" y="17072"/>
                      </a:lnTo>
                      <a:lnTo>
                        <a:pt x="7643" y="16312"/>
                      </a:lnTo>
                      <a:lnTo>
                        <a:pt x="6671" y="15328"/>
                      </a:lnTo>
                      <a:lnTo>
                        <a:pt x="5460" y="15328"/>
                      </a:lnTo>
                      <a:lnTo>
                        <a:pt x="4427" y="14344"/>
                      </a:lnTo>
                      <a:lnTo>
                        <a:pt x="4368" y="15328"/>
                      </a:lnTo>
                      <a:lnTo>
                        <a:pt x="5221" y="16228"/>
                      </a:lnTo>
                      <a:lnTo>
                        <a:pt x="5519" y="16200"/>
                      </a:lnTo>
                      <a:lnTo>
                        <a:pt x="4646" y="17438"/>
                      </a:lnTo>
                      <a:lnTo>
                        <a:pt x="3772" y="17719"/>
                      </a:lnTo>
                      <a:lnTo>
                        <a:pt x="3772" y="17016"/>
                      </a:lnTo>
                      <a:lnTo>
                        <a:pt x="2521" y="14569"/>
                      </a:lnTo>
                      <a:lnTo>
                        <a:pt x="2362" y="13922"/>
                      </a:lnTo>
                      <a:lnTo>
                        <a:pt x="3037" y="13134"/>
                      </a:lnTo>
                      <a:lnTo>
                        <a:pt x="2958" y="12150"/>
                      </a:lnTo>
                      <a:lnTo>
                        <a:pt x="2958" y="11053"/>
                      </a:lnTo>
                      <a:lnTo>
                        <a:pt x="3296" y="10828"/>
                      </a:lnTo>
                      <a:lnTo>
                        <a:pt x="2958" y="10294"/>
                      </a:lnTo>
                      <a:lnTo>
                        <a:pt x="2958" y="6356"/>
                      </a:lnTo>
                      <a:lnTo>
                        <a:pt x="1211" y="6356"/>
                      </a:lnTo>
                      <a:lnTo>
                        <a:pt x="1707" y="5428"/>
                      </a:lnTo>
                      <a:lnTo>
                        <a:pt x="1668" y="5091"/>
                      </a:lnTo>
                      <a:lnTo>
                        <a:pt x="1092" y="5906"/>
                      </a:lnTo>
                      <a:lnTo>
                        <a:pt x="893" y="6356"/>
                      </a:lnTo>
                      <a:lnTo>
                        <a:pt x="0" y="6356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1689100" y="498475"/>
                  <a:ext cx="147638" cy="247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632" y="0"/>
                      </a:moveTo>
                      <a:lnTo>
                        <a:pt x="14632" y="2769"/>
                      </a:lnTo>
                      <a:lnTo>
                        <a:pt x="12774" y="4569"/>
                      </a:lnTo>
                      <a:lnTo>
                        <a:pt x="13239" y="7477"/>
                      </a:lnTo>
                      <a:lnTo>
                        <a:pt x="10916" y="11354"/>
                      </a:lnTo>
                      <a:lnTo>
                        <a:pt x="7200" y="14954"/>
                      </a:lnTo>
                      <a:lnTo>
                        <a:pt x="1626" y="17308"/>
                      </a:lnTo>
                      <a:lnTo>
                        <a:pt x="0" y="21323"/>
                      </a:lnTo>
                      <a:lnTo>
                        <a:pt x="2323" y="21600"/>
                      </a:lnTo>
                      <a:lnTo>
                        <a:pt x="2323" y="17862"/>
                      </a:lnTo>
                      <a:lnTo>
                        <a:pt x="10219" y="17585"/>
                      </a:lnTo>
                      <a:lnTo>
                        <a:pt x="16026" y="15092"/>
                      </a:lnTo>
                      <a:lnTo>
                        <a:pt x="16026" y="9969"/>
                      </a:lnTo>
                      <a:lnTo>
                        <a:pt x="17884" y="8031"/>
                      </a:lnTo>
                      <a:lnTo>
                        <a:pt x="14865" y="4708"/>
                      </a:lnTo>
                      <a:lnTo>
                        <a:pt x="19045" y="3738"/>
                      </a:lnTo>
                      <a:lnTo>
                        <a:pt x="21600" y="1108"/>
                      </a:lnTo>
                      <a:lnTo>
                        <a:pt x="16026" y="1523"/>
                      </a:lnTo>
                      <a:lnTo>
                        <a:pt x="1463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1125537" y="1163637"/>
                  <a:ext cx="28576" cy="55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874"/>
                      </a:lnTo>
                      <a:lnTo>
                        <a:pt x="720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1352550" y="1223962"/>
                  <a:ext cx="347663" cy="147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255" y="1626"/>
                      </a:lnTo>
                      <a:lnTo>
                        <a:pt x="8088" y="9523"/>
                      </a:lnTo>
                      <a:lnTo>
                        <a:pt x="7397" y="13935"/>
                      </a:lnTo>
                      <a:lnTo>
                        <a:pt x="11342" y="17884"/>
                      </a:lnTo>
                      <a:lnTo>
                        <a:pt x="21600" y="17884"/>
                      </a:lnTo>
                      <a:lnTo>
                        <a:pt x="10455" y="21600"/>
                      </a:lnTo>
                      <a:lnTo>
                        <a:pt x="7397" y="13935"/>
                      </a:lnTo>
                      <a:lnTo>
                        <a:pt x="4537" y="125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1630362" y="1347787"/>
                  <a:ext cx="373063" cy="349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5" y="21109"/>
                      </a:moveTo>
                      <a:lnTo>
                        <a:pt x="17464" y="21207"/>
                      </a:lnTo>
                      <a:lnTo>
                        <a:pt x="17004" y="21600"/>
                      </a:lnTo>
                      <a:lnTo>
                        <a:pt x="16453" y="20815"/>
                      </a:lnTo>
                      <a:lnTo>
                        <a:pt x="14523" y="19833"/>
                      </a:lnTo>
                      <a:lnTo>
                        <a:pt x="14155" y="18360"/>
                      </a:lnTo>
                      <a:lnTo>
                        <a:pt x="13511" y="17869"/>
                      </a:lnTo>
                      <a:lnTo>
                        <a:pt x="11949" y="17869"/>
                      </a:lnTo>
                      <a:lnTo>
                        <a:pt x="11949" y="16691"/>
                      </a:lnTo>
                      <a:lnTo>
                        <a:pt x="11397" y="16396"/>
                      </a:lnTo>
                      <a:lnTo>
                        <a:pt x="11306" y="15415"/>
                      </a:lnTo>
                      <a:lnTo>
                        <a:pt x="10111" y="15218"/>
                      </a:lnTo>
                      <a:lnTo>
                        <a:pt x="9008" y="14924"/>
                      </a:lnTo>
                      <a:lnTo>
                        <a:pt x="7997" y="15218"/>
                      </a:lnTo>
                      <a:lnTo>
                        <a:pt x="7997" y="15415"/>
                      </a:lnTo>
                      <a:lnTo>
                        <a:pt x="5699" y="16200"/>
                      </a:lnTo>
                      <a:lnTo>
                        <a:pt x="5699" y="16593"/>
                      </a:lnTo>
                      <a:lnTo>
                        <a:pt x="3677" y="16593"/>
                      </a:lnTo>
                      <a:lnTo>
                        <a:pt x="2574" y="17280"/>
                      </a:lnTo>
                      <a:lnTo>
                        <a:pt x="1379" y="16593"/>
                      </a:lnTo>
                      <a:lnTo>
                        <a:pt x="1287" y="16396"/>
                      </a:lnTo>
                      <a:lnTo>
                        <a:pt x="1287" y="14924"/>
                      </a:lnTo>
                      <a:lnTo>
                        <a:pt x="919" y="13647"/>
                      </a:lnTo>
                      <a:lnTo>
                        <a:pt x="460" y="12469"/>
                      </a:lnTo>
                      <a:lnTo>
                        <a:pt x="735" y="11585"/>
                      </a:lnTo>
                      <a:lnTo>
                        <a:pt x="276" y="11193"/>
                      </a:lnTo>
                      <a:lnTo>
                        <a:pt x="0" y="9131"/>
                      </a:lnTo>
                      <a:lnTo>
                        <a:pt x="276" y="7756"/>
                      </a:lnTo>
                      <a:lnTo>
                        <a:pt x="1471" y="6676"/>
                      </a:lnTo>
                      <a:lnTo>
                        <a:pt x="4044" y="5891"/>
                      </a:lnTo>
                      <a:lnTo>
                        <a:pt x="4688" y="5007"/>
                      </a:lnTo>
                      <a:lnTo>
                        <a:pt x="4412" y="4025"/>
                      </a:lnTo>
                      <a:lnTo>
                        <a:pt x="5055" y="3731"/>
                      </a:lnTo>
                      <a:lnTo>
                        <a:pt x="5239" y="4222"/>
                      </a:lnTo>
                      <a:lnTo>
                        <a:pt x="5515" y="3436"/>
                      </a:lnTo>
                      <a:lnTo>
                        <a:pt x="7077" y="2160"/>
                      </a:lnTo>
                      <a:lnTo>
                        <a:pt x="7997" y="2749"/>
                      </a:lnTo>
                      <a:lnTo>
                        <a:pt x="9008" y="2455"/>
                      </a:lnTo>
                      <a:lnTo>
                        <a:pt x="9375" y="1276"/>
                      </a:lnTo>
                      <a:lnTo>
                        <a:pt x="10386" y="982"/>
                      </a:lnTo>
                      <a:lnTo>
                        <a:pt x="10111" y="196"/>
                      </a:lnTo>
                      <a:lnTo>
                        <a:pt x="11489" y="785"/>
                      </a:lnTo>
                      <a:lnTo>
                        <a:pt x="12684" y="491"/>
                      </a:lnTo>
                      <a:lnTo>
                        <a:pt x="13328" y="3338"/>
                      </a:lnTo>
                      <a:lnTo>
                        <a:pt x="14155" y="4222"/>
                      </a:lnTo>
                      <a:lnTo>
                        <a:pt x="14982" y="4222"/>
                      </a:lnTo>
                      <a:lnTo>
                        <a:pt x="15350" y="2455"/>
                      </a:lnTo>
                      <a:lnTo>
                        <a:pt x="15166" y="1571"/>
                      </a:lnTo>
                      <a:lnTo>
                        <a:pt x="15350" y="196"/>
                      </a:lnTo>
                      <a:lnTo>
                        <a:pt x="15809" y="0"/>
                      </a:lnTo>
                      <a:lnTo>
                        <a:pt x="16453" y="1767"/>
                      </a:lnTo>
                      <a:lnTo>
                        <a:pt x="17004" y="2160"/>
                      </a:lnTo>
                      <a:lnTo>
                        <a:pt x="17372" y="3731"/>
                      </a:lnTo>
                      <a:lnTo>
                        <a:pt x="18015" y="5891"/>
                      </a:lnTo>
                      <a:lnTo>
                        <a:pt x="18934" y="6480"/>
                      </a:lnTo>
                      <a:lnTo>
                        <a:pt x="20129" y="8149"/>
                      </a:lnTo>
                      <a:lnTo>
                        <a:pt x="20313" y="8935"/>
                      </a:lnTo>
                      <a:lnTo>
                        <a:pt x="21324" y="9916"/>
                      </a:lnTo>
                      <a:lnTo>
                        <a:pt x="21600" y="11684"/>
                      </a:lnTo>
                      <a:lnTo>
                        <a:pt x="21600" y="13058"/>
                      </a:lnTo>
                      <a:lnTo>
                        <a:pt x="21324" y="15218"/>
                      </a:lnTo>
                      <a:lnTo>
                        <a:pt x="20313" y="16593"/>
                      </a:lnTo>
                      <a:lnTo>
                        <a:pt x="19946" y="18360"/>
                      </a:lnTo>
                      <a:lnTo>
                        <a:pt x="19946" y="19833"/>
                      </a:lnTo>
                      <a:lnTo>
                        <a:pt x="18934" y="20127"/>
                      </a:lnTo>
                      <a:lnTo>
                        <a:pt x="18015" y="211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1928812" y="1717675"/>
                  <a:ext cx="26988" cy="412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435" y="19108"/>
                      </a:moveTo>
                      <a:lnTo>
                        <a:pt x="3812" y="15785"/>
                      </a:lnTo>
                      <a:lnTo>
                        <a:pt x="3812" y="9138"/>
                      </a:lnTo>
                      <a:lnTo>
                        <a:pt x="2541" y="5815"/>
                      </a:lnTo>
                      <a:lnTo>
                        <a:pt x="0" y="0"/>
                      </a:lnTo>
                      <a:lnTo>
                        <a:pt x="3812" y="0"/>
                      </a:lnTo>
                      <a:lnTo>
                        <a:pt x="11435" y="3323"/>
                      </a:lnTo>
                      <a:lnTo>
                        <a:pt x="15247" y="2492"/>
                      </a:lnTo>
                      <a:lnTo>
                        <a:pt x="16518" y="2492"/>
                      </a:lnTo>
                      <a:lnTo>
                        <a:pt x="21600" y="0"/>
                      </a:lnTo>
                      <a:lnTo>
                        <a:pt x="21600" y="9138"/>
                      </a:lnTo>
                      <a:lnTo>
                        <a:pt x="16518" y="15785"/>
                      </a:lnTo>
                      <a:lnTo>
                        <a:pt x="16518" y="18277"/>
                      </a:lnTo>
                      <a:lnTo>
                        <a:pt x="15247" y="19108"/>
                      </a:lnTo>
                      <a:lnTo>
                        <a:pt x="15247" y="21600"/>
                      </a:lnTo>
                      <a:lnTo>
                        <a:pt x="11435" y="1910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22300" y="1316037"/>
                  <a:ext cx="39688" cy="166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92" y="7611"/>
                      </a:moveTo>
                      <a:lnTo>
                        <a:pt x="11232" y="5760"/>
                      </a:lnTo>
                      <a:lnTo>
                        <a:pt x="17280" y="0"/>
                      </a:lnTo>
                      <a:lnTo>
                        <a:pt x="21600" y="8640"/>
                      </a:lnTo>
                      <a:lnTo>
                        <a:pt x="14688" y="19337"/>
                      </a:lnTo>
                      <a:lnTo>
                        <a:pt x="0" y="21600"/>
                      </a:lnTo>
                      <a:lnTo>
                        <a:pt x="0" y="16457"/>
                      </a:lnTo>
                      <a:lnTo>
                        <a:pt x="4320" y="13166"/>
                      </a:lnTo>
                      <a:lnTo>
                        <a:pt x="2592" y="7611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32" name="Shape 32"/>
          <p:cNvSpPr/>
          <p:nvPr/>
        </p:nvSpPr>
        <p:spPr>
          <a:xfrm>
            <a:off x="1676400" y="6438900"/>
            <a:ext cx="5581650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Liang, Introduction to Java Programming, Eighth Edition, (c) 2011 Pearson Education, Inc. All rights reserved. 0132130807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520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175623" y="6485538"/>
            <a:ext cx="282577" cy="28772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1pPr>
      <a:lvl2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2pPr>
      <a:lvl3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3pPr>
      <a:lvl4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4pPr>
      <a:lvl5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indent="-342900">
        <a:spcBef>
          <a:spcPts val="700"/>
        </a:spcBef>
        <a:buClr>
          <a:srgbClr val="FFFF99"/>
        </a:buClr>
        <a:buSzPct val="75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1pPr>
      <a:lvl2pPr marL="783771" indent="-326571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700"/>
        </a:spcBef>
        <a:buClr>
          <a:srgbClr val="FFFF99"/>
        </a:buClr>
        <a:buSzPct val="65000"/>
        <a:buFont typeface="Helvetica"/>
        <a:buChar char="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3pPr>
      <a:lvl4pPr marL="1737360" indent="-365760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4pPr>
      <a:lvl5pPr marL="22352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5pPr>
      <a:lvl6pPr marL="26924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6pPr>
      <a:lvl7pPr marL="31496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7pPr>
      <a:lvl8pPr marL="36068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8pPr>
      <a:lvl9pPr marL="40640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8264524" y="6483951"/>
            <a:ext cx="1936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5" name="Shape 75"/>
          <p:cNvSpPr>
            <a:spLocks noGrp="1"/>
          </p:cNvSpPr>
          <p:nvPr>
            <p:ph type="title" idx="4294967295"/>
          </p:nvPr>
        </p:nvSpPr>
        <p:spPr>
          <a:xfrm>
            <a:off x="501650" y="1316037"/>
            <a:ext cx="7880350" cy="685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Designing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Array of Objects</a:t>
            </a:r>
          </a:p>
        </p:txBody>
      </p:sp>
      <p:sp>
        <p:nvSpPr>
          <p:cNvPr id="571" name="Shape 571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Circle[] </a:t>
            </a:r>
            <a:r>
              <a:rPr sz="28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circleArray</a:t>
            </a:r>
            <a:r>
              <a:rPr sz="2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new Circle[10];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 </a:t>
            </a:r>
          </a:p>
          <a:p>
            <a:pPr marL="1197142" lvl="2" indent="-320842" algn="just">
              <a:spcBef>
                <a:spcPts val="900"/>
              </a:spcBef>
              <a:buClrTx/>
              <a:buFontTx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An array of objects is actually an </a:t>
            </a:r>
            <a:r>
              <a:rPr sz="2800" i="1" dirty="0">
                <a:solidFill>
                  <a:srgbClr val="FFFFFF"/>
                </a:solidFill>
              </a:rPr>
              <a:t>array of reference variables</a:t>
            </a:r>
            <a:r>
              <a:rPr sz="2800" dirty="0">
                <a:solidFill>
                  <a:srgbClr val="FFFFFF"/>
                </a:solidFill>
              </a:rPr>
              <a:t>. </a:t>
            </a:r>
          </a:p>
          <a:p>
            <a:pPr marL="1197142" lvl="2" indent="-320842" algn="just">
              <a:spcBef>
                <a:spcPts val="900"/>
              </a:spcBef>
              <a:buClrTx/>
              <a:buFontTx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So invoking </a:t>
            </a:r>
            <a:r>
              <a:rPr sz="2800" dirty="0" err="1">
                <a:solidFill>
                  <a:srgbClr val="FFFFFF"/>
                </a:solidFill>
              </a:rPr>
              <a:t>circleArray</a:t>
            </a:r>
            <a:r>
              <a:rPr sz="2800" dirty="0">
                <a:solidFill>
                  <a:srgbClr val="FFFFFF"/>
                </a:solidFill>
              </a:rPr>
              <a:t>[1].</a:t>
            </a:r>
            <a:r>
              <a:rPr sz="2800" dirty="0" err="1">
                <a:solidFill>
                  <a:srgbClr val="FFFFFF"/>
                </a:solidFill>
              </a:rPr>
              <a:t>getArea</a:t>
            </a:r>
            <a:r>
              <a:rPr sz="2800" dirty="0">
                <a:solidFill>
                  <a:srgbClr val="FFFFFF"/>
                </a:solidFill>
              </a:rPr>
              <a:t>() involves two levels of </a:t>
            </a:r>
            <a:r>
              <a:rPr sz="2800" dirty="0" smtClean="0">
                <a:solidFill>
                  <a:srgbClr val="FFFFFF"/>
                </a:solidFill>
              </a:rPr>
              <a:t>referencing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1197142" lvl="2" indent="-320842" algn="just">
              <a:spcBef>
                <a:spcPts val="900"/>
              </a:spcBef>
              <a:buClrTx/>
              <a:buFontTx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solidFill>
                  <a:srgbClr val="FFFFFF"/>
                </a:solidFill>
              </a:rPr>
              <a:t>circleArray</a:t>
            </a:r>
            <a:r>
              <a:rPr sz="2800" dirty="0" smtClean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references to the entire array.</a:t>
            </a:r>
          </a:p>
          <a:p>
            <a:pPr marL="1197142" lvl="2" indent="-320842" algn="just">
              <a:spcBef>
                <a:spcPts val="900"/>
              </a:spcBef>
              <a:buClrTx/>
              <a:buFontTx/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circleArray</a:t>
            </a:r>
            <a:r>
              <a:rPr sz="2800" dirty="0">
                <a:solidFill>
                  <a:srgbClr val="FFFFFF"/>
                </a:solidFill>
              </a:rPr>
              <a:t>[1] references to a Circle object.</a:t>
            </a:r>
            <a:r>
              <a:rPr sz="2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25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49808">
              <a:defRPr sz="3607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7">
                <a:solidFill>
                  <a:srgbClr val="FFFF99"/>
                </a:solidFill>
              </a:rPr>
              <a:t>Trace Code</a:t>
            </a:r>
          </a:p>
        </p:txBody>
      </p:sp>
      <p:sp>
        <p:nvSpPr>
          <p:cNvPr id="147" name="Shape 147"/>
          <p:cNvSpPr/>
          <p:nvPr/>
        </p:nvSpPr>
        <p:spPr>
          <a:xfrm>
            <a:off x="152400" y="190500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sp>
        <p:nvSpPr>
          <p:cNvPr id="148" name="Shape 148"/>
          <p:cNvSpPr/>
          <p:nvPr/>
        </p:nvSpPr>
        <p:spPr>
          <a:xfrm>
            <a:off x="140121" y="1938070"/>
            <a:ext cx="1501775" cy="228600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1" name="Group 151"/>
          <p:cNvGrpSpPr/>
          <p:nvPr/>
        </p:nvGrpSpPr>
        <p:grpSpPr>
          <a:xfrm>
            <a:off x="5838824" y="1009650"/>
            <a:ext cx="2265364" cy="1019173"/>
            <a:chOff x="0" y="0"/>
            <a:chExt cx="2265362" cy="1019172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2265363" cy="1019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545"/>
                    <a:pt x="0" y="1217"/>
                  </a:cubicBezTo>
                  <a:lnTo>
                    <a:pt x="0" y="6084"/>
                  </a:lnTo>
                  <a:cubicBezTo>
                    <a:pt x="0" y="6756"/>
                    <a:pt x="1612" y="7301"/>
                    <a:pt x="3600" y="7301"/>
                  </a:cubicBezTo>
                  <a:lnTo>
                    <a:pt x="5222" y="21600"/>
                  </a:lnTo>
                  <a:lnTo>
                    <a:pt x="9000" y="7301"/>
                  </a:lnTo>
                  <a:lnTo>
                    <a:pt x="18000" y="7301"/>
                  </a:lnTo>
                  <a:cubicBezTo>
                    <a:pt x="19988" y="7301"/>
                    <a:pt x="21600" y="6756"/>
                    <a:pt x="21600" y="6084"/>
                  </a:cubicBezTo>
                  <a:lnTo>
                    <a:pt x="21600" y="1217"/>
                  </a:lnTo>
                  <a:cubicBezTo>
                    <a:pt x="21600" y="545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958" y="12615"/>
              <a:ext cx="209944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Declare myCircle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6837362" y="2046287"/>
            <a:ext cx="1524001" cy="306388"/>
            <a:chOff x="0" y="0"/>
            <a:chExt cx="1524000" cy="306387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56111" y="15555"/>
              <a:ext cx="811778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no value</a:t>
              </a:r>
            </a:p>
          </p:txBody>
        </p:sp>
      </p:grpSp>
      <p:sp>
        <p:nvSpPr>
          <p:cNvPr id="155" name="Shape 155"/>
          <p:cNvSpPr/>
          <p:nvPr/>
        </p:nvSpPr>
        <p:spPr>
          <a:xfrm>
            <a:off x="5724525" y="202088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156" name="Shape 156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711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Code, cont.</a:t>
            </a:r>
          </a:p>
        </p:txBody>
      </p:sp>
      <p:sp>
        <p:nvSpPr>
          <p:cNvPr id="162" name="Shape 162"/>
          <p:cNvSpPr/>
          <p:nvPr/>
        </p:nvSpPr>
        <p:spPr>
          <a:xfrm>
            <a:off x="152400" y="190500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sp>
        <p:nvSpPr>
          <p:cNvPr id="163" name="Shape 163"/>
          <p:cNvSpPr/>
          <p:nvPr/>
        </p:nvSpPr>
        <p:spPr>
          <a:xfrm>
            <a:off x="1837158" y="1918331"/>
            <a:ext cx="1651001" cy="266701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4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0537" y="285273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 167"/>
          <p:cNvGrpSpPr/>
          <p:nvPr/>
        </p:nvGrpSpPr>
        <p:grpSpPr>
          <a:xfrm>
            <a:off x="6837362" y="2046287"/>
            <a:ext cx="1524001" cy="306388"/>
            <a:chOff x="0" y="0"/>
            <a:chExt cx="1524000" cy="306387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356111" y="15555"/>
              <a:ext cx="811778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no value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5724525" y="202088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3881437" y="3187697"/>
            <a:ext cx="2147895" cy="1930404"/>
            <a:chOff x="0" y="0"/>
            <a:chExt cx="2147894" cy="1930402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2147895" cy="193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1" y="16875"/>
                  </a:moveTo>
                  <a:lnTo>
                    <a:pt x="2831" y="16875"/>
                  </a:lnTo>
                  <a:cubicBezTo>
                    <a:pt x="1267" y="16875"/>
                    <a:pt x="0" y="17228"/>
                    <a:pt x="0" y="17663"/>
                  </a:cubicBezTo>
                  <a:lnTo>
                    <a:pt x="0" y="17663"/>
                  </a:lnTo>
                  <a:lnTo>
                    <a:pt x="0" y="20813"/>
                  </a:lnTo>
                  <a:cubicBezTo>
                    <a:pt x="0" y="21247"/>
                    <a:pt x="1267" y="21600"/>
                    <a:pt x="2831" y="21600"/>
                  </a:cubicBezTo>
                  <a:lnTo>
                    <a:pt x="14155" y="21600"/>
                  </a:lnTo>
                  <a:cubicBezTo>
                    <a:pt x="15719" y="21600"/>
                    <a:pt x="16986" y="21247"/>
                    <a:pt x="16986" y="20813"/>
                  </a:cubicBezTo>
                  <a:lnTo>
                    <a:pt x="16986" y="17663"/>
                  </a:lnTo>
                  <a:cubicBezTo>
                    <a:pt x="16986" y="17228"/>
                    <a:pt x="15719" y="16875"/>
                    <a:pt x="14155" y="16875"/>
                  </a:cubicBezTo>
                  <a:lnTo>
                    <a:pt x="21600" y="0"/>
                  </a:lnTo>
                  <a:lnTo>
                    <a:pt x="9909" y="16875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1855" y="1523591"/>
              <a:ext cx="1565390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Create a circle</a:t>
              </a:r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172" name="Shape 172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216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Code, cont.</a:t>
            </a:r>
          </a:p>
        </p:txBody>
      </p:sp>
      <p:sp>
        <p:nvSpPr>
          <p:cNvPr id="178" name="Shape 178"/>
          <p:cNvSpPr/>
          <p:nvPr/>
        </p:nvSpPr>
        <p:spPr>
          <a:xfrm>
            <a:off x="152400" y="190500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sp>
        <p:nvSpPr>
          <p:cNvPr id="179" name="Shape 179"/>
          <p:cNvSpPr/>
          <p:nvPr/>
        </p:nvSpPr>
        <p:spPr>
          <a:xfrm>
            <a:off x="1649145" y="1914257"/>
            <a:ext cx="192088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0537" y="285273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183"/>
          <p:cNvGrpSpPr/>
          <p:nvPr/>
        </p:nvGrpSpPr>
        <p:grpSpPr>
          <a:xfrm>
            <a:off x="6837362" y="2046287"/>
            <a:ext cx="1524001" cy="306388"/>
            <a:chOff x="0" y="0"/>
            <a:chExt cx="1524000" cy="306387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184" name="Shape 184"/>
          <p:cNvSpPr/>
          <p:nvPr/>
        </p:nvSpPr>
        <p:spPr>
          <a:xfrm>
            <a:off x="5724525" y="202088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sp>
        <p:nvSpPr>
          <p:cNvPr id="185" name="Shape 185"/>
          <p:cNvSpPr/>
          <p:nvPr/>
        </p:nvSpPr>
        <p:spPr>
          <a:xfrm flipH="1">
            <a:off x="6991350" y="223837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88" name="Group 188"/>
          <p:cNvGrpSpPr/>
          <p:nvPr/>
        </p:nvGrpSpPr>
        <p:grpSpPr>
          <a:xfrm>
            <a:off x="3151187" y="2727341"/>
            <a:ext cx="4083052" cy="931847"/>
            <a:chOff x="0" y="0"/>
            <a:chExt cx="4083051" cy="931846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4083052" cy="93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02" y="4673"/>
                  </a:moveTo>
                  <a:lnTo>
                    <a:pt x="2202" y="4673"/>
                  </a:lnTo>
                  <a:cubicBezTo>
                    <a:pt x="986" y="4673"/>
                    <a:pt x="0" y="5936"/>
                    <a:pt x="0" y="7494"/>
                  </a:cubicBezTo>
                  <a:lnTo>
                    <a:pt x="0" y="7494"/>
                  </a:lnTo>
                  <a:lnTo>
                    <a:pt x="0" y="18779"/>
                  </a:lnTo>
                  <a:cubicBezTo>
                    <a:pt x="0" y="20337"/>
                    <a:pt x="986" y="21600"/>
                    <a:pt x="2202" y="21600"/>
                  </a:cubicBezTo>
                  <a:lnTo>
                    <a:pt x="11009" y="21600"/>
                  </a:lnTo>
                  <a:cubicBezTo>
                    <a:pt x="12225" y="21600"/>
                    <a:pt x="13210" y="20337"/>
                    <a:pt x="13210" y="18779"/>
                  </a:cubicBezTo>
                  <a:lnTo>
                    <a:pt x="13210" y="11726"/>
                  </a:lnTo>
                  <a:lnTo>
                    <a:pt x="21600" y="0"/>
                  </a:lnTo>
                  <a:lnTo>
                    <a:pt x="13210" y="7494"/>
                  </a:lnTo>
                  <a:cubicBezTo>
                    <a:pt x="13210" y="5936"/>
                    <a:pt x="12225" y="4673"/>
                    <a:pt x="11009" y="4673"/>
                  </a:cubicBezTo>
                  <a:lnTo>
                    <a:pt x="7706" y="4673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91446" y="228338"/>
              <a:ext cx="2314246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Assign object reference to myCircle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189" name="Shape 189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3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Code, cont.</a:t>
            </a:r>
          </a:p>
        </p:txBody>
      </p:sp>
      <p:sp>
        <p:nvSpPr>
          <p:cNvPr id="195" name="Shape 195"/>
          <p:cNvSpPr/>
          <p:nvPr/>
        </p:nvSpPr>
        <p:spPr>
          <a:xfrm>
            <a:off x="152400" y="108585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pic>
        <p:nvPicPr>
          <p:cNvPr id="196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0537" y="203358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199"/>
          <p:cNvGrpSpPr/>
          <p:nvPr/>
        </p:nvGrpSpPr>
        <p:grpSpPr>
          <a:xfrm>
            <a:off x="6837362" y="1227137"/>
            <a:ext cx="1524001" cy="306388"/>
            <a:chOff x="0" y="0"/>
            <a:chExt cx="1524000" cy="306387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200" name="Shape 200"/>
          <p:cNvSpPr/>
          <p:nvPr/>
        </p:nvSpPr>
        <p:spPr>
          <a:xfrm>
            <a:off x="5724525" y="120173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sp>
        <p:nvSpPr>
          <p:cNvPr id="201" name="Shape 201"/>
          <p:cNvSpPr/>
          <p:nvPr/>
        </p:nvSpPr>
        <p:spPr>
          <a:xfrm flipH="1">
            <a:off x="6991350" y="141922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67797" y="1648934"/>
            <a:ext cx="1651000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6837362" y="3582987"/>
            <a:ext cx="1524001" cy="306388"/>
            <a:chOff x="0" y="0"/>
            <a:chExt cx="1524000" cy="306387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56111" y="15555"/>
              <a:ext cx="811778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no value</a:t>
              </a:r>
            </a:p>
          </p:txBody>
        </p:sp>
      </p:grpSp>
      <p:sp>
        <p:nvSpPr>
          <p:cNvPr id="206" name="Shape 206"/>
          <p:cNvSpPr/>
          <p:nvPr/>
        </p:nvSpPr>
        <p:spPr>
          <a:xfrm>
            <a:off x="5724525" y="3557587"/>
            <a:ext cx="122872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yourCircle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5646737" y="3830627"/>
            <a:ext cx="2843214" cy="1557349"/>
            <a:chOff x="0" y="0"/>
            <a:chExt cx="2843212" cy="1557347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2843213" cy="1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14664"/>
                  </a:moveTo>
                  <a:lnTo>
                    <a:pt x="3600" y="14664"/>
                  </a:lnTo>
                  <a:cubicBezTo>
                    <a:pt x="1612" y="14664"/>
                    <a:pt x="0" y="15182"/>
                    <a:pt x="0" y="15820"/>
                  </a:cubicBezTo>
                  <a:lnTo>
                    <a:pt x="0" y="15820"/>
                  </a:lnTo>
                  <a:lnTo>
                    <a:pt x="0" y="20444"/>
                  </a:lnTo>
                  <a:cubicBezTo>
                    <a:pt x="0" y="21082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1082"/>
                    <a:pt x="21600" y="20444"/>
                  </a:cubicBezTo>
                  <a:lnTo>
                    <a:pt x="21600" y="15820"/>
                  </a:lnTo>
                  <a:cubicBezTo>
                    <a:pt x="21600" y="15182"/>
                    <a:pt x="19988" y="14664"/>
                    <a:pt x="18000" y="14664"/>
                  </a:cubicBezTo>
                  <a:lnTo>
                    <a:pt x="9000" y="14664"/>
                  </a:lnTo>
                  <a:lnTo>
                    <a:pt x="9624" y="0"/>
                  </a:lnTo>
                  <a:lnTo>
                    <a:pt x="3600" y="14664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119" y="1075597"/>
              <a:ext cx="2634975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Declare yourCircle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10" name="Shape 210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841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Code, cont.</a:t>
            </a:r>
          </a:p>
        </p:txBody>
      </p:sp>
      <p:sp>
        <p:nvSpPr>
          <p:cNvPr id="216" name="Shape 216"/>
          <p:cNvSpPr/>
          <p:nvPr/>
        </p:nvSpPr>
        <p:spPr>
          <a:xfrm>
            <a:off x="152400" y="108585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pic>
        <p:nvPicPr>
          <p:cNvPr id="217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0537" y="203358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 220"/>
          <p:cNvGrpSpPr/>
          <p:nvPr/>
        </p:nvGrpSpPr>
        <p:grpSpPr>
          <a:xfrm>
            <a:off x="6837362" y="1227137"/>
            <a:ext cx="1524001" cy="306388"/>
            <a:chOff x="0" y="0"/>
            <a:chExt cx="1524000" cy="306387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5724525" y="120173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sp>
        <p:nvSpPr>
          <p:cNvPr id="222" name="Shape 222"/>
          <p:cNvSpPr/>
          <p:nvPr/>
        </p:nvSpPr>
        <p:spPr>
          <a:xfrm flipH="1">
            <a:off x="6991350" y="141922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25" name="Group 225"/>
          <p:cNvGrpSpPr/>
          <p:nvPr/>
        </p:nvGrpSpPr>
        <p:grpSpPr>
          <a:xfrm>
            <a:off x="6837362" y="3582987"/>
            <a:ext cx="1524001" cy="306388"/>
            <a:chOff x="0" y="0"/>
            <a:chExt cx="1524000" cy="306387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56111" y="15555"/>
              <a:ext cx="811778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no value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5724525" y="3557587"/>
            <a:ext cx="122872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yourCircle</a:t>
            </a:r>
          </a:p>
        </p:txBody>
      </p:sp>
      <p:sp>
        <p:nvSpPr>
          <p:cNvPr id="227" name="Shape 227"/>
          <p:cNvSpPr/>
          <p:nvPr/>
        </p:nvSpPr>
        <p:spPr>
          <a:xfrm>
            <a:off x="1950980" y="1644860"/>
            <a:ext cx="1268413" cy="307976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8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0725" y="435133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1" name="Group 231"/>
          <p:cNvGrpSpPr/>
          <p:nvPr/>
        </p:nvGrpSpPr>
        <p:grpSpPr>
          <a:xfrm>
            <a:off x="3573462" y="4684708"/>
            <a:ext cx="2513028" cy="895355"/>
            <a:chOff x="0" y="0"/>
            <a:chExt cx="2513027" cy="895353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2513028" cy="89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86" y="5860"/>
                  </a:moveTo>
                  <a:lnTo>
                    <a:pt x="2586" y="5860"/>
                  </a:lnTo>
                  <a:cubicBezTo>
                    <a:pt x="1158" y="5860"/>
                    <a:pt x="0" y="7034"/>
                    <a:pt x="0" y="8483"/>
                  </a:cubicBezTo>
                  <a:lnTo>
                    <a:pt x="0" y="8483"/>
                  </a:lnTo>
                  <a:lnTo>
                    <a:pt x="0" y="18977"/>
                  </a:lnTo>
                  <a:cubicBezTo>
                    <a:pt x="0" y="20425"/>
                    <a:pt x="1158" y="21600"/>
                    <a:pt x="2586" y="21600"/>
                  </a:cubicBezTo>
                  <a:lnTo>
                    <a:pt x="12929" y="21600"/>
                  </a:lnTo>
                  <a:cubicBezTo>
                    <a:pt x="14357" y="21600"/>
                    <a:pt x="15514" y="20425"/>
                    <a:pt x="15514" y="18977"/>
                  </a:cubicBezTo>
                  <a:lnTo>
                    <a:pt x="15514" y="12418"/>
                  </a:lnTo>
                  <a:lnTo>
                    <a:pt x="21600" y="0"/>
                  </a:lnTo>
                  <a:lnTo>
                    <a:pt x="15514" y="8483"/>
                  </a:lnTo>
                  <a:cubicBezTo>
                    <a:pt x="15514" y="7034"/>
                    <a:pt x="14357" y="5860"/>
                    <a:pt x="12929" y="5860"/>
                  </a:cubicBezTo>
                  <a:lnTo>
                    <a:pt x="9050" y="586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099" y="266784"/>
              <a:ext cx="1672790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Create a new Circle object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32" name="Shape 232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585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Code, cont.</a:t>
            </a:r>
          </a:p>
        </p:txBody>
      </p:sp>
      <p:sp>
        <p:nvSpPr>
          <p:cNvPr id="238" name="Shape 238"/>
          <p:cNvSpPr/>
          <p:nvPr/>
        </p:nvSpPr>
        <p:spPr>
          <a:xfrm>
            <a:off x="152400" y="108585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pic>
        <p:nvPicPr>
          <p:cNvPr id="239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0537" y="203358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 242"/>
          <p:cNvGrpSpPr/>
          <p:nvPr/>
        </p:nvGrpSpPr>
        <p:grpSpPr>
          <a:xfrm>
            <a:off x="6837362" y="1227137"/>
            <a:ext cx="1524001" cy="306388"/>
            <a:chOff x="0" y="0"/>
            <a:chExt cx="1524000" cy="306387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243" name="Shape 243"/>
          <p:cNvSpPr/>
          <p:nvPr/>
        </p:nvSpPr>
        <p:spPr>
          <a:xfrm>
            <a:off x="5724525" y="120173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sp>
        <p:nvSpPr>
          <p:cNvPr id="244" name="Shape 244"/>
          <p:cNvSpPr/>
          <p:nvPr/>
        </p:nvSpPr>
        <p:spPr>
          <a:xfrm flipH="1">
            <a:off x="6991350" y="141922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47" name="Group 247"/>
          <p:cNvGrpSpPr/>
          <p:nvPr/>
        </p:nvGrpSpPr>
        <p:grpSpPr>
          <a:xfrm>
            <a:off x="6837362" y="3582987"/>
            <a:ext cx="1524001" cy="306388"/>
            <a:chOff x="0" y="0"/>
            <a:chExt cx="1524000" cy="306387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248" name="Shape 248"/>
          <p:cNvSpPr/>
          <p:nvPr/>
        </p:nvSpPr>
        <p:spPr>
          <a:xfrm>
            <a:off x="5724525" y="3557587"/>
            <a:ext cx="122872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yourCircle</a:t>
            </a:r>
          </a:p>
        </p:txBody>
      </p:sp>
      <p:sp>
        <p:nvSpPr>
          <p:cNvPr id="249" name="Shape 249"/>
          <p:cNvSpPr/>
          <p:nvPr/>
        </p:nvSpPr>
        <p:spPr>
          <a:xfrm>
            <a:off x="1750745" y="1635756"/>
            <a:ext cx="230188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0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0725" y="435133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 253"/>
          <p:cNvGrpSpPr/>
          <p:nvPr/>
        </p:nvGrpSpPr>
        <p:grpSpPr>
          <a:xfrm>
            <a:off x="3343275" y="4102098"/>
            <a:ext cx="3694108" cy="709615"/>
            <a:chOff x="0" y="0"/>
            <a:chExt cx="3694107" cy="709614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3694108" cy="70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32" y="532"/>
                  </a:moveTo>
                  <a:lnTo>
                    <a:pt x="2432" y="532"/>
                  </a:lnTo>
                  <a:cubicBezTo>
                    <a:pt x="1089" y="532"/>
                    <a:pt x="0" y="2104"/>
                    <a:pt x="0" y="4043"/>
                  </a:cubicBezTo>
                  <a:lnTo>
                    <a:pt x="0" y="4043"/>
                  </a:lnTo>
                  <a:lnTo>
                    <a:pt x="0" y="18089"/>
                  </a:lnTo>
                  <a:cubicBezTo>
                    <a:pt x="0" y="20028"/>
                    <a:pt x="1089" y="21600"/>
                    <a:pt x="2432" y="21600"/>
                  </a:cubicBezTo>
                  <a:lnTo>
                    <a:pt x="12160" y="21600"/>
                  </a:lnTo>
                  <a:cubicBezTo>
                    <a:pt x="13503" y="21600"/>
                    <a:pt x="14592" y="20028"/>
                    <a:pt x="14592" y="18089"/>
                  </a:cubicBezTo>
                  <a:lnTo>
                    <a:pt x="14592" y="9310"/>
                  </a:lnTo>
                  <a:lnTo>
                    <a:pt x="21600" y="0"/>
                  </a:lnTo>
                  <a:lnTo>
                    <a:pt x="14592" y="4043"/>
                  </a:lnTo>
                  <a:cubicBezTo>
                    <a:pt x="14592" y="2104"/>
                    <a:pt x="13503" y="532"/>
                    <a:pt x="12160" y="532"/>
                  </a:cubicBezTo>
                  <a:lnTo>
                    <a:pt x="8512" y="532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91387" y="42810"/>
              <a:ext cx="2312776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Assign object reference to yourCircle</a:t>
              </a:r>
            </a:p>
          </p:txBody>
        </p:sp>
      </p:grpSp>
      <p:sp>
        <p:nvSpPr>
          <p:cNvPr id="254" name="Shape 254"/>
          <p:cNvSpPr/>
          <p:nvPr/>
        </p:nvSpPr>
        <p:spPr>
          <a:xfrm flipH="1">
            <a:off x="7107237" y="381317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57" name="Group 257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55" name="Shape 255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481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Code, cont.</a:t>
            </a:r>
          </a:p>
        </p:txBody>
      </p:sp>
      <p:sp>
        <p:nvSpPr>
          <p:cNvPr id="261" name="Shape 261"/>
          <p:cNvSpPr/>
          <p:nvPr/>
        </p:nvSpPr>
        <p:spPr>
          <a:xfrm>
            <a:off x="152400" y="1085850"/>
            <a:ext cx="4800600" cy="1415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Circle myCircle = new Circle(5.0);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Circle yourCircle = new Circle();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yourCircle.radius = 100;</a:t>
            </a:r>
          </a:p>
        </p:txBody>
      </p:sp>
      <p:pic>
        <p:nvPicPr>
          <p:cNvPr id="262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0537" y="204628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 265"/>
          <p:cNvGrpSpPr/>
          <p:nvPr/>
        </p:nvGrpSpPr>
        <p:grpSpPr>
          <a:xfrm>
            <a:off x="6837362" y="1227137"/>
            <a:ext cx="1524001" cy="306388"/>
            <a:chOff x="0" y="0"/>
            <a:chExt cx="1524000" cy="306387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266" name="Shape 266"/>
          <p:cNvSpPr/>
          <p:nvPr/>
        </p:nvSpPr>
        <p:spPr>
          <a:xfrm>
            <a:off x="5724525" y="1201737"/>
            <a:ext cx="113347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myCircle</a:t>
            </a:r>
          </a:p>
        </p:txBody>
      </p:sp>
      <p:sp>
        <p:nvSpPr>
          <p:cNvPr id="267" name="Shape 267"/>
          <p:cNvSpPr/>
          <p:nvPr/>
        </p:nvSpPr>
        <p:spPr>
          <a:xfrm flipH="1">
            <a:off x="6991350" y="141922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70" name="Group 270"/>
          <p:cNvGrpSpPr/>
          <p:nvPr/>
        </p:nvGrpSpPr>
        <p:grpSpPr>
          <a:xfrm>
            <a:off x="6837362" y="3582987"/>
            <a:ext cx="1524001" cy="306388"/>
            <a:chOff x="0" y="0"/>
            <a:chExt cx="1524000" cy="306387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524000" cy="3063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CCCC"/>
                  </a:solidFill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13" y="15555"/>
              <a:ext cx="1433174" cy="27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4" tIns="9144" rIns="9144" bIns="9144" numCol="1" anchor="ctr">
              <a:spAutoFit/>
            </a:bodyPr>
            <a:lstStyle>
              <a:lvl1pPr algn="ctr">
                <a:defRPr sz="1800">
                  <a:solidFill>
                    <a:srgbClr val="00CCCC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CCCC"/>
                  </a:solidFill>
                </a:rPr>
                <a:t>reference value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5724525" y="3557587"/>
            <a:ext cx="1228725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yourCircle</a:t>
            </a:r>
          </a:p>
        </p:txBody>
      </p:sp>
      <p:sp>
        <p:nvSpPr>
          <p:cNvPr id="272" name="Shape 272"/>
          <p:cNvSpPr/>
          <p:nvPr/>
        </p:nvSpPr>
        <p:spPr>
          <a:xfrm>
            <a:off x="146471" y="2217526"/>
            <a:ext cx="4456113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3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0725" y="4351337"/>
            <a:ext cx="2687638" cy="119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Group 276"/>
          <p:cNvGrpSpPr/>
          <p:nvPr/>
        </p:nvGrpSpPr>
        <p:grpSpPr>
          <a:xfrm>
            <a:off x="3035300" y="4849812"/>
            <a:ext cx="3078185" cy="806451"/>
            <a:chOff x="0" y="0"/>
            <a:chExt cx="3078184" cy="806449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3078185" cy="80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0" y="0"/>
                  </a:moveTo>
                  <a:lnTo>
                    <a:pt x="2920" y="0"/>
                  </a:lnTo>
                  <a:cubicBezTo>
                    <a:pt x="1308" y="0"/>
                    <a:pt x="0" y="1612"/>
                    <a:pt x="0" y="3600"/>
                  </a:cubicBezTo>
                  <a:lnTo>
                    <a:pt x="0" y="3600"/>
                  </a:lnTo>
                  <a:lnTo>
                    <a:pt x="0" y="18000"/>
                  </a:lnTo>
                  <a:cubicBezTo>
                    <a:pt x="0" y="19988"/>
                    <a:pt x="1308" y="21600"/>
                    <a:pt x="2920" y="21600"/>
                  </a:cubicBezTo>
                  <a:lnTo>
                    <a:pt x="14602" y="21600"/>
                  </a:lnTo>
                  <a:cubicBezTo>
                    <a:pt x="16215" y="21600"/>
                    <a:pt x="17523" y="19988"/>
                    <a:pt x="17523" y="18000"/>
                  </a:cubicBezTo>
                  <a:lnTo>
                    <a:pt x="17523" y="9000"/>
                  </a:lnTo>
                  <a:lnTo>
                    <a:pt x="21600" y="9099"/>
                  </a:lnTo>
                  <a:lnTo>
                    <a:pt x="17523" y="3600"/>
                  </a:lnTo>
                  <a:cubicBezTo>
                    <a:pt x="17523" y="1612"/>
                    <a:pt x="16215" y="0"/>
                    <a:pt x="14602" y="0"/>
                  </a:cubicBezTo>
                  <a:lnTo>
                    <a:pt x="10222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91446" y="29532"/>
              <a:ext cx="2314246" cy="764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Change radius in yourCircle</a:t>
              </a:r>
            </a:p>
          </p:txBody>
        </p:sp>
      </p:grpSp>
      <p:sp>
        <p:nvSpPr>
          <p:cNvPr id="277" name="Shape 277"/>
          <p:cNvSpPr/>
          <p:nvPr/>
        </p:nvSpPr>
        <p:spPr>
          <a:xfrm flipH="1">
            <a:off x="7107237" y="3813175"/>
            <a:ext cx="652463" cy="80645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80" name="Group 280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78" name="Shape 278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753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264524" y="6483951"/>
            <a:ext cx="1936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The this Keyword 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309562" y="1277937"/>
            <a:ext cx="8524876" cy="489426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20000"/>
              </a:lnSpc>
              <a:buChar char=""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The </a:t>
            </a:r>
            <a:r>
              <a:rPr sz="3200" u="sng" dirty="0">
                <a:solidFill>
                  <a:srgbClr val="FFC000"/>
                </a:solidFill>
              </a:rPr>
              <a:t>this</a:t>
            </a:r>
            <a:r>
              <a:rPr sz="3200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keyword is the name of a reference that refers to an object itself. One common use of the </a:t>
            </a:r>
            <a:r>
              <a:rPr sz="3200" u="sng" dirty="0">
                <a:solidFill>
                  <a:srgbClr val="FFC000"/>
                </a:solidFill>
              </a:rPr>
              <a:t>this</a:t>
            </a:r>
            <a:r>
              <a:rPr sz="3200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keyword is reference a class’s </a:t>
            </a:r>
            <a:r>
              <a:rPr sz="3200" i="1" dirty="0">
                <a:solidFill>
                  <a:srgbClr val="FFFFFF"/>
                </a:solidFill>
              </a:rPr>
              <a:t>hidden data fields</a:t>
            </a:r>
            <a:r>
              <a:rPr sz="3200" dirty="0">
                <a:solidFill>
                  <a:srgbClr val="FFFFFF"/>
                </a:solidFill>
              </a:rPr>
              <a:t>. </a:t>
            </a:r>
          </a:p>
          <a:p>
            <a:pPr lvl="0">
              <a:lnSpc>
                <a:spcPct val="120000"/>
              </a:lnSpc>
              <a:buChar char=""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Another common use of the </a:t>
            </a:r>
            <a:r>
              <a:rPr sz="3200" u="sng" dirty="0">
                <a:solidFill>
                  <a:srgbClr val="FFC000"/>
                </a:solidFill>
              </a:rPr>
              <a:t>this</a:t>
            </a:r>
            <a:r>
              <a:rPr sz="3200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keyword to enable a constructor to invoke another constructor of the same class. </a:t>
            </a:r>
          </a:p>
        </p:txBody>
      </p:sp>
    </p:spTree>
    <p:extLst>
      <p:ext uri="{BB962C8B-B14F-4D97-AF65-F5344CB8AC3E}">
        <p14:creationId xmlns:p14="http://schemas.microsoft.com/office/powerpoint/2010/main" val="4135703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-1" y="228600"/>
            <a:ext cx="9144002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Calling Overloaded Constructor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0" y="1143000"/>
            <a:ext cx="9144000" cy="5353050"/>
            <a:chOff x="0" y="0"/>
            <a:chExt cx="9144000" cy="5353050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9144000" cy="535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90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4000" cy="53530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43496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4" name="Shape 94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8191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Designing a Class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4294967295"/>
          </p:nvPr>
        </p:nvSpPr>
        <p:spPr>
          <a:xfrm>
            <a:off x="304800" y="1371600"/>
            <a:ext cx="88392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859536">
              <a:spcBef>
                <a:spcPts val="1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008" b="1" u="sng" dirty="0">
                <a:solidFill>
                  <a:srgbClr val="FFFFFF"/>
                </a:solidFill>
              </a:rPr>
              <a:t>Coherence:</a:t>
            </a:r>
            <a:r>
              <a:rPr sz="3008" dirty="0">
                <a:solidFill>
                  <a:srgbClr val="FFFFFF"/>
                </a:solidFill>
              </a:rPr>
              <a:t> </a:t>
            </a:r>
          </a:p>
          <a:p>
            <a:pPr marL="322325" lvl="0" indent="-322325" defTabSz="859536">
              <a:spcBef>
                <a:spcPts val="18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008" dirty="0">
                <a:solidFill>
                  <a:srgbClr val="FFFFFF"/>
                </a:solidFill>
              </a:rPr>
              <a:t>A class should describe a </a:t>
            </a:r>
            <a:r>
              <a:rPr sz="3008" dirty="0">
                <a:solidFill>
                  <a:srgbClr val="FFC000"/>
                </a:solidFill>
              </a:rPr>
              <a:t>single entity</a:t>
            </a:r>
            <a:r>
              <a:rPr sz="3008" dirty="0">
                <a:solidFill>
                  <a:srgbClr val="FFFFFF"/>
                </a:solidFill>
              </a:rPr>
              <a:t>, and all the class operations should logically fit together to support a coherent purpose. </a:t>
            </a:r>
          </a:p>
          <a:p>
            <a:pPr marL="322325" lvl="0" indent="-322325" defTabSz="859536">
              <a:spcBef>
                <a:spcPts val="18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008" dirty="0">
                <a:solidFill>
                  <a:srgbClr val="FFFFFF"/>
                </a:solidFill>
              </a:rPr>
              <a:t>You can use a class for students, for example, but you should not combine students and staff in the same class, because students and staff have different entities.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27</a:t>
            </a:r>
          </a:p>
        </p:txBody>
      </p:sp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99"/>
                </a:solidFill>
              </a:rPr>
              <a:t>Using the static Modifier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381000" y="1828800"/>
            <a:ext cx="8382000" cy="350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5762" lvl="0" indent="-385762" algn="just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 property that is shared by all the instances of the class should be declared as a </a:t>
            </a:r>
            <a:r>
              <a:rPr sz="3600" dirty="0">
                <a:solidFill>
                  <a:srgbClr val="FFC000"/>
                </a:solidFill>
              </a:rPr>
              <a:t>static</a:t>
            </a:r>
            <a:r>
              <a:rPr sz="3600" dirty="0">
                <a:solidFill>
                  <a:srgbClr val="FFFFFF"/>
                </a:solidFill>
              </a:rPr>
              <a:t> property.</a:t>
            </a:r>
            <a:r>
              <a:rPr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219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0000"/>
          </a:bodyPr>
          <a:lstStyle/>
          <a:p>
            <a:pPr lvl="0" defTabSz="768095">
              <a:defRPr sz="1800">
                <a:solidFill>
                  <a:srgbClr val="000000"/>
                </a:solidFill>
              </a:defRPr>
            </a:pPr>
            <a:r>
              <a:rPr lang="en-US" sz="3696" dirty="0" smtClean="0">
                <a:solidFill>
                  <a:srgbClr val="FFFF99"/>
                </a:solidFill>
              </a:rPr>
              <a:t/>
            </a:r>
            <a:br>
              <a:rPr lang="en-US" sz="3696" dirty="0" smtClean="0">
                <a:solidFill>
                  <a:srgbClr val="FFFF99"/>
                </a:solidFill>
              </a:rPr>
            </a:br>
            <a:r>
              <a:rPr lang="en-US" sz="3696" dirty="0" smtClean="0">
                <a:solidFill>
                  <a:srgbClr val="FFFF00"/>
                </a:solidFill>
              </a:rPr>
              <a:t>Static </a:t>
            </a:r>
            <a:r>
              <a:rPr lang="en-US" sz="3696" dirty="0" err="1" smtClean="0">
                <a:solidFill>
                  <a:srgbClr val="FFFF00"/>
                </a:solidFill>
              </a:rPr>
              <a:t>vs</a:t>
            </a:r>
            <a:r>
              <a:rPr lang="en-US" sz="3696" dirty="0" smtClean="0">
                <a:solidFill>
                  <a:srgbClr val="FFFF00"/>
                </a:solidFill>
              </a:rPr>
              <a:t> </a:t>
            </a:r>
            <a:r>
              <a:rPr sz="3696" dirty="0" smtClean="0">
                <a:solidFill>
                  <a:srgbClr val="FFFF00"/>
                </a:solidFill>
              </a:rPr>
              <a:t>Instance </a:t>
            </a:r>
            <a:r>
              <a:rPr lang="en-US" sz="3696" dirty="0">
                <a:solidFill>
                  <a:srgbClr val="FFFF00"/>
                </a:solidFill>
              </a:rPr>
              <a:t/>
            </a:r>
            <a:br>
              <a:rPr lang="en-US" sz="3696" dirty="0">
                <a:solidFill>
                  <a:srgbClr val="FFFF00"/>
                </a:solidFill>
              </a:rPr>
            </a:br>
            <a:endParaRPr sz="3696" dirty="0">
              <a:solidFill>
                <a:srgbClr val="FFFF00"/>
              </a:solidFill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609600" y="1793000"/>
            <a:ext cx="8001000" cy="4648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37" tIns="46037" rIns="46037" bIns="46037" anchor="ctr">
            <a:spAutoFit/>
          </a:bodyPr>
          <a:lstStyle/>
          <a:p>
            <a:pPr algn="just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Instance </a:t>
            </a:r>
            <a:r>
              <a:rPr sz="2600" dirty="0">
                <a:solidFill>
                  <a:srgbClr val="FFC000"/>
                </a:solidFill>
              </a:rPr>
              <a:t>variables</a:t>
            </a:r>
            <a:r>
              <a:rPr sz="2600" dirty="0">
                <a:solidFill>
                  <a:schemeClr val="bg1"/>
                </a:solidFill>
              </a:rPr>
              <a:t> belong to a specific </a:t>
            </a:r>
            <a:r>
              <a:rPr sz="2600" dirty="0" smtClean="0">
                <a:solidFill>
                  <a:schemeClr val="bg1"/>
                </a:solidFill>
              </a:rPr>
              <a:t>instance.</a:t>
            </a:r>
            <a:endParaRPr lang="en-US" sz="2600" dirty="0">
              <a:solidFill>
                <a:schemeClr val="bg1"/>
              </a:solidFill>
            </a:endParaRPr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sz="2600" dirty="0" smtClean="0">
                <a:solidFill>
                  <a:schemeClr val="bg1"/>
                </a:solidFill>
              </a:rPr>
              <a:t>Instance </a:t>
            </a:r>
            <a:r>
              <a:rPr sz="2600" dirty="0">
                <a:solidFill>
                  <a:srgbClr val="FFC000"/>
                </a:solidFill>
              </a:rPr>
              <a:t>methods</a:t>
            </a:r>
            <a:r>
              <a:rPr sz="2600" dirty="0">
                <a:solidFill>
                  <a:schemeClr val="bg1"/>
                </a:solidFill>
              </a:rPr>
              <a:t> are invoked by an instance of the </a:t>
            </a:r>
            <a:r>
              <a:rPr sz="2600" dirty="0" smtClean="0">
                <a:solidFill>
                  <a:schemeClr val="bg1"/>
                </a:solidFill>
              </a:rPr>
              <a:t>class.</a:t>
            </a:r>
            <a:endParaRPr lang="en-US" sz="2600" dirty="0">
              <a:solidFill>
                <a:schemeClr val="bg1"/>
              </a:solidFill>
            </a:endParaRPr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C000"/>
                </a:solidFill>
              </a:rPr>
              <a:t>Constants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are final variables </a:t>
            </a:r>
            <a:r>
              <a:rPr lang="en-US" sz="2600" dirty="0" smtClean="0">
                <a:solidFill>
                  <a:schemeClr val="bg1"/>
                </a:solidFill>
              </a:rPr>
              <a:t>that can’t be changed once defined. </a:t>
            </a:r>
            <a:endParaRPr lang="en-US" sz="26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FFFFFF"/>
              </a:solidFill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sz="2600" dirty="0">
                <a:solidFill>
                  <a:srgbClr val="92D050"/>
                </a:solidFill>
              </a:rPr>
              <a:t>variables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are shared by all the instances 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</a:rPr>
              <a:t>of the class.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sz="2600" dirty="0">
                <a:solidFill>
                  <a:srgbClr val="92D050"/>
                </a:solidFill>
              </a:rPr>
              <a:t>methods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are not tied to a specific object. </a:t>
            </a:r>
            <a:endParaRPr lang="en-US" sz="26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bg1"/>
                </a:solidFill>
              </a:rPr>
              <a:t>Static </a:t>
            </a:r>
            <a:r>
              <a:rPr lang="en-US" sz="2600" dirty="0">
                <a:solidFill>
                  <a:srgbClr val="92D050"/>
                </a:solidFill>
              </a:rPr>
              <a:t>constants </a:t>
            </a:r>
            <a:r>
              <a:rPr lang="en-US" sz="2600" dirty="0">
                <a:solidFill>
                  <a:schemeClr val="bg1"/>
                </a:solidFill>
              </a:rPr>
              <a:t>are final variables shared by all the instances of the class. 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43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99"/>
              </a:solidFill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381000" y="1828799"/>
            <a:ext cx="838200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3000" dirty="0" smtClean="0">
                <a:solidFill>
                  <a:srgbClr val="FFFFFF"/>
                </a:solidFill>
              </a:rPr>
              <a:t>Static </a:t>
            </a:r>
            <a:r>
              <a:rPr sz="3000" dirty="0">
                <a:solidFill>
                  <a:srgbClr val="FFFFFF"/>
                </a:solidFill>
              </a:rPr>
              <a:t>constants are final variables shared by all the instances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02716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99"/>
                </a:solidFill>
              </a:rPr>
              <a:t>Static Variables, Constants, </a:t>
            </a:r>
            <a:br>
              <a:rPr sz="4400" dirty="0">
                <a:solidFill>
                  <a:srgbClr val="FFFF99"/>
                </a:solidFill>
              </a:rPr>
            </a:br>
            <a:r>
              <a:rPr sz="4400" dirty="0">
                <a:solidFill>
                  <a:srgbClr val="FFFF99"/>
                </a:solidFill>
              </a:rPr>
              <a:t>and Methods, cont.</a:t>
            </a:r>
          </a:p>
        </p:txBody>
      </p:sp>
      <p:sp>
        <p:nvSpPr>
          <p:cNvPr id="529" name="Shape 529"/>
          <p:cNvSpPr/>
          <p:nvPr/>
        </p:nvSpPr>
        <p:spPr>
          <a:xfrm>
            <a:off x="381000" y="2209800"/>
            <a:ext cx="838200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8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bg1"/>
                </a:solidFill>
              </a:rPr>
              <a:t>T</a:t>
            </a:r>
            <a:r>
              <a:rPr sz="4800" dirty="0" smtClean="0">
                <a:solidFill>
                  <a:schemeClr val="bg1"/>
                </a:solidFill>
              </a:rPr>
              <a:t>o declare </a:t>
            </a:r>
            <a:r>
              <a:rPr sz="4800" dirty="0">
                <a:solidFill>
                  <a:schemeClr val="bg1"/>
                </a:solidFill>
              </a:rPr>
              <a:t>static variables, constants, and methods, use the </a:t>
            </a:r>
            <a:r>
              <a:rPr sz="4800" b="1" i="1" dirty="0">
                <a:solidFill>
                  <a:srgbClr val="FFC000"/>
                </a:solidFill>
              </a:rPr>
              <a:t>static</a:t>
            </a:r>
            <a:r>
              <a:rPr sz="4800" dirty="0">
                <a:solidFill>
                  <a:schemeClr val="bg1"/>
                </a:solidFill>
              </a:rPr>
              <a:t> modifier.</a:t>
            </a:r>
          </a:p>
        </p:txBody>
      </p:sp>
    </p:spTree>
    <p:extLst>
      <p:ext uri="{BB962C8B-B14F-4D97-AF65-F5344CB8AC3E}">
        <p14:creationId xmlns:p14="http://schemas.microsoft.com/office/powerpoint/2010/main" val="2220409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Static Variables, Constants, </a:t>
            </a:r>
            <a:br>
              <a:rPr sz="4400">
                <a:solidFill>
                  <a:srgbClr val="FFFF99"/>
                </a:solidFill>
              </a:rPr>
            </a:br>
            <a:r>
              <a:rPr sz="4400">
                <a:solidFill>
                  <a:srgbClr val="FFFF99"/>
                </a:solidFill>
              </a:rPr>
              <a:t>and Methods, cont.</a:t>
            </a:r>
          </a:p>
        </p:txBody>
      </p:sp>
      <p:grpSp>
        <p:nvGrpSpPr>
          <p:cNvPr id="535" name="Group 535"/>
          <p:cNvGrpSpPr/>
          <p:nvPr/>
        </p:nvGrpSpPr>
        <p:grpSpPr>
          <a:xfrm>
            <a:off x="0" y="1624012"/>
            <a:ext cx="9144000" cy="3132138"/>
            <a:chOff x="0" y="0"/>
            <a:chExt cx="9144000" cy="3132137"/>
          </a:xfrm>
        </p:grpSpPr>
        <p:sp>
          <p:nvSpPr>
            <p:cNvPr id="533" name="Shape 533"/>
            <p:cNvSpPr/>
            <p:nvPr/>
          </p:nvSpPr>
          <p:spPr>
            <a:xfrm>
              <a:off x="0" y="0"/>
              <a:ext cx="9144000" cy="31321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34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4000" cy="31321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6" name="Shape 536"/>
          <p:cNvSpPr/>
          <p:nvPr/>
        </p:nvSpPr>
        <p:spPr>
          <a:xfrm>
            <a:off x="128389" y="3162365"/>
            <a:ext cx="1261625" cy="1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28389" y="3479865"/>
            <a:ext cx="1615487" cy="1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440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22959">
              <a:defRPr sz="39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59">
                <a:solidFill>
                  <a:srgbClr val="FFFF99"/>
                </a:solidFill>
              </a:rPr>
              <a:t>Reference Data Fields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458200" cy="1295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The data fields can be of </a:t>
            </a:r>
            <a:r>
              <a:rPr sz="2800" dirty="0">
                <a:solidFill>
                  <a:srgbClr val="FFC000"/>
                </a:solidFill>
              </a:rPr>
              <a:t>reference types</a:t>
            </a:r>
            <a:r>
              <a:rPr sz="2800" dirty="0">
                <a:solidFill>
                  <a:srgbClr val="FFFFFF"/>
                </a:solidFill>
              </a:rPr>
              <a:t>. 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</a:rPr>
              <a:t>For </a:t>
            </a:r>
            <a:r>
              <a:rPr sz="2800" dirty="0">
                <a:solidFill>
                  <a:srgbClr val="FFFFFF"/>
                </a:solidFill>
              </a:rPr>
              <a:t>example, the following </a:t>
            </a:r>
            <a:r>
              <a:rPr sz="2800" u="sng" dirty="0">
                <a:solidFill>
                  <a:srgbClr val="FFFFFF"/>
                </a:solidFill>
              </a:rPr>
              <a:t>Student</a:t>
            </a:r>
            <a:r>
              <a:rPr sz="2800" dirty="0">
                <a:solidFill>
                  <a:srgbClr val="FFFFFF"/>
                </a:solidFill>
              </a:rPr>
              <a:t> class contains a data field </a:t>
            </a:r>
            <a:r>
              <a:rPr sz="2800" u="sng" dirty="0">
                <a:solidFill>
                  <a:srgbClr val="FFFFFF"/>
                </a:solidFill>
              </a:rPr>
              <a:t>name</a:t>
            </a:r>
            <a:r>
              <a:rPr sz="2800" dirty="0">
                <a:solidFill>
                  <a:srgbClr val="FFFFFF"/>
                </a:solidFill>
              </a:rPr>
              <a:t> of the </a:t>
            </a:r>
            <a:r>
              <a:rPr sz="2800" u="sng" dirty="0">
                <a:solidFill>
                  <a:srgbClr val="FFFFFF"/>
                </a:solidFill>
              </a:rPr>
              <a:t>String</a:t>
            </a:r>
            <a:r>
              <a:rPr sz="2800" dirty="0">
                <a:solidFill>
                  <a:srgbClr val="FFFFFF"/>
                </a:solidFill>
              </a:rPr>
              <a:t> type.</a:t>
            </a:r>
          </a:p>
        </p:txBody>
      </p:sp>
      <p:grpSp>
        <p:nvGrpSpPr>
          <p:cNvPr id="287" name="Group 287"/>
          <p:cNvGrpSpPr/>
          <p:nvPr/>
        </p:nvGrpSpPr>
        <p:grpSpPr>
          <a:xfrm>
            <a:off x="304800" y="2667000"/>
            <a:ext cx="8610600" cy="1828800"/>
            <a:chOff x="0" y="0"/>
            <a:chExt cx="8610600" cy="1828800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8610600" cy="1828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700"/>
                </a:spcBef>
                <a:defRPr sz="16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0"/>
              <a:ext cx="8610600" cy="1707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037" tIns="46037" rIns="46037" bIns="46037" numCol="1" anchor="t">
              <a:spAutoFit/>
            </a:bodyPr>
            <a:lstStyle/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public class Student {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String name; // name has default value null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int age; // age has default value 0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boolean isScienceMajor; // isScienceMajor has default value false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char gender; // c has default value '\u0000'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122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22959">
              <a:defRPr sz="39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59">
                <a:solidFill>
                  <a:srgbClr val="FFFF99"/>
                </a:solidFill>
              </a:rPr>
              <a:t>The null Value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SzTx/>
              <a:buNone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n-US" sz="36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6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FFFFFF"/>
                </a:solidFill>
              </a:rPr>
              <a:t>If </a:t>
            </a:r>
            <a:r>
              <a:rPr sz="3600" dirty="0">
                <a:solidFill>
                  <a:srgbClr val="FFFFFF"/>
                </a:solidFill>
              </a:rPr>
              <a:t>a data field of a reference type does not reference any object, the data field holds a special literal value, </a:t>
            </a:r>
            <a:r>
              <a:rPr sz="3600" i="1" dirty="0">
                <a:solidFill>
                  <a:srgbClr val="FFC000"/>
                </a:solidFill>
              </a:rPr>
              <a:t>null</a:t>
            </a:r>
            <a:r>
              <a:rPr sz="36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912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22959">
              <a:defRPr sz="39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59">
                <a:solidFill>
                  <a:srgbClr val="FFFF99"/>
                </a:solidFill>
              </a:rPr>
              <a:t>Default Value for a Data Field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2057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defTabSz="905255">
              <a:lnSpc>
                <a:spcPct val="80000"/>
              </a:lnSpc>
              <a:buSzTx/>
              <a:buNone/>
              <a:defRPr sz="3168"/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</a:rPr>
              <a:t>The default value of a data field is null for a reference type, 0 for a numeric type, false for a </a:t>
            </a:r>
            <a:r>
              <a:rPr sz="3168" dirty="0" err="1">
                <a:solidFill>
                  <a:srgbClr val="FFFFFF"/>
                </a:solidFill>
              </a:rPr>
              <a:t>boolean</a:t>
            </a:r>
            <a:r>
              <a:rPr sz="3168" dirty="0">
                <a:solidFill>
                  <a:srgbClr val="FFFFFF"/>
                </a:solidFill>
              </a:rPr>
              <a:t> type, and '\u0000' for a char type. However, Java assigns no default value to a local variable inside a method. </a:t>
            </a:r>
          </a:p>
        </p:txBody>
      </p:sp>
      <p:grpSp>
        <p:nvGrpSpPr>
          <p:cNvPr id="298" name="Group 298"/>
          <p:cNvGrpSpPr/>
          <p:nvPr/>
        </p:nvGrpSpPr>
        <p:grpSpPr>
          <a:xfrm>
            <a:off x="228599" y="3276600"/>
            <a:ext cx="8763002" cy="2743200"/>
            <a:chOff x="0" y="0"/>
            <a:chExt cx="8763000" cy="2743200"/>
          </a:xfrm>
        </p:grpSpPr>
        <p:sp>
          <p:nvSpPr>
            <p:cNvPr id="296" name="Shape 296"/>
            <p:cNvSpPr/>
            <p:nvPr/>
          </p:nvSpPr>
          <p:spPr>
            <a:xfrm>
              <a:off x="-1" y="0"/>
              <a:ext cx="8763002" cy="2743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700"/>
                </a:spcBef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0"/>
              <a:ext cx="8763002" cy="2539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037" tIns="46037" rIns="46037" bIns="46037" numCol="1" anchor="t">
              <a:spAutoFit/>
            </a:bodyPr>
            <a:lstStyle/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public class Test {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public static void main(String[] args) {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 Student student = new Student();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 System.out.println("name? " + student.name); 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 System.out.println("age? " + student.age); 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 System.out.println("isScienceMajor? " + student.isScienceMajor); 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 System.out.println("gender? " + student.gender); 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</a:p>
            <a:p>
              <a:pPr lvl="0">
                <a:spcBef>
                  <a:spcPts val="3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152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22959">
              <a:defRPr sz="39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59">
                <a:solidFill>
                  <a:srgbClr val="FFFF99"/>
                </a:solidFill>
              </a:rPr>
              <a:t>Example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8610600" cy="26670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int x; // x has no default value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String y; // y has no default value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System.out.println("x is " + x);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System.out.println("y is " + y);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2819399" y="3886200"/>
            <a:ext cx="2133601" cy="1676400"/>
          </a:xfrm>
          <a:prstGeom prst="line">
            <a:avLst/>
          </a:prstGeom>
          <a:ln w="12700">
            <a:solidFill>
              <a:srgbClr val="FF0000"/>
            </a:solidFill>
            <a:round/>
            <a:head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 flipH="1">
            <a:off x="3047999" y="4267200"/>
            <a:ext cx="1905001" cy="1295400"/>
          </a:xfrm>
          <a:prstGeom prst="line">
            <a:avLst/>
          </a:prstGeom>
          <a:ln w="12700">
            <a:solidFill>
              <a:srgbClr val="FF0000"/>
            </a:solidFill>
            <a:round/>
            <a:head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438400" y="5638800"/>
            <a:ext cx="342900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Compilation error: variables not initialized</a:t>
            </a:r>
          </a:p>
        </p:txBody>
      </p:sp>
      <p:sp>
        <p:nvSpPr>
          <p:cNvPr id="306" name="Shape 306"/>
          <p:cNvSpPr/>
          <p:nvPr/>
        </p:nvSpPr>
        <p:spPr>
          <a:xfrm>
            <a:off x="381000" y="1219200"/>
            <a:ext cx="8610600" cy="92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>
              <a:lnSpc>
                <a:spcPct val="80000"/>
              </a:lnSpc>
              <a:spcBef>
                <a:spcPts val="7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Java assigns no default value to a local variable inside a method. </a:t>
            </a:r>
          </a:p>
        </p:txBody>
      </p:sp>
    </p:spTree>
    <p:extLst>
      <p:ext uri="{BB962C8B-B14F-4D97-AF65-F5344CB8AC3E}">
        <p14:creationId xmlns:p14="http://schemas.microsoft.com/office/powerpoint/2010/main" val="4240735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-1" y="381000"/>
            <a:ext cx="9144002" cy="1047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493776">
              <a:defRPr sz="1800">
                <a:solidFill>
                  <a:srgbClr val="000000"/>
                </a:solidFill>
              </a:defRPr>
            </a:pPr>
            <a:r>
              <a:rPr sz="2160">
                <a:solidFill>
                  <a:srgbClr val="FFFF99"/>
                </a:solidFill>
              </a:rPr>
              <a:t>Differences between Variables of </a:t>
            </a:r>
            <a:br>
              <a:rPr sz="2160">
                <a:solidFill>
                  <a:srgbClr val="FFFF99"/>
                </a:solidFill>
              </a:rPr>
            </a:br>
            <a:r>
              <a:rPr sz="2160">
                <a:solidFill>
                  <a:srgbClr val="FFFF99"/>
                </a:solidFill>
              </a:rPr>
              <a:t>Primitive Data Types and Object Types</a:t>
            </a:r>
            <a:br>
              <a:rPr sz="2160">
                <a:solidFill>
                  <a:srgbClr val="FFFF99"/>
                </a:solidFill>
              </a:rPr>
            </a:br>
            <a:endParaRPr sz="2160">
              <a:solidFill>
                <a:srgbClr val="FFFF99"/>
              </a:solidFill>
            </a:endParaRPr>
          </a:p>
        </p:txBody>
      </p:sp>
      <p:grpSp>
        <p:nvGrpSpPr>
          <p:cNvPr id="312" name="Group 312"/>
          <p:cNvGrpSpPr/>
          <p:nvPr/>
        </p:nvGrpSpPr>
        <p:grpSpPr>
          <a:xfrm>
            <a:off x="304800" y="1752600"/>
            <a:ext cx="8610600" cy="2124075"/>
            <a:chOff x="0" y="0"/>
            <a:chExt cx="8610600" cy="2124075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8610600" cy="21240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11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10600" cy="2124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09768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8191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Designing a Class, cont.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4294967295"/>
          </p:nvPr>
        </p:nvSpPr>
        <p:spPr>
          <a:xfrm>
            <a:off x="304800" y="1371600"/>
            <a:ext cx="88392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886968">
              <a:spcBef>
                <a:spcPts val="16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716" b="1" u="sng" dirty="0">
                <a:solidFill>
                  <a:srgbClr val="FFFFFF"/>
                </a:solidFill>
              </a:rPr>
              <a:t>Separating responsibilities:</a:t>
            </a:r>
            <a:endParaRPr sz="2716" dirty="0">
              <a:solidFill>
                <a:srgbClr val="FFFFFF"/>
              </a:solidFill>
            </a:endParaRPr>
          </a:p>
          <a:p>
            <a:pPr marL="291036" lvl="0" indent="-291036" algn="just" defTabSz="886968">
              <a:spcBef>
                <a:spcPts val="1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716" dirty="0">
                <a:solidFill>
                  <a:srgbClr val="FFFFFF"/>
                </a:solidFill>
              </a:rPr>
              <a:t>A single entity with too many responsibilities can be broken into several classes to separate responsibilities. </a:t>
            </a:r>
          </a:p>
          <a:p>
            <a:pPr marL="291036" lvl="0" indent="-291036" algn="just" defTabSz="886968">
              <a:spcBef>
                <a:spcPts val="1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716" dirty="0">
                <a:solidFill>
                  <a:srgbClr val="FFFFFF"/>
                </a:solidFill>
              </a:rPr>
              <a:t>The classes </a:t>
            </a:r>
            <a:r>
              <a:rPr sz="2716" u="sng" dirty="0">
                <a:solidFill>
                  <a:srgbClr val="FFFFFF"/>
                </a:solidFill>
              </a:rPr>
              <a:t>String</a:t>
            </a:r>
            <a:r>
              <a:rPr sz="2716" dirty="0">
                <a:solidFill>
                  <a:srgbClr val="FFFFFF"/>
                </a:solidFill>
              </a:rPr>
              <a:t>, </a:t>
            </a:r>
            <a:r>
              <a:rPr sz="2716" u="sng" dirty="0" err="1">
                <a:solidFill>
                  <a:srgbClr val="FFFFFF"/>
                </a:solidFill>
              </a:rPr>
              <a:t>StringBuilder</a:t>
            </a:r>
            <a:r>
              <a:rPr sz="2716" dirty="0">
                <a:solidFill>
                  <a:srgbClr val="FFFFFF"/>
                </a:solidFill>
              </a:rPr>
              <a:t>, and </a:t>
            </a:r>
            <a:r>
              <a:rPr sz="2716" u="sng" dirty="0" err="1">
                <a:solidFill>
                  <a:srgbClr val="FFFFFF"/>
                </a:solidFill>
              </a:rPr>
              <a:t>StringBuffer</a:t>
            </a:r>
            <a:r>
              <a:rPr sz="2716" dirty="0">
                <a:solidFill>
                  <a:srgbClr val="FFFFFF"/>
                </a:solidFill>
              </a:rPr>
              <a:t> all deal with strings, for example, but have different responsibilities. </a:t>
            </a:r>
          </a:p>
          <a:p>
            <a:pPr marL="291036" lvl="0" indent="-291036" algn="just" defTabSz="886968">
              <a:spcBef>
                <a:spcPts val="1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716" dirty="0">
                <a:solidFill>
                  <a:srgbClr val="FFFFFF"/>
                </a:solidFill>
              </a:rPr>
              <a:t>The </a:t>
            </a:r>
            <a:r>
              <a:rPr sz="2716" u="sng" dirty="0">
                <a:solidFill>
                  <a:srgbClr val="FFFFFF"/>
                </a:solidFill>
              </a:rPr>
              <a:t>String</a:t>
            </a:r>
            <a:r>
              <a:rPr sz="2716" dirty="0">
                <a:solidFill>
                  <a:srgbClr val="FFFFFF"/>
                </a:solidFill>
              </a:rPr>
              <a:t> class deals with </a:t>
            </a:r>
            <a:r>
              <a:rPr sz="2716" dirty="0">
                <a:solidFill>
                  <a:srgbClr val="FFC000"/>
                </a:solidFill>
              </a:rPr>
              <a:t>immutable</a:t>
            </a:r>
            <a:r>
              <a:rPr sz="2716" dirty="0">
                <a:solidFill>
                  <a:srgbClr val="FFFFFF"/>
                </a:solidFill>
              </a:rPr>
              <a:t> strings, the </a:t>
            </a:r>
            <a:r>
              <a:rPr sz="2716" u="sng" dirty="0" err="1">
                <a:solidFill>
                  <a:srgbClr val="FFFFFF"/>
                </a:solidFill>
              </a:rPr>
              <a:t>StringBuilder</a:t>
            </a:r>
            <a:r>
              <a:rPr sz="2716" dirty="0">
                <a:solidFill>
                  <a:srgbClr val="FFFFFF"/>
                </a:solidFill>
              </a:rPr>
              <a:t> class is for creating </a:t>
            </a:r>
            <a:r>
              <a:rPr sz="2716" dirty="0">
                <a:solidFill>
                  <a:srgbClr val="FFC000"/>
                </a:solidFill>
              </a:rPr>
              <a:t>mutable</a:t>
            </a:r>
            <a:r>
              <a:rPr sz="2716" dirty="0">
                <a:solidFill>
                  <a:srgbClr val="FFFFFF"/>
                </a:solidFill>
              </a:rPr>
              <a:t> strings, and the </a:t>
            </a:r>
            <a:r>
              <a:rPr sz="2716" u="sng" dirty="0" err="1">
                <a:solidFill>
                  <a:srgbClr val="FFFFFF"/>
                </a:solidFill>
              </a:rPr>
              <a:t>StringBuffer</a:t>
            </a:r>
            <a:r>
              <a:rPr sz="2716" dirty="0">
                <a:solidFill>
                  <a:srgbClr val="FFFFFF"/>
                </a:solidFill>
              </a:rPr>
              <a:t> class is similar to </a:t>
            </a:r>
            <a:r>
              <a:rPr sz="2716" u="sng" dirty="0" err="1">
                <a:solidFill>
                  <a:srgbClr val="FFFFFF"/>
                </a:solidFill>
              </a:rPr>
              <a:t>StringBuilder</a:t>
            </a:r>
            <a:r>
              <a:rPr sz="2716" dirty="0">
                <a:solidFill>
                  <a:srgbClr val="FFFFFF"/>
                </a:solidFill>
              </a:rPr>
              <a:t> except that </a:t>
            </a:r>
            <a:r>
              <a:rPr sz="2716" u="sng" dirty="0" err="1">
                <a:solidFill>
                  <a:srgbClr val="FFFFFF"/>
                </a:solidFill>
              </a:rPr>
              <a:t>StringBuffer</a:t>
            </a:r>
            <a:r>
              <a:rPr sz="2716" dirty="0">
                <a:solidFill>
                  <a:srgbClr val="FFFFFF"/>
                </a:solidFill>
              </a:rPr>
              <a:t> contains </a:t>
            </a:r>
            <a:r>
              <a:rPr sz="2716" dirty="0">
                <a:solidFill>
                  <a:srgbClr val="FFC000"/>
                </a:solidFill>
              </a:rPr>
              <a:t>synchronized</a:t>
            </a:r>
            <a:r>
              <a:rPr sz="2716" dirty="0">
                <a:solidFill>
                  <a:srgbClr val="FFFFFF"/>
                </a:solidFill>
              </a:rPr>
              <a:t> methods for updating strings.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Copying Variables of Primitive Data Types and Object Types</a:t>
            </a:r>
          </a:p>
        </p:txBody>
      </p:sp>
      <p:grpSp>
        <p:nvGrpSpPr>
          <p:cNvPr id="318" name="Group 318"/>
          <p:cNvGrpSpPr/>
          <p:nvPr/>
        </p:nvGrpSpPr>
        <p:grpSpPr>
          <a:xfrm>
            <a:off x="155575" y="1662112"/>
            <a:ext cx="3763963" cy="2090738"/>
            <a:chOff x="0" y="0"/>
            <a:chExt cx="3763962" cy="2090737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3763963" cy="20907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17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763963" cy="2090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1" name="Group 321"/>
          <p:cNvGrpSpPr/>
          <p:nvPr/>
        </p:nvGrpSpPr>
        <p:grpSpPr>
          <a:xfrm>
            <a:off x="3689350" y="3621087"/>
            <a:ext cx="5340350" cy="2703513"/>
            <a:chOff x="0" y="0"/>
            <a:chExt cx="5340350" cy="2703512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5340350" cy="27035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20" name="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40350" cy="2703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54025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8191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Designing a Class, cont.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685800" y="1371600"/>
            <a:ext cx="7924800" cy="480060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>
              <a:spcBef>
                <a:spcPts val="19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u="sng" dirty="0" smtClean="0">
                <a:solidFill>
                  <a:schemeClr val="bg1"/>
                </a:solidFill>
              </a:rPr>
              <a:t>Naming, Placing &amp; Initializing:</a:t>
            </a:r>
          </a:p>
          <a:p>
            <a:pPr lvl="0" algn="just">
              <a:spcBef>
                <a:spcPts val="19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000" dirty="0" smtClean="0">
                <a:solidFill>
                  <a:srgbClr val="FFFFFF"/>
                </a:solidFill>
              </a:rPr>
              <a:t>Follow </a:t>
            </a:r>
            <a:r>
              <a:rPr sz="3000" dirty="0">
                <a:solidFill>
                  <a:srgbClr val="FFFFFF"/>
                </a:solidFill>
              </a:rPr>
              <a:t>standard Java programming style and naming conventions. Choose informative names for classes, data fields, and methods. </a:t>
            </a:r>
          </a:p>
          <a:p>
            <a:pPr lvl="0" algn="just">
              <a:spcBef>
                <a:spcPts val="19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Always place the data declaration before the constructor, and place constructors before methods. </a:t>
            </a:r>
          </a:p>
          <a:p>
            <a:pPr lvl="0" algn="just">
              <a:spcBef>
                <a:spcPts val="19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Always provide a constructor and initialize variables to avoid programming errors.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Using Visibility Modifiers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4294967295"/>
          </p:nvPr>
        </p:nvSpPr>
        <p:spPr>
          <a:xfrm>
            <a:off x="-1" y="1219200"/>
            <a:ext cx="8763002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822959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520" b="1" u="sng" dirty="0" smtClean="0">
                <a:solidFill>
                  <a:srgbClr val="FFFFFF"/>
                </a:solidFill>
              </a:rPr>
              <a:t>Private, Public &amp; Protected:</a:t>
            </a:r>
          </a:p>
          <a:p>
            <a:pPr marL="270033" lvl="0" indent="-270033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lang="en-US" sz="2520" dirty="0"/>
          </a:p>
          <a:p>
            <a:pPr marL="270033" lvl="0" indent="-270033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520" dirty="0" smtClean="0">
                <a:solidFill>
                  <a:srgbClr val="FFFFFF"/>
                </a:solidFill>
              </a:rPr>
              <a:t>Each </a:t>
            </a:r>
            <a:r>
              <a:rPr sz="2520" dirty="0">
                <a:solidFill>
                  <a:srgbClr val="FFFFFF"/>
                </a:solidFill>
              </a:rPr>
              <a:t>class can present two contracts – one for the users of the class and one for the extenders of the class. </a:t>
            </a:r>
          </a:p>
          <a:p>
            <a:pPr marL="308609" lvl="0" indent="-308609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sz="2520" dirty="0">
              <a:solidFill>
                <a:srgbClr val="FFFFFF"/>
              </a:solidFill>
            </a:endParaRPr>
          </a:p>
          <a:p>
            <a:pPr marL="270033" lvl="0" indent="-270033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Make the fields </a:t>
            </a:r>
            <a:r>
              <a:rPr sz="2520" dirty="0">
                <a:solidFill>
                  <a:srgbClr val="FFC000"/>
                </a:solidFill>
              </a:rPr>
              <a:t>private</a:t>
            </a:r>
            <a:r>
              <a:rPr sz="2520" dirty="0">
                <a:solidFill>
                  <a:srgbClr val="FFFFFF"/>
                </a:solidFill>
              </a:rPr>
              <a:t> and </a:t>
            </a:r>
            <a:r>
              <a:rPr sz="2520" dirty="0" err="1">
                <a:solidFill>
                  <a:srgbClr val="FFFFFF"/>
                </a:solidFill>
              </a:rPr>
              <a:t>accessor</a:t>
            </a:r>
            <a:r>
              <a:rPr sz="2520" dirty="0">
                <a:solidFill>
                  <a:srgbClr val="FFFFFF"/>
                </a:solidFill>
              </a:rPr>
              <a:t> methods </a:t>
            </a:r>
            <a:r>
              <a:rPr sz="2520" dirty="0">
                <a:solidFill>
                  <a:srgbClr val="FFC000"/>
                </a:solidFill>
              </a:rPr>
              <a:t>public</a:t>
            </a:r>
            <a:r>
              <a:rPr sz="2520" dirty="0">
                <a:solidFill>
                  <a:srgbClr val="FFFFFF"/>
                </a:solidFill>
              </a:rPr>
              <a:t> if they are intended for the users of the class. </a:t>
            </a:r>
          </a:p>
          <a:p>
            <a:pPr marL="308609" lvl="0" indent="-308609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sz="2520" dirty="0">
              <a:solidFill>
                <a:srgbClr val="FFFFFF"/>
              </a:solidFill>
            </a:endParaRPr>
          </a:p>
          <a:p>
            <a:pPr marL="270033" lvl="0" indent="-270033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Make the fields or method </a:t>
            </a:r>
            <a:r>
              <a:rPr sz="2520" dirty="0">
                <a:solidFill>
                  <a:srgbClr val="FFC000"/>
                </a:solidFill>
              </a:rPr>
              <a:t>protected</a:t>
            </a:r>
            <a:r>
              <a:rPr sz="2520" dirty="0">
                <a:solidFill>
                  <a:srgbClr val="FFFFFF"/>
                </a:solidFill>
              </a:rPr>
              <a:t> if they are intended for extenders of the class. </a:t>
            </a:r>
            <a:endParaRPr lang="en-US" sz="2520" dirty="0" smtClean="0">
              <a:solidFill>
                <a:srgbClr val="FFFFFF"/>
              </a:solidFill>
            </a:endParaRPr>
          </a:p>
          <a:p>
            <a:pPr marL="270033" lvl="0" indent="-270033" defTabSz="822959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lang="en-US" sz="2520" dirty="0"/>
          </a:p>
          <a:p>
            <a:pPr marL="0" lvl="0" indent="0" algn="r" defTabSz="822959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520" b="1" dirty="0" smtClean="0">
                <a:solidFill>
                  <a:srgbClr val="FFFFFF"/>
                </a:solidFill>
              </a:rPr>
              <a:t>-P.T.O</a:t>
            </a:r>
            <a:endParaRPr sz="2520" b="1" dirty="0">
              <a:solidFill>
                <a:srgbClr val="FFFFFF"/>
              </a:solidFill>
            </a:endParaRPr>
          </a:p>
          <a:p>
            <a:pPr marL="0" lvl="0" indent="0" defTabSz="822959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sz="25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26</a:t>
            </a:r>
          </a:p>
        </p:txBody>
      </p:sp>
      <p:sp>
        <p:nvSpPr>
          <p:cNvPr id="114" name="Shape 114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99"/>
                </a:solidFill>
              </a:rPr>
              <a:t>Using Visibility </a:t>
            </a:r>
            <a:r>
              <a:rPr sz="4400" dirty="0" smtClean="0">
                <a:solidFill>
                  <a:srgbClr val="FFFF99"/>
                </a:solidFill>
              </a:rPr>
              <a:t>Modifiers</a:t>
            </a:r>
            <a:endParaRPr sz="4400" dirty="0">
              <a:solidFill>
                <a:srgbClr val="FFFF99"/>
              </a:solidFill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body" idx="4294967295"/>
          </p:nvPr>
        </p:nvSpPr>
        <p:spPr>
          <a:xfrm>
            <a:off x="-1" y="1295400"/>
            <a:ext cx="9144002" cy="59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 class should use the private modifier to hide its data from </a:t>
            </a:r>
            <a:r>
              <a:rPr sz="3200" dirty="0">
                <a:solidFill>
                  <a:srgbClr val="FFC000"/>
                </a:solidFill>
              </a:rPr>
              <a:t>direct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access</a:t>
            </a:r>
            <a:r>
              <a:rPr sz="3200" dirty="0">
                <a:solidFill>
                  <a:srgbClr val="FFFFFF"/>
                </a:solidFill>
              </a:rPr>
              <a:t> by clients. </a:t>
            </a:r>
          </a:p>
          <a:p>
            <a:pPr lvl="0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You can use </a:t>
            </a:r>
            <a:r>
              <a:rPr sz="3200" dirty="0">
                <a:solidFill>
                  <a:srgbClr val="FFC000"/>
                </a:solidFill>
              </a:rPr>
              <a:t>get</a:t>
            </a:r>
            <a:r>
              <a:rPr sz="3200" dirty="0">
                <a:solidFill>
                  <a:srgbClr val="FFFFFF"/>
                </a:solidFill>
              </a:rPr>
              <a:t> methods and </a:t>
            </a:r>
            <a:r>
              <a:rPr sz="3200" dirty="0">
                <a:solidFill>
                  <a:srgbClr val="FFC000"/>
                </a:solidFill>
              </a:rPr>
              <a:t>set</a:t>
            </a:r>
            <a:r>
              <a:rPr sz="3200" dirty="0">
                <a:solidFill>
                  <a:srgbClr val="FFFFFF"/>
                </a:solidFill>
              </a:rPr>
              <a:t> methods to provide users with access to the private data, but only to private data you want the user to see or to modify.</a:t>
            </a:r>
          </a:p>
          <a:p>
            <a:pPr lvl="0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 class should also </a:t>
            </a:r>
            <a:r>
              <a:rPr sz="3200" dirty="0">
                <a:solidFill>
                  <a:srgbClr val="FFC000"/>
                </a:solidFill>
              </a:rPr>
              <a:t>hide</a:t>
            </a:r>
            <a:r>
              <a:rPr sz="3200" dirty="0">
                <a:solidFill>
                  <a:srgbClr val="FFFFFF"/>
                </a:solidFill>
              </a:rPr>
              <a:t> methods not intended for client use.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99"/>
                </a:solidFill>
              </a:rPr>
              <a:t>Visibility (</a:t>
            </a:r>
            <a:r>
              <a:rPr sz="4400" dirty="0" smtClean="0">
                <a:solidFill>
                  <a:srgbClr val="FFFF99"/>
                </a:solidFill>
              </a:rPr>
              <a:t>Access</a:t>
            </a:r>
            <a:r>
              <a:rPr lang="en-US" sz="4400" dirty="0" smtClean="0">
                <a:solidFill>
                  <a:srgbClr val="FFFF99"/>
                </a:solidFill>
              </a:rPr>
              <a:t>)</a:t>
            </a:r>
            <a:r>
              <a:rPr sz="4400" dirty="0" smtClean="0">
                <a:solidFill>
                  <a:srgbClr val="FFFF99"/>
                </a:solidFill>
              </a:rPr>
              <a:t> </a:t>
            </a:r>
            <a:r>
              <a:rPr sz="4400" dirty="0">
                <a:solidFill>
                  <a:srgbClr val="FFFF99"/>
                </a:solidFill>
              </a:rPr>
              <a:t>Modifiers</a:t>
            </a:r>
          </a:p>
        </p:txBody>
      </p:sp>
      <p:sp>
        <p:nvSpPr>
          <p:cNvPr id="541" name="Shape 541"/>
          <p:cNvSpPr/>
          <p:nvPr/>
        </p:nvSpPr>
        <p:spPr>
          <a:xfrm>
            <a:off x="304800" y="1828800"/>
            <a:ext cx="8686800" cy="375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lvl="0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3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3200" dirty="0">
                <a:solidFill>
                  <a:srgbClr val="FFFFFF"/>
                </a:solidFill>
              </a:rPr>
              <a:t>The class, data, or method is visible to any class in any package. </a:t>
            </a:r>
          </a:p>
          <a:p>
            <a:pPr lvl="0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sz="3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200" dirty="0">
                <a:solidFill>
                  <a:srgbClr val="FFFFFF"/>
                </a:solidFill>
              </a:rPr>
              <a:t> The data or methods can be accessed only by the declaring class.	</a:t>
            </a:r>
          </a:p>
          <a:p>
            <a:pPr lvl="0">
              <a:spcBef>
                <a:spcPts val="3600"/>
              </a:spcBef>
              <a:buClr>
                <a:srgbClr val="FFFF99"/>
              </a:buClr>
              <a:buFont typeface="Helvetica"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sz="3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200" dirty="0">
                <a:solidFill>
                  <a:srgbClr val="FFFFFF"/>
                </a:solidFill>
              </a:rPr>
              <a:t> the class, variable, or method can be accessed by any class in the same package. </a:t>
            </a:r>
          </a:p>
        </p:txBody>
      </p:sp>
    </p:spTree>
    <p:extLst>
      <p:ext uri="{BB962C8B-B14F-4D97-AF65-F5344CB8AC3E}">
        <p14:creationId xmlns:p14="http://schemas.microsoft.com/office/powerpoint/2010/main" val="3569819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461962" y="5233987"/>
            <a:ext cx="8415338" cy="110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The private modifier restricts access to within a class, the default modifier restricts access to within a package, and the public modifier enables unrestricted access. </a:t>
            </a:r>
          </a:p>
        </p:txBody>
      </p:sp>
      <p:grpSp>
        <p:nvGrpSpPr>
          <p:cNvPr id="547" name="Group 547"/>
          <p:cNvGrpSpPr/>
          <p:nvPr/>
        </p:nvGrpSpPr>
        <p:grpSpPr>
          <a:xfrm>
            <a:off x="152400" y="228600"/>
            <a:ext cx="8839200" cy="3170238"/>
            <a:chOff x="0" y="0"/>
            <a:chExt cx="8839200" cy="3170237"/>
          </a:xfrm>
        </p:grpSpPr>
        <p:sp>
          <p:nvSpPr>
            <p:cNvPr id="545" name="Shape 545"/>
            <p:cNvSpPr/>
            <p:nvPr/>
          </p:nvSpPr>
          <p:spPr>
            <a:xfrm>
              <a:off x="0" y="0"/>
              <a:ext cx="8839200" cy="31702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46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39200" cy="3170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50" name="Group 550"/>
          <p:cNvGrpSpPr/>
          <p:nvPr/>
        </p:nvGrpSpPr>
        <p:grpSpPr>
          <a:xfrm>
            <a:off x="193675" y="3505200"/>
            <a:ext cx="8832850" cy="1649413"/>
            <a:chOff x="0" y="0"/>
            <a:chExt cx="8832850" cy="1649412"/>
          </a:xfrm>
        </p:grpSpPr>
        <p:sp>
          <p:nvSpPr>
            <p:cNvPr id="548" name="Shape 548"/>
            <p:cNvSpPr/>
            <p:nvPr/>
          </p:nvSpPr>
          <p:spPr>
            <a:xfrm>
              <a:off x="0" y="0"/>
              <a:ext cx="8832850" cy="16494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49" name="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32850" cy="1649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891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68680">
              <a:defRPr sz="41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80">
                <a:solidFill>
                  <a:srgbClr val="FFFF99"/>
                </a:solidFill>
              </a:rPr>
              <a:t>NOTE</a:t>
            </a:r>
          </a:p>
        </p:txBody>
      </p:sp>
      <p:sp>
        <p:nvSpPr>
          <p:cNvPr id="554" name="Shape 554"/>
          <p:cNvSpPr/>
          <p:nvPr/>
        </p:nvSpPr>
        <p:spPr>
          <a:xfrm>
            <a:off x="304800" y="1599815"/>
            <a:ext cx="8534400" cy="1296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An object cannot access its private members, as shown in (b). It is OK, however, if the object is declared in its own class, as shown in (a).</a:t>
            </a:r>
            <a:r>
              <a:rPr sz="2800">
                <a:solidFill>
                  <a:srgbClr val="FFFF99"/>
                </a:solidFill>
              </a:rPr>
              <a:t> </a:t>
            </a:r>
          </a:p>
        </p:txBody>
      </p:sp>
      <p:grpSp>
        <p:nvGrpSpPr>
          <p:cNvPr id="557" name="Group 557"/>
          <p:cNvGrpSpPr/>
          <p:nvPr/>
        </p:nvGrpSpPr>
        <p:grpSpPr>
          <a:xfrm>
            <a:off x="231775" y="3044825"/>
            <a:ext cx="8763000" cy="2868613"/>
            <a:chOff x="0" y="0"/>
            <a:chExt cx="8763000" cy="2868612"/>
          </a:xfrm>
        </p:grpSpPr>
        <p:sp>
          <p:nvSpPr>
            <p:cNvPr id="555" name="Shape 555"/>
            <p:cNvSpPr/>
            <p:nvPr/>
          </p:nvSpPr>
          <p:spPr>
            <a:xfrm>
              <a:off x="0" y="0"/>
              <a:ext cx="8763000" cy="28686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56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63000" cy="2868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22308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FFFFFF"/>
      </a:dk1>
      <a:lt1>
        <a:srgbClr val="0000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999999"/>
            </a:outerShdw>
          </a:effectLst>
        </a:effectStyle>
        <a:effectStyle>
          <a:effectLst>
            <a:outerShdw blurRad="63500" dist="17960" dir="2700000" rotWithShape="0">
              <a:srgbClr val="999999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966"/>
          </a:solidFill>
          <a:prstDash val="solid"/>
          <a:bevel/>
        </a:ln>
        <a:effectLst>
          <a:outerShdw blurRad="63500" dist="17960" dir="2700000" rotWithShape="0">
            <a:srgbClr val="999999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999999"/>
            </a:outerShdw>
          </a:effectLst>
        </a:effectStyle>
        <a:effectStyle>
          <a:effectLst>
            <a:outerShdw blurRad="63500" dist="17960" dir="2700000" rotWithShape="0">
              <a:srgbClr val="999999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966"/>
          </a:solidFill>
          <a:prstDash val="solid"/>
          <a:bevel/>
        </a:ln>
        <a:effectLst>
          <a:outerShdw blurRad="63500" dist="17960" dir="2700000" rotWithShape="0">
            <a:srgbClr val="999999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1199</Words>
  <Application>Microsoft Office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</vt:lpstr>
      <vt:lpstr>Designing Class</vt:lpstr>
      <vt:lpstr>Designing a Class</vt:lpstr>
      <vt:lpstr>Designing a Class, cont.</vt:lpstr>
      <vt:lpstr>Designing a Class, cont.</vt:lpstr>
      <vt:lpstr>Using Visibility Modifiers</vt:lpstr>
      <vt:lpstr>Using Visibility Modifiers</vt:lpstr>
      <vt:lpstr>Visibility (Access) Modifiers</vt:lpstr>
      <vt:lpstr>PowerPoint Presentation</vt:lpstr>
      <vt:lpstr>NOTE</vt:lpstr>
      <vt:lpstr>Array of Objects</vt:lpstr>
      <vt:lpstr>Trace Code</vt:lpstr>
      <vt:lpstr>Trace Code, cont.</vt:lpstr>
      <vt:lpstr>Trace Code, cont.</vt:lpstr>
      <vt:lpstr>Trace Code, cont.</vt:lpstr>
      <vt:lpstr>Trace Code, cont.</vt:lpstr>
      <vt:lpstr>Trace Code, cont.</vt:lpstr>
      <vt:lpstr>Trace Code, cont.</vt:lpstr>
      <vt:lpstr>The this Keyword </vt:lpstr>
      <vt:lpstr>Calling Overloaded Constructor</vt:lpstr>
      <vt:lpstr>Using the static Modifier</vt:lpstr>
      <vt:lpstr> Static vs Instance  </vt:lpstr>
      <vt:lpstr>PowerPoint Presentation</vt:lpstr>
      <vt:lpstr>Static Variables, Constants,  and Methods, cont.</vt:lpstr>
      <vt:lpstr>Static Variables, Constants,  and Methods, cont.</vt:lpstr>
      <vt:lpstr>Reference Data Fields</vt:lpstr>
      <vt:lpstr>The null Value</vt:lpstr>
      <vt:lpstr>Default Value for a Data Field</vt:lpstr>
      <vt:lpstr>Example</vt:lpstr>
      <vt:lpstr>Differences between Variables of  Primitive Data Types and Object Types </vt:lpstr>
      <vt:lpstr>Copying Variables of Primitive Data Types and Object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Class</dc:title>
  <cp:lastModifiedBy>MS Razu</cp:lastModifiedBy>
  <cp:revision>15</cp:revision>
  <dcterms:modified xsi:type="dcterms:W3CDTF">2016-05-23T10:37:07Z</dcterms:modified>
</cp:coreProperties>
</file>