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</p:sldIdLst>
  <p:sldSz cx="13004800" cy="9753600"/>
  <p:notesSz cx="6858000" cy="9144000"/>
  <p:defaultTextStyle>
    <a:lvl1pPr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1pPr>
    <a:lvl2pPr indent="2286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2pPr>
    <a:lvl3pPr indent="4572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3pPr>
    <a:lvl4pPr indent="6858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4pPr>
    <a:lvl5pPr indent="9144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5pPr>
    <a:lvl6pPr indent="11430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6pPr>
    <a:lvl7pPr indent="13716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7pPr>
    <a:lvl8pPr indent="16002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8pPr>
    <a:lvl9pPr indent="18288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3C0FC">
              <a:alpha val="2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497F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065C1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065C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EA5CB">
              <a:alpha val="2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308B16">
              <a:alpha val="3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2D713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08B16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08B1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BF630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F242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0" name="Shape 3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6" name="Shape 6"/>
          <p:cNvSpPr/>
          <p:nvPr>
            <p:ph type="body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One</a:t>
            </a:r>
            <a:endParaRPr sz="32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Two</a:t>
            </a:r>
            <a:endParaRPr sz="32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Three</a:t>
            </a:r>
            <a:endParaRPr sz="32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Four</a:t>
            </a:r>
            <a:endParaRPr sz="32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9" name="Shape 9"/>
          <p:cNvSpPr/>
          <p:nvPr>
            <p:ph type="body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One</a:t>
            </a:r>
            <a:endParaRPr sz="32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Two</a:t>
            </a:r>
            <a:endParaRPr sz="32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Three</a:t>
            </a:r>
            <a:endParaRPr sz="32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Four</a:t>
            </a:r>
            <a:endParaRPr sz="32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14" name="Shape 14"/>
          <p:cNvSpPr/>
          <p:nvPr>
            <p:ph type="body" idx="1"/>
          </p:nvPr>
        </p:nvSpPr>
        <p:spPr>
          <a:xfrm>
            <a:off x="952500" y="47625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One</a:t>
            </a:r>
            <a:endParaRPr sz="32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Two</a:t>
            </a:r>
            <a:endParaRPr sz="32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Three</a:t>
            </a:r>
            <a:endParaRPr sz="32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Four</a:t>
            </a:r>
            <a:endParaRPr sz="32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19" name="Shape 1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One</a:t>
            </a:r>
            <a:endParaRPr sz="38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Two</a:t>
            </a:r>
            <a:endParaRPr sz="38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Three</a:t>
            </a:r>
            <a:endParaRPr sz="38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Four</a:t>
            </a:r>
            <a:endParaRPr sz="38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22" name="Shape 22"/>
          <p:cNvSpPr/>
          <p:nvPr>
            <p:ph type="body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231900" indent="-342900">
              <a:spcBef>
                <a:spcPts val="3200"/>
              </a:spcBef>
              <a:defRPr sz="2800"/>
            </a:lvl3pPr>
            <a:lvl4pPr marL="1676400" indent="-342900">
              <a:spcBef>
                <a:spcPts val="3200"/>
              </a:spcBef>
              <a:defRPr sz="2800"/>
            </a:lvl4pPr>
            <a:lvl5pPr marL="2120900" indent="-342900">
              <a:spcBef>
                <a:spcPts val="3200"/>
              </a:spcBef>
              <a:defRPr sz="28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Body Level One</a:t>
            </a:r>
            <a:endParaRPr sz="28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Body Level Two</a:t>
            </a:r>
            <a:endParaRPr sz="28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Body Level Three</a:t>
            </a:r>
            <a:endParaRPr sz="28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Body Level Four</a:t>
            </a:r>
            <a:endParaRPr sz="28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One</a:t>
            </a:r>
            <a:endParaRPr sz="38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Two</a:t>
            </a:r>
            <a:endParaRPr sz="38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Three</a:t>
            </a:r>
            <a:endParaRPr sz="38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Four</a:t>
            </a:r>
            <a:endParaRPr sz="38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One</a:t>
            </a:r>
            <a:endParaRPr sz="38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Two</a:t>
            </a:r>
            <a:endParaRPr sz="38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Three</a:t>
            </a:r>
            <a:endParaRPr sz="38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Four</a:t>
            </a:r>
            <a:endParaRPr sz="38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spd="med" advClick="1"/>
  <p:txStyles>
    <p:titleStyle>
      <a:lvl1pPr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titleStyle>
    <p:bodyStyle>
      <a:lvl1pPr marL="4445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marL="8890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marL="13335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marL="17780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marL="22225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marL="26670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marL="31115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marL="35560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marL="40005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mainul.raju@yahoo.com" TargetMode="Externa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/Relationships>
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/Relationships>
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png"/></Relationships>
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
</file>

<file path=ppt/slides/_rels/slide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gif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>
            <p:ph type="body" idx="1"/>
          </p:nvPr>
        </p:nvSpPr>
        <p:spPr>
          <a:xfrm>
            <a:off x="1270000" y="2602855"/>
            <a:ext cx="10464800" cy="5638354"/>
          </a:xfrm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20000"/>
              </a:lnSpc>
              <a:spcBef>
                <a:spcPts val="700"/>
              </a:spcBef>
              <a:defRPr sz="1800">
                <a:solidFill>
                  <a:srgbClr val="000000"/>
                </a:solidFill>
              </a:defRPr>
            </a:pPr>
            <a:endParaRPr>
              <a:solidFill>
                <a:srgbClr val="F8FFF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defTabSz="914400">
              <a:lnSpc>
                <a:spcPct val="120000"/>
              </a:lnSpc>
              <a:spcBef>
                <a:spcPts val="700"/>
              </a:spcBef>
              <a:defRPr sz="1800">
                <a:solidFill>
                  <a:srgbClr val="000000"/>
                </a:solidFill>
              </a:defRPr>
            </a:pPr>
            <a:endParaRPr>
              <a:solidFill>
                <a:srgbClr val="F8FFF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defTabSz="914400">
              <a:lnSpc>
                <a:spcPct val="120000"/>
              </a:lnSpc>
              <a:spcBef>
                <a:spcPts val="700"/>
              </a:spcBef>
              <a:defRPr sz="1800">
                <a:solidFill>
                  <a:srgbClr val="000000"/>
                </a:solidFill>
              </a:defRPr>
            </a:pPr>
            <a:r>
              <a:rPr>
                <a:solidFill>
                  <a:srgbClr val="E8A4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by</a:t>
            </a:r>
            <a:endParaRPr>
              <a:solidFill>
                <a:srgbClr val="E8A43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defTabSz="914400">
              <a:lnSpc>
                <a:spcPct val="120000"/>
              </a:lnSpc>
              <a:spcBef>
                <a:spcPts val="700"/>
              </a:spcBef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E8A4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Dr. B. M. Mainul Hossain</a:t>
            </a:r>
            <a:endParaRPr sz="3200">
              <a:solidFill>
                <a:srgbClr val="E8A43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defTabSz="914400">
              <a:lnSpc>
                <a:spcPct val="120000"/>
              </a:lnSpc>
              <a:spcBef>
                <a:spcPts val="700"/>
              </a:spcBef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E8A4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Mar 27, 2016</a:t>
            </a:r>
            <a:endParaRPr sz="3200">
              <a:solidFill>
                <a:srgbClr val="E8A43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defTabSz="914400">
              <a:lnSpc>
                <a:spcPct val="120000"/>
              </a:lnSpc>
              <a:spcBef>
                <a:spcPts val="700"/>
              </a:spcBef>
              <a:defRPr sz="1800">
                <a:solidFill>
                  <a:srgbClr val="000000"/>
                </a:solidFill>
              </a:defRPr>
            </a:pPr>
            <a:r>
              <a:rPr u="sng">
                <a:solidFill>
                  <a:srgbClr val="E8A433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2" invalidUrl="" action="" tgtFrame="" tooltip="" history="1" highlightClick="0" endSnd="0"/>
              </a:rPr>
              <a:t>mainul.raju@yahoo.com</a:t>
            </a:r>
            <a:endParaRPr sz="3200">
              <a:solidFill>
                <a:srgbClr val="E8A43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algn="l" defTabSz="914400">
              <a:lnSpc>
                <a:spcPct val="120000"/>
              </a:lnSpc>
              <a:spcBef>
                <a:spcPts val="700"/>
              </a:spcBef>
              <a:defRPr sz="1800">
                <a:solidFill>
                  <a:srgbClr val="000000"/>
                </a:solidFill>
              </a:defRPr>
            </a:pPr>
            <a:endParaRPr sz="3200">
              <a:solidFill>
                <a:srgbClr val="F8FFF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algn="l" defTabSz="914400">
              <a:lnSpc>
                <a:spcPct val="120000"/>
              </a:lnSpc>
              <a:spcBef>
                <a:spcPts val="700"/>
              </a:spcBef>
              <a:defRPr sz="1800">
                <a:solidFill>
                  <a:srgbClr val="000000"/>
                </a:solidFill>
              </a:defRPr>
            </a:pPr>
            <a:endParaRPr sz="3200">
              <a:solidFill>
                <a:srgbClr val="F8FFF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" name="Shape 33"/>
          <p:cNvSpPr/>
          <p:nvPr>
            <p:ph type="title"/>
          </p:nvPr>
        </p:nvSpPr>
        <p:spPr>
          <a:xfrm>
            <a:off x="1092200" y="1473200"/>
            <a:ext cx="10464800" cy="712887"/>
          </a:xfrm>
          <a:prstGeom prst="rect">
            <a:avLst/>
          </a:prstGeom>
        </p:spPr>
        <p:txBody>
          <a:bodyPr/>
          <a:lstStyle>
            <a:lvl1pPr defTabSz="297941">
              <a:defRPr sz="40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080">
                <a:solidFill>
                  <a:srgbClr val="FFFFFF"/>
                </a:solidFill>
              </a:rPr>
              <a:t>File I/O &amp; Threading</a:t>
            </a:r>
          </a:p>
        </p:txBody>
      </p:sp>
    </p:spTree>
  </p:cSld>
  <p:clrMapOvr>
    <a:masterClrMapping/>
  </p:clrMapOvr>
  <p:transition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type="title"/>
          </p:nvPr>
        </p:nvSpPr>
        <p:spPr>
          <a:xfrm>
            <a:off x="1270000" y="1638300"/>
            <a:ext cx="10464800" cy="712887"/>
          </a:xfrm>
          <a:prstGeom prst="rect">
            <a:avLst/>
          </a:prstGeom>
        </p:spPr>
        <p:txBody>
          <a:bodyPr/>
          <a:lstStyle>
            <a:lvl1pPr defTabSz="297941">
              <a:defRPr sz="40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080">
                <a:solidFill>
                  <a:srgbClr val="FFFFFF"/>
                </a:solidFill>
              </a:rPr>
              <a:t>I/O Streams</a:t>
            </a:r>
          </a:p>
        </p:txBody>
      </p:sp>
      <p:sp>
        <p:nvSpPr>
          <p:cNvPr id="59" name="Shape 59"/>
          <p:cNvSpPr/>
          <p:nvPr>
            <p:ph type="body" idx="1"/>
          </p:nvPr>
        </p:nvSpPr>
        <p:spPr>
          <a:xfrm>
            <a:off x="1270000" y="2602855"/>
            <a:ext cx="10464800" cy="5638354"/>
          </a:xfrm>
          <a:prstGeom prst="rect">
            <a:avLst/>
          </a:prstGeom>
        </p:spPr>
        <p:txBody>
          <a:bodyPr/>
          <a:lstStyle/>
          <a:p>
            <a:pPr lvl="0" marL="210552" indent="-210552" algn="l" defTabSz="914400">
              <a:lnSpc>
                <a:spcPct val="120000"/>
              </a:lnSpc>
              <a:spcBef>
                <a:spcPts val="700"/>
              </a:spcBef>
              <a:buSzPct val="75000"/>
              <a:buChar char="•"/>
              <a:defRPr sz="1800">
                <a:solidFill>
                  <a:srgbClr val="000000"/>
                </a:solidFill>
              </a:defRPr>
            </a:pPr>
            <a:endParaRPr sz="3200">
              <a:solidFill>
                <a:srgbClr val="F8FFF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marL="374315" indent="-374315" algn="l" defTabSz="914400">
              <a:lnSpc>
                <a:spcPct val="120000"/>
              </a:lnSpc>
              <a:spcBef>
                <a:spcPts val="700"/>
              </a:spcBef>
              <a:buSzPct val="75000"/>
              <a:buChar char="•"/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E8A4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Byte Streams:</a:t>
            </a:r>
            <a:r>
              <a:rPr sz="3200">
                <a:solidFill>
                  <a:srgbClr val="F8FFF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handle I/O of raw binary data.</a:t>
            </a:r>
            <a:endParaRPr sz="3200">
              <a:solidFill>
                <a:srgbClr val="F8FFF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marL="210552" indent="-210552" algn="l" defTabSz="914400">
              <a:lnSpc>
                <a:spcPct val="120000"/>
              </a:lnSpc>
              <a:spcBef>
                <a:spcPts val="700"/>
              </a:spcBef>
              <a:buSzPct val="75000"/>
              <a:buChar char="•"/>
              <a:defRPr sz="1800">
                <a:solidFill>
                  <a:srgbClr val="000000"/>
                </a:solidFill>
              </a:defRPr>
            </a:pPr>
            <a:endParaRPr sz="3200">
              <a:solidFill>
                <a:srgbClr val="F8FFF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marL="374315" indent="-374315" algn="l" defTabSz="914400">
              <a:lnSpc>
                <a:spcPct val="120000"/>
              </a:lnSpc>
              <a:spcBef>
                <a:spcPts val="700"/>
              </a:spcBef>
              <a:buSzPct val="75000"/>
              <a:buChar char="•"/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E8A4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Character Streams:</a:t>
            </a:r>
            <a:r>
              <a:rPr sz="3200">
                <a:solidFill>
                  <a:srgbClr val="F8FFF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handle I/O of character data, automatically handling translation to and from the local character set.</a:t>
            </a:r>
            <a:endParaRPr sz="3200">
              <a:solidFill>
                <a:srgbClr val="F8FFF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marL="210552" indent="-210552" algn="l" defTabSz="914400">
              <a:lnSpc>
                <a:spcPct val="120000"/>
              </a:lnSpc>
              <a:spcBef>
                <a:spcPts val="700"/>
              </a:spcBef>
              <a:buSzPct val="75000"/>
              <a:buChar char="•"/>
              <a:defRPr sz="1800">
                <a:solidFill>
                  <a:srgbClr val="000000"/>
                </a:solidFill>
              </a:defRPr>
            </a:pPr>
            <a:endParaRPr sz="3200">
              <a:solidFill>
                <a:srgbClr val="F8FFF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marL="374315" indent="-374315" algn="l" defTabSz="914400">
              <a:lnSpc>
                <a:spcPct val="120000"/>
              </a:lnSpc>
              <a:spcBef>
                <a:spcPts val="700"/>
              </a:spcBef>
              <a:buSzPct val="75000"/>
              <a:buChar char="•"/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E8A4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Buffered Streams:</a:t>
            </a:r>
            <a:r>
              <a:rPr sz="3200">
                <a:solidFill>
                  <a:srgbClr val="F8FFF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optimize input and output by reducing the number of calls to the native API.</a:t>
            </a:r>
          </a:p>
        </p:txBody>
      </p:sp>
      <p:pic>
        <p:nvPicPr>
          <p:cNvPr id="60" name="tick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804116" y="2910231"/>
            <a:ext cx="1450192" cy="108764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type="title"/>
          </p:nvPr>
        </p:nvSpPr>
        <p:spPr>
          <a:xfrm>
            <a:off x="1270000" y="1638300"/>
            <a:ext cx="10464800" cy="712887"/>
          </a:xfrm>
          <a:prstGeom prst="rect">
            <a:avLst/>
          </a:prstGeom>
        </p:spPr>
        <p:txBody>
          <a:bodyPr/>
          <a:lstStyle>
            <a:lvl1pPr defTabSz="297941">
              <a:defRPr sz="40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080">
                <a:solidFill>
                  <a:srgbClr val="FFFFFF"/>
                </a:solidFill>
              </a:rPr>
              <a:t>Character Streams</a:t>
            </a:r>
          </a:p>
        </p:txBody>
      </p:sp>
      <p:sp>
        <p:nvSpPr>
          <p:cNvPr id="63" name="Shape 63"/>
          <p:cNvSpPr/>
          <p:nvPr>
            <p:ph type="body" idx="1"/>
          </p:nvPr>
        </p:nvSpPr>
        <p:spPr>
          <a:xfrm>
            <a:off x="1270000" y="2602855"/>
            <a:ext cx="10464800" cy="5638354"/>
          </a:xfrm>
          <a:prstGeom prst="rect">
            <a:avLst/>
          </a:prstGeom>
        </p:spPr>
        <p:txBody>
          <a:bodyPr/>
          <a:lstStyle/>
          <a:p>
            <a:pPr lvl="0" marL="374315" indent="-374315" algn="l" defTabSz="914400">
              <a:lnSpc>
                <a:spcPct val="120000"/>
              </a:lnSpc>
              <a:spcBef>
                <a:spcPts val="700"/>
              </a:spcBef>
              <a:buSzPct val="75000"/>
              <a:buChar char="•"/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8FFF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program that uses character streams in place of byte streams automatically adapts to the </a:t>
            </a:r>
            <a:r>
              <a:rPr sz="3200">
                <a:solidFill>
                  <a:srgbClr val="E8A4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local character</a:t>
            </a:r>
            <a:r>
              <a:rPr sz="3200">
                <a:solidFill>
                  <a:srgbClr val="F8FFF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set </a:t>
            </a:r>
            <a:endParaRPr sz="3200">
              <a:solidFill>
                <a:srgbClr val="F8FFF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marL="210552" indent="-210552" algn="l" defTabSz="914400">
              <a:lnSpc>
                <a:spcPct val="120000"/>
              </a:lnSpc>
              <a:spcBef>
                <a:spcPts val="700"/>
              </a:spcBef>
              <a:buSzPct val="75000"/>
              <a:buChar char="•"/>
              <a:defRPr sz="1800">
                <a:solidFill>
                  <a:srgbClr val="000000"/>
                </a:solidFill>
              </a:defRPr>
            </a:pPr>
            <a:endParaRPr sz="3200">
              <a:solidFill>
                <a:srgbClr val="F8FFF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marL="374315" indent="-374315" algn="l" defTabSz="914400">
              <a:lnSpc>
                <a:spcPct val="120000"/>
              </a:lnSpc>
              <a:spcBef>
                <a:spcPts val="700"/>
              </a:spcBef>
              <a:buSzPct val="75000"/>
              <a:buChar char="•"/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8FFF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 character stream classes are descended from </a:t>
            </a:r>
            <a:r>
              <a:rPr sz="3200">
                <a:solidFill>
                  <a:srgbClr val="E8A4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Reader</a:t>
            </a:r>
            <a:r>
              <a:rPr sz="3200">
                <a:solidFill>
                  <a:srgbClr val="F8FFF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sz="3200">
                <a:solidFill>
                  <a:srgbClr val="E8A4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Writer</a:t>
            </a:r>
            <a:r>
              <a:rPr sz="3200">
                <a:solidFill>
                  <a:srgbClr val="F8FFF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endParaRPr sz="3200">
              <a:solidFill>
                <a:srgbClr val="F8FFF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marL="210552" indent="-210552" algn="l" defTabSz="914400">
              <a:lnSpc>
                <a:spcPct val="120000"/>
              </a:lnSpc>
              <a:spcBef>
                <a:spcPts val="700"/>
              </a:spcBef>
              <a:buSzPct val="75000"/>
              <a:buChar char="•"/>
              <a:defRPr sz="1800">
                <a:solidFill>
                  <a:srgbClr val="000000"/>
                </a:solidFill>
              </a:defRPr>
            </a:pPr>
            <a:endParaRPr sz="3200">
              <a:solidFill>
                <a:srgbClr val="F8FFF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marL="374315" indent="-374315" algn="l" defTabSz="914400">
              <a:lnSpc>
                <a:spcPct val="120000"/>
              </a:lnSpc>
              <a:spcBef>
                <a:spcPts val="700"/>
              </a:spcBef>
              <a:buSzPct val="75000"/>
              <a:buChar char="•"/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8FFF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 with byte streams, there are character stream classes that specialize in file I/O: </a:t>
            </a:r>
            <a:r>
              <a:rPr sz="3200">
                <a:solidFill>
                  <a:srgbClr val="E8A4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FileReader</a:t>
            </a:r>
            <a:r>
              <a:rPr sz="3200">
                <a:solidFill>
                  <a:srgbClr val="F8FFF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sz="3200">
                <a:solidFill>
                  <a:srgbClr val="E8A4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FileWriter</a:t>
            </a:r>
            <a:r>
              <a:rPr sz="3200">
                <a:solidFill>
                  <a:srgbClr val="F8FFF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</a:p>
        </p:txBody>
      </p:sp>
    </p:spTree>
  </p:cSld>
  <p:clrMapOvr>
    <a:masterClrMapping/>
  </p:clrMapOvr>
  <p:transition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title"/>
          </p:nvPr>
        </p:nvSpPr>
        <p:spPr>
          <a:xfrm>
            <a:off x="1270000" y="4787900"/>
            <a:ext cx="10464800" cy="712887"/>
          </a:xfrm>
          <a:prstGeom prst="rect">
            <a:avLst/>
          </a:prstGeom>
        </p:spPr>
        <p:txBody>
          <a:bodyPr/>
          <a:lstStyle>
            <a:lvl1pPr defTabSz="297941">
              <a:defRPr sz="40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080">
                <a:solidFill>
                  <a:srgbClr val="FFFFFF"/>
                </a:solidFill>
              </a:rPr>
              <a:t>Example Program: CopyCharacters</a:t>
            </a:r>
          </a:p>
        </p:txBody>
      </p:sp>
    </p:spTree>
  </p:cSld>
  <p:clrMapOvr>
    <a:masterClrMapping/>
  </p:clrMapOvr>
  <p:transition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CopyCharacters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41699" y="1447799"/>
            <a:ext cx="6565901" cy="6871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type="title"/>
          </p:nvPr>
        </p:nvSpPr>
        <p:spPr>
          <a:xfrm>
            <a:off x="1270000" y="1638300"/>
            <a:ext cx="10464800" cy="712887"/>
          </a:xfrm>
          <a:prstGeom prst="rect">
            <a:avLst/>
          </a:prstGeom>
        </p:spPr>
        <p:txBody>
          <a:bodyPr/>
          <a:lstStyle>
            <a:lvl1pPr defTabSz="297941">
              <a:defRPr sz="40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080">
                <a:solidFill>
                  <a:srgbClr val="FFFFFF"/>
                </a:solidFill>
              </a:rPr>
              <a:t>I/O Streams</a:t>
            </a:r>
          </a:p>
        </p:txBody>
      </p:sp>
      <p:sp>
        <p:nvSpPr>
          <p:cNvPr id="70" name="Shape 70"/>
          <p:cNvSpPr/>
          <p:nvPr>
            <p:ph type="body" idx="1"/>
          </p:nvPr>
        </p:nvSpPr>
        <p:spPr>
          <a:xfrm>
            <a:off x="1270000" y="2602855"/>
            <a:ext cx="10464800" cy="5638354"/>
          </a:xfrm>
          <a:prstGeom prst="rect">
            <a:avLst/>
          </a:prstGeom>
        </p:spPr>
        <p:txBody>
          <a:bodyPr/>
          <a:lstStyle/>
          <a:p>
            <a:pPr lvl="0" marL="210552" indent="-210552" algn="l" defTabSz="914400">
              <a:lnSpc>
                <a:spcPct val="120000"/>
              </a:lnSpc>
              <a:spcBef>
                <a:spcPts val="700"/>
              </a:spcBef>
              <a:buSzPct val="75000"/>
              <a:buChar char="•"/>
              <a:defRPr sz="1800">
                <a:solidFill>
                  <a:srgbClr val="000000"/>
                </a:solidFill>
              </a:defRPr>
            </a:pPr>
            <a:endParaRPr sz="3200">
              <a:solidFill>
                <a:srgbClr val="F8FFF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marL="374315" indent="-374315" algn="l" defTabSz="914400">
              <a:lnSpc>
                <a:spcPct val="120000"/>
              </a:lnSpc>
              <a:spcBef>
                <a:spcPts val="700"/>
              </a:spcBef>
              <a:buSzPct val="75000"/>
              <a:buChar char="•"/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E8A4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Byte Streams:</a:t>
            </a:r>
            <a:r>
              <a:rPr sz="3200">
                <a:solidFill>
                  <a:srgbClr val="F8FFF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handle I/O of raw binary data.</a:t>
            </a:r>
            <a:endParaRPr sz="3200">
              <a:solidFill>
                <a:srgbClr val="F8FFF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marL="210552" indent="-210552" algn="l" defTabSz="914400">
              <a:lnSpc>
                <a:spcPct val="120000"/>
              </a:lnSpc>
              <a:spcBef>
                <a:spcPts val="700"/>
              </a:spcBef>
              <a:buSzPct val="75000"/>
              <a:buChar char="•"/>
              <a:defRPr sz="1800">
                <a:solidFill>
                  <a:srgbClr val="000000"/>
                </a:solidFill>
              </a:defRPr>
            </a:pPr>
            <a:endParaRPr sz="3200">
              <a:solidFill>
                <a:srgbClr val="F8FFF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marL="374315" indent="-374315" algn="l" defTabSz="914400">
              <a:lnSpc>
                <a:spcPct val="120000"/>
              </a:lnSpc>
              <a:spcBef>
                <a:spcPts val="700"/>
              </a:spcBef>
              <a:buSzPct val="75000"/>
              <a:buChar char="•"/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E8A4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Character Streams:</a:t>
            </a:r>
            <a:r>
              <a:rPr sz="3200">
                <a:solidFill>
                  <a:srgbClr val="F8FFF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handle I/O of character data, automatically handling translation to and from the local character set.</a:t>
            </a:r>
            <a:endParaRPr sz="3200">
              <a:solidFill>
                <a:srgbClr val="F8FFF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marL="210552" indent="-210552" algn="l" defTabSz="914400">
              <a:lnSpc>
                <a:spcPct val="120000"/>
              </a:lnSpc>
              <a:spcBef>
                <a:spcPts val="700"/>
              </a:spcBef>
              <a:buSzPct val="75000"/>
              <a:buChar char="•"/>
              <a:defRPr sz="1800">
                <a:solidFill>
                  <a:srgbClr val="000000"/>
                </a:solidFill>
              </a:defRPr>
            </a:pPr>
            <a:endParaRPr sz="3200">
              <a:solidFill>
                <a:srgbClr val="F8FFF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marL="374315" indent="-374315" algn="l" defTabSz="914400">
              <a:lnSpc>
                <a:spcPct val="120000"/>
              </a:lnSpc>
              <a:spcBef>
                <a:spcPts val="700"/>
              </a:spcBef>
              <a:buSzPct val="75000"/>
              <a:buChar char="•"/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E8A4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Buffered Streams:</a:t>
            </a:r>
            <a:r>
              <a:rPr sz="3200">
                <a:solidFill>
                  <a:srgbClr val="F8FFF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optimize input and output by reducing the number of calls to the native API.</a:t>
            </a:r>
          </a:p>
        </p:txBody>
      </p:sp>
      <p:pic>
        <p:nvPicPr>
          <p:cNvPr id="71" name="tick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804116" y="2910231"/>
            <a:ext cx="1450192" cy="1087644"/>
          </a:xfrm>
          <a:prstGeom prst="rect">
            <a:avLst/>
          </a:prstGeom>
          <a:ln w="12700">
            <a:miter lim="400000"/>
          </a:ln>
        </p:spPr>
      </p:pic>
      <p:pic>
        <p:nvPicPr>
          <p:cNvPr id="72" name="tick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27316" y="5564531"/>
            <a:ext cx="1450192" cy="108764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type="title"/>
          </p:nvPr>
        </p:nvSpPr>
        <p:spPr>
          <a:xfrm>
            <a:off x="1270000" y="1079500"/>
            <a:ext cx="10464800" cy="712887"/>
          </a:xfrm>
          <a:prstGeom prst="rect">
            <a:avLst/>
          </a:prstGeom>
        </p:spPr>
        <p:txBody>
          <a:bodyPr/>
          <a:lstStyle>
            <a:lvl1pPr defTabSz="297941">
              <a:defRPr sz="40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080">
                <a:solidFill>
                  <a:srgbClr val="FFFFFF"/>
                </a:solidFill>
              </a:rPr>
              <a:t>Buffered Streams</a:t>
            </a:r>
          </a:p>
        </p:txBody>
      </p:sp>
      <p:sp>
        <p:nvSpPr>
          <p:cNvPr id="75" name="Shape 75"/>
          <p:cNvSpPr/>
          <p:nvPr>
            <p:ph type="body" idx="1"/>
          </p:nvPr>
        </p:nvSpPr>
        <p:spPr>
          <a:xfrm>
            <a:off x="1270000" y="2386955"/>
            <a:ext cx="10464800" cy="5638354"/>
          </a:xfrm>
          <a:prstGeom prst="rect">
            <a:avLst/>
          </a:prstGeom>
        </p:spPr>
        <p:txBody>
          <a:bodyPr/>
          <a:lstStyle/>
          <a:p>
            <a:pPr lvl="0" marL="329397" indent="-329397" algn="just" defTabSz="804672">
              <a:lnSpc>
                <a:spcPct val="120000"/>
              </a:lnSpc>
              <a:spcBef>
                <a:spcPts val="600"/>
              </a:spcBef>
              <a:buSzPct val="75000"/>
              <a:buChar char="•"/>
              <a:defRPr sz="1800">
                <a:solidFill>
                  <a:srgbClr val="000000"/>
                </a:solidFill>
              </a:defRPr>
            </a:pPr>
            <a:r>
              <a:rPr sz="2816">
                <a:solidFill>
                  <a:srgbClr val="F8FFF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examples we've seen so far use unbuffered I/O. This means each </a:t>
            </a:r>
            <a:r>
              <a:rPr sz="2816">
                <a:solidFill>
                  <a:srgbClr val="E8A4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read</a:t>
            </a:r>
            <a:r>
              <a:rPr sz="2816">
                <a:solidFill>
                  <a:srgbClr val="F8FFF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or </a:t>
            </a:r>
            <a:r>
              <a:rPr sz="2816">
                <a:solidFill>
                  <a:srgbClr val="E8A4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write</a:t>
            </a:r>
            <a:r>
              <a:rPr sz="2816">
                <a:solidFill>
                  <a:srgbClr val="F8FFF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request is handled directly by the underlying OS. This can make a program much less efficient, since each such request often triggers </a:t>
            </a:r>
            <a:r>
              <a:rPr sz="2816">
                <a:solidFill>
                  <a:srgbClr val="E8A4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disk access</a:t>
            </a:r>
            <a:r>
              <a:rPr sz="2816">
                <a:solidFill>
                  <a:srgbClr val="F8FFF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sz="2816">
                <a:solidFill>
                  <a:srgbClr val="E8A4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network activity</a:t>
            </a:r>
            <a:r>
              <a:rPr sz="2816">
                <a:solidFill>
                  <a:srgbClr val="F8FFF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or some other operation that is </a:t>
            </a:r>
            <a:r>
              <a:rPr sz="2816">
                <a:solidFill>
                  <a:srgbClr val="D4595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relatively expensive</a:t>
            </a:r>
            <a:r>
              <a:rPr sz="2816">
                <a:solidFill>
                  <a:srgbClr val="F8FFF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2816">
              <a:solidFill>
                <a:srgbClr val="F8FFF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marL="185286" indent="-185286" algn="just" defTabSz="804672">
              <a:lnSpc>
                <a:spcPct val="120000"/>
              </a:lnSpc>
              <a:spcBef>
                <a:spcPts val="600"/>
              </a:spcBef>
              <a:buSzPct val="75000"/>
              <a:buChar char="•"/>
              <a:defRPr sz="1800">
                <a:solidFill>
                  <a:srgbClr val="000000"/>
                </a:solidFill>
              </a:defRPr>
            </a:pPr>
            <a:endParaRPr sz="2816">
              <a:solidFill>
                <a:srgbClr val="F8FFF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marL="329397" indent="-329397" algn="just" defTabSz="804672">
              <a:lnSpc>
                <a:spcPct val="120000"/>
              </a:lnSpc>
              <a:spcBef>
                <a:spcPts val="600"/>
              </a:spcBef>
              <a:buSzPct val="75000"/>
              <a:buChar char="•"/>
              <a:defRPr sz="1800">
                <a:solidFill>
                  <a:srgbClr val="000000"/>
                </a:solidFill>
              </a:defRPr>
            </a:pPr>
            <a:r>
              <a:rPr sz="2816">
                <a:solidFill>
                  <a:srgbClr val="F8FFF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reduce this kind of overhead, the Java platform implements buffered I/O streams. Buffered input streams read data from a memory area known as a </a:t>
            </a:r>
            <a:r>
              <a:rPr sz="2816">
                <a:solidFill>
                  <a:srgbClr val="E8A4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buffer</a:t>
            </a:r>
            <a:r>
              <a:rPr sz="2816">
                <a:solidFill>
                  <a:srgbClr val="F8FFF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 the native input API is called only when the buffer is </a:t>
            </a:r>
            <a:r>
              <a:rPr sz="2816">
                <a:solidFill>
                  <a:srgbClr val="D4595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empty</a:t>
            </a:r>
            <a:r>
              <a:rPr sz="2816">
                <a:solidFill>
                  <a:srgbClr val="F8FFF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Similarly, buffered output streams write data to a buffer, and the native output API is called only when the buffer is </a:t>
            </a:r>
            <a:r>
              <a:rPr sz="2816">
                <a:solidFill>
                  <a:srgbClr val="D4595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full</a:t>
            </a:r>
            <a:r>
              <a:rPr sz="2816">
                <a:solidFill>
                  <a:srgbClr val="F8FFF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</a:p>
        </p:txBody>
      </p:sp>
    </p:spTree>
  </p:cSld>
  <p:clrMapOvr>
    <a:masterClrMapping/>
  </p:clrMapOvr>
  <p:transition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type="title"/>
          </p:nvPr>
        </p:nvSpPr>
        <p:spPr>
          <a:xfrm>
            <a:off x="1270000" y="990600"/>
            <a:ext cx="10464800" cy="712887"/>
          </a:xfrm>
          <a:prstGeom prst="rect">
            <a:avLst/>
          </a:prstGeom>
        </p:spPr>
        <p:txBody>
          <a:bodyPr/>
          <a:lstStyle>
            <a:lvl1pPr defTabSz="297941">
              <a:defRPr sz="40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080">
                <a:solidFill>
                  <a:srgbClr val="FFFFFF"/>
                </a:solidFill>
              </a:rPr>
              <a:t>Buffered Streams</a:t>
            </a:r>
          </a:p>
        </p:txBody>
      </p:sp>
      <p:sp>
        <p:nvSpPr>
          <p:cNvPr id="78" name="Shape 78"/>
          <p:cNvSpPr/>
          <p:nvPr>
            <p:ph type="body" idx="1"/>
          </p:nvPr>
        </p:nvSpPr>
        <p:spPr>
          <a:xfrm>
            <a:off x="1270000" y="2018655"/>
            <a:ext cx="10464800" cy="6271370"/>
          </a:xfrm>
          <a:prstGeom prst="rect">
            <a:avLst/>
          </a:prstGeom>
        </p:spPr>
        <p:txBody>
          <a:bodyPr/>
          <a:lstStyle/>
          <a:p>
            <a:pPr lvl="0" marL="329397" indent="-329397" algn="l" defTabSz="804672">
              <a:lnSpc>
                <a:spcPct val="120000"/>
              </a:lnSpc>
              <a:spcBef>
                <a:spcPts val="600"/>
              </a:spcBef>
              <a:buSzPct val="75000"/>
              <a:buChar char="•"/>
              <a:defRPr sz="1800">
                <a:solidFill>
                  <a:srgbClr val="000000"/>
                </a:solidFill>
              </a:defRPr>
            </a:pPr>
            <a:r>
              <a:rPr sz="2816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program can convert an unbuffered stream into a buffered stream using the wrapping idiom, where the unbuffered stream object is passed to the constructor for a buffered stream class. </a:t>
            </a:r>
            <a:endParaRPr sz="2816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marL="185286" indent="-185286" algn="l" defTabSz="804672">
              <a:lnSpc>
                <a:spcPct val="120000"/>
              </a:lnSpc>
              <a:spcBef>
                <a:spcPts val="600"/>
              </a:spcBef>
              <a:buSzPct val="75000"/>
              <a:buChar char="•"/>
              <a:defRPr sz="1800">
                <a:solidFill>
                  <a:srgbClr val="000000"/>
                </a:solidFill>
              </a:defRPr>
            </a:pPr>
            <a:endParaRPr sz="2816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marL="329397" indent="-329397" algn="l" defTabSz="804672">
              <a:lnSpc>
                <a:spcPct val="120000"/>
              </a:lnSpc>
              <a:spcBef>
                <a:spcPts val="600"/>
              </a:spcBef>
              <a:buSzPct val="75000"/>
              <a:buChar char="•"/>
              <a:defRPr sz="1800">
                <a:solidFill>
                  <a:srgbClr val="000000"/>
                </a:solidFill>
              </a:defRPr>
            </a:pPr>
            <a:r>
              <a:rPr sz="2816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CopyCharacters example to use buffered I/O:</a:t>
            </a:r>
            <a:endParaRPr sz="2816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algn="l" defTabSz="804672">
              <a:lnSpc>
                <a:spcPct val="120000"/>
              </a:lnSpc>
              <a:spcBef>
                <a:spcPts val="600"/>
              </a:spcBef>
              <a:defRPr sz="1800">
                <a:solidFill>
                  <a:srgbClr val="000000"/>
                </a:solidFill>
              </a:defRPr>
            </a:pPr>
            <a:r>
              <a:rPr sz="2816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</a:t>
            </a:r>
            <a:r>
              <a:rPr sz="2024">
                <a:solidFill>
                  <a:srgbClr val="E8A4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inputStream = new BufferedReader(new FileReader("xanadu.txt"));</a:t>
            </a:r>
            <a:endParaRPr sz="2024">
              <a:solidFill>
                <a:srgbClr val="E8A43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algn="l" defTabSz="804672">
              <a:lnSpc>
                <a:spcPct val="120000"/>
              </a:lnSpc>
              <a:spcBef>
                <a:spcPts val="600"/>
              </a:spcBef>
              <a:defRPr sz="1800">
                <a:solidFill>
                  <a:srgbClr val="000000"/>
                </a:solidFill>
              </a:defRPr>
            </a:pPr>
            <a:r>
              <a:rPr sz="2024">
                <a:solidFill>
                  <a:srgbClr val="E8A4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outputStream = new BufferedWriter(new FileWriter(“characteroutput.txt"));</a:t>
            </a:r>
            <a:endParaRPr sz="2024">
              <a:solidFill>
                <a:srgbClr val="E8A43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algn="l" defTabSz="804672">
              <a:lnSpc>
                <a:spcPct val="120000"/>
              </a:lnSpc>
              <a:spcBef>
                <a:spcPts val="600"/>
              </a:spcBef>
              <a:defRPr sz="1800">
                <a:solidFill>
                  <a:srgbClr val="000000"/>
                </a:solidFill>
              </a:defRPr>
            </a:pPr>
            <a:endParaRPr sz="2728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algn="l" defTabSz="804672">
              <a:lnSpc>
                <a:spcPct val="120000"/>
              </a:lnSpc>
              <a:spcBef>
                <a:spcPts val="600"/>
              </a:spcBef>
              <a:defRPr sz="1800">
                <a:solidFill>
                  <a:srgbClr val="000000"/>
                </a:solidFill>
              </a:defRPr>
            </a:pPr>
            <a:r>
              <a:rPr sz="2728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Flushing Buffered Streams:</a:t>
            </a:r>
            <a:endParaRPr sz="2728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algn="l" defTabSz="804672">
              <a:lnSpc>
                <a:spcPct val="120000"/>
              </a:lnSpc>
              <a:spcBef>
                <a:spcPts val="600"/>
              </a:spcBef>
              <a:defRPr sz="1800">
                <a:solidFill>
                  <a:srgbClr val="000000"/>
                </a:solidFill>
              </a:defRPr>
            </a:pPr>
            <a:r>
              <a:rPr sz="2728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often makes sense to write out a buffer at critical points, without waiting for it to fill. This is known as flushing the buffer. For example, </a:t>
            </a:r>
            <a:r>
              <a:rPr sz="2728">
                <a:solidFill>
                  <a:srgbClr val="E8A4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PrintWriter</a:t>
            </a:r>
            <a:r>
              <a:rPr sz="2728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object flushes the buffer on every invocation of println or format.</a:t>
            </a:r>
          </a:p>
        </p:txBody>
      </p:sp>
    </p:spTree>
  </p:cSld>
  <p:clrMapOvr>
    <a:masterClrMapping/>
  </p:clrMapOvr>
  <p:transition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type="title"/>
          </p:nvPr>
        </p:nvSpPr>
        <p:spPr>
          <a:xfrm>
            <a:off x="1270000" y="1638300"/>
            <a:ext cx="10464800" cy="712887"/>
          </a:xfrm>
          <a:prstGeom prst="rect">
            <a:avLst/>
          </a:prstGeom>
        </p:spPr>
        <p:txBody>
          <a:bodyPr/>
          <a:lstStyle>
            <a:lvl1pPr defTabSz="297941">
              <a:defRPr sz="40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080">
                <a:solidFill>
                  <a:srgbClr val="FFFFFF"/>
                </a:solidFill>
              </a:rPr>
              <a:t>Line-Oriented I/O</a:t>
            </a:r>
          </a:p>
        </p:txBody>
      </p:sp>
      <p:sp>
        <p:nvSpPr>
          <p:cNvPr id="81" name="Shape 81"/>
          <p:cNvSpPr/>
          <p:nvPr>
            <p:ph type="body" idx="1"/>
          </p:nvPr>
        </p:nvSpPr>
        <p:spPr>
          <a:xfrm>
            <a:off x="1270000" y="2602855"/>
            <a:ext cx="10464800" cy="6271370"/>
          </a:xfrm>
          <a:prstGeom prst="rect">
            <a:avLst/>
          </a:prstGeom>
        </p:spPr>
        <p:txBody>
          <a:bodyPr/>
          <a:lstStyle/>
          <a:p>
            <a:pPr lvl="0" marL="374315" indent="-374315" algn="l" defTabSz="914400">
              <a:lnSpc>
                <a:spcPct val="120000"/>
              </a:lnSpc>
              <a:spcBef>
                <a:spcPts val="700"/>
              </a:spcBef>
              <a:buSzPct val="75000"/>
              <a:buChar char="•"/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Let's modify the CopyCharacters example to use line-oriented I/O.</a:t>
            </a:r>
            <a:endParaRPr sz="32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marL="210552" indent="-210552" algn="l" defTabSz="914400">
              <a:lnSpc>
                <a:spcPct val="120000"/>
              </a:lnSpc>
              <a:spcBef>
                <a:spcPts val="700"/>
              </a:spcBef>
              <a:buSzPct val="75000"/>
              <a:buChar char="•"/>
              <a:defRPr sz="1800">
                <a:solidFill>
                  <a:srgbClr val="000000"/>
                </a:solidFill>
              </a:defRPr>
            </a:pPr>
            <a:endParaRPr sz="32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defTabSz="914400">
              <a:lnSpc>
                <a:spcPct val="120000"/>
              </a:lnSpc>
              <a:spcBef>
                <a:spcPts val="700"/>
              </a:spcBef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 Program: CopyLines</a:t>
            </a:r>
          </a:p>
        </p:txBody>
      </p:sp>
    </p:spTree>
  </p:cSld>
  <p:clrMapOvr>
    <a:masterClrMapping/>
  </p:clrMapOvr>
  <p:transition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CopyLines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17800" y="1403350"/>
            <a:ext cx="7721600" cy="6985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type="title"/>
          </p:nvPr>
        </p:nvSpPr>
        <p:spPr>
          <a:xfrm>
            <a:off x="1270000" y="1638300"/>
            <a:ext cx="10464800" cy="712887"/>
          </a:xfrm>
          <a:prstGeom prst="rect">
            <a:avLst/>
          </a:prstGeom>
        </p:spPr>
        <p:txBody>
          <a:bodyPr/>
          <a:lstStyle>
            <a:lvl1pPr defTabSz="297941">
              <a:defRPr sz="40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080">
                <a:solidFill>
                  <a:srgbClr val="FFFFFF"/>
                </a:solidFill>
              </a:rPr>
              <a:t>I/O Streams</a:t>
            </a:r>
          </a:p>
        </p:txBody>
      </p:sp>
      <p:sp>
        <p:nvSpPr>
          <p:cNvPr id="86" name="Shape 86"/>
          <p:cNvSpPr/>
          <p:nvPr>
            <p:ph type="body" idx="1"/>
          </p:nvPr>
        </p:nvSpPr>
        <p:spPr>
          <a:xfrm>
            <a:off x="1270000" y="2602855"/>
            <a:ext cx="10464800" cy="5638354"/>
          </a:xfrm>
          <a:prstGeom prst="rect">
            <a:avLst/>
          </a:prstGeom>
        </p:spPr>
        <p:txBody>
          <a:bodyPr/>
          <a:lstStyle/>
          <a:p>
            <a:pPr lvl="0" marL="210552" indent="-210552" algn="l" defTabSz="914400">
              <a:lnSpc>
                <a:spcPct val="120000"/>
              </a:lnSpc>
              <a:spcBef>
                <a:spcPts val="700"/>
              </a:spcBef>
              <a:buSzPct val="75000"/>
              <a:buChar char="•"/>
              <a:defRPr sz="1800">
                <a:solidFill>
                  <a:srgbClr val="000000"/>
                </a:solidFill>
              </a:defRPr>
            </a:pPr>
            <a:endParaRPr sz="3200">
              <a:solidFill>
                <a:srgbClr val="F8FFF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marL="374315" indent="-374315" algn="l" defTabSz="914400">
              <a:lnSpc>
                <a:spcPct val="120000"/>
              </a:lnSpc>
              <a:spcBef>
                <a:spcPts val="700"/>
              </a:spcBef>
              <a:buSzPct val="75000"/>
              <a:buChar char="•"/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E8A4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Byte Streams:</a:t>
            </a:r>
            <a:r>
              <a:rPr sz="3200">
                <a:solidFill>
                  <a:srgbClr val="F8FFF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handle I/O of raw binary data.</a:t>
            </a:r>
            <a:endParaRPr sz="3200">
              <a:solidFill>
                <a:srgbClr val="F8FFF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marL="210552" indent="-210552" algn="l" defTabSz="914400">
              <a:lnSpc>
                <a:spcPct val="120000"/>
              </a:lnSpc>
              <a:spcBef>
                <a:spcPts val="700"/>
              </a:spcBef>
              <a:buSzPct val="75000"/>
              <a:buChar char="•"/>
              <a:defRPr sz="1800">
                <a:solidFill>
                  <a:srgbClr val="000000"/>
                </a:solidFill>
              </a:defRPr>
            </a:pPr>
            <a:endParaRPr sz="3200">
              <a:solidFill>
                <a:srgbClr val="F8FFF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marL="374315" indent="-374315" algn="l" defTabSz="914400">
              <a:lnSpc>
                <a:spcPct val="120000"/>
              </a:lnSpc>
              <a:spcBef>
                <a:spcPts val="700"/>
              </a:spcBef>
              <a:buSzPct val="75000"/>
              <a:buChar char="•"/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E8A4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Character Streams:</a:t>
            </a:r>
            <a:r>
              <a:rPr sz="3200">
                <a:solidFill>
                  <a:srgbClr val="F8FFF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handle I/O of character data, automatically handling translation to and from the local character set.</a:t>
            </a:r>
            <a:endParaRPr sz="3200">
              <a:solidFill>
                <a:srgbClr val="F8FFF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marL="210552" indent="-210552" algn="l" defTabSz="914400">
              <a:lnSpc>
                <a:spcPct val="120000"/>
              </a:lnSpc>
              <a:spcBef>
                <a:spcPts val="700"/>
              </a:spcBef>
              <a:buSzPct val="75000"/>
              <a:buChar char="•"/>
              <a:defRPr sz="1800">
                <a:solidFill>
                  <a:srgbClr val="000000"/>
                </a:solidFill>
              </a:defRPr>
            </a:pPr>
            <a:endParaRPr sz="3200">
              <a:solidFill>
                <a:srgbClr val="F8FFF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marL="374315" indent="-374315" algn="l" defTabSz="914400">
              <a:lnSpc>
                <a:spcPct val="120000"/>
              </a:lnSpc>
              <a:spcBef>
                <a:spcPts val="700"/>
              </a:spcBef>
              <a:buSzPct val="75000"/>
              <a:buChar char="•"/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E8A4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Buffered Streams:</a:t>
            </a:r>
            <a:r>
              <a:rPr sz="3200">
                <a:solidFill>
                  <a:srgbClr val="F8FFF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optimize input and output by reducing the number of calls to the native API.</a:t>
            </a:r>
          </a:p>
        </p:txBody>
      </p:sp>
      <p:pic>
        <p:nvPicPr>
          <p:cNvPr id="87" name="tick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804116" y="2910231"/>
            <a:ext cx="1450192" cy="1087644"/>
          </a:xfrm>
          <a:prstGeom prst="rect">
            <a:avLst/>
          </a:prstGeom>
          <a:ln w="12700">
            <a:miter lim="400000"/>
          </a:ln>
        </p:spPr>
      </p:pic>
      <p:pic>
        <p:nvPicPr>
          <p:cNvPr id="88" name="tick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27316" y="5564530"/>
            <a:ext cx="1450192" cy="1087645"/>
          </a:xfrm>
          <a:prstGeom prst="rect">
            <a:avLst/>
          </a:prstGeom>
          <a:ln w="12700">
            <a:miter lim="400000"/>
          </a:ln>
        </p:spPr>
      </p:pic>
      <p:pic>
        <p:nvPicPr>
          <p:cNvPr id="89" name="tick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56316" y="7621930"/>
            <a:ext cx="1450192" cy="108764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>
            <p:ph type="title"/>
          </p:nvPr>
        </p:nvSpPr>
        <p:spPr>
          <a:xfrm>
            <a:off x="1270000" y="1638300"/>
            <a:ext cx="10464800" cy="712887"/>
          </a:xfrm>
          <a:prstGeom prst="rect">
            <a:avLst/>
          </a:prstGeom>
        </p:spPr>
        <p:txBody>
          <a:bodyPr/>
          <a:lstStyle>
            <a:lvl1pPr defTabSz="297941">
              <a:defRPr sz="40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080">
                <a:solidFill>
                  <a:srgbClr val="FFFFFF"/>
                </a:solidFill>
              </a:rPr>
              <a:t>Streams</a:t>
            </a:r>
          </a:p>
        </p:txBody>
      </p:sp>
      <p:sp>
        <p:nvSpPr>
          <p:cNvPr id="36" name="Shape 36"/>
          <p:cNvSpPr/>
          <p:nvPr>
            <p:ph type="body" idx="1"/>
          </p:nvPr>
        </p:nvSpPr>
        <p:spPr>
          <a:xfrm>
            <a:off x="1270000" y="2602855"/>
            <a:ext cx="10464800" cy="5638354"/>
          </a:xfrm>
          <a:prstGeom prst="rect">
            <a:avLst/>
          </a:prstGeom>
        </p:spPr>
        <p:txBody>
          <a:bodyPr/>
          <a:lstStyle/>
          <a:p>
            <a:pPr lvl="0" marL="370572" indent="-370572" algn="l" defTabSz="905255">
              <a:lnSpc>
                <a:spcPct val="120000"/>
              </a:lnSpc>
              <a:spcBef>
                <a:spcPts val="600"/>
              </a:spcBef>
              <a:buSzPct val="75000"/>
              <a:buChar char="•"/>
              <a:defRPr sz="1800">
                <a:solidFill>
                  <a:srgbClr val="000000"/>
                </a:solidFill>
              </a:defRPr>
            </a:pPr>
            <a:r>
              <a:rPr sz="3168">
                <a:solidFill>
                  <a:srgbClr val="F8FFF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stream is a sequence of data. An I/O Stream represents an input source or an output destination. </a:t>
            </a:r>
            <a:endParaRPr sz="3168">
              <a:solidFill>
                <a:srgbClr val="F8FFF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marL="208447" indent="-208447" algn="l" defTabSz="905255">
              <a:lnSpc>
                <a:spcPct val="120000"/>
              </a:lnSpc>
              <a:spcBef>
                <a:spcPts val="600"/>
              </a:spcBef>
              <a:buSzPct val="75000"/>
              <a:buChar char="•"/>
              <a:defRPr sz="1800">
                <a:solidFill>
                  <a:srgbClr val="000000"/>
                </a:solidFill>
              </a:defRPr>
            </a:pPr>
            <a:endParaRPr sz="3168">
              <a:solidFill>
                <a:srgbClr val="F8FFF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marL="370572" indent="-370572" algn="l" defTabSz="905255">
              <a:lnSpc>
                <a:spcPct val="120000"/>
              </a:lnSpc>
              <a:spcBef>
                <a:spcPts val="600"/>
              </a:spcBef>
              <a:buSzPct val="75000"/>
              <a:buChar char="•"/>
              <a:defRPr sz="1800">
                <a:solidFill>
                  <a:srgbClr val="000000"/>
                </a:solidFill>
              </a:defRPr>
            </a:pPr>
            <a:r>
              <a:rPr sz="3168">
                <a:solidFill>
                  <a:srgbClr val="F8FFF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stream can represent many </a:t>
            </a:r>
            <a:r>
              <a:rPr sz="3168">
                <a:solidFill>
                  <a:srgbClr val="E8A4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different kinds of sources and destinations</a:t>
            </a:r>
            <a:r>
              <a:rPr sz="3168">
                <a:solidFill>
                  <a:srgbClr val="F8FFF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including disk files, devices, other programs, and memory arrays.</a:t>
            </a:r>
            <a:endParaRPr sz="3168">
              <a:solidFill>
                <a:srgbClr val="F8FFF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marL="208447" indent="-208447" algn="l" defTabSz="905255">
              <a:lnSpc>
                <a:spcPct val="120000"/>
              </a:lnSpc>
              <a:spcBef>
                <a:spcPts val="600"/>
              </a:spcBef>
              <a:buSzPct val="75000"/>
              <a:buChar char="•"/>
              <a:defRPr sz="1800">
                <a:solidFill>
                  <a:srgbClr val="000000"/>
                </a:solidFill>
              </a:defRPr>
            </a:pPr>
            <a:endParaRPr sz="3168">
              <a:solidFill>
                <a:srgbClr val="F8FFF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marL="370572" indent="-370572" algn="l" defTabSz="905255">
              <a:lnSpc>
                <a:spcPct val="120000"/>
              </a:lnSpc>
              <a:spcBef>
                <a:spcPts val="600"/>
              </a:spcBef>
              <a:buSzPct val="75000"/>
              <a:buChar char="•"/>
              <a:defRPr sz="1800">
                <a:solidFill>
                  <a:srgbClr val="000000"/>
                </a:solidFill>
              </a:defRPr>
            </a:pPr>
            <a:r>
              <a:rPr sz="3168">
                <a:solidFill>
                  <a:srgbClr val="F8FFF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Streams support many </a:t>
            </a:r>
            <a:r>
              <a:rPr sz="3168">
                <a:solidFill>
                  <a:srgbClr val="E8A4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different kinds of data</a:t>
            </a:r>
            <a:r>
              <a:rPr sz="3168">
                <a:solidFill>
                  <a:srgbClr val="F8FFF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including simple bytes, primitive data types, localized characters, and objects.</a:t>
            </a:r>
          </a:p>
        </p:txBody>
      </p:sp>
    </p:spTree>
  </p:cSld>
  <p:clrMapOvr>
    <a:masterClrMapping/>
  </p:clrMapOvr>
  <p:transition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Streams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65936" y="692150"/>
            <a:ext cx="5368028" cy="790264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title"/>
          </p:nvPr>
        </p:nvSpPr>
        <p:spPr>
          <a:xfrm>
            <a:off x="1270000" y="1638300"/>
            <a:ext cx="10464800" cy="712887"/>
          </a:xfrm>
          <a:prstGeom prst="rect">
            <a:avLst/>
          </a:prstGeom>
        </p:spPr>
        <p:txBody>
          <a:bodyPr/>
          <a:lstStyle>
            <a:lvl1pPr defTabSz="297941">
              <a:defRPr sz="40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080">
                <a:solidFill>
                  <a:srgbClr val="FFFFFF"/>
                </a:solidFill>
              </a:rPr>
              <a:t>Threading</a:t>
            </a:r>
          </a:p>
        </p:txBody>
      </p:sp>
      <p:sp>
        <p:nvSpPr>
          <p:cNvPr id="94" name="Shape 94"/>
          <p:cNvSpPr/>
          <p:nvPr>
            <p:ph type="body" idx="1"/>
          </p:nvPr>
        </p:nvSpPr>
        <p:spPr>
          <a:xfrm>
            <a:off x="1270000" y="2602855"/>
            <a:ext cx="10464800" cy="5638354"/>
          </a:xfrm>
          <a:prstGeom prst="rect">
            <a:avLst/>
          </a:prstGeom>
        </p:spPr>
        <p:txBody>
          <a:bodyPr/>
          <a:lstStyle/>
          <a:p>
            <a:pPr lvl="0" marL="210552" indent="-210552" algn="l" defTabSz="914400">
              <a:lnSpc>
                <a:spcPct val="120000"/>
              </a:lnSpc>
              <a:spcBef>
                <a:spcPts val="700"/>
              </a:spcBef>
              <a:buSzPct val="75000"/>
              <a:buChar char="•"/>
              <a:defRPr sz="1800">
                <a:solidFill>
                  <a:srgbClr val="000000"/>
                </a:solidFill>
              </a:defRPr>
            </a:pPr>
            <a:endParaRPr sz="3200">
              <a:solidFill>
                <a:srgbClr val="F8FFF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marL="374315" indent="-374315" algn="l" defTabSz="914400">
              <a:lnSpc>
                <a:spcPct val="120000"/>
              </a:lnSpc>
              <a:spcBef>
                <a:spcPts val="700"/>
              </a:spcBef>
              <a:buSzPct val="75000"/>
              <a:buChar char="•"/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</a:t>
            </a:r>
            <a:r>
              <a:rPr sz="3200">
                <a:solidFill>
                  <a:srgbClr val="E8A4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thread</a:t>
            </a:r>
            <a:r>
              <a:rPr sz="3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basically a smallest unit of processing.</a:t>
            </a:r>
            <a:endParaRPr sz="32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marL="374315" indent="-374315" algn="l" defTabSz="914400">
              <a:lnSpc>
                <a:spcPct val="120000"/>
              </a:lnSpc>
              <a:spcBef>
                <a:spcPts val="700"/>
              </a:spcBef>
              <a:buSzPct val="75000"/>
              <a:buChar char="•"/>
              <a:defRPr sz="1800">
                <a:solidFill>
                  <a:srgbClr val="000000"/>
                </a:solidFill>
              </a:defRPr>
            </a:pPr>
            <a:endParaRPr sz="32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marL="374315" indent="-374315" algn="l" defTabSz="914400">
              <a:lnSpc>
                <a:spcPct val="120000"/>
              </a:lnSpc>
              <a:spcBef>
                <a:spcPts val="700"/>
              </a:spcBef>
              <a:buSzPct val="75000"/>
              <a:buChar char="•"/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E8A4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Multithreading</a:t>
            </a:r>
            <a:r>
              <a:rPr sz="3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 java is a process of executing multiple threads simultaneously.</a:t>
            </a:r>
            <a:endParaRPr sz="32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marL="374315" indent="-374315" algn="l" defTabSz="914400">
              <a:lnSpc>
                <a:spcPct val="120000"/>
              </a:lnSpc>
              <a:spcBef>
                <a:spcPts val="700"/>
              </a:spcBef>
              <a:buSzPct val="75000"/>
              <a:buChar char="•"/>
              <a:defRPr sz="1800">
                <a:solidFill>
                  <a:srgbClr val="000000"/>
                </a:solidFill>
              </a:defRPr>
            </a:pPr>
            <a:endParaRPr sz="32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marL="374315" indent="-374315" algn="l" defTabSz="914400">
              <a:lnSpc>
                <a:spcPct val="120000"/>
              </a:lnSpc>
              <a:spcBef>
                <a:spcPts val="700"/>
              </a:spcBef>
              <a:buSzPct val="75000"/>
              <a:buChar char="•"/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Multiprocessing and multithreading, both are used to achieve </a:t>
            </a:r>
            <a:r>
              <a:rPr sz="3200">
                <a:solidFill>
                  <a:srgbClr val="E8A4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multitasking</a:t>
            </a:r>
            <a:r>
              <a:rPr sz="3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</a:p>
        </p:txBody>
      </p:sp>
    </p:spTree>
  </p:cSld>
  <p:clrMapOvr>
    <a:masterClrMapping/>
  </p:clrMapOvr>
  <p:transition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type="title"/>
          </p:nvPr>
        </p:nvSpPr>
        <p:spPr>
          <a:xfrm>
            <a:off x="1270000" y="800100"/>
            <a:ext cx="10464800" cy="712887"/>
          </a:xfrm>
          <a:prstGeom prst="rect">
            <a:avLst/>
          </a:prstGeom>
        </p:spPr>
        <p:txBody>
          <a:bodyPr/>
          <a:lstStyle>
            <a:lvl1pPr defTabSz="297941">
              <a:defRPr sz="40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080">
                <a:solidFill>
                  <a:srgbClr val="FFFFFF"/>
                </a:solidFill>
              </a:rPr>
              <a:t>Multitasking</a:t>
            </a:r>
          </a:p>
        </p:txBody>
      </p:sp>
      <p:sp>
        <p:nvSpPr>
          <p:cNvPr id="97" name="Shape 97"/>
          <p:cNvSpPr/>
          <p:nvPr>
            <p:ph type="body" idx="1"/>
          </p:nvPr>
        </p:nvSpPr>
        <p:spPr>
          <a:xfrm>
            <a:off x="1270000" y="1802755"/>
            <a:ext cx="10464800" cy="6148090"/>
          </a:xfrm>
          <a:prstGeom prst="rect">
            <a:avLst/>
          </a:prstGeom>
        </p:spPr>
        <p:txBody>
          <a:bodyPr/>
          <a:lstStyle/>
          <a:p>
            <a:pPr lvl="0" algn="l" defTabSz="859536">
              <a:lnSpc>
                <a:spcPct val="120000"/>
              </a:lnSpc>
              <a:spcBef>
                <a:spcPts val="600"/>
              </a:spcBef>
              <a:defRPr sz="1800">
                <a:solidFill>
                  <a:srgbClr val="000000"/>
                </a:solidFill>
              </a:defRPr>
            </a:pPr>
            <a:r>
              <a:rPr sz="3008">
                <a:solidFill>
                  <a:srgbClr val="E8A4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1) Process-based Multitasking (Multiprocessing)</a:t>
            </a:r>
            <a:endParaRPr sz="3008">
              <a:solidFill>
                <a:srgbClr val="E8A43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1" marL="769686" indent="-351856" algn="l" defTabSz="859536">
              <a:lnSpc>
                <a:spcPct val="120000"/>
              </a:lnSpc>
              <a:spcBef>
                <a:spcPts val="600"/>
              </a:spcBef>
              <a:buSzPct val="75000"/>
              <a:buChar char="•"/>
              <a:defRPr sz="1800">
                <a:solidFill>
                  <a:srgbClr val="000000"/>
                </a:solidFill>
              </a:defRPr>
            </a:pPr>
            <a:r>
              <a:rPr sz="3008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Each process have its own address in memory.</a:t>
            </a:r>
            <a:endParaRPr sz="3008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1" marL="769686" indent="-351856" algn="l" defTabSz="859536">
              <a:lnSpc>
                <a:spcPct val="120000"/>
              </a:lnSpc>
              <a:spcBef>
                <a:spcPts val="600"/>
              </a:spcBef>
              <a:buSzPct val="75000"/>
              <a:buChar char="•"/>
              <a:defRPr sz="1800">
                <a:solidFill>
                  <a:srgbClr val="000000"/>
                </a:solidFill>
              </a:defRPr>
            </a:pPr>
            <a:r>
              <a:rPr sz="3008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Process is heavyweight.</a:t>
            </a:r>
            <a:endParaRPr sz="3008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1" marL="769686" indent="-351856" algn="l" defTabSz="859536">
              <a:lnSpc>
                <a:spcPct val="120000"/>
              </a:lnSpc>
              <a:spcBef>
                <a:spcPts val="600"/>
              </a:spcBef>
              <a:buSzPct val="75000"/>
              <a:buChar char="•"/>
              <a:defRPr sz="1800">
                <a:solidFill>
                  <a:srgbClr val="000000"/>
                </a:solidFill>
              </a:defRPr>
            </a:pPr>
            <a:r>
              <a:rPr sz="3008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Cost of communication between the process is high.</a:t>
            </a:r>
            <a:endParaRPr sz="3008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1" marL="769686" indent="-351856" algn="l" defTabSz="859536">
              <a:lnSpc>
                <a:spcPct val="120000"/>
              </a:lnSpc>
              <a:spcBef>
                <a:spcPts val="600"/>
              </a:spcBef>
              <a:buSzPct val="75000"/>
              <a:buChar char="•"/>
              <a:defRPr sz="1800">
                <a:solidFill>
                  <a:srgbClr val="000000"/>
                </a:solidFill>
              </a:defRPr>
            </a:pPr>
            <a:r>
              <a:rPr sz="3008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Switching from one process to another require some time for saving and loading registers, memory maps, updating lists etc.</a:t>
            </a:r>
            <a:endParaRPr sz="3008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algn="l" defTabSz="859536">
              <a:lnSpc>
                <a:spcPct val="120000"/>
              </a:lnSpc>
              <a:spcBef>
                <a:spcPts val="600"/>
              </a:spcBef>
              <a:defRPr sz="1800">
                <a:solidFill>
                  <a:srgbClr val="000000"/>
                </a:solidFill>
              </a:defRPr>
            </a:pPr>
            <a:r>
              <a:rPr sz="3008">
                <a:solidFill>
                  <a:srgbClr val="E8A4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2) Thread-based Multitasking (Multithreading)</a:t>
            </a:r>
            <a:endParaRPr sz="3008">
              <a:solidFill>
                <a:srgbClr val="E8A43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1" marL="769686" indent="-351856" algn="l" defTabSz="859536">
              <a:lnSpc>
                <a:spcPct val="120000"/>
              </a:lnSpc>
              <a:spcBef>
                <a:spcPts val="600"/>
              </a:spcBef>
              <a:buSzPct val="75000"/>
              <a:buChar char="•"/>
              <a:defRPr sz="1800">
                <a:solidFill>
                  <a:srgbClr val="000000"/>
                </a:solidFill>
              </a:defRPr>
            </a:pPr>
            <a:r>
              <a:rPr sz="3008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Threads share the same address space.</a:t>
            </a:r>
            <a:endParaRPr sz="3008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1" marL="769686" indent="-351856" algn="l" defTabSz="859536">
              <a:lnSpc>
                <a:spcPct val="120000"/>
              </a:lnSpc>
              <a:spcBef>
                <a:spcPts val="600"/>
              </a:spcBef>
              <a:buSzPct val="75000"/>
              <a:buChar char="•"/>
              <a:defRPr sz="1800">
                <a:solidFill>
                  <a:srgbClr val="000000"/>
                </a:solidFill>
              </a:defRPr>
            </a:pPr>
            <a:r>
              <a:rPr sz="3008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Thread is lightweight.</a:t>
            </a:r>
            <a:endParaRPr sz="3008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1" marL="769686" indent="-351856" algn="l" defTabSz="859536">
              <a:lnSpc>
                <a:spcPct val="120000"/>
              </a:lnSpc>
              <a:spcBef>
                <a:spcPts val="600"/>
              </a:spcBef>
              <a:buSzPct val="75000"/>
              <a:buChar char="•"/>
              <a:defRPr sz="1800">
                <a:solidFill>
                  <a:srgbClr val="000000"/>
                </a:solidFill>
              </a:defRPr>
            </a:pPr>
            <a:r>
              <a:rPr sz="3008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Cost of communication between the thread is low.</a:t>
            </a:r>
          </a:p>
        </p:txBody>
      </p:sp>
    </p:spTree>
  </p:cSld>
  <p:clrMapOvr>
    <a:masterClrMapping/>
  </p:clrMapOvr>
  <p:transition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type="title"/>
          </p:nvPr>
        </p:nvSpPr>
        <p:spPr>
          <a:xfrm>
            <a:off x="1270000" y="800100"/>
            <a:ext cx="10464800" cy="712887"/>
          </a:xfrm>
          <a:prstGeom prst="rect">
            <a:avLst/>
          </a:prstGeom>
        </p:spPr>
        <p:txBody>
          <a:bodyPr/>
          <a:lstStyle>
            <a:lvl1pPr defTabSz="297941">
              <a:defRPr sz="40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080">
                <a:solidFill>
                  <a:srgbClr val="FFFFFF"/>
                </a:solidFill>
              </a:rPr>
              <a:t>Threads</a:t>
            </a:r>
          </a:p>
        </p:txBody>
      </p:sp>
      <p:pic>
        <p:nvPicPr>
          <p:cNvPr id="100" name="multithreading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86100" y="1600200"/>
            <a:ext cx="7010400" cy="68199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title"/>
          </p:nvPr>
        </p:nvSpPr>
        <p:spPr>
          <a:xfrm>
            <a:off x="1270000" y="800100"/>
            <a:ext cx="10464800" cy="712887"/>
          </a:xfrm>
          <a:prstGeom prst="rect">
            <a:avLst/>
          </a:prstGeom>
        </p:spPr>
        <p:txBody>
          <a:bodyPr/>
          <a:lstStyle>
            <a:lvl1pPr defTabSz="297941">
              <a:defRPr sz="40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080">
                <a:solidFill>
                  <a:srgbClr val="FFFFFF"/>
                </a:solidFill>
              </a:rPr>
              <a:t>Threads</a:t>
            </a:r>
          </a:p>
        </p:txBody>
      </p:sp>
      <p:pic>
        <p:nvPicPr>
          <p:cNvPr id="103" name="ProcessMultiThreaded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765550" y="1905000"/>
            <a:ext cx="5651500" cy="53721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type="title"/>
          </p:nvPr>
        </p:nvSpPr>
        <p:spPr>
          <a:xfrm>
            <a:off x="1270000" y="800100"/>
            <a:ext cx="10464800" cy="712887"/>
          </a:xfrm>
          <a:prstGeom prst="rect">
            <a:avLst/>
          </a:prstGeom>
        </p:spPr>
        <p:txBody>
          <a:bodyPr/>
          <a:lstStyle>
            <a:lvl1pPr defTabSz="297941">
              <a:defRPr sz="40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080">
                <a:solidFill>
                  <a:srgbClr val="FFFFFF"/>
                </a:solidFill>
              </a:rPr>
              <a:t>Threads</a:t>
            </a:r>
          </a:p>
        </p:txBody>
      </p:sp>
      <p:pic>
        <p:nvPicPr>
          <p:cNvPr id="106" name="ThreadLifeCycl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40050" y="1892300"/>
            <a:ext cx="7302500" cy="59055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type="title"/>
          </p:nvPr>
        </p:nvSpPr>
        <p:spPr>
          <a:xfrm>
            <a:off x="1270000" y="800100"/>
            <a:ext cx="10464800" cy="712887"/>
          </a:xfrm>
          <a:prstGeom prst="rect">
            <a:avLst/>
          </a:prstGeom>
        </p:spPr>
        <p:txBody>
          <a:bodyPr/>
          <a:lstStyle>
            <a:lvl1pPr defTabSz="297941">
              <a:defRPr sz="40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080">
                <a:solidFill>
                  <a:srgbClr val="FFFFFF"/>
                </a:solidFill>
              </a:rPr>
              <a:t>Thread Creation</a:t>
            </a:r>
          </a:p>
        </p:txBody>
      </p:sp>
      <p:sp>
        <p:nvSpPr>
          <p:cNvPr id="109" name="Shape 109"/>
          <p:cNvSpPr/>
          <p:nvPr>
            <p:ph type="body" idx="1"/>
          </p:nvPr>
        </p:nvSpPr>
        <p:spPr>
          <a:xfrm>
            <a:off x="1270000" y="1802755"/>
            <a:ext cx="10464800" cy="6148090"/>
          </a:xfrm>
          <a:prstGeom prst="rect">
            <a:avLst/>
          </a:prstGeom>
        </p:spPr>
        <p:txBody>
          <a:bodyPr/>
          <a:lstStyle/>
          <a:p>
            <a:pPr lvl="0" algn="l" defTabSz="914400">
              <a:lnSpc>
                <a:spcPct val="120000"/>
              </a:lnSpc>
              <a:spcBef>
                <a:spcPts val="700"/>
              </a:spcBef>
              <a:defRPr sz="1800">
                <a:solidFill>
                  <a:srgbClr val="000000"/>
                </a:solidFill>
              </a:defRPr>
            </a:pPr>
            <a:endParaRPr sz="3200">
              <a:solidFill>
                <a:srgbClr val="E8A43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algn="l" defTabSz="914400">
              <a:lnSpc>
                <a:spcPct val="120000"/>
              </a:lnSpc>
              <a:spcBef>
                <a:spcPts val="700"/>
              </a:spcBef>
              <a:defRPr sz="1800">
                <a:solidFill>
                  <a:srgbClr val="000000"/>
                </a:solidFill>
              </a:defRPr>
            </a:pPr>
            <a:endParaRPr sz="3200">
              <a:solidFill>
                <a:srgbClr val="E8A43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algn="l" defTabSz="914400">
              <a:lnSpc>
                <a:spcPct val="120000"/>
              </a:lnSpc>
              <a:spcBef>
                <a:spcPts val="700"/>
              </a:spcBef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There are </a:t>
            </a:r>
            <a:r>
              <a:rPr sz="4400">
                <a:solidFill>
                  <a:srgbClr val="D4595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two</a:t>
            </a:r>
            <a:r>
              <a:rPr sz="4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ways to create a thread:</a:t>
            </a:r>
            <a:endParaRPr sz="4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1" marL="818815" indent="-374315" algn="l" defTabSz="914400">
              <a:lnSpc>
                <a:spcPct val="120000"/>
              </a:lnSpc>
              <a:spcBef>
                <a:spcPts val="700"/>
              </a:spcBef>
              <a:buSzPct val="75000"/>
              <a:buChar char="•"/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By </a:t>
            </a:r>
            <a:r>
              <a:rPr sz="4400">
                <a:solidFill>
                  <a:srgbClr val="E8A4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extending</a:t>
            </a:r>
            <a:r>
              <a:rPr sz="4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Thread class</a:t>
            </a:r>
            <a:endParaRPr sz="4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1" marL="818815" indent="-374315" algn="l" defTabSz="914400">
              <a:lnSpc>
                <a:spcPct val="120000"/>
              </a:lnSpc>
              <a:spcBef>
                <a:spcPts val="700"/>
              </a:spcBef>
              <a:buSzPct val="75000"/>
              <a:buChar char="•"/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By </a:t>
            </a:r>
            <a:r>
              <a:rPr sz="4400">
                <a:solidFill>
                  <a:srgbClr val="E8A4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implementing</a:t>
            </a:r>
            <a:r>
              <a:rPr sz="4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Runnable interface.</a:t>
            </a:r>
          </a:p>
        </p:txBody>
      </p:sp>
    </p:spTree>
  </p:cSld>
  <p:clrMapOvr>
    <a:masterClrMapping/>
  </p:clrMapOvr>
  <p:transition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type="title"/>
          </p:nvPr>
        </p:nvSpPr>
        <p:spPr>
          <a:xfrm>
            <a:off x="1270000" y="800100"/>
            <a:ext cx="10464800" cy="712887"/>
          </a:xfrm>
          <a:prstGeom prst="rect">
            <a:avLst/>
          </a:prstGeom>
        </p:spPr>
        <p:txBody>
          <a:bodyPr/>
          <a:lstStyle>
            <a:lvl1pPr defTabSz="297941">
              <a:defRPr sz="40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080">
                <a:solidFill>
                  <a:srgbClr val="FFFFFF"/>
                </a:solidFill>
              </a:rPr>
              <a:t>Thread By Extending</a:t>
            </a:r>
          </a:p>
        </p:txBody>
      </p:sp>
      <p:pic>
        <p:nvPicPr>
          <p:cNvPr id="112" name="ThreadByExtending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740150" y="2667000"/>
            <a:ext cx="5524500" cy="349008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type="title"/>
          </p:nvPr>
        </p:nvSpPr>
        <p:spPr>
          <a:xfrm>
            <a:off x="1270000" y="800100"/>
            <a:ext cx="10464800" cy="712887"/>
          </a:xfrm>
          <a:prstGeom prst="rect">
            <a:avLst/>
          </a:prstGeom>
        </p:spPr>
        <p:txBody>
          <a:bodyPr/>
          <a:lstStyle>
            <a:lvl1pPr defTabSz="297941">
              <a:defRPr sz="40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080">
                <a:solidFill>
                  <a:srgbClr val="FFFFFF"/>
                </a:solidFill>
              </a:rPr>
              <a:t>Thread By Implementing Interface</a:t>
            </a:r>
          </a:p>
        </p:txBody>
      </p:sp>
      <p:pic>
        <p:nvPicPr>
          <p:cNvPr id="115" name="ThreadByImplementing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733800" y="3048000"/>
            <a:ext cx="5524500" cy="445997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type="title"/>
          </p:nvPr>
        </p:nvSpPr>
        <p:spPr>
          <a:xfrm>
            <a:off x="1270000" y="800100"/>
            <a:ext cx="10464800" cy="712887"/>
          </a:xfrm>
          <a:prstGeom prst="rect">
            <a:avLst/>
          </a:prstGeom>
        </p:spPr>
        <p:txBody>
          <a:bodyPr/>
          <a:lstStyle>
            <a:lvl1pPr defTabSz="297941">
              <a:defRPr sz="40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080">
                <a:solidFill>
                  <a:srgbClr val="FFFFFF"/>
                </a:solidFill>
              </a:rPr>
              <a:t>Methods of Thread Class</a:t>
            </a:r>
          </a:p>
        </p:txBody>
      </p:sp>
      <p:sp>
        <p:nvSpPr>
          <p:cNvPr id="118" name="Shape 118"/>
          <p:cNvSpPr/>
          <p:nvPr>
            <p:ph type="body" idx="1"/>
          </p:nvPr>
        </p:nvSpPr>
        <p:spPr>
          <a:xfrm>
            <a:off x="1270000" y="1802755"/>
            <a:ext cx="10464800" cy="6148090"/>
          </a:xfrm>
          <a:prstGeom prst="rect">
            <a:avLst/>
          </a:prstGeom>
        </p:spPr>
        <p:txBody>
          <a:bodyPr/>
          <a:lstStyle/>
          <a:p>
            <a:pPr lvl="0" marL="417094" indent="-417094" algn="l" defTabSz="685800">
              <a:lnSpc>
                <a:spcPct val="120000"/>
              </a:lnSpc>
              <a:spcBef>
                <a:spcPts val="500"/>
              </a:spcBef>
              <a:buSzPct val="100000"/>
              <a:buAutoNum type="arabicPeriod" startAt="1"/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E8A4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public void run():</a:t>
            </a:r>
            <a:r>
              <a:rPr sz="2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used to perform action for a thread.</a:t>
            </a:r>
            <a:endParaRPr sz="2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marL="417094" indent="-417094" algn="l" defTabSz="685800">
              <a:lnSpc>
                <a:spcPct val="120000"/>
              </a:lnSpc>
              <a:spcBef>
                <a:spcPts val="500"/>
              </a:spcBef>
              <a:buSzPct val="100000"/>
              <a:buAutoNum type="arabicPeriod" startAt="1"/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E8A4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public void start():</a:t>
            </a:r>
            <a:r>
              <a:rPr sz="2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starts the execution of the thread. JVM calls the run() method</a:t>
            </a:r>
            <a:endParaRPr sz="2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marL="417094" indent="-417094" algn="l" defTabSz="685800">
              <a:lnSpc>
                <a:spcPct val="120000"/>
              </a:lnSpc>
              <a:spcBef>
                <a:spcPts val="500"/>
              </a:spcBef>
              <a:buSzPct val="100000"/>
              <a:buAutoNum type="arabicPeriod" startAt="1"/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E8A4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public void sleep(long miliseconds):</a:t>
            </a:r>
            <a:r>
              <a:rPr sz="2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Causes the currently executing thread to sleep </a:t>
            </a:r>
            <a:endParaRPr sz="2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marL="417094" indent="-417094" algn="l" defTabSz="685800">
              <a:lnSpc>
                <a:spcPct val="120000"/>
              </a:lnSpc>
              <a:spcBef>
                <a:spcPts val="500"/>
              </a:spcBef>
              <a:buSzPct val="100000"/>
              <a:buAutoNum type="arabicPeriod" startAt="1"/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E8A4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public void join():</a:t>
            </a:r>
            <a:r>
              <a:rPr sz="2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waits for a thread to die.</a:t>
            </a:r>
            <a:endParaRPr sz="2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marL="417094" indent="-417094" algn="l" defTabSz="685800">
              <a:lnSpc>
                <a:spcPct val="120000"/>
              </a:lnSpc>
              <a:spcBef>
                <a:spcPts val="500"/>
              </a:spcBef>
              <a:buSzPct val="100000"/>
              <a:buAutoNum type="arabicPeriod" startAt="1"/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E8A4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public void join(long miliseconds):</a:t>
            </a:r>
            <a:r>
              <a:rPr sz="2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waits for a thread to die for the specified time.</a:t>
            </a:r>
            <a:endParaRPr sz="2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marL="417094" indent="-417094" algn="l" defTabSz="685800">
              <a:lnSpc>
                <a:spcPct val="120000"/>
              </a:lnSpc>
              <a:spcBef>
                <a:spcPts val="500"/>
              </a:spcBef>
              <a:buSzPct val="100000"/>
              <a:buAutoNum type="arabicPeriod" startAt="1"/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E8A4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public String getName():</a:t>
            </a:r>
            <a:r>
              <a:rPr sz="2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returns the name of the thread.</a:t>
            </a:r>
            <a:endParaRPr sz="2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marL="417094" indent="-417094" algn="l" defTabSz="685800">
              <a:lnSpc>
                <a:spcPct val="120000"/>
              </a:lnSpc>
              <a:spcBef>
                <a:spcPts val="500"/>
              </a:spcBef>
              <a:buSzPct val="100000"/>
              <a:buAutoNum type="arabicPeriod" startAt="1"/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E8A4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public void setName(String name):</a:t>
            </a:r>
            <a:r>
              <a:rPr sz="2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changes the name of the thread.</a:t>
            </a:r>
            <a:endParaRPr sz="2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marL="417094" indent="-417094" algn="l" defTabSz="685800">
              <a:lnSpc>
                <a:spcPct val="120000"/>
              </a:lnSpc>
              <a:spcBef>
                <a:spcPts val="500"/>
              </a:spcBef>
              <a:buSzPct val="100000"/>
              <a:buAutoNum type="arabicPeriod" startAt="1"/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E8A4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public Thread currentThread():</a:t>
            </a:r>
            <a:r>
              <a:rPr sz="2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returns the reference of currently executing thread.</a:t>
            </a:r>
            <a:endParaRPr sz="2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marL="417094" indent="-417094" algn="l" defTabSz="685800">
              <a:lnSpc>
                <a:spcPct val="120000"/>
              </a:lnSpc>
              <a:spcBef>
                <a:spcPts val="500"/>
              </a:spcBef>
              <a:buSzPct val="100000"/>
              <a:buAutoNum type="arabicPeriod" startAt="1"/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E8A4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public int getId():</a:t>
            </a:r>
            <a:r>
              <a:rPr sz="2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returns the id of the thread.</a:t>
            </a:r>
            <a:endParaRPr sz="2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marL="417094" indent="-417094" algn="l" defTabSz="685800">
              <a:lnSpc>
                <a:spcPct val="120000"/>
              </a:lnSpc>
              <a:spcBef>
                <a:spcPts val="500"/>
              </a:spcBef>
              <a:buSzPct val="100000"/>
              <a:buAutoNum type="arabicPeriod" startAt="1"/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etc…</a:t>
            </a:r>
          </a:p>
        </p:txBody>
      </p:sp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title"/>
          </p:nvPr>
        </p:nvSpPr>
        <p:spPr>
          <a:xfrm>
            <a:off x="1270000" y="1638300"/>
            <a:ext cx="10464800" cy="712887"/>
          </a:xfrm>
          <a:prstGeom prst="rect">
            <a:avLst/>
          </a:prstGeom>
        </p:spPr>
        <p:txBody>
          <a:bodyPr/>
          <a:lstStyle>
            <a:lvl1pPr defTabSz="297941">
              <a:defRPr sz="40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080">
                <a:solidFill>
                  <a:srgbClr val="FFFFFF"/>
                </a:solidFill>
              </a:rPr>
              <a:t>Input Streams</a:t>
            </a:r>
          </a:p>
        </p:txBody>
      </p:sp>
      <p:sp>
        <p:nvSpPr>
          <p:cNvPr id="39" name="Shape 39"/>
          <p:cNvSpPr/>
          <p:nvPr>
            <p:ph type="body" idx="1"/>
          </p:nvPr>
        </p:nvSpPr>
        <p:spPr>
          <a:xfrm>
            <a:off x="1270000" y="2602855"/>
            <a:ext cx="10464800" cy="5638354"/>
          </a:xfrm>
          <a:prstGeom prst="rect">
            <a:avLst/>
          </a:prstGeom>
        </p:spPr>
        <p:txBody>
          <a:bodyPr/>
          <a:lstStyle>
            <a:lvl1pPr marL="374315" indent="-374315" algn="l" defTabSz="914400">
              <a:lnSpc>
                <a:spcPct val="120000"/>
              </a:lnSpc>
              <a:spcBef>
                <a:spcPts val="700"/>
              </a:spcBef>
              <a:buSzPct val="75000"/>
              <a:buChar char="•"/>
              <a:defRPr>
                <a:solidFill>
                  <a:srgbClr val="F8FFFE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8FFFE"/>
                </a:solidFill>
              </a:rPr>
              <a:t>A program uses an input stream to read data from a source, one item at a time:</a:t>
            </a:r>
          </a:p>
        </p:txBody>
      </p:sp>
      <p:pic>
        <p:nvPicPr>
          <p:cNvPr id="40" name="Streams-reading-Data-from-a-stream.gi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27350" y="4248150"/>
            <a:ext cx="7302500" cy="24892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type="title"/>
          </p:nvPr>
        </p:nvSpPr>
        <p:spPr>
          <a:xfrm>
            <a:off x="1270000" y="800100"/>
            <a:ext cx="10464800" cy="712887"/>
          </a:xfrm>
          <a:prstGeom prst="rect">
            <a:avLst/>
          </a:prstGeom>
        </p:spPr>
        <p:txBody>
          <a:bodyPr/>
          <a:lstStyle>
            <a:lvl1pPr defTabSz="297941">
              <a:defRPr sz="40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080">
                <a:solidFill>
                  <a:srgbClr val="FFFFFF"/>
                </a:solidFill>
              </a:rPr>
              <a:t>Join Method</a:t>
            </a:r>
          </a:p>
        </p:txBody>
      </p:sp>
      <p:sp>
        <p:nvSpPr>
          <p:cNvPr id="121" name="Shape 121"/>
          <p:cNvSpPr/>
          <p:nvPr>
            <p:ph type="body" idx="1"/>
          </p:nvPr>
        </p:nvSpPr>
        <p:spPr>
          <a:xfrm>
            <a:off x="1270000" y="1802755"/>
            <a:ext cx="10464800" cy="6148090"/>
          </a:xfrm>
          <a:prstGeom prst="rect">
            <a:avLst/>
          </a:prstGeom>
        </p:spPr>
        <p:txBody>
          <a:bodyPr/>
          <a:lstStyle/>
          <a:p>
            <a:pPr lvl="0" algn="just" defTabSz="914400">
              <a:lnSpc>
                <a:spcPct val="120000"/>
              </a:lnSpc>
              <a:spcBef>
                <a:spcPts val="700"/>
              </a:spcBef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join() method waits for a thread to die. In other words, it causes the currently running threads to </a:t>
            </a:r>
            <a:r>
              <a:rPr sz="3200">
                <a:solidFill>
                  <a:srgbClr val="E8A4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stop executing</a:t>
            </a:r>
            <a:r>
              <a:rPr sz="3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until the thread it joins with completes its task.</a:t>
            </a:r>
            <a:endParaRPr sz="32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algn="just" defTabSz="914400">
              <a:lnSpc>
                <a:spcPct val="120000"/>
              </a:lnSpc>
              <a:spcBef>
                <a:spcPts val="700"/>
              </a:spcBef>
              <a:defRPr sz="1800">
                <a:solidFill>
                  <a:srgbClr val="000000"/>
                </a:solidFill>
              </a:defRPr>
            </a:pPr>
            <a:endParaRPr sz="32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defTabSz="914400">
              <a:lnSpc>
                <a:spcPct val="120000"/>
              </a:lnSpc>
              <a:spcBef>
                <a:spcPts val="700"/>
              </a:spcBef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 Program</a:t>
            </a:r>
          </a:p>
        </p:txBody>
      </p:sp>
    </p:spTree>
  </p:cSld>
  <p:clrMapOvr>
    <a:masterClrMapping/>
  </p:clrMapOvr>
  <p:transition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type="title"/>
          </p:nvPr>
        </p:nvSpPr>
        <p:spPr>
          <a:xfrm>
            <a:off x="1270000" y="800100"/>
            <a:ext cx="10464800" cy="712887"/>
          </a:xfrm>
          <a:prstGeom prst="rect">
            <a:avLst/>
          </a:prstGeom>
        </p:spPr>
        <p:txBody>
          <a:bodyPr/>
          <a:lstStyle>
            <a:lvl1pPr defTabSz="297941">
              <a:defRPr sz="40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080">
                <a:solidFill>
                  <a:srgbClr val="FFFFFF"/>
                </a:solidFill>
              </a:rPr>
              <a:t>Join Method</a:t>
            </a:r>
          </a:p>
        </p:txBody>
      </p:sp>
      <p:pic>
        <p:nvPicPr>
          <p:cNvPr id="124" name="Join Method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56050" y="1593850"/>
            <a:ext cx="4749800" cy="669102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type="title"/>
          </p:nvPr>
        </p:nvSpPr>
        <p:spPr>
          <a:xfrm>
            <a:off x="1270000" y="800100"/>
            <a:ext cx="10464800" cy="712887"/>
          </a:xfrm>
          <a:prstGeom prst="rect">
            <a:avLst/>
          </a:prstGeom>
        </p:spPr>
        <p:txBody>
          <a:bodyPr/>
          <a:lstStyle>
            <a:lvl1pPr defTabSz="297941">
              <a:defRPr sz="40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080">
                <a:solidFill>
                  <a:srgbClr val="FFFFFF"/>
                </a:solidFill>
              </a:rPr>
              <a:t>Join Method</a:t>
            </a:r>
          </a:p>
        </p:txBody>
      </p:sp>
      <p:pic>
        <p:nvPicPr>
          <p:cNvPr id="127" name="Join Method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56050" y="1593850"/>
            <a:ext cx="4749800" cy="6691023"/>
          </a:xfrm>
          <a:prstGeom prst="rect">
            <a:avLst/>
          </a:prstGeom>
          <a:ln w="12700">
            <a:miter lim="400000"/>
          </a:ln>
        </p:spPr>
      </p:pic>
      <p:pic>
        <p:nvPicPr>
          <p:cNvPr id="128" name="JoinMethodsOutput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457917" y="1596738"/>
            <a:ext cx="1816644" cy="668524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type="title"/>
          </p:nvPr>
        </p:nvSpPr>
        <p:spPr>
          <a:xfrm>
            <a:off x="1270000" y="4000500"/>
            <a:ext cx="10464800" cy="712887"/>
          </a:xfrm>
          <a:prstGeom prst="rect">
            <a:avLst/>
          </a:prstGeom>
        </p:spPr>
        <p:txBody>
          <a:bodyPr/>
          <a:lstStyle>
            <a:lvl1pPr defTabSz="297941">
              <a:defRPr sz="40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080">
                <a:solidFill>
                  <a:srgbClr val="FFFFFF"/>
                </a:solidFill>
              </a:rPr>
              <a:t>Thank You</a:t>
            </a:r>
          </a:p>
        </p:txBody>
      </p:sp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>
            <p:ph type="title"/>
          </p:nvPr>
        </p:nvSpPr>
        <p:spPr>
          <a:xfrm>
            <a:off x="1270000" y="1638300"/>
            <a:ext cx="10464800" cy="712887"/>
          </a:xfrm>
          <a:prstGeom prst="rect">
            <a:avLst/>
          </a:prstGeom>
        </p:spPr>
        <p:txBody>
          <a:bodyPr/>
          <a:lstStyle>
            <a:lvl1pPr defTabSz="297941">
              <a:defRPr sz="40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080">
                <a:solidFill>
                  <a:srgbClr val="FFFFFF"/>
                </a:solidFill>
              </a:rPr>
              <a:t>Output Streams</a:t>
            </a:r>
          </a:p>
        </p:txBody>
      </p:sp>
      <p:sp>
        <p:nvSpPr>
          <p:cNvPr id="43" name="Shape 43"/>
          <p:cNvSpPr/>
          <p:nvPr>
            <p:ph type="body" idx="1"/>
          </p:nvPr>
        </p:nvSpPr>
        <p:spPr>
          <a:xfrm>
            <a:off x="1270000" y="2602855"/>
            <a:ext cx="10464800" cy="5638354"/>
          </a:xfrm>
          <a:prstGeom prst="rect">
            <a:avLst/>
          </a:prstGeom>
        </p:spPr>
        <p:txBody>
          <a:bodyPr/>
          <a:lstStyle>
            <a:lvl1pPr marL="374315" indent="-374315" algn="l" defTabSz="914400">
              <a:lnSpc>
                <a:spcPct val="120000"/>
              </a:lnSpc>
              <a:spcBef>
                <a:spcPts val="700"/>
              </a:spcBef>
              <a:buSzPct val="75000"/>
              <a:buChar char="•"/>
              <a:defRPr>
                <a:solidFill>
                  <a:srgbClr val="F8FFFE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8FFFE"/>
                </a:solidFill>
              </a:rPr>
              <a:t>A program uses an input stream to read data from a source, one item at a time:</a:t>
            </a:r>
          </a:p>
        </p:txBody>
      </p:sp>
      <p:pic>
        <p:nvPicPr>
          <p:cNvPr id="44" name="Streams-inserting-Data-into-the-stream.gi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27350" y="4279900"/>
            <a:ext cx="7302500" cy="24257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>
            <p:ph type="title"/>
          </p:nvPr>
        </p:nvSpPr>
        <p:spPr>
          <a:xfrm>
            <a:off x="1270000" y="1638300"/>
            <a:ext cx="10464800" cy="712887"/>
          </a:xfrm>
          <a:prstGeom prst="rect">
            <a:avLst/>
          </a:prstGeom>
        </p:spPr>
        <p:txBody>
          <a:bodyPr/>
          <a:lstStyle>
            <a:lvl1pPr defTabSz="297941">
              <a:defRPr sz="40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080">
                <a:solidFill>
                  <a:srgbClr val="FFFFFF"/>
                </a:solidFill>
              </a:rPr>
              <a:t>I/O Streams</a:t>
            </a:r>
          </a:p>
        </p:txBody>
      </p:sp>
      <p:sp>
        <p:nvSpPr>
          <p:cNvPr id="47" name="Shape 47"/>
          <p:cNvSpPr/>
          <p:nvPr>
            <p:ph type="body" idx="1"/>
          </p:nvPr>
        </p:nvSpPr>
        <p:spPr>
          <a:xfrm>
            <a:off x="1270000" y="2602855"/>
            <a:ext cx="10464800" cy="5638354"/>
          </a:xfrm>
          <a:prstGeom prst="rect">
            <a:avLst/>
          </a:prstGeom>
        </p:spPr>
        <p:txBody>
          <a:bodyPr/>
          <a:lstStyle/>
          <a:p>
            <a:pPr lvl="0" marL="193708" indent="-193708" algn="l" defTabSz="841247">
              <a:lnSpc>
                <a:spcPct val="120000"/>
              </a:lnSpc>
              <a:spcBef>
                <a:spcPts val="600"/>
              </a:spcBef>
              <a:buSzPct val="75000"/>
              <a:buChar char="•"/>
              <a:defRPr sz="1800">
                <a:solidFill>
                  <a:srgbClr val="000000"/>
                </a:solidFill>
              </a:defRPr>
            </a:pPr>
            <a:endParaRPr sz="2944">
              <a:solidFill>
                <a:srgbClr val="F8FFF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marL="344370" indent="-344370" algn="l" defTabSz="841247">
              <a:lnSpc>
                <a:spcPct val="120000"/>
              </a:lnSpc>
              <a:spcBef>
                <a:spcPts val="600"/>
              </a:spcBef>
              <a:buSzPct val="75000"/>
              <a:buChar char="•"/>
              <a:defRPr sz="1800">
                <a:solidFill>
                  <a:srgbClr val="000000"/>
                </a:solidFill>
              </a:defRPr>
            </a:pPr>
            <a:r>
              <a:rPr sz="2944">
                <a:solidFill>
                  <a:srgbClr val="E8A4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Byte Streams:</a:t>
            </a:r>
            <a:r>
              <a:rPr sz="2944">
                <a:solidFill>
                  <a:srgbClr val="F8FFF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handle I/O of raw binary data.</a:t>
            </a:r>
            <a:endParaRPr sz="2944">
              <a:solidFill>
                <a:srgbClr val="F8FFF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marL="193708" indent="-193708" algn="l" defTabSz="841247">
              <a:lnSpc>
                <a:spcPct val="120000"/>
              </a:lnSpc>
              <a:spcBef>
                <a:spcPts val="600"/>
              </a:spcBef>
              <a:buSzPct val="75000"/>
              <a:buChar char="•"/>
              <a:defRPr sz="1800">
                <a:solidFill>
                  <a:srgbClr val="000000"/>
                </a:solidFill>
              </a:defRPr>
            </a:pPr>
            <a:endParaRPr sz="2944">
              <a:solidFill>
                <a:srgbClr val="F8FFF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marL="344370" indent="-344370" algn="l" defTabSz="841247">
              <a:lnSpc>
                <a:spcPct val="120000"/>
              </a:lnSpc>
              <a:spcBef>
                <a:spcPts val="600"/>
              </a:spcBef>
              <a:buSzPct val="75000"/>
              <a:buChar char="•"/>
              <a:defRPr sz="1800">
                <a:solidFill>
                  <a:srgbClr val="000000"/>
                </a:solidFill>
              </a:defRPr>
            </a:pPr>
            <a:r>
              <a:rPr sz="2944">
                <a:solidFill>
                  <a:srgbClr val="E8A4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Character Streams:</a:t>
            </a:r>
            <a:r>
              <a:rPr sz="2944">
                <a:solidFill>
                  <a:srgbClr val="F8FFF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handle I/O of character data, automatically handling translation to and from the local character set.</a:t>
            </a:r>
            <a:endParaRPr sz="2944">
              <a:solidFill>
                <a:srgbClr val="F8FFF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marL="193708" indent="-193708" algn="l" defTabSz="841247">
              <a:lnSpc>
                <a:spcPct val="120000"/>
              </a:lnSpc>
              <a:spcBef>
                <a:spcPts val="600"/>
              </a:spcBef>
              <a:buSzPct val="75000"/>
              <a:buChar char="•"/>
              <a:defRPr sz="1800">
                <a:solidFill>
                  <a:srgbClr val="000000"/>
                </a:solidFill>
              </a:defRPr>
            </a:pPr>
            <a:endParaRPr sz="2944">
              <a:solidFill>
                <a:srgbClr val="F8FFF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marL="344370" indent="-344370" algn="l" defTabSz="841247">
              <a:lnSpc>
                <a:spcPct val="120000"/>
              </a:lnSpc>
              <a:spcBef>
                <a:spcPts val="600"/>
              </a:spcBef>
              <a:buSzPct val="75000"/>
              <a:buChar char="•"/>
              <a:defRPr sz="1800">
                <a:solidFill>
                  <a:srgbClr val="000000"/>
                </a:solidFill>
              </a:defRPr>
            </a:pPr>
            <a:r>
              <a:rPr sz="2944">
                <a:solidFill>
                  <a:srgbClr val="E8A4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Buffered Streams:</a:t>
            </a:r>
            <a:r>
              <a:rPr sz="2944">
                <a:solidFill>
                  <a:srgbClr val="F8FFF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optimize input and output by reducing the number of calls to the native API</a:t>
            </a:r>
            <a:endParaRPr sz="2944">
              <a:solidFill>
                <a:srgbClr val="F8FFF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marL="193708" indent="-193708" algn="l" defTabSz="841247">
              <a:lnSpc>
                <a:spcPct val="120000"/>
              </a:lnSpc>
              <a:spcBef>
                <a:spcPts val="600"/>
              </a:spcBef>
              <a:buSzPct val="75000"/>
              <a:buChar char="•"/>
              <a:defRPr sz="1800">
                <a:solidFill>
                  <a:srgbClr val="000000"/>
                </a:solidFill>
              </a:defRPr>
            </a:pPr>
            <a:endParaRPr sz="2944">
              <a:solidFill>
                <a:srgbClr val="F8FFF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algn="l" defTabSz="841247">
              <a:lnSpc>
                <a:spcPct val="120000"/>
              </a:lnSpc>
              <a:spcBef>
                <a:spcPts val="600"/>
              </a:spcBef>
              <a:defRPr sz="1800">
                <a:solidFill>
                  <a:srgbClr val="000000"/>
                </a:solidFill>
              </a:defRPr>
            </a:pPr>
            <a:r>
              <a:rPr sz="2944">
                <a:solidFill>
                  <a:srgbClr val="D4595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More Streams: Data Streams, Object Stream, etc.</a:t>
            </a:r>
          </a:p>
        </p:txBody>
      </p:sp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>
            <p:ph type="title"/>
          </p:nvPr>
        </p:nvSpPr>
        <p:spPr>
          <a:xfrm>
            <a:off x="1270000" y="1638300"/>
            <a:ext cx="10464800" cy="712887"/>
          </a:xfrm>
          <a:prstGeom prst="rect">
            <a:avLst/>
          </a:prstGeom>
        </p:spPr>
        <p:txBody>
          <a:bodyPr/>
          <a:lstStyle>
            <a:lvl1pPr defTabSz="297941">
              <a:defRPr sz="40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080">
                <a:solidFill>
                  <a:srgbClr val="FFFFFF"/>
                </a:solidFill>
              </a:rPr>
              <a:t>Byte Streams</a:t>
            </a:r>
          </a:p>
        </p:txBody>
      </p:sp>
      <p:sp>
        <p:nvSpPr>
          <p:cNvPr id="50" name="Shape 50"/>
          <p:cNvSpPr/>
          <p:nvPr>
            <p:ph type="body" idx="1"/>
          </p:nvPr>
        </p:nvSpPr>
        <p:spPr>
          <a:xfrm>
            <a:off x="1270000" y="2602855"/>
            <a:ext cx="10464800" cy="5638354"/>
          </a:xfrm>
          <a:prstGeom prst="rect">
            <a:avLst/>
          </a:prstGeom>
        </p:spPr>
        <p:txBody>
          <a:bodyPr/>
          <a:lstStyle/>
          <a:p>
            <a:pPr lvl="0" marL="333141" indent="-333141" algn="l" defTabSz="813816">
              <a:lnSpc>
                <a:spcPct val="120000"/>
              </a:lnSpc>
              <a:spcBef>
                <a:spcPts val="600"/>
              </a:spcBef>
              <a:buSzPct val="75000"/>
              <a:buChar char="•"/>
              <a:defRPr sz="1800">
                <a:solidFill>
                  <a:srgbClr val="000000"/>
                </a:solidFill>
              </a:defRPr>
            </a:pPr>
            <a:r>
              <a:rPr sz="2848">
                <a:solidFill>
                  <a:srgbClr val="F8FFF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Programs use byte streams to perform input and output of </a:t>
            </a:r>
            <a:r>
              <a:rPr sz="2848">
                <a:solidFill>
                  <a:srgbClr val="E8A4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8-bit bytes</a:t>
            </a:r>
            <a:r>
              <a:rPr sz="2848">
                <a:solidFill>
                  <a:srgbClr val="F8FFF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endParaRPr sz="2848">
              <a:solidFill>
                <a:srgbClr val="F8FFF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marL="187391" indent="-187391" algn="l" defTabSz="813816">
              <a:lnSpc>
                <a:spcPct val="120000"/>
              </a:lnSpc>
              <a:spcBef>
                <a:spcPts val="600"/>
              </a:spcBef>
              <a:buSzPct val="75000"/>
              <a:buChar char="•"/>
              <a:defRPr sz="1800">
                <a:solidFill>
                  <a:srgbClr val="000000"/>
                </a:solidFill>
              </a:defRPr>
            </a:pPr>
            <a:endParaRPr sz="2848">
              <a:solidFill>
                <a:srgbClr val="F8FFF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marL="333141" indent="-333141" algn="l" defTabSz="813816">
              <a:lnSpc>
                <a:spcPct val="120000"/>
              </a:lnSpc>
              <a:spcBef>
                <a:spcPts val="600"/>
              </a:spcBef>
              <a:buSzPct val="75000"/>
              <a:buChar char="•"/>
              <a:defRPr sz="1800">
                <a:solidFill>
                  <a:srgbClr val="000000"/>
                </a:solidFill>
              </a:defRPr>
            </a:pPr>
            <a:r>
              <a:rPr sz="2848">
                <a:solidFill>
                  <a:srgbClr val="F8FFF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 byte stream classes are descended from </a:t>
            </a:r>
            <a:r>
              <a:rPr sz="2848">
                <a:solidFill>
                  <a:srgbClr val="E8A4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InputStream</a:t>
            </a:r>
            <a:r>
              <a:rPr sz="2848">
                <a:solidFill>
                  <a:srgbClr val="F8FFF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sz="2848">
                <a:solidFill>
                  <a:srgbClr val="E8A4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OutputStream</a:t>
            </a:r>
            <a:r>
              <a:rPr sz="2848">
                <a:solidFill>
                  <a:srgbClr val="F8FFF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2848">
              <a:solidFill>
                <a:srgbClr val="F8FFF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marL="187391" indent="-187391" algn="l" defTabSz="813816">
              <a:lnSpc>
                <a:spcPct val="120000"/>
              </a:lnSpc>
              <a:spcBef>
                <a:spcPts val="600"/>
              </a:spcBef>
              <a:buSzPct val="75000"/>
              <a:buChar char="•"/>
              <a:defRPr sz="1800">
                <a:solidFill>
                  <a:srgbClr val="000000"/>
                </a:solidFill>
              </a:defRPr>
            </a:pPr>
            <a:endParaRPr sz="2848">
              <a:solidFill>
                <a:srgbClr val="F8FFF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marL="333141" indent="-333141" algn="l" defTabSz="813816">
              <a:lnSpc>
                <a:spcPct val="120000"/>
              </a:lnSpc>
              <a:spcBef>
                <a:spcPts val="600"/>
              </a:spcBef>
              <a:buSzPct val="75000"/>
              <a:buChar char="•"/>
              <a:defRPr sz="1800">
                <a:solidFill>
                  <a:srgbClr val="000000"/>
                </a:solidFill>
              </a:defRPr>
            </a:pPr>
            <a:r>
              <a:rPr sz="2848">
                <a:solidFill>
                  <a:srgbClr val="F8FFF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There are many byte stream classes. For file I/O, it is called </a:t>
            </a:r>
            <a:r>
              <a:rPr sz="2848">
                <a:solidFill>
                  <a:srgbClr val="E8A4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FileInputStream</a:t>
            </a:r>
            <a:r>
              <a:rPr sz="2848">
                <a:solidFill>
                  <a:srgbClr val="F8FFF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sz="2848">
                <a:solidFill>
                  <a:srgbClr val="E8A4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FileOutputStream</a:t>
            </a:r>
            <a:r>
              <a:rPr sz="2848">
                <a:solidFill>
                  <a:srgbClr val="F8FFF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endParaRPr sz="2848">
              <a:solidFill>
                <a:srgbClr val="F8FFF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marL="187391" indent="-187391" algn="l" defTabSz="813816">
              <a:lnSpc>
                <a:spcPct val="120000"/>
              </a:lnSpc>
              <a:spcBef>
                <a:spcPts val="600"/>
              </a:spcBef>
              <a:buSzPct val="75000"/>
              <a:buChar char="•"/>
              <a:defRPr sz="1800">
                <a:solidFill>
                  <a:srgbClr val="000000"/>
                </a:solidFill>
              </a:defRPr>
            </a:pPr>
            <a:endParaRPr sz="2848">
              <a:solidFill>
                <a:srgbClr val="F8FFF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marL="333141" indent="-333141" algn="l" defTabSz="813816">
              <a:lnSpc>
                <a:spcPct val="120000"/>
              </a:lnSpc>
              <a:spcBef>
                <a:spcPts val="600"/>
              </a:spcBef>
              <a:buSzPct val="75000"/>
              <a:buChar char="•"/>
              <a:defRPr sz="1800">
                <a:solidFill>
                  <a:srgbClr val="000000"/>
                </a:solidFill>
              </a:defRPr>
            </a:pPr>
            <a:r>
              <a:rPr sz="2848">
                <a:solidFill>
                  <a:srgbClr val="F8FFF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Other kinds of byte streams are used in much the same way; they differ mainly in the way they are constructed.</a:t>
            </a:r>
          </a:p>
        </p:txBody>
      </p:sp>
    </p:spTree>
  </p:cSld>
  <p:clrMapOvr>
    <a:masterClrMapping/>
  </p:clrMapOvr>
  <p:transition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>
            <p:ph type="title"/>
          </p:nvPr>
        </p:nvSpPr>
        <p:spPr>
          <a:xfrm>
            <a:off x="1270000" y="4787900"/>
            <a:ext cx="10464800" cy="712887"/>
          </a:xfrm>
          <a:prstGeom prst="rect">
            <a:avLst/>
          </a:prstGeom>
        </p:spPr>
        <p:txBody>
          <a:bodyPr/>
          <a:lstStyle>
            <a:lvl1pPr defTabSz="297941">
              <a:defRPr sz="40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080">
                <a:solidFill>
                  <a:srgbClr val="FFFFFF"/>
                </a:solidFill>
              </a:rPr>
              <a:t>Example Program: CopyBytes</a:t>
            </a:r>
          </a:p>
        </p:txBody>
      </p:sp>
    </p:spTree>
  </p:cSld>
  <p:clrMapOvr>
    <a:masterClrMapping/>
  </p:clrMapOvr>
  <p:transition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CopyBytes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89250" y="2019300"/>
            <a:ext cx="6769100" cy="72771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ByteStreamLoop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67150" y="1955800"/>
            <a:ext cx="6223000" cy="517368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