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256" r:id="rId18"/>
    <p:sldId id="257" r:id="rId19"/>
    <p:sldId id="258" r:id="rId20"/>
    <p:sldId id="259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6" r:id="rId42"/>
    <p:sldId id="287" r:id="rId43"/>
    <p:sldId id="289" r:id="rId44"/>
  </p:sldIdLst>
  <p:sldSz cx="9144000" cy="6858000" type="screen4x3"/>
  <p:notesSz cx="6858000" cy="9144000"/>
  <p:defaultTextStyle>
    <a:lvl1pPr>
      <a:defRPr sz="2400">
        <a:solidFill>
          <a:srgbClr val="FFFFFF"/>
        </a:solidFill>
        <a:latin typeface="+mn-lt"/>
        <a:ea typeface="+mn-ea"/>
        <a:cs typeface="+mn-cs"/>
        <a:sym typeface="Helvetica Neue"/>
      </a:defRPr>
    </a:lvl1pPr>
    <a:lvl2pPr>
      <a:defRPr sz="2400">
        <a:solidFill>
          <a:srgbClr val="FFFFFF"/>
        </a:solidFill>
        <a:latin typeface="+mn-lt"/>
        <a:ea typeface="+mn-ea"/>
        <a:cs typeface="+mn-cs"/>
        <a:sym typeface="Helvetica Neue"/>
      </a:defRPr>
    </a:lvl2pPr>
    <a:lvl3pPr>
      <a:defRPr sz="2400">
        <a:solidFill>
          <a:srgbClr val="FFFFFF"/>
        </a:solidFill>
        <a:latin typeface="+mn-lt"/>
        <a:ea typeface="+mn-ea"/>
        <a:cs typeface="+mn-cs"/>
        <a:sym typeface="Helvetica Neue"/>
      </a:defRPr>
    </a:lvl3pPr>
    <a:lvl4pPr>
      <a:defRPr sz="2400">
        <a:solidFill>
          <a:srgbClr val="FFFFFF"/>
        </a:solidFill>
        <a:latin typeface="+mn-lt"/>
        <a:ea typeface="+mn-ea"/>
        <a:cs typeface="+mn-cs"/>
        <a:sym typeface="Helvetica Neue"/>
      </a:defRPr>
    </a:lvl4pPr>
    <a:lvl5pPr>
      <a:defRPr sz="2400">
        <a:solidFill>
          <a:srgbClr val="FFFFFF"/>
        </a:solidFill>
        <a:latin typeface="+mn-lt"/>
        <a:ea typeface="+mn-ea"/>
        <a:cs typeface="+mn-cs"/>
        <a:sym typeface="Helvetica Neue"/>
      </a:defRPr>
    </a:lvl5pPr>
    <a:lvl6pPr>
      <a:defRPr sz="2400">
        <a:solidFill>
          <a:srgbClr val="FFFFFF"/>
        </a:solidFill>
        <a:latin typeface="+mn-lt"/>
        <a:ea typeface="+mn-ea"/>
        <a:cs typeface="+mn-cs"/>
        <a:sym typeface="Helvetica Neue"/>
      </a:defRPr>
    </a:lvl6pPr>
    <a:lvl7pPr>
      <a:defRPr sz="2400">
        <a:solidFill>
          <a:srgbClr val="FFFFFF"/>
        </a:solidFill>
        <a:latin typeface="+mn-lt"/>
        <a:ea typeface="+mn-ea"/>
        <a:cs typeface="+mn-cs"/>
        <a:sym typeface="Helvetica Neue"/>
      </a:defRPr>
    </a:lvl7pPr>
    <a:lvl8pPr>
      <a:defRPr sz="2400">
        <a:solidFill>
          <a:srgbClr val="FFFFFF"/>
        </a:solidFill>
        <a:latin typeface="+mn-lt"/>
        <a:ea typeface="+mn-ea"/>
        <a:cs typeface="+mn-cs"/>
        <a:sym typeface="Helvetica Neue"/>
      </a:defRPr>
    </a:lvl8pPr>
    <a:lvl9pPr>
      <a:defRPr sz="2400">
        <a:solidFill>
          <a:srgbClr val="FFFFFF"/>
        </a:solidFill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FF"/>
              </a:solidFill>
              <a:prstDash val="solid"/>
              <a:bevel/>
            </a:ln>
          </a:left>
          <a:right>
            <a:ln w="12700" cap="flat">
              <a:solidFill>
                <a:srgbClr val="0000FF"/>
              </a:solidFill>
              <a:prstDash val="solid"/>
              <a:bevel/>
            </a:ln>
          </a:right>
          <a:top>
            <a:ln w="12700" cap="flat">
              <a:solidFill>
                <a:srgbClr val="0000FF"/>
              </a:solidFill>
              <a:prstDash val="solid"/>
              <a:bevel/>
            </a:ln>
          </a:top>
          <a:bottom>
            <a:ln w="12700" cap="flat">
              <a:solidFill>
                <a:srgbClr val="0000FF"/>
              </a:solidFill>
              <a:prstDash val="solid"/>
              <a:bevel/>
            </a:ln>
          </a:bottom>
          <a:insideH>
            <a:ln w="12700" cap="flat">
              <a:solidFill>
                <a:srgbClr val="0000FF"/>
              </a:solidFill>
              <a:prstDash val="solid"/>
              <a:bevel/>
            </a:ln>
          </a:insideH>
          <a:insideV>
            <a:ln w="12700" cap="flat">
              <a:solidFill>
                <a:srgbClr val="0000FF"/>
              </a:solidFill>
              <a:prstDash val="solid"/>
              <a:bevel/>
            </a:ln>
          </a:insideV>
        </a:tcBdr>
        <a:fill>
          <a:solidFill>
            <a:srgbClr val="CADDD2"/>
          </a:solidFill>
        </a:fill>
      </a:tcStyle>
    </a:wholeTbl>
    <a:band2H>
      <a:tcTxStyle/>
      <a:tcStyle>
        <a:tcBdr/>
        <a:fill>
          <a:solidFill>
            <a:srgbClr val="E6EFEA"/>
          </a:solidFill>
        </a:fill>
      </a:tcStyle>
    </a:band2H>
    <a:firstCol>
      <a:tcTxStyle b="on" i="on">
        <a:fontRef idx="minor">
          <a:srgbClr val="0000FF"/>
        </a:fontRef>
        <a:srgbClr val="0000FF"/>
      </a:tcTxStyle>
      <a:tcStyle>
        <a:tcBdr>
          <a:left>
            <a:ln w="12700" cap="flat">
              <a:solidFill>
                <a:srgbClr val="0000FF"/>
              </a:solidFill>
              <a:prstDash val="solid"/>
              <a:bevel/>
            </a:ln>
          </a:left>
          <a:right>
            <a:ln w="12700" cap="flat">
              <a:solidFill>
                <a:srgbClr val="0000FF"/>
              </a:solidFill>
              <a:prstDash val="solid"/>
              <a:bevel/>
            </a:ln>
          </a:right>
          <a:top>
            <a:ln w="12700" cap="flat">
              <a:solidFill>
                <a:srgbClr val="0000FF"/>
              </a:solidFill>
              <a:prstDash val="solid"/>
              <a:bevel/>
            </a:ln>
          </a:top>
          <a:bottom>
            <a:ln w="12700" cap="flat">
              <a:solidFill>
                <a:srgbClr val="0000FF"/>
              </a:solidFill>
              <a:prstDash val="solid"/>
              <a:bevel/>
            </a:ln>
          </a:bottom>
          <a:insideH>
            <a:ln w="12700" cap="flat">
              <a:solidFill>
                <a:srgbClr val="0000FF"/>
              </a:solidFill>
              <a:prstDash val="solid"/>
              <a:bevel/>
            </a:ln>
          </a:insideH>
          <a:insideV>
            <a:ln w="12700" cap="flat">
              <a:solidFill>
                <a:srgbClr val="0000FF"/>
              </a:solidFill>
              <a:prstDash val="solid"/>
              <a:bevel/>
            </a:ln>
          </a:insideV>
        </a:tcBdr>
        <a:fill>
          <a:solidFill>
            <a:srgbClr val="009966"/>
          </a:solidFill>
        </a:fill>
      </a:tcStyle>
    </a:firstCol>
    <a:lastRow>
      <a:tcTxStyle b="on" i="on">
        <a:fontRef idx="minor">
          <a:srgbClr val="0000FF"/>
        </a:fontRef>
        <a:srgbClr val="0000FF"/>
      </a:tcTxStyle>
      <a:tcStyle>
        <a:tcBdr>
          <a:left>
            <a:ln w="12700" cap="flat">
              <a:solidFill>
                <a:srgbClr val="0000FF"/>
              </a:solidFill>
              <a:prstDash val="solid"/>
              <a:bevel/>
            </a:ln>
          </a:left>
          <a:right>
            <a:ln w="12700" cap="flat">
              <a:solidFill>
                <a:srgbClr val="0000FF"/>
              </a:solidFill>
              <a:prstDash val="solid"/>
              <a:bevel/>
            </a:ln>
          </a:right>
          <a:top>
            <a:ln w="38100" cap="flat">
              <a:solidFill>
                <a:srgbClr val="0000FF"/>
              </a:solidFill>
              <a:prstDash val="solid"/>
              <a:bevel/>
            </a:ln>
          </a:top>
          <a:bottom>
            <a:ln w="12700" cap="flat">
              <a:solidFill>
                <a:srgbClr val="0000FF"/>
              </a:solidFill>
              <a:prstDash val="solid"/>
              <a:bevel/>
            </a:ln>
          </a:bottom>
          <a:insideH>
            <a:ln w="12700" cap="flat">
              <a:solidFill>
                <a:srgbClr val="0000FF"/>
              </a:solidFill>
              <a:prstDash val="solid"/>
              <a:bevel/>
            </a:ln>
          </a:insideH>
          <a:insideV>
            <a:ln w="12700" cap="flat">
              <a:solidFill>
                <a:srgbClr val="0000FF"/>
              </a:solidFill>
              <a:prstDash val="solid"/>
              <a:bevel/>
            </a:ln>
          </a:insideV>
        </a:tcBdr>
        <a:fill>
          <a:solidFill>
            <a:srgbClr val="009966"/>
          </a:solidFill>
        </a:fill>
      </a:tcStyle>
    </a:lastRow>
    <a:firstRow>
      <a:tcTxStyle b="on" i="on">
        <a:fontRef idx="minor">
          <a:srgbClr val="0000FF"/>
        </a:fontRef>
        <a:srgbClr val="0000FF"/>
      </a:tcTxStyle>
      <a:tcStyle>
        <a:tcBdr>
          <a:left>
            <a:ln w="12700" cap="flat">
              <a:solidFill>
                <a:srgbClr val="0000FF"/>
              </a:solidFill>
              <a:prstDash val="solid"/>
              <a:bevel/>
            </a:ln>
          </a:left>
          <a:right>
            <a:ln w="12700" cap="flat">
              <a:solidFill>
                <a:srgbClr val="0000FF"/>
              </a:solidFill>
              <a:prstDash val="solid"/>
              <a:bevel/>
            </a:ln>
          </a:right>
          <a:top>
            <a:ln w="12700" cap="flat">
              <a:solidFill>
                <a:srgbClr val="0000FF"/>
              </a:solidFill>
              <a:prstDash val="solid"/>
              <a:bevel/>
            </a:ln>
          </a:top>
          <a:bottom>
            <a:ln w="38100" cap="flat">
              <a:solidFill>
                <a:srgbClr val="0000FF"/>
              </a:solidFill>
              <a:prstDash val="solid"/>
              <a:bevel/>
            </a:ln>
          </a:bottom>
          <a:insideH>
            <a:ln w="12700" cap="flat">
              <a:solidFill>
                <a:srgbClr val="0000FF"/>
              </a:solidFill>
              <a:prstDash val="solid"/>
              <a:bevel/>
            </a:ln>
          </a:insideH>
          <a:insideV>
            <a:ln w="12700" cap="flat">
              <a:solidFill>
                <a:srgbClr val="0000FF"/>
              </a:solidFill>
              <a:prstDash val="solid"/>
              <a:bevel/>
            </a:ln>
          </a:insideV>
        </a:tcBdr>
        <a:fill>
          <a:solidFill>
            <a:srgbClr val="009966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FF"/>
              </a:solidFill>
              <a:prstDash val="solid"/>
              <a:bevel/>
            </a:ln>
          </a:left>
          <a:right>
            <a:ln w="12700" cap="flat">
              <a:solidFill>
                <a:srgbClr val="0000FF"/>
              </a:solidFill>
              <a:prstDash val="solid"/>
              <a:bevel/>
            </a:ln>
          </a:right>
          <a:top>
            <a:ln w="12700" cap="flat">
              <a:solidFill>
                <a:srgbClr val="0000FF"/>
              </a:solidFill>
              <a:prstDash val="solid"/>
              <a:bevel/>
            </a:ln>
          </a:top>
          <a:bottom>
            <a:ln w="12700" cap="flat">
              <a:solidFill>
                <a:srgbClr val="0000FF"/>
              </a:solidFill>
              <a:prstDash val="solid"/>
              <a:bevel/>
            </a:ln>
          </a:bottom>
          <a:insideH>
            <a:ln w="12700" cap="flat">
              <a:solidFill>
                <a:srgbClr val="0000FF"/>
              </a:solidFill>
              <a:prstDash val="solid"/>
              <a:bevel/>
            </a:ln>
          </a:insideH>
          <a:insideV>
            <a:ln w="12700" cap="flat">
              <a:solidFill>
                <a:srgbClr val="0000FF"/>
              </a:solidFill>
              <a:prstDash val="solid"/>
              <a:bevel/>
            </a:ln>
          </a:insideV>
        </a:tcBdr>
        <a:fill>
          <a:solidFill>
            <a:srgbClr val="E2E2FF"/>
          </a:solidFill>
        </a:fill>
      </a:tcStyle>
    </a:wholeTbl>
    <a:band2H>
      <a:tcTxStyle/>
      <a:tcStyle>
        <a:tcBdr/>
        <a:fill>
          <a:solidFill>
            <a:srgbClr val="F1F1FF"/>
          </a:solidFill>
        </a:fill>
      </a:tcStyle>
    </a:band2H>
    <a:firstCol>
      <a:tcTxStyle b="on" i="on">
        <a:fontRef idx="minor">
          <a:srgbClr val="0000FF"/>
        </a:fontRef>
        <a:srgbClr val="0000FF"/>
      </a:tcTxStyle>
      <a:tcStyle>
        <a:tcBdr>
          <a:left>
            <a:ln w="12700" cap="flat">
              <a:solidFill>
                <a:srgbClr val="0000FF"/>
              </a:solidFill>
              <a:prstDash val="solid"/>
              <a:bevel/>
            </a:ln>
          </a:left>
          <a:right>
            <a:ln w="12700" cap="flat">
              <a:solidFill>
                <a:srgbClr val="0000FF"/>
              </a:solidFill>
              <a:prstDash val="solid"/>
              <a:bevel/>
            </a:ln>
          </a:right>
          <a:top>
            <a:ln w="12700" cap="flat">
              <a:solidFill>
                <a:srgbClr val="0000FF"/>
              </a:solidFill>
              <a:prstDash val="solid"/>
              <a:bevel/>
            </a:ln>
          </a:top>
          <a:bottom>
            <a:ln w="12700" cap="flat">
              <a:solidFill>
                <a:srgbClr val="0000FF"/>
              </a:solidFill>
              <a:prstDash val="solid"/>
              <a:bevel/>
            </a:ln>
          </a:bottom>
          <a:insideH>
            <a:ln w="12700" cap="flat">
              <a:solidFill>
                <a:srgbClr val="0000FF"/>
              </a:solidFill>
              <a:prstDash val="solid"/>
              <a:bevel/>
            </a:ln>
          </a:insideH>
          <a:insideV>
            <a:ln w="12700" cap="flat">
              <a:solidFill>
                <a:srgbClr val="0000FF"/>
              </a:solidFill>
              <a:prstDash val="solid"/>
              <a:bevel/>
            </a:ln>
          </a:insideV>
        </a:tcBdr>
        <a:fill>
          <a:solidFill>
            <a:srgbClr val="AAAAFF"/>
          </a:solidFill>
        </a:fill>
      </a:tcStyle>
    </a:firstCol>
    <a:lastRow>
      <a:tcTxStyle b="on" i="on">
        <a:fontRef idx="minor">
          <a:srgbClr val="0000FF"/>
        </a:fontRef>
        <a:srgbClr val="0000FF"/>
      </a:tcTxStyle>
      <a:tcStyle>
        <a:tcBdr>
          <a:left>
            <a:ln w="12700" cap="flat">
              <a:solidFill>
                <a:srgbClr val="0000FF"/>
              </a:solidFill>
              <a:prstDash val="solid"/>
              <a:bevel/>
            </a:ln>
          </a:left>
          <a:right>
            <a:ln w="12700" cap="flat">
              <a:solidFill>
                <a:srgbClr val="0000FF"/>
              </a:solidFill>
              <a:prstDash val="solid"/>
              <a:bevel/>
            </a:ln>
          </a:right>
          <a:top>
            <a:ln w="38100" cap="flat">
              <a:solidFill>
                <a:srgbClr val="0000FF"/>
              </a:solidFill>
              <a:prstDash val="solid"/>
              <a:bevel/>
            </a:ln>
          </a:top>
          <a:bottom>
            <a:ln w="12700" cap="flat">
              <a:solidFill>
                <a:srgbClr val="0000FF"/>
              </a:solidFill>
              <a:prstDash val="solid"/>
              <a:bevel/>
            </a:ln>
          </a:bottom>
          <a:insideH>
            <a:ln w="12700" cap="flat">
              <a:solidFill>
                <a:srgbClr val="0000FF"/>
              </a:solidFill>
              <a:prstDash val="solid"/>
              <a:bevel/>
            </a:ln>
          </a:insideH>
          <a:insideV>
            <a:ln w="12700" cap="flat">
              <a:solidFill>
                <a:srgbClr val="0000FF"/>
              </a:solidFill>
              <a:prstDash val="solid"/>
              <a:bevel/>
            </a:ln>
          </a:insideV>
        </a:tcBdr>
        <a:fill>
          <a:solidFill>
            <a:srgbClr val="AAAAFF"/>
          </a:solidFill>
        </a:fill>
      </a:tcStyle>
    </a:lastRow>
    <a:firstRow>
      <a:tcTxStyle b="on" i="on">
        <a:fontRef idx="minor">
          <a:srgbClr val="0000FF"/>
        </a:fontRef>
        <a:srgbClr val="0000FF"/>
      </a:tcTxStyle>
      <a:tcStyle>
        <a:tcBdr>
          <a:left>
            <a:ln w="12700" cap="flat">
              <a:solidFill>
                <a:srgbClr val="0000FF"/>
              </a:solidFill>
              <a:prstDash val="solid"/>
              <a:bevel/>
            </a:ln>
          </a:left>
          <a:right>
            <a:ln w="12700" cap="flat">
              <a:solidFill>
                <a:srgbClr val="0000FF"/>
              </a:solidFill>
              <a:prstDash val="solid"/>
              <a:bevel/>
            </a:ln>
          </a:right>
          <a:top>
            <a:ln w="12700" cap="flat">
              <a:solidFill>
                <a:srgbClr val="0000FF"/>
              </a:solidFill>
              <a:prstDash val="solid"/>
              <a:bevel/>
            </a:ln>
          </a:top>
          <a:bottom>
            <a:ln w="38100" cap="flat">
              <a:solidFill>
                <a:srgbClr val="0000FF"/>
              </a:solidFill>
              <a:prstDash val="solid"/>
              <a:bevel/>
            </a:ln>
          </a:bottom>
          <a:insideH>
            <a:ln w="12700" cap="flat">
              <a:solidFill>
                <a:srgbClr val="0000FF"/>
              </a:solidFill>
              <a:prstDash val="solid"/>
              <a:bevel/>
            </a:ln>
          </a:insideH>
          <a:insideV>
            <a:ln w="12700" cap="flat">
              <a:solidFill>
                <a:srgbClr val="0000FF"/>
              </a:solidFill>
              <a:prstDash val="solid"/>
              <a:bevel/>
            </a:ln>
          </a:insideV>
        </a:tcBdr>
        <a:fill>
          <a:solidFill>
            <a:srgbClr val="AAAAF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FF"/>
              </a:solidFill>
              <a:prstDash val="solid"/>
              <a:bevel/>
            </a:ln>
          </a:left>
          <a:right>
            <a:ln w="12700" cap="flat">
              <a:solidFill>
                <a:srgbClr val="0000FF"/>
              </a:solidFill>
              <a:prstDash val="solid"/>
              <a:bevel/>
            </a:ln>
          </a:right>
          <a:top>
            <a:ln w="12700" cap="flat">
              <a:solidFill>
                <a:srgbClr val="0000FF"/>
              </a:solidFill>
              <a:prstDash val="solid"/>
              <a:bevel/>
            </a:ln>
          </a:top>
          <a:bottom>
            <a:ln w="12700" cap="flat">
              <a:solidFill>
                <a:srgbClr val="0000FF"/>
              </a:solidFill>
              <a:prstDash val="solid"/>
              <a:bevel/>
            </a:ln>
          </a:bottom>
          <a:insideH>
            <a:ln w="12700" cap="flat">
              <a:solidFill>
                <a:srgbClr val="0000FF"/>
              </a:solidFill>
              <a:prstDash val="solid"/>
              <a:bevel/>
            </a:ln>
          </a:insideH>
          <a:insideV>
            <a:ln w="12700" cap="flat">
              <a:solidFill>
                <a:srgbClr val="0000FF"/>
              </a:solidFill>
              <a:prstDash val="solid"/>
              <a:bevel/>
            </a:ln>
          </a:insideV>
        </a:tcBdr>
        <a:fill>
          <a:solidFill>
            <a:srgbClr val="CAE6E6"/>
          </a:solidFill>
        </a:fill>
      </a:tcStyle>
    </a:wholeTbl>
    <a:band2H>
      <a:tcTxStyle/>
      <a:tcStyle>
        <a:tcBdr/>
        <a:fill>
          <a:solidFill>
            <a:srgbClr val="E6F3F3"/>
          </a:solidFill>
        </a:fill>
      </a:tcStyle>
    </a:band2H>
    <a:firstCol>
      <a:tcTxStyle b="on" i="on">
        <a:fontRef idx="minor">
          <a:srgbClr val="0000FF"/>
        </a:fontRef>
        <a:srgbClr val="0000FF"/>
      </a:tcTxStyle>
      <a:tcStyle>
        <a:tcBdr>
          <a:left>
            <a:ln w="12700" cap="flat">
              <a:solidFill>
                <a:srgbClr val="0000FF"/>
              </a:solidFill>
              <a:prstDash val="solid"/>
              <a:bevel/>
            </a:ln>
          </a:left>
          <a:right>
            <a:ln w="12700" cap="flat">
              <a:solidFill>
                <a:srgbClr val="0000FF"/>
              </a:solidFill>
              <a:prstDash val="solid"/>
              <a:bevel/>
            </a:ln>
          </a:right>
          <a:top>
            <a:ln w="12700" cap="flat">
              <a:solidFill>
                <a:srgbClr val="0000FF"/>
              </a:solidFill>
              <a:prstDash val="solid"/>
              <a:bevel/>
            </a:ln>
          </a:top>
          <a:bottom>
            <a:ln w="12700" cap="flat">
              <a:solidFill>
                <a:srgbClr val="0000FF"/>
              </a:solidFill>
              <a:prstDash val="solid"/>
              <a:bevel/>
            </a:ln>
          </a:bottom>
          <a:insideH>
            <a:ln w="12700" cap="flat">
              <a:solidFill>
                <a:srgbClr val="0000FF"/>
              </a:solidFill>
              <a:prstDash val="solid"/>
              <a:bevel/>
            </a:ln>
          </a:insideH>
          <a:insideV>
            <a:ln w="12700" cap="flat">
              <a:solidFill>
                <a:srgbClr val="0000FF"/>
              </a:solidFill>
              <a:prstDash val="solid"/>
              <a:bevel/>
            </a:ln>
          </a:insideV>
        </a:tcBdr>
        <a:fill>
          <a:solidFill>
            <a:srgbClr val="00B9B9"/>
          </a:solidFill>
        </a:fill>
      </a:tcStyle>
    </a:firstCol>
    <a:lastRow>
      <a:tcTxStyle b="on" i="on">
        <a:fontRef idx="minor">
          <a:srgbClr val="0000FF"/>
        </a:fontRef>
        <a:srgbClr val="0000FF"/>
      </a:tcTxStyle>
      <a:tcStyle>
        <a:tcBdr>
          <a:left>
            <a:ln w="12700" cap="flat">
              <a:solidFill>
                <a:srgbClr val="0000FF"/>
              </a:solidFill>
              <a:prstDash val="solid"/>
              <a:bevel/>
            </a:ln>
          </a:left>
          <a:right>
            <a:ln w="12700" cap="flat">
              <a:solidFill>
                <a:srgbClr val="0000FF"/>
              </a:solidFill>
              <a:prstDash val="solid"/>
              <a:bevel/>
            </a:ln>
          </a:right>
          <a:top>
            <a:ln w="38100" cap="flat">
              <a:solidFill>
                <a:srgbClr val="0000FF"/>
              </a:solidFill>
              <a:prstDash val="solid"/>
              <a:bevel/>
            </a:ln>
          </a:top>
          <a:bottom>
            <a:ln w="12700" cap="flat">
              <a:solidFill>
                <a:srgbClr val="0000FF"/>
              </a:solidFill>
              <a:prstDash val="solid"/>
              <a:bevel/>
            </a:ln>
          </a:bottom>
          <a:insideH>
            <a:ln w="12700" cap="flat">
              <a:solidFill>
                <a:srgbClr val="0000FF"/>
              </a:solidFill>
              <a:prstDash val="solid"/>
              <a:bevel/>
            </a:ln>
          </a:insideH>
          <a:insideV>
            <a:ln w="12700" cap="flat">
              <a:solidFill>
                <a:srgbClr val="0000FF"/>
              </a:solidFill>
              <a:prstDash val="solid"/>
              <a:bevel/>
            </a:ln>
          </a:insideV>
        </a:tcBdr>
        <a:fill>
          <a:solidFill>
            <a:srgbClr val="00B9B9"/>
          </a:solidFill>
        </a:fill>
      </a:tcStyle>
    </a:lastRow>
    <a:firstRow>
      <a:tcTxStyle b="on" i="on">
        <a:fontRef idx="minor">
          <a:srgbClr val="0000FF"/>
        </a:fontRef>
        <a:srgbClr val="0000FF"/>
      </a:tcTxStyle>
      <a:tcStyle>
        <a:tcBdr>
          <a:left>
            <a:ln w="12700" cap="flat">
              <a:solidFill>
                <a:srgbClr val="0000FF"/>
              </a:solidFill>
              <a:prstDash val="solid"/>
              <a:bevel/>
            </a:ln>
          </a:left>
          <a:right>
            <a:ln w="12700" cap="flat">
              <a:solidFill>
                <a:srgbClr val="0000FF"/>
              </a:solidFill>
              <a:prstDash val="solid"/>
              <a:bevel/>
            </a:ln>
          </a:right>
          <a:top>
            <a:ln w="12700" cap="flat">
              <a:solidFill>
                <a:srgbClr val="0000FF"/>
              </a:solidFill>
              <a:prstDash val="solid"/>
              <a:bevel/>
            </a:ln>
          </a:top>
          <a:bottom>
            <a:ln w="38100" cap="flat">
              <a:solidFill>
                <a:srgbClr val="0000FF"/>
              </a:solidFill>
              <a:prstDash val="solid"/>
              <a:bevel/>
            </a:ln>
          </a:bottom>
          <a:insideH>
            <a:ln w="12700" cap="flat">
              <a:solidFill>
                <a:srgbClr val="0000FF"/>
              </a:solidFill>
              <a:prstDash val="solid"/>
              <a:bevel/>
            </a:ln>
          </a:insideH>
          <a:insideV>
            <a:ln w="12700" cap="flat">
              <a:solidFill>
                <a:srgbClr val="0000FF"/>
              </a:solidFill>
              <a:prstDash val="solid"/>
              <a:bevel/>
            </a:ln>
          </a:insideV>
        </a:tcBdr>
        <a:fill>
          <a:solidFill>
            <a:srgbClr val="00B9B9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0000FF"/>
          </a:solidFill>
        </a:fill>
      </a:tcStyle>
    </a:band2H>
    <a:firstCol>
      <a:tcTxStyle b="on" i="on">
        <a:fontRef idx="minor">
          <a:srgbClr val="0000FF"/>
        </a:fontRef>
        <a:srgbClr val="00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96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FF"/>
          </a:solidFill>
        </a:fill>
      </a:tcStyle>
    </a:lastRow>
    <a:firstRow>
      <a:tcTxStyle b="on" i="on">
        <a:fontRef idx="minor">
          <a:srgbClr val="0000FF"/>
        </a:fontRef>
        <a:srgbClr val="0000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966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FF"/>
              </a:solidFill>
              <a:prstDash val="solid"/>
              <a:bevel/>
            </a:ln>
          </a:left>
          <a:right>
            <a:ln w="12700" cap="flat">
              <a:solidFill>
                <a:srgbClr val="0000FF"/>
              </a:solidFill>
              <a:prstDash val="solid"/>
              <a:bevel/>
            </a:ln>
          </a:right>
          <a:top>
            <a:ln w="12700" cap="flat">
              <a:solidFill>
                <a:srgbClr val="0000FF"/>
              </a:solidFill>
              <a:prstDash val="solid"/>
              <a:bevel/>
            </a:ln>
          </a:top>
          <a:bottom>
            <a:ln w="12700" cap="flat">
              <a:solidFill>
                <a:srgbClr val="0000FF"/>
              </a:solidFill>
              <a:prstDash val="solid"/>
              <a:bevel/>
            </a:ln>
          </a:bottom>
          <a:insideH>
            <a:ln w="12700" cap="flat">
              <a:solidFill>
                <a:srgbClr val="0000FF"/>
              </a:solidFill>
              <a:prstDash val="solid"/>
              <a:bevel/>
            </a:ln>
          </a:insideH>
          <a:insideV>
            <a:ln w="12700" cap="flat">
              <a:solidFill>
                <a:srgbClr val="0000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FF"/>
        </a:fontRef>
        <a:srgbClr val="0000FF"/>
      </a:tcTxStyle>
      <a:tcStyle>
        <a:tcBdr>
          <a:left>
            <a:ln w="12700" cap="flat">
              <a:solidFill>
                <a:srgbClr val="0000FF"/>
              </a:solidFill>
              <a:prstDash val="solid"/>
              <a:bevel/>
            </a:ln>
          </a:left>
          <a:right>
            <a:ln w="12700" cap="flat">
              <a:solidFill>
                <a:srgbClr val="0000FF"/>
              </a:solidFill>
              <a:prstDash val="solid"/>
              <a:bevel/>
            </a:ln>
          </a:right>
          <a:top>
            <a:ln w="12700" cap="flat">
              <a:solidFill>
                <a:srgbClr val="0000FF"/>
              </a:solidFill>
              <a:prstDash val="solid"/>
              <a:bevel/>
            </a:ln>
          </a:top>
          <a:bottom>
            <a:ln w="12700" cap="flat">
              <a:solidFill>
                <a:srgbClr val="0000FF"/>
              </a:solidFill>
              <a:prstDash val="solid"/>
              <a:bevel/>
            </a:ln>
          </a:bottom>
          <a:insideH>
            <a:ln w="12700" cap="flat">
              <a:solidFill>
                <a:srgbClr val="0000FF"/>
              </a:solidFill>
              <a:prstDash val="solid"/>
              <a:bevel/>
            </a:ln>
          </a:insideH>
          <a:insideV>
            <a:ln w="12700" cap="flat">
              <a:solidFill>
                <a:srgbClr val="0000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Ref idx="minor">
          <a:srgbClr val="0000FF"/>
        </a:fontRef>
        <a:srgbClr val="0000FF"/>
      </a:tcTxStyle>
      <a:tcStyle>
        <a:tcBdr>
          <a:left>
            <a:ln w="12700" cap="flat">
              <a:solidFill>
                <a:srgbClr val="0000FF"/>
              </a:solidFill>
              <a:prstDash val="solid"/>
              <a:bevel/>
            </a:ln>
          </a:left>
          <a:right>
            <a:ln w="12700" cap="flat">
              <a:solidFill>
                <a:srgbClr val="0000FF"/>
              </a:solidFill>
              <a:prstDash val="solid"/>
              <a:bevel/>
            </a:ln>
          </a:right>
          <a:top>
            <a:ln w="38100" cap="flat">
              <a:solidFill>
                <a:srgbClr val="0000FF"/>
              </a:solidFill>
              <a:prstDash val="solid"/>
              <a:bevel/>
            </a:ln>
          </a:top>
          <a:bottom>
            <a:ln w="12700" cap="flat">
              <a:solidFill>
                <a:srgbClr val="0000FF"/>
              </a:solidFill>
              <a:prstDash val="solid"/>
              <a:bevel/>
            </a:ln>
          </a:bottom>
          <a:insideH>
            <a:ln w="12700" cap="flat">
              <a:solidFill>
                <a:srgbClr val="0000FF"/>
              </a:solidFill>
              <a:prstDash val="solid"/>
              <a:bevel/>
            </a:ln>
          </a:insideH>
          <a:insideV>
            <a:ln w="12700" cap="flat">
              <a:solidFill>
                <a:srgbClr val="0000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0000FF"/>
        </a:fontRef>
        <a:srgbClr val="0000FF"/>
      </a:tcTxStyle>
      <a:tcStyle>
        <a:tcBdr>
          <a:left>
            <a:ln w="12700" cap="flat">
              <a:solidFill>
                <a:srgbClr val="0000FF"/>
              </a:solidFill>
              <a:prstDash val="solid"/>
              <a:bevel/>
            </a:ln>
          </a:left>
          <a:right>
            <a:ln w="12700" cap="flat">
              <a:solidFill>
                <a:srgbClr val="0000FF"/>
              </a:solidFill>
              <a:prstDash val="solid"/>
              <a:bevel/>
            </a:ln>
          </a:right>
          <a:top>
            <a:ln w="12700" cap="flat">
              <a:solidFill>
                <a:srgbClr val="0000FF"/>
              </a:solidFill>
              <a:prstDash val="solid"/>
              <a:bevel/>
            </a:ln>
          </a:top>
          <a:bottom>
            <a:ln w="38100" cap="flat">
              <a:solidFill>
                <a:srgbClr val="0000FF"/>
              </a:solidFill>
              <a:prstDash val="solid"/>
              <a:bevel/>
            </a:ln>
          </a:bottom>
          <a:insideH>
            <a:ln w="12700" cap="flat">
              <a:solidFill>
                <a:srgbClr val="0000FF"/>
              </a:solidFill>
              <a:prstDash val="solid"/>
              <a:bevel/>
            </a:ln>
          </a:insideH>
          <a:insideV>
            <a:ln w="12700" cap="flat">
              <a:solidFill>
                <a:srgbClr val="0000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FF"/>
        </a:fontRef>
        <a:srgbClr val="0000FF"/>
      </a:tcTxStyle>
      <a:tcStyle>
        <a:tcBdr>
          <a:left>
            <a:ln w="12700" cap="flat">
              <a:solidFill>
                <a:srgbClr val="0000FF"/>
              </a:solidFill>
              <a:prstDash val="solid"/>
              <a:bevel/>
            </a:ln>
          </a:left>
          <a:right>
            <a:ln w="12700" cap="flat">
              <a:solidFill>
                <a:srgbClr val="0000FF"/>
              </a:solidFill>
              <a:prstDash val="solid"/>
              <a:bevel/>
            </a:ln>
          </a:right>
          <a:top>
            <a:ln w="12700" cap="flat">
              <a:solidFill>
                <a:srgbClr val="0000FF"/>
              </a:solidFill>
              <a:prstDash val="solid"/>
              <a:bevel/>
            </a:ln>
          </a:top>
          <a:bottom>
            <a:ln w="12700" cap="flat">
              <a:solidFill>
                <a:srgbClr val="0000FF"/>
              </a:solidFill>
              <a:prstDash val="solid"/>
              <a:bevel/>
            </a:ln>
          </a:bottom>
          <a:insideH>
            <a:ln w="12700" cap="flat">
              <a:solidFill>
                <a:srgbClr val="0000FF"/>
              </a:solidFill>
              <a:prstDash val="solid"/>
              <a:bevel/>
            </a:ln>
          </a:insideH>
          <a:insideV>
            <a:ln w="12700" cap="flat">
              <a:solidFill>
                <a:srgbClr val="0000FF"/>
              </a:solidFill>
              <a:prstDash val="solid"/>
              <a:bevel/>
            </a:ln>
          </a:insideV>
        </a:tcBdr>
        <a:fill>
          <a:solidFill>
            <a:srgbClr val="0000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FF"/>
        </a:fontRef>
        <a:srgbClr val="0000FF"/>
      </a:tcTxStyle>
      <a:tcStyle>
        <a:tcBdr>
          <a:left>
            <a:ln w="12700" cap="flat">
              <a:solidFill>
                <a:srgbClr val="0000FF"/>
              </a:solidFill>
              <a:prstDash val="solid"/>
              <a:bevel/>
            </a:ln>
          </a:left>
          <a:right>
            <a:ln w="12700" cap="flat">
              <a:solidFill>
                <a:srgbClr val="0000FF"/>
              </a:solidFill>
              <a:prstDash val="solid"/>
              <a:bevel/>
            </a:ln>
          </a:right>
          <a:top>
            <a:ln w="12700" cap="flat">
              <a:solidFill>
                <a:srgbClr val="0000FF"/>
              </a:solidFill>
              <a:prstDash val="solid"/>
              <a:bevel/>
            </a:ln>
          </a:top>
          <a:bottom>
            <a:ln w="12700" cap="flat">
              <a:solidFill>
                <a:srgbClr val="0000FF"/>
              </a:solidFill>
              <a:prstDash val="solid"/>
              <a:bevel/>
            </a:ln>
          </a:bottom>
          <a:insideH>
            <a:ln w="12700" cap="flat">
              <a:solidFill>
                <a:srgbClr val="0000FF"/>
              </a:solidFill>
              <a:prstDash val="solid"/>
              <a:bevel/>
            </a:ln>
          </a:insideH>
          <a:insideV>
            <a:ln w="12700" cap="flat">
              <a:solidFill>
                <a:srgbClr val="0000FF"/>
              </a:solidFill>
              <a:prstDash val="solid"/>
              <a:bevel/>
            </a:ln>
          </a:insideV>
        </a:tcBdr>
        <a:fill>
          <a:solidFill>
            <a:srgbClr val="0000FF">
              <a:alpha val="20000"/>
            </a:srgbClr>
          </a:solidFill>
        </a:fill>
      </a:tcStyle>
    </a:firstCol>
    <a:lastRow>
      <a:tcTxStyle b="on" i="on">
        <a:fontRef idx="minor">
          <a:srgbClr val="0000FF"/>
        </a:fontRef>
        <a:srgbClr val="0000FF"/>
      </a:tcTxStyle>
      <a:tcStyle>
        <a:tcBdr>
          <a:left>
            <a:ln w="12700" cap="flat">
              <a:solidFill>
                <a:srgbClr val="0000FF"/>
              </a:solidFill>
              <a:prstDash val="solid"/>
              <a:bevel/>
            </a:ln>
          </a:left>
          <a:right>
            <a:ln w="12700" cap="flat">
              <a:solidFill>
                <a:srgbClr val="0000FF"/>
              </a:solidFill>
              <a:prstDash val="solid"/>
              <a:bevel/>
            </a:ln>
          </a:right>
          <a:top>
            <a:ln w="50800" cap="flat">
              <a:solidFill>
                <a:srgbClr val="0000FF"/>
              </a:solidFill>
              <a:prstDash val="solid"/>
              <a:bevel/>
            </a:ln>
          </a:top>
          <a:bottom>
            <a:ln w="12700" cap="flat">
              <a:solidFill>
                <a:srgbClr val="0000FF"/>
              </a:solidFill>
              <a:prstDash val="solid"/>
              <a:bevel/>
            </a:ln>
          </a:bottom>
          <a:insideH>
            <a:ln w="12700" cap="flat">
              <a:solidFill>
                <a:srgbClr val="0000FF"/>
              </a:solidFill>
              <a:prstDash val="solid"/>
              <a:bevel/>
            </a:ln>
          </a:insideH>
          <a:insideV>
            <a:ln w="12700" cap="flat">
              <a:solidFill>
                <a:srgbClr val="0000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FF"/>
        </a:fontRef>
        <a:srgbClr val="0000FF"/>
      </a:tcTxStyle>
      <a:tcStyle>
        <a:tcBdr>
          <a:left>
            <a:ln w="12700" cap="flat">
              <a:solidFill>
                <a:srgbClr val="0000FF"/>
              </a:solidFill>
              <a:prstDash val="solid"/>
              <a:bevel/>
            </a:ln>
          </a:left>
          <a:right>
            <a:ln w="12700" cap="flat">
              <a:solidFill>
                <a:srgbClr val="0000FF"/>
              </a:solidFill>
              <a:prstDash val="solid"/>
              <a:bevel/>
            </a:ln>
          </a:right>
          <a:top>
            <a:ln w="12700" cap="flat">
              <a:solidFill>
                <a:srgbClr val="0000FF"/>
              </a:solidFill>
              <a:prstDash val="solid"/>
              <a:bevel/>
            </a:ln>
          </a:top>
          <a:bottom>
            <a:ln w="25400" cap="flat">
              <a:solidFill>
                <a:srgbClr val="0000FF"/>
              </a:solidFill>
              <a:prstDash val="solid"/>
              <a:bevel/>
            </a:ln>
          </a:bottom>
          <a:insideH>
            <a:ln w="12700" cap="flat">
              <a:solidFill>
                <a:srgbClr val="0000FF"/>
              </a:solidFill>
              <a:prstDash val="solid"/>
              <a:bevel/>
            </a:ln>
          </a:insideH>
          <a:insideV>
            <a:ln w="12700" cap="flat">
              <a:solidFill>
                <a:srgbClr val="0000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9644798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</p:spPr>
        <p:txBody>
          <a:bodyPr lIns="89867" tIns="44934" rIns="89867" bIns="44934"/>
          <a:lstStyle>
            <a:lvl1pPr defTabSz="914274"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30171" indent="-280835" defTabSz="914274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23340" indent="-224668" defTabSz="914274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572677" indent="-224668" defTabSz="914274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22013" indent="-224668" defTabSz="914274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471349" indent="-224668" algn="ctr" defTabSz="91427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20685" indent="-224668" algn="ctr" defTabSz="91427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370021" indent="-224668" algn="ctr" defTabSz="91427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19357" indent="-224668" algn="ctr" defTabSz="914274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BFF8B1E-B0D6-4406-9028-2A654B70FF6D}" type="slidenum">
              <a:rPr lang="en-US" b="0" smtClean="0">
                <a:latin typeface="Times New Roman" pitchFamily="18" charset="0"/>
              </a:rPr>
              <a:pPr/>
              <a:t>13</a:t>
            </a:fld>
            <a:endParaRPr lang="en-US" b="0" smtClean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89867" tIns="44934" rIns="89867" bIns="44934"/>
          <a:lstStyle/>
          <a:p>
            <a:pPr eaLnBrk="1" hangingPunct="1"/>
            <a:r>
              <a:rPr lang="en-US" smtClean="0">
                <a:cs typeface="Arial" charset="0"/>
              </a:rPr>
              <a:t>It seems that there are two possible values for expr. If the addition is performed first, then expr is initialized to 30; if instead, the multiplication is performed first, then expr is initialized to 14. N</a:t>
            </a:r>
          </a:p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gradFill flip="none" rotWithShape="1">
          <a:gsLst>
            <a:gs pos="0">
              <a:srgbClr val="0000FF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1"/>
          <p:cNvGrpSpPr/>
          <p:nvPr/>
        </p:nvGrpSpPr>
        <p:grpSpPr>
          <a:xfrm>
            <a:off x="0" y="114299"/>
            <a:ext cx="9142416" cy="6742115"/>
            <a:chOff x="0" y="0"/>
            <a:chExt cx="9142415" cy="6742114"/>
          </a:xfrm>
        </p:grpSpPr>
        <p:sp>
          <p:nvSpPr>
            <p:cNvPr id="33" name="Shape 33"/>
            <p:cNvSpPr/>
            <p:nvPr/>
          </p:nvSpPr>
          <p:spPr>
            <a:xfrm>
              <a:off x="0" y="3238500"/>
              <a:ext cx="9142415" cy="3503614"/>
            </a:xfrm>
            <a:prstGeom prst="rect">
              <a:avLst/>
            </a:prstGeom>
            <a:solidFill>
              <a:srgbClr val="0000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grpSp>
          <p:nvGrpSpPr>
            <p:cNvPr id="60" name="Group 60"/>
            <p:cNvGrpSpPr/>
            <p:nvPr/>
          </p:nvGrpSpPr>
          <p:grpSpPr>
            <a:xfrm>
              <a:off x="0" y="-1"/>
              <a:ext cx="9142416" cy="3238503"/>
              <a:chOff x="0" y="0"/>
              <a:chExt cx="9142414" cy="3238502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0" y="2857501"/>
                <a:ext cx="9142416" cy="381001"/>
              </a:xfrm>
              <a:prstGeom prst="rect">
                <a:avLst/>
              </a:prstGeom>
              <a:gradFill flip="none" rotWithShape="1">
                <a:gsLst>
                  <a:gs pos="0">
                    <a:srgbClr val="000080"/>
                  </a:gs>
                  <a:gs pos="100000">
                    <a:srgbClr val="0000FF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grpSp>
            <p:nvGrpSpPr>
              <p:cNvPr id="40" name="Group 40"/>
              <p:cNvGrpSpPr/>
              <p:nvPr/>
            </p:nvGrpSpPr>
            <p:grpSpPr>
              <a:xfrm>
                <a:off x="3633787" y="-1"/>
                <a:ext cx="2284416" cy="3148017"/>
                <a:chOff x="0" y="0"/>
                <a:chExt cx="2284414" cy="3148016"/>
              </a:xfrm>
            </p:grpSpPr>
            <p:sp>
              <p:nvSpPr>
                <p:cNvPr id="35" name="Shape 35"/>
                <p:cNvSpPr/>
                <p:nvPr/>
              </p:nvSpPr>
              <p:spPr>
                <a:xfrm>
                  <a:off x="-1" y="87312"/>
                  <a:ext cx="2284416" cy="28082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188" y="0"/>
                      </a:moveTo>
                      <a:lnTo>
                        <a:pt x="13524" y="403"/>
                      </a:lnTo>
                      <a:lnTo>
                        <a:pt x="14800" y="952"/>
                      </a:lnTo>
                      <a:lnTo>
                        <a:pt x="16001" y="1575"/>
                      </a:lnTo>
                      <a:lnTo>
                        <a:pt x="17112" y="2283"/>
                      </a:lnTo>
                      <a:lnTo>
                        <a:pt x="18118" y="3126"/>
                      </a:lnTo>
                      <a:lnTo>
                        <a:pt x="18988" y="4029"/>
                      </a:lnTo>
                      <a:lnTo>
                        <a:pt x="19754" y="5006"/>
                      </a:lnTo>
                      <a:lnTo>
                        <a:pt x="20429" y="6007"/>
                      </a:lnTo>
                      <a:lnTo>
                        <a:pt x="20925" y="7094"/>
                      </a:lnTo>
                      <a:lnTo>
                        <a:pt x="21300" y="8218"/>
                      </a:lnTo>
                      <a:lnTo>
                        <a:pt x="21540" y="9353"/>
                      </a:lnTo>
                      <a:lnTo>
                        <a:pt x="21600" y="10525"/>
                      </a:lnTo>
                      <a:lnTo>
                        <a:pt x="21540" y="11697"/>
                      </a:lnTo>
                      <a:lnTo>
                        <a:pt x="21300" y="12845"/>
                      </a:lnTo>
                      <a:lnTo>
                        <a:pt x="20925" y="13956"/>
                      </a:lnTo>
                      <a:lnTo>
                        <a:pt x="20429" y="15019"/>
                      </a:lnTo>
                      <a:lnTo>
                        <a:pt x="19754" y="16044"/>
                      </a:lnTo>
                      <a:lnTo>
                        <a:pt x="18988" y="17033"/>
                      </a:lnTo>
                      <a:lnTo>
                        <a:pt x="18118" y="17925"/>
                      </a:lnTo>
                      <a:lnTo>
                        <a:pt x="17112" y="18767"/>
                      </a:lnTo>
                      <a:lnTo>
                        <a:pt x="16001" y="19500"/>
                      </a:lnTo>
                      <a:lnTo>
                        <a:pt x="14800" y="20098"/>
                      </a:lnTo>
                      <a:lnTo>
                        <a:pt x="13524" y="20648"/>
                      </a:lnTo>
                      <a:lnTo>
                        <a:pt x="12188" y="21051"/>
                      </a:lnTo>
                      <a:lnTo>
                        <a:pt x="10823" y="21356"/>
                      </a:lnTo>
                      <a:lnTo>
                        <a:pt x="9412" y="21551"/>
                      </a:lnTo>
                      <a:lnTo>
                        <a:pt x="8001" y="21600"/>
                      </a:lnTo>
                      <a:lnTo>
                        <a:pt x="6560" y="21551"/>
                      </a:lnTo>
                      <a:lnTo>
                        <a:pt x="5164" y="21356"/>
                      </a:lnTo>
                      <a:lnTo>
                        <a:pt x="3783" y="21051"/>
                      </a:lnTo>
                      <a:lnTo>
                        <a:pt x="2477" y="20648"/>
                      </a:lnTo>
                      <a:lnTo>
                        <a:pt x="1201" y="20098"/>
                      </a:lnTo>
                      <a:lnTo>
                        <a:pt x="0" y="19500"/>
                      </a:lnTo>
                      <a:lnTo>
                        <a:pt x="766" y="18608"/>
                      </a:lnTo>
                      <a:lnTo>
                        <a:pt x="1876" y="19182"/>
                      </a:lnTo>
                      <a:lnTo>
                        <a:pt x="3017" y="19646"/>
                      </a:lnTo>
                      <a:lnTo>
                        <a:pt x="4218" y="20025"/>
                      </a:lnTo>
                      <a:lnTo>
                        <a:pt x="5464" y="20293"/>
                      </a:lnTo>
                      <a:lnTo>
                        <a:pt x="6695" y="20452"/>
                      </a:lnTo>
                      <a:lnTo>
                        <a:pt x="8001" y="20513"/>
                      </a:lnTo>
                      <a:lnTo>
                        <a:pt x="9276" y="20452"/>
                      </a:lnTo>
                      <a:lnTo>
                        <a:pt x="10552" y="20293"/>
                      </a:lnTo>
                      <a:lnTo>
                        <a:pt x="11783" y="20025"/>
                      </a:lnTo>
                      <a:lnTo>
                        <a:pt x="12999" y="19646"/>
                      </a:lnTo>
                      <a:lnTo>
                        <a:pt x="14125" y="19182"/>
                      </a:lnTo>
                      <a:lnTo>
                        <a:pt x="15206" y="18608"/>
                      </a:lnTo>
                      <a:lnTo>
                        <a:pt x="16211" y="17949"/>
                      </a:lnTo>
                      <a:lnTo>
                        <a:pt x="17112" y="17217"/>
                      </a:lnTo>
                      <a:lnTo>
                        <a:pt x="17922" y="16398"/>
                      </a:lnTo>
                      <a:lnTo>
                        <a:pt x="18613" y="15507"/>
                      </a:lnTo>
                      <a:lnTo>
                        <a:pt x="19228" y="14579"/>
                      </a:lnTo>
                      <a:lnTo>
                        <a:pt x="19694" y="13627"/>
                      </a:lnTo>
                      <a:lnTo>
                        <a:pt x="19994" y="12601"/>
                      </a:lnTo>
                      <a:lnTo>
                        <a:pt x="20189" y="11563"/>
                      </a:lnTo>
                      <a:lnTo>
                        <a:pt x="20264" y="10525"/>
                      </a:lnTo>
                      <a:lnTo>
                        <a:pt x="20189" y="9463"/>
                      </a:lnTo>
                      <a:lnTo>
                        <a:pt x="19994" y="8437"/>
                      </a:lnTo>
                      <a:lnTo>
                        <a:pt x="19694" y="7424"/>
                      </a:lnTo>
                      <a:lnTo>
                        <a:pt x="19228" y="6471"/>
                      </a:lnTo>
                      <a:lnTo>
                        <a:pt x="18613" y="5519"/>
                      </a:lnTo>
                      <a:lnTo>
                        <a:pt x="17922" y="4652"/>
                      </a:lnTo>
                      <a:lnTo>
                        <a:pt x="17112" y="3834"/>
                      </a:lnTo>
                      <a:lnTo>
                        <a:pt x="16211" y="3101"/>
                      </a:lnTo>
                      <a:lnTo>
                        <a:pt x="15206" y="2454"/>
                      </a:lnTo>
                      <a:lnTo>
                        <a:pt x="14125" y="1880"/>
                      </a:lnTo>
                      <a:lnTo>
                        <a:pt x="12999" y="1392"/>
                      </a:lnTo>
                      <a:lnTo>
                        <a:pt x="11783" y="1038"/>
                      </a:lnTo>
                      <a:lnTo>
                        <a:pt x="11828" y="952"/>
                      </a:lnTo>
                      <a:lnTo>
                        <a:pt x="12188" y="0"/>
                      </a:lnTo>
                    </a:path>
                  </a:pathLst>
                </a:custGeom>
                <a:gradFill flip="none" rotWithShape="1">
                  <a:gsLst>
                    <a:gs pos="0">
                      <a:srgbClr val="0000FF"/>
                    </a:gs>
                    <a:gs pos="100000">
                      <a:srgbClr val="000000"/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36" name="Shape 36"/>
                <p:cNvSpPr/>
                <p:nvPr/>
              </p:nvSpPr>
              <p:spPr>
                <a:xfrm flipV="1">
                  <a:off x="55562" y="2457451"/>
                  <a:ext cx="227015" cy="409578"/>
                </a:xfrm>
                <a:prstGeom prst="line">
                  <a:avLst/>
                </a:prstGeom>
                <a:noFill/>
                <a:ln w="25400" cap="flat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solidFill>
                        <a:srgbClr val="000000"/>
                      </a:solidFill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7" name="Shape 37"/>
                <p:cNvSpPr/>
                <p:nvPr/>
              </p:nvSpPr>
              <p:spPr>
                <a:xfrm flipV="1">
                  <a:off x="1317624" y="271462"/>
                  <a:ext cx="79377" cy="157164"/>
                </a:xfrm>
                <a:prstGeom prst="line">
                  <a:avLst/>
                </a:prstGeom>
                <a:noFill/>
                <a:ln w="25400" cap="flat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solidFill>
                        <a:srgbClr val="000000"/>
                      </a:solidFill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8" name="Shape 38"/>
                <p:cNvSpPr/>
                <p:nvPr/>
              </p:nvSpPr>
              <p:spPr>
                <a:xfrm flipV="1">
                  <a:off x="1450974" y="-1"/>
                  <a:ext cx="79377" cy="157165"/>
                </a:xfrm>
                <a:prstGeom prst="line">
                  <a:avLst/>
                </a:prstGeom>
                <a:noFill/>
                <a:ln w="25400" cap="flat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defRPr sz="1200">
                      <a:solidFill>
                        <a:srgbClr val="000000"/>
                      </a:solidFill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9" name="Shape 39"/>
                <p:cNvSpPr/>
                <p:nvPr/>
              </p:nvSpPr>
              <p:spPr>
                <a:xfrm>
                  <a:off x="307975" y="2906714"/>
                  <a:ext cx="1333502" cy="2413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7" y="13926"/>
                      </a:moveTo>
                      <a:lnTo>
                        <a:pt x="514" y="11368"/>
                      </a:lnTo>
                      <a:lnTo>
                        <a:pt x="1131" y="9237"/>
                      </a:lnTo>
                      <a:lnTo>
                        <a:pt x="2289" y="6111"/>
                      </a:lnTo>
                      <a:lnTo>
                        <a:pt x="3600" y="4263"/>
                      </a:lnTo>
                      <a:lnTo>
                        <a:pt x="4834" y="2700"/>
                      </a:lnTo>
                      <a:lnTo>
                        <a:pt x="6506" y="1279"/>
                      </a:lnTo>
                      <a:lnTo>
                        <a:pt x="8074" y="426"/>
                      </a:lnTo>
                      <a:lnTo>
                        <a:pt x="9926" y="0"/>
                      </a:lnTo>
                      <a:lnTo>
                        <a:pt x="12214" y="142"/>
                      </a:lnTo>
                      <a:lnTo>
                        <a:pt x="14580" y="853"/>
                      </a:lnTo>
                      <a:lnTo>
                        <a:pt x="16251" y="1989"/>
                      </a:lnTo>
                      <a:lnTo>
                        <a:pt x="18000" y="3837"/>
                      </a:lnTo>
                      <a:lnTo>
                        <a:pt x="19671" y="6679"/>
                      </a:lnTo>
                      <a:lnTo>
                        <a:pt x="20546" y="9379"/>
                      </a:lnTo>
                      <a:lnTo>
                        <a:pt x="21086" y="11653"/>
                      </a:lnTo>
                      <a:lnTo>
                        <a:pt x="21600" y="15347"/>
                      </a:lnTo>
                      <a:lnTo>
                        <a:pt x="20726" y="17337"/>
                      </a:lnTo>
                      <a:lnTo>
                        <a:pt x="19234" y="18900"/>
                      </a:lnTo>
                      <a:lnTo>
                        <a:pt x="17383" y="20037"/>
                      </a:lnTo>
                      <a:lnTo>
                        <a:pt x="15634" y="21032"/>
                      </a:lnTo>
                      <a:lnTo>
                        <a:pt x="13526" y="21458"/>
                      </a:lnTo>
                      <a:lnTo>
                        <a:pt x="11237" y="21600"/>
                      </a:lnTo>
                      <a:lnTo>
                        <a:pt x="9051" y="21600"/>
                      </a:lnTo>
                      <a:lnTo>
                        <a:pt x="6763" y="21458"/>
                      </a:lnTo>
                      <a:lnTo>
                        <a:pt x="4217" y="20321"/>
                      </a:lnTo>
                      <a:lnTo>
                        <a:pt x="2186" y="19184"/>
                      </a:lnTo>
                      <a:lnTo>
                        <a:pt x="514" y="17053"/>
                      </a:lnTo>
                      <a:lnTo>
                        <a:pt x="0" y="15489"/>
                      </a:lnTo>
                      <a:lnTo>
                        <a:pt x="77" y="13926"/>
                      </a:lnTo>
                    </a:path>
                  </a:pathLst>
                </a:custGeom>
                <a:gradFill flip="none" rotWithShape="1">
                  <a:gsLst>
                    <a:gs pos="0">
                      <a:srgbClr val="0000FF"/>
                    </a:gs>
                    <a:gs pos="100000">
                      <a:srgbClr val="000000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</p:grpSp>
          <p:sp>
            <p:nvSpPr>
              <p:cNvPr id="41" name="Shape 41"/>
              <p:cNvSpPr/>
              <p:nvPr/>
            </p:nvSpPr>
            <p:spPr>
              <a:xfrm>
                <a:off x="3287682" y="282544"/>
                <a:ext cx="2376430" cy="23716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grpSp>
            <p:nvGrpSpPr>
              <p:cNvPr id="59" name="Group 59"/>
              <p:cNvGrpSpPr/>
              <p:nvPr/>
            </p:nvGrpSpPr>
            <p:grpSpPr>
              <a:xfrm>
                <a:off x="3287712" y="530225"/>
                <a:ext cx="2208216" cy="1758952"/>
                <a:chOff x="0" y="0"/>
                <a:chExt cx="2208214" cy="1758950"/>
              </a:xfrm>
            </p:grpSpPr>
            <p:sp>
              <p:nvSpPr>
                <p:cNvPr id="42" name="Shape 42"/>
                <p:cNvSpPr/>
                <p:nvPr/>
              </p:nvSpPr>
              <p:spPr>
                <a:xfrm>
                  <a:off x="350837" y="693737"/>
                  <a:ext cx="25402" cy="254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43" name="Shape 43"/>
                <p:cNvSpPr/>
                <p:nvPr/>
              </p:nvSpPr>
              <p:spPr>
                <a:xfrm>
                  <a:off x="477837" y="628650"/>
                  <a:ext cx="79377" cy="746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3392" y="0"/>
                      </a:lnTo>
                      <a:lnTo>
                        <a:pt x="8640" y="5974"/>
                      </a:lnTo>
                      <a:lnTo>
                        <a:pt x="5616" y="5974"/>
                      </a:lnTo>
                      <a:lnTo>
                        <a:pt x="3024" y="8732"/>
                      </a:lnTo>
                      <a:lnTo>
                        <a:pt x="0" y="8732"/>
                      </a:lnTo>
                      <a:lnTo>
                        <a:pt x="0" y="16085"/>
                      </a:lnTo>
                      <a:lnTo>
                        <a:pt x="5184" y="21600"/>
                      </a:lnTo>
                      <a:lnTo>
                        <a:pt x="17712" y="21600"/>
                      </a:lnTo>
                      <a:lnTo>
                        <a:pt x="21600" y="16085"/>
                      </a:lnTo>
                      <a:lnTo>
                        <a:pt x="2160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44" name="Shape 44"/>
                <p:cNvSpPr/>
                <p:nvPr/>
              </p:nvSpPr>
              <p:spPr>
                <a:xfrm>
                  <a:off x="-1" y="688975"/>
                  <a:ext cx="714377" cy="9302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136" y="0"/>
                      </a:moveTo>
                      <a:lnTo>
                        <a:pt x="4752" y="590"/>
                      </a:lnTo>
                      <a:lnTo>
                        <a:pt x="3072" y="1732"/>
                      </a:lnTo>
                      <a:lnTo>
                        <a:pt x="2688" y="2765"/>
                      </a:lnTo>
                      <a:lnTo>
                        <a:pt x="1440" y="3502"/>
                      </a:lnTo>
                      <a:lnTo>
                        <a:pt x="576" y="4976"/>
                      </a:lnTo>
                      <a:lnTo>
                        <a:pt x="576" y="5861"/>
                      </a:lnTo>
                      <a:lnTo>
                        <a:pt x="0" y="7409"/>
                      </a:lnTo>
                      <a:lnTo>
                        <a:pt x="768" y="8072"/>
                      </a:lnTo>
                      <a:lnTo>
                        <a:pt x="2688" y="10026"/>
                      </a:lnTo>
                      <a:lnTo>
                        <a:pt x="3264" y="9768"/>
                      </a:lnTo>
                      <a:lnTo>
                        <a:pt x="6672" y="9768"/>
                      </a:lnTo>
                      <a:lnTo>
                        <a:pt x="8256" y="10247"/>
                      </a:lnTo>
                      <a:lnTo>
                        <a:pt x="8112" y="11758"/>
                      </a:lnTo>
                      <a:lnTo>
                        <a:pt x="9264" y="13786"/>
                      </a:lnTo>
                      <a:lnTo>
                        <a:pt x="9168" y="14339"/>
                      </a:lnTo>
                      <a:lnTo>
                        <a:pt x="9648" y="14965"/>
                      </a:lnTo>
                      <a:lnTo>
                        <a:pt x="8928" y="16403"/>
                      </a:lnTo>
                      <a:lnTo>
                        <a:pt x="9792" y="18209"/>
                      </a:lnTo>
                      <a:lnTo>
                        <a:pt x="10272" y="19610"/>
                      </a:lnTo>
                      <a:lnTo>
                        <a:pt x="10848" y="20494"/>
                      </a:lnTo>
                      <a:lnTo>
                        <a:pt x="11472" y="21600"/>
                      </a:lnTo>
                      <a:lnTo>
                        <a:pt x="12624" y="21453"/>
                      </a:lnTo>
                      <a:lnTo>
                        <a:pt x="14496" y="20642"/>
                      </a:lnTo>
                      <a:lnTo>
                        <a:pt x="15360" y="19646"/>
                      </a:lnTo>
                      <a:lnTo>
                        <a:pt x="15312" y="18983"/>
                      </a:lnTo>
                      <a:lnTo>
                        <a:pt x="16416" y="18430"/>
                      </a:lnTo>
                      <a:lnTo>
                        <a:pt x="16224" y="17472"/>
                      </a:lnTo>
                      <a:lnTo>
                        <a:pt x="17904" y="15924"/>
                      </a:lnTo>
                      <a:lnTo>
                        <a:pt x="18144" y="14670"/>
                      </a:lnTo>
                      <a:lnTo>
                        <a:pt x="17712" y="14228"/>
                      </a:lnTo>
                      <a:lnTo>
                        <a:pt x="17904" y="13712"/>
                      </a:lnTo>
                      <a:lnTo>
                        <a:pt x="17520" y="13270"/>
                      </a:lnTo>
                      <a:lnTo>
                        <a:pt x="18768" y="12053"/>
                      </a:lnTo>
                      <a:lnTo>
                        <a:pt x="18768" y="11427"/>
                      </a:lnTo>
                      <a:lnTo>
                        <a:pt x="20496" y="10395"/>
                      </a:lnTo>
                      <a:lnTo>
                        <a:pt x="21600" y="7630"/>
                      </a:lnTo>
                      <a:lnTo>
                        <a:pt x="20016" y="8330"/>
                      </a:lnTo>
                      <a:lnTo>
                        <a:pt x="18624" y="8035"/>
                      </a:lnTo>
                      <a:lnTo>
                        <a:pt x="18816" y="7372"/>
                      </a:lnTo>
                      <a:lnTo>
                        <a:pt x="17424" y="6635"/>
                      </a:lnTo>
                      <a:lnTo>
                        <a:pt x="16752" y="4866"/>
                      </a:lnTo>
                      <a:lnTo>
                        <a:pt x="15408" y="3428"/>
                      </a:lnTo>
                      <a:lnTo>
                        <a:pt x="15408" y="2433"/>
                      </a:lnTo>
                      <a:lnTo>
                        <a:pt x="14688" y="2396"/>
                      </a:lnTo>
                      <a:lnTo>
                        <a:pt x="14208" y="2543"/>
                      </a:lnTo>
                      <a:lnTo>
                        <a:pt x="12192" y="1990"/>
                      </a:lnTo>
                      <a:lnTo>
                        <a:pt x="11664" y="2396"/>
                      </a:lnTo>
                      <a:lnTo>
                        <a:pt x="11232" y="2875"/>
                      </a:lnTo>
                      <a:lnTo>
                        <a:pt x="10128" y="1954"/>
                      </a:lnTo>
                      <a:lnTo>
                        <a:pt x="9072" y="1732"/>
                      </a:lnTo>
                      <a:lnTo>
                        <a:pt x="8976" y="553"/>
                      </a:lnTo>
                      <a:lnTo>
                        <a:pt x="7440" y="737"/>
                      </a:lnTo>
                      <a:lnTo>
                        <a:pt x="6480" y="479"/>
                      </a:lnTo>
                      <a:lnTo>
                        <a:pt x="5136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45" name="Shape 45"/>
                <p:cNvSpPr/>
                <p:nvPr/>
              </p:nvSpPr>
              <p:spPr>
                <a:xfrm>
                  <a:off x="1652588" y="922337"/>
                  <a:ext cx="25402" cy="428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450" y="0"/>
                      </a:moveTo>
                      <a:lnTo>
                        <a:pt x="12150" y="6400"/>
                      </a:lnTo>
                      <a:lnTo>
                        <a:pt x="9450" y="11200"/>
                      </a:lnTo>
                      <a:lnTo>
                        <a:pt x="9450" y="15200"/>
                      </a:lnTo>
                      <a:lnTo>
                        <a:pt x="21600" y="18400"/>
                      </a:lnTo>
                      <a:lnTo>
                        <a:pt x="21600" y="21600"/>
                      </a:lnTo>
                      <a:lnTo>
                        <a:pt x="12150" y="18400"/>
                      </a:lnTo>
                      <a:lnTo>
                        <a:pt x="4050" y="21600"/>
                      </a:lnTo>
                      <a:lnTo>
                        <a:pt x="0" y="18400"/>
                      </a:lnTo>
                      <a:lnTo>
                        <a:pt x="4050" y="15200"/>
                      </a:lnTo>
                      <a:lnTo>
                        <a:pt x="0" y="11200"/>
                      </a:lnTo>
                      <a:lnTo>
                        <a:pt x="4050" y="3200"/>
                      </a:lnTo>
                      <a:lnTo>
                        <a:pt x="945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46" name="Shape 46"/>
                <p:cNvSpPr/>
                <p:nvPr/>
              </p:nvSpPr>
              <p:spPr>
                <a:xfrm>
                  <a:off x="1517651" y="1116012"/>
                  <a:ext cx="106364" cy="1524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lnTo>
                        <a:pt x="7737" y="10800"/>
                      </a:lnTo>
                      <a:lnTo>
                        <a:pt x="16764" y="0"/>
                      </a:lnTo>
                      <a:lnTo>
                        <a:pt x="21600" y="6300"/>
                      </a:lnTo>
                      <a:lnTo>
                        <a:pt x="17731" y="21600"/>
                      </a:lnTo>
                      <a:lnTo>
                        <a:pt x="1612" y="18000"/>
                      </a:lnTo>
                      <a:lnTo>
                        <a:pt x="0" y="1080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47" name="Shape 47"/>
                <p:cNvSpPr/>
                <p:nvPr/>
              </p:nvSpPr>
              <p:spPr>
                <a:xfrm>
                  <a:off x="1731963" y="1174750"/>
                  <a:ext cx="184152" cy="1476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03" y="5110"/>
                      </a:moveTo>
                      <a:lnTo>
                        <a:pt x="0" y="0"/>
                      </a:lnTo>
                      <a:lnTo>
                        <a:pt x="7262" y="2090"/>
                      </a:lnTo>
                      <a:lnTo>
                        <a:pt x="17690" y="7432"/>
                      </a:lnTo>
                      <a:lnTo>
                        <a:pt x="17690" y="11381"/>
                      </a:lnTo>
                      <a:lnTo>
                        <a:pt x="21600" y="21600"/>
                      </a:lnTo>
                      <a:lnTo>
                        <a:pt x="13593" y="11845"/>
                      </a:lnTo>
                      <a:lnTo>
                        <a:pt x="8193" y="12542"/>
                      </a:lnTo>
                      <a:lnTo>
                        <a:pt x="1303" y="511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48" name="Shape 48"/>
                <p:cNvSpPr/>
                <p:nvPr/>
              </p:nvSpPr>
              <p:spPr>
                <a:xfrm>
                  <a:off x="2084388" y="1477962"/>
                  <a:ext cx="123827" cy="1587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292" y="0"/>
                      </a:moveTo>
                      <a:lnTo>
                        <a:pt x="21600" y="6480"/>
                      </a:lnTo>
                      <a:lnTo>
                        <a:pt x="4431" y="21600"/>
                      </a:lnTo>
                      <a:lnTo>
                        <a:pt x="0" y="18144"/>
                      </a:lnTo>
                      <a:lnTo>
                        <a:pt x="12462" y="8424"/>
                      </a:lnTo>
                      <a:lnTo>
                        <a:pt x="13292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49" name="Shape 49"/>
                <p:cNvSpPr/>
                <p:nvPr/>
              </p:nvSpPr>
              <p:spPr>
                <a:xfrm>
                  <a:off x="222250" y="388937"/>
                  <a:ext cx="60326" cy="1031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6948"/>
                      </a:moveTo>
                      <a:lnTo>
                        <a:pt x="15916" y="14289"/>
                      </a:lnTo>
                      <a:lnTo>
                        <a:pt x="15916" y="4652"/>
                      </a:lnTo>
                      <a:lnTo>
                        <a:pt x="18758" y="2658"/>
                      </a:lnTo>
                      <a:lnTo>
                        <a:pt x="13642" y="2658"/>
                      </a:lnTo>
                      <a:lnTo>
                        <a:pt x="16484" y="0"/>
                      </a:lnTo>
                      <a:lnTo>
                        <a:pt x="12505" y="0"/>
                      </a:lnTo>
                      <a:lnTo>
                        <a:pt x="7958" y="2991"/>
                      </a:lnTo>
                      <a:lnTo>
                        <a:pt x="7958" y="8972"/>
                      </a:lnTo>
                      <a:lnTo>
                        <a:pt x="10232" y="10302"/>
                      </a:lnTo>
                      <a:lnTo>
                        <a:pt x="10232" y="12960"/>
                      </a:lnTo>
                      <a:lnTo>
                        <a:pt x="9095" y="12960"/>
                      </a:lnTo>
                      <a:lnTo>
                        <a:pt x="5116" y="15286"/>
                      </a:lnTo>
                      <a:lnTo>
                        <a:pt x="5116" y="17612"/>
                      </a:lnTo>
                      <a:lnTo>
                        <a:pt x="0" y="21600"/>
                      </a:lnTo>
                      <a:lnTo>
                        <a:pt x="16484" y="21600"/>
                      </a:lnTo>
                      <a:lnTo>
                        <a:pt x="21600" y="16948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50" name="Shape 50"/>
                <p:cNvSpPr/>
                <p:nvPr/>
              </p:nvSpPr>
              <p:spPr>
                <a:xfrm>
                  <a:off x="201612" y="423862"/>
                  <a:ext cx="31752" cy="365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360" y="7513"/>
                      </a:moveTo>
                      <a:lnTo>
                        <a:pt x="21600" y="7513"/>
                      </a:lnTo>
                      <a:lnTo>
                        <a:pt x="21600" y="0"/>
                      </a:lnTo>
                      <a:lnTo>
                        <a:pt x="14040" y="0"/>
                      </a:lnTo>
                      <a:lnTo>
                        <a:pt x="0" y="14087"/>
                      </a:lnTo>
                      <a:lnTo>
                        <a:pt x="0" y="21600"/>
                      </a:lnTo>
                      <a:lnTo>
                        <a:pt x="12960" y="21600"/>
                      </a:lnTo>
                      <a:lnTo>
                        <a:pt x="18360" y="15965"/>
                      </a:lnTo>
                      <a:lnTo>
                        <a:pt x="18360" y="7513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51" name="Shape 51"/>
                <p:cNvSpPr/>
                <p:nvPr/>
              </p:nvSpPr>
              <p:spPr>
                <a:xfrm>
                  <a:off x="152400" y="361950"/>
                  <a:ext cx="404814" cy="3413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231" y="0"/>
                      </a:moveTo>
                      <a:lnTo>
                        <a:pt x="14231" y="1507"/>
                      </a:lnTo>
                      <a:lnTo>
                        <a:pt x="14654" y="2009"/>
                      </a:lnTo>
                      <a:lnTo>
                        <a:pt x="17026" y="2009"/>
                      </a:lnTo>
                      <a:lnTo>
                        <a:pt x="17026" y="2813"/>
                      </a:lnTo>
                      <a:lnTo>
                        <a:pt x="15332" y="2813"/>
                      </a:lnTo>
                      <a:lnTo>
                        <a:pt x="15332" y="5224"/>
                      </a:lnTo>
                      <a:lnTo>
                        <a:pt x="14569" y="4119"/>
                      </a:lnTo>
                      <a:lnTo>
                        <a:pt x="14569" y="5626"/>
                      </a:lnTo>
                      <a:lnTo>
                        <a:pt x="13553" y="7033"/>
                      </a:lnTo>
                      <a:lnTo>
                        <a:pt x="12875" y="6229"/>
                      </a:lnTo>
                      <a:lnTo>
                        <a:pt x="11859" y="7233"/>
                      </a:lnTo>
                      <a:lnTo>
                        <a:pt x="11689" y="6932"/>
                      </a:lnTo>
                      <a:lnTo>
                        <a:pt x="10419" y="6932"/>
                      </a:lnTo>
                      <a:lnTo>
                        <a:pt x="11096" y="5927"/>
                      </a:lnTo>
                      <a:lnTo>
                        <a:pt x="11096" y="5526"/>
                      </a:lnTo>
                      <a:lnTo>
                        <a:pt x="10504" y="4822"/>
                      </a:lnTo>
                      <a:lnTo>
                        <a:pt x="10504" y="3717"/>
                      </a:lnTo>
                      <a:lnTo>
                        <a:pt x="9656" y="4822"/>
                      </a:lnTo>
                      <a:lnTo>
                        <a:pt x="9656" y="6932"/>
                      </a:lnTo>
                      <a:lnTo>
                        <a:pt x="8640" y="6932"/>
                      </a:lnTo>
                      <a:lnTo>
                        <a:pt x="7369" y="8439"/>
                      </a:lnTo>
                      <a:lnTo>
                        <a:pt x="6861" y="8439"/>
                      </a:lnTo>
                      <a:lnTo>
                        <a:pt x="6184" y="9444"/>
                      </a:lnTo>
                      <a:lnTo>
                        <a:pt x="3642" y="9444"/>
                      </a:lnTo>
                      <a:lnTo>
                        <a:pt x="4489" y="10850"/>
                      </a:lnTo>
                      <a:lnTo>
                        <a:pt x="4489" y="13060"/>
                      </a:lnTo>
                      <a:lnTo>
                        <a:pt x="3642" y="14367"/>
                      </a:lnTo>
                      <a:lnTo>
                        <a:pt x="2626" y="13060"/>
                      </a:lnTo>
                      <a:lnTo>
                        <a:pt x="678" y="13060"/>
                      </a:lnTo>
                      <a:lnTo>
                        <a:pt x="678" y="14668"/>
                      </a:lnTo>
                      <a:lnTo>
                        <a:pt x="0" y="15673"/>
                      </a:lnTo>
                      <a:lnTo>
                        <a:pt x="0" y="17782"/>
                      </a:lnTo>
                      <a:lnTo>
                        <a:pt x="1271" y="19490"/>
                      </a:lnTo>
                      <a:lnTo>
                        <a:pt x="3134" y="19490"/>
                      </a:lnTo>
                      <a:lnTo>
                        <a:pt x="6014" y="15371"/>
                      </a:lnTo>
                      <a:lnTo>
                        <a:pt x="8555" y="15371"/>
                      </a:lnTo>
                      <a:lnTo>
                        <a:pt x="8894" y="14567"/>
                      </a:lnTo>
                      <a:lnTo>
                        <a:pt x="9487" y="15371"/>
                      </a:lnTo>
                      <a:lnTo>
                        <a:pt x="9402" y="16175"/>
                      </a:lnTo>
                      <a:lnTo>
                        <a:pt x="11774" y="18988"/>
                      </a:lnTo>
                      <a:lnTo>
                        <a:pt x="11774" y="20193"/>
                      </a:lnTo>
                      <a:lnTo>
                        <a:pt x="12282" y="19691"/>
                      </a:lnTo>
                      <a:lnTo>
                        <a:pt x="12028" y="18988"/>
                      </a:lnTo>
                      <a:lnTo>
                        <a:pt x="12282" y="18586"/>
                      </a:lnTo>
                      <a:lnTo>
                        <a:pt x="12706" y="18988"/>
                      </a:lnTo>
                      <a:lnTo>
                        <a:pt x="12875" y="18887"/>
                      </a:lnTo>
                      <a:lnTo>
                        <a:pt x="10419" y="15271"/>
                      </a:lnTo>
                      <a:lnTo>
                        <a:pt x="10419" y="13965"/>
                      </a:lnTo>
                      <a:lnTo>
                        <a:pt x="11096" y="13965"/>
                      </a:lnTo>
                      <a:lnTo>
                        <a:pt x="11096" y="14668"/>
                      </a:lnTo>
                      <a:lnTo>
                        <a:pt x="13553" y="17883"/>
                      </a:lnTo>
                      <a:lnTo>
                        <a:pt x="13553" y="18887"/>
                      </a:lnTo>
                      <a:lnTo>
                        <a:pt x="14569" y="20294"/>
                      </a:lnTo>
                      <a:lnTo>
                        <a:pt x="14315" y="20595"/>
                      </a:lnTo>
                      <a:lnTo>
                        <a:pt x="15078" y="21600"/>
                      </a:lnTo>
                      <a:lnTo>
                        <a:pt x="16179" y="20093"/>
                      </a:lnTo>
                      <a:lnTo>
                        <a:pt x="15501" y="19189"/>
                      </a:lnTo>
                      <a:lnTo>
                        <a:pt x="16179" y="18285"/>
                      </a:lnTo>
                      <a:lnTo>
                        <a:pt x="17111" y="18285"/>
                      </a:lnTo>
                      <a:lnTo>
                        <a:pt x="17534" y="17782"/>
                      </a:lnTo>
                      <a:lnTo>
                        <a:pt x="18127" y="17782"/>
                      </a:lnTo>
                      <a:lnTo>
                        <a:pt x="17365" y="16476"/>
                      </a:lnTo>
                      <a:lnTo>
                        <a:pt x="17788" y="15873"/>
                      </a:lnTo>
                      <a:lnTo>
                        <a:pt x="17788" y="13764"/>
                      </a:lnTo>
                      <a:lnTo>
                        <a:pt x="18551" y="12659"/>
                      </a:lnTo>
                      <a:lnTo>
                        <a:pt x="18889" y="13060"/>
                      </a:lnTo>
                      <a:lnTo>
                        <a:pt x="19652" y="13060"/>
                      </a:lnTo>
                      <a:lnTo>
                        <a:pt x="19313" y="13663"/>
                      </a:lnTo>
                      <a:lnTo>
                        <a:pt x="19991" y="14567"/>
                      </a:lnTo>
                      <a:lnTo>
                        <a:pt x="20414" y="13764"/>
                      </a:lnTo>
                      <a:lnTo>
                        <a:pt x="20922" y="13764"/>
                      </a:lnTo>
                      <a:lnTo>
                        <a:pt x="20922" y="13462"/>
                      </a:lnTo>
                      <a:lnTo>
                        <a:pt x="20668" y="13462"/>
                      </a:lnTo>
                      <a:lnTo>
                        <a:pt x="20245" y="13060"/>
                      </a:lnTo>
                      <a:lnTo>
                        <a:pt x="21346" y="11453"/>
                      </a:lnTo>
                      <a:lnTo>
                        <a:pt x="21346" y="13764"/>
                      </a:lnTo>
                      <a:lnTo>
                        <a:pt x="21600" y="13764"/>
                      </a:lnTo>
                      <a:lnTo>
                        <a:pt x="21600" y="0"/>
                      </a:lnTo>
                      <a:lnTo>
                        <a:pt x="14231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52" name="Shape 52"/>
                <p:cNvSpPr/>
                <p:nvPr/>
              </p:nvSpPr>
              <p:spPr>
                <a:xfrm>
                  <a:off x="325437" y="0"/>
                  <a:ext cx="1727203" cy="12192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6356"/>
                      </a:moveTo>
                      <a:lnTo>
                        <a:pt x="635" y="5681"/>
                      </a:lnTo>
                      <a:lnTo>
                        <a:pt x="1231" y="4388"/>
                      </a:lnTo>
                      <a:lnTo>
                        <a:pt x="1965" y="3769"/>
                      </a:lnTo>
                      <a:lnTo>
                        <a:pt x="2720" y="4500"/>
                      </a:lnTo>
                      <a:lnTo>
                        <a:pt x="2819" y="5091"/>
                      </a:lnTo>
                      <a:lnTo>
                        <a:pt x="2640" y="5091"/>
                      </a:lnTo>
                      <a:lnTo>
                        <a:pt x="2343" y="5034"/>
                      </a:lnTo>
                      <a:lnTo>
                        <a:pt x="2720" y="5681"/>
                      </a:lnTo>
                      <a:lnTo>
                        <a:pt x="4288" y="4838"/>
                      </a:lnTo>
                      <a:lnTo>
                        <a:pt x="4090" y="4191"/>
                      </a:lnTo>
                      <a:lnTo>
                        <a:pt x="4765" y="3094"/>
                      </a:lnTo>
                      <a:lnTo>
                        <a:pt x="5201" y="3122"/>
                      </a:lnTo>
                      <a:lnTo>
                        <a:pt x="4785" y="3488"/>
                      </a:lnTo>
                      <a:lnTo>
                        <a:pt x="4427" y="4303"/>
                      </a:lnTo>
                      <a:lnTo>
                        <a:pt x="4427" y="4838"/>
                      </a:lnTo>
                      <a:lnTo>
                        <a:pt x="5062" y="5428"/>
                      </a:lnTo>
                      <a:lnTo>
                        <a:pt x="5976" y="3741"/>
                      </a:lnTo>
                      <a:lnTo>
                        <a:pt x="9152" y="1772"/>
                      </a:lnTo>
                      <a:lnTo>
                        <a:pt x="9132" y="647"/>
                      </a:lnTo>
                      <a:lnTo>
                        <a:pt x="10582" y="225"/>
                      </a:lnTo>
                      <a:lnTo>
                        <a:pt x="11396" y="816"/>
                      </a:lnTo>
                      <a:lnTo>
                        <a:pt x="13321" y="0"/>
                      </a:lnTo>
                      <a:lnTo>
                        <a:pt x="13917" y="422"/>
                      </a:lnTo>
                      <a:lnTo>
                        <a:pt x="15207" y="2391"/>
                      </a:lnTo>
                      <a:lnTo>
                        <a:pt x="16676" y="1997"/>
                      </a:lnTo>
                      <a:lnTo>
                        <a:pt x="17590" y="2700"/>
                      </a:lnTo>
                      <a:lnTo>
                        <a:pt x="19873" y="2559"/>
                      </a:lnTo>
                      <a:lnTo>
                        <a:pt x="21600" y="3319"/>
                      </a:lnTo>
                      <a:lnTo>
                        <a:pt x="21441" y="4388"/>
                      </a:lnTo>
                      <a:lnTo>
                        <a:pt x="19972" y="5091"/>
                      </a:lnTo>
                      <a:lnTo>
                        <a:pt x="20230" y="5794"/>
                      </a:lnTo>
                      <a:lnTo>
                        <a:pt x="19595" y="6188"/>
                      </a:lnTo>
                      <a:lnTo>
                        <a:pt x="19555" y="7594"/>
                      </a:lnTo>
                      <a:lnTo>
                        <a:pt x="18999" y="8550"/>
                      </a:lnTo>
                      <a:lnTo>
                        <a:pt x="18761" y="7678"/>
                      </a:lnTo>
                      <a:lnTo>
                        <a:pt x="19079" y="6862"/>
                      </a:lnTo>
                      <a:lnTo>
                        <a:pt x="19019" y="5175"/>
                      </a:lnTo>
                      <a:lnTo>
                        <a:pt x="18443" y="6047"/>
                      </a:lnTo>
                      <a:lnTo>
                        <a:pt x="17987" y="6525"/>
                      </a:lnTo>
                      <a:lnTo>
                        <a:pt x="17550" y="5766"/>
                      </a:lnTo>
                      <a:lnTo>
                        <a:pt x="17232" y="7678"/>
                      </a:lnTo>
                      <a:lnTo>
                        <a:pt x="17570" y="7678"/>
                      </a:lnTo>
                      <a:lnTo>
                        <a:pt x="17490" y="8944"/>
                      </a:lnTo>
                      <a:lnTo>
                        <a:pt x="17093" y="10294"/>
                      </a:lnTo>
                      <a:lnTo>
                        <a:pt x="16617" y="10828"/>
                      </a:lnTo>
                      <a:lnTo>
                        <a:pt x="17014" y="11728"/>
                      </a:lnTo>
                      <a:lnTo>
                        <a:pt x="16756" y="12347"/>
                      </a:lnTo>
                      <a:lnTo>
                        <a:pt x="16657" y="11812"/>
                      </a:lnTo>
                      <a:lnTo>
                        <a:pt x="16657" y="11616"/>
                      </a:lnTo>
                      <a:lnTo>
                        <a:pt x="16339" y="11306"/>
                      </a:lnTo>
                      <a:lnTo>
                        <a:pt x="15823" y="11700"/>
                      </a:lnTo>
                      <a:lnTo>
                        <a:pt x="16279" y="13191"/>
                      </a:lnTo>
                      <a:lnTo>
                        <a:pt x="16438" y="13950"/>
                      </a:lnTo>
                      <a:lnTo>
                        <a:pt x="15902" y="16003"/>
                      </a:lnTo>
                      <a:lnTo>
                        <a:pt x="14910" y="16566"/>
                      </a:lnTo>
                      <a:lnTo>
                        <a:pt x="14096" y="16453"/>
                      </a:lnTo>
                      <a:lnTo>
                        <a:pt x="14493" y="17297"/>
                      </a:lnTo>
                      <a:lnTo>
                        <a:pt x="14532" y="18478"/>
                      </a:lnTo>
                      <a:lnTo>
                        <a:pt x="13957" y="19856"/>
                      </a:lnTo>
                      <a:lnTo>
                        <a:pt x="13301" y="19097"/>
                      </a:lnTo>
                      <a:lnTo>
                        <a:pt x="13202" y="19912"/>
                      </a:lnTo>
                      <a:lnTo>
                        <a:pt x="13699" y="20588"/>
                      </a:lnTo>
                      <a:lnTo>
                        <a:pt x="14115" y="21600"/>
                      </a:lnTo>
                      <a:lnTo>
                        <a:pt x="13421" y="21009"/>
                      </a:lnTo>
                      <a:lnTo>
                        <a:pt x="12587" y="17606"/>
                      </a:lnTo>
                      <a:lnTo>
                        <a:pt x="11574" y="16678"/>
                      </a:lnTo>
                      <a:lnTo>
                        <a:pt x="10820" y="16762"/>
                      </a:lnTo>
                      <a:lnTo>
                        <a:pt x="9867" y="18703"/>
                      </a:lnTo>
                      <a:lnTo>
                        <a:pt x="9986" y="19378"/>
                      </a:lnTo>
                      <a:lnTo>
                        <a:pt x="9668" y="20756"/>
                      </a:lnTo>
                      <a:lnTo>
                        <a:pt x="9351" y="20756"/>
                      </a:lnTo>
                      <a:lnTo>
                        <a:pt x="8259" y="17888"/>
                      </a:lnTo>
                      <a:lnTo>
                        <a:pt x="8259" y="16650"/>
                      </a:lnTo>
                      <a:lnTo>
                        <a:pt x="8021" y="17100"/>
                      </a:lnTo>
                      <a:lnTo>
                        <a:pt x="7405" y="17072"/>
                      </a:lnTo>
                      <a:lnTo>
                        <a:pt x="7643" y="16312"/>
                      </a:lnTo>
                      <a:lnTo>
                        <a:pt x="6671" y="15328"/>
                      </a:lnTo>
                      <a:lnTo>
                        <a:pt x="5460" y="15328"/>
                      </a:lnTo>
                      <a:lnTo>
                        <a:pt x="4427" y="14344"/>
                      </a:lnTo>
                      <a:lnTo>
                        <a:pt x="4368" y="15328"/>
                      </a:lnTo>
                      <a:lnTo>
                        <a:pt x="5221" y="16228"/>
                      </a:lnTo>
                      <a:lnTo>
                        <a:pt x="5519" y="16200"/>
                      </a:lnTo>
                      <a:lnTo>
                        <a:pt x="4646" y="17438"/>
                      </a:lnTo>
                      <a:lnTo>
                        <a:pt x="3772" y="17719"/>
                      </a:lnTo>
                      <a:lnTo>
                        <a:pt x="3772" y="17016"/>
                      </a:lnTo>
                      <a:lnTo>
                        <a:pt x="2521" y="14569"/>
                      </a:lnTo>
                      <a:lnTo>
                        <a:pt x="2362" y="13922"/>
                      </a:lnTo>
                      <a:lnTo>
                        <a:pt x="3037" y="13134"/>
                      </a:lnTo>
                      <a:lnTo>
                        <a:pt x="2958" y="12150"/>
                      </a:lnTo>
                      <a:lnTo>
                        <a:pt x="2958" y="11053"/>
                      </a:lnTo>
                      <a:lnTo>
                        <a:pt x="3296" y="10828"/>
                      </a:lnTo>
                      <a:lnTo>
                        <a:pt x="2958" y="10294"/>
                      </a:lnTo>
                      <a:lnTo>
                        <a:pt x="2958" y="6356"/>
                      </a:lnTo>
                      <a:lnTo>
                        <a:pt x="1211" y="6356"/>
                      </a:lnTo>
                      <a:lnTo>
                        <a:pt x="1707" y="5428"/>
                      </a:lnTo>
                      <a:lnTo>
                        <a:pt x="1668" y="5091"/>
                      </a:lnTo>
                      <a:lnTo>
                        <a:pt x="1092" y="5906"/>
                      </a:lnTo>
                      <a:lnTo>
                        <a:pt x="893" y="6356"/>
                      </a:lnTo>
                      <a:lnTo>
                        <a:pt x="0" y="6356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53" name="Shape 53"/>
                <p:cNvSpPr/>
                <p:nvPr/>
              </p:nvSpPr>
              <p:spPr>
                <a:xfrm>
                  <a:off x="1689101" y="498475"/>
                  <a:ext cx="147639" cy="2476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632" y="0"/>
                      </a:moveTo>
                      <a:lnTo>
                        <a:pt x="14632" y="2769"/>
                      </a:lnTo>
                      <a:lnTo>
                        <a:pt x="12774" y="4569"/>
                      </a:lnTo>
                      <a:lnTo>
                        <a:pt x="13239" y="7477"/>
                      </a:lnTo>
                      <a:lnTo>
                        <a:pt x="10916" y="11354"/>
                      </a:lnTo>
                      <a:lnTo>
                        <a:pt x="7200" y="14954"/>
                      </a:lnTo>
                      <a:lnTo>
                        <a:pt x="1626" y="17308"/>
                      </a:lnTo>
                      <a:lnTo>
                        <a:pt x="0" y="21323"/>
                      </a:lnTo>
                      <a:lnTo>
                        <a:pt x="2323" y="21600"/>
                      </a:lnTo>
                      <a:lnTo>
                        <a:pt x="2323" y="17862"/>
                      </a:lnTo>
                      <a:lnTo>
                        <a:pt x="10219" y="17585"/>
                      </a:lnTo>
                      <a:lnTo>
                        <a:pt x="16026" y="15092"/>
                      </a:lnTo>
                      <a:lnTo>
                        <a:pt x="16026" y="9969"/>
                      </a:lnTo>
                      <a:lnTo>
                        <a:pt x="17884" y="8031"/>
                      </a:lnTo>
                      <a:lnTo>
                        <a:pt x="14865" y="4708"/>
                      </a:lnTo>
                      <a:lnTo>
                        <a:pt x="19045" y="3738"/>
                      </a:lnTo>
                      <a:lnTo>
                        <a:pt x="21600" y="1108"/>
                      </a:lnTo>
                      <a:lnTo>
                        <a:pt x="16026" y="1523"/>
                      </a:lnTo>
                      <a:lnTo>
                        <a:pt x="14632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54" name="Shape 54"/>
                <p:cNvSpPr/>
                <p:nvPr/>
              </p:nvSpPr>
              <p:spPr>
                <a:xfrm>
                  <a:off x="1125537" y="1163637"/>
                  <a:ext cx="28577" cy="555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0" y="9874"/>
                      </a:lnTo>
                      <a:lnTo>
                        <a:pt x="7200" y="21600"/>
                      </a:lnTo>
                      <a:lnTo>
                        <a:pt x="21600" y="12960"/>
                      </a:lnTo>
                      <a:lnTo>
                        <a:pt x="1080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55" name="Shape 55"/>
                <p:cNvSpPr/>
                <p:nvPr/>
              </p:nvSpPr>
              <p:spPr>
                <a:xfrm>
                  <a:off x="1352550" y="1223962"/>
                  <a:ext cx="347665" cy="1476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255" y="1626"/>
                      </a:lnTo>
                      <a:lnTo>
                        <a:pt x="8088" y="9523"/>
                      </a:lnTo>
                      <a:lnTo>
                        <a:pt x="7397" y="13935"/>
                      </a:lnTo>
                      <a:lnTo>
                        <a:pt x="11342" y="17884"/>
                      </a:lnTo>
                      <a:lnTo>
                        <a:pt x="21600" y="17884"/>
                      </a:lnTo>
                      <a:lnTo>
                        <a:pt x="10455" y="21600"/>
                      </a:lnTo>
                      <a:lnTo>
                        <a:pt x="7397" y="13935"/>
                      </a:lnTo>
                      <a:lnTo>
                        <a:pt x="4537" y="1254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56" name="Shape 56"/>
                <p:cNvSpPr/>
                <p:nvPr/>
              </p:nvSpPr>
              <p:spPr>
                <a:xfrm>
                  <a:off x="1630363" y="1347787"/>
                  <a:ext cx="373064" cy="3492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15" y="21109"/>
                      </a:moveTo>
                      <a:lnTo>
                        <a:pt x="17464" y="21207"/>
                      </a:lnTo>
                      <a:lnTo>
                        <a:pt x="17004" y="21600"/>
                      </a:lnTo>
                      <a:lnTo>
                        <a:pt x="16453" y="20815"/>
                      </a:lnTo>
                      <a:lnTo>
                        <a:pt x="14523" y="19833"/>
                      </a:lnTo>
                      <a:lnTo>
                        <a:pt x="14155" y="18360"/>
                      </a:lnTo>
                      <a:lnTo>
                        <a:pt x="13511" y="17869"/>
                      </a:lnTo>
                      <a:lnTo>
                        <a:pt x="11949" y="17869"/>
                      </a:lnTo>
                      <a:lnTo>
                        <a:pt x="11949" y="16691"/>
                      </a:lnTo>
                      <a:lnTo>
                        <a:pt x="11397" y="16396"/>
                      </a:lnTo>
                      <a:lnTo>
                        <a:pt x="11306" y="15415"/>
                      </a:lnTo>
                      <a:lnTo>
                        <a:pt x="10111" y="15218"/>
                      </a:lnTo>
                      <a:lnTo>
                        <a:pt x="9008" y="14924"/>
                      </a:lnTo>
                      <a:lnTo>
                        <a:pt x="7997" y="15218"/>
                      </a:lnTo>
                      <a:lnTo>
                        <a:pt x="7997" y="15415"/>
                      </a:lnTo>
                      <a:lnTo>
                        <a:pt x="5699" y="16200"/>
                      </a:lnTo>
                      <a:lnTo>
                        <a:pt x="5699" y="16593"/>
                      </a:lnTo>
                      <a:lnTo>
                        <a:pt x="3677" y="16593"/>
                      </a:lnTo>
                      <a:lnTo>
                        <a:pt x="2574" y="17280"/>
                      </a:lnTo>
                      <a:lnTo>
                        <a:pt x="1379" y="16593"/>
                      </a:lnTo>
                      <a:lnTo>
                        <a:pt x="1287" y="16396"/>
                      </a:lnTo>
                      <a:lnTo>
                        <a:pt x="1287" y="14924"/>
                      </a:lnTo>
                      <a:lnTo>
                        <a:pt x="919" y="13647"/>
                      </a:lnTo>
                      <a:lnTo>
                        <a:pt x="460" y="12469"/>
                      </a:lnTo>
                      <a:lnTo>
                        <a:pt x="735" y="11585"/>
                      </a:lnTo>
                      <a:lnTo>
                        <a:pt x="276" y="11193"/>
                      </a:lnTo>
                      <a:lnTo>
                        <a:pt x="0" y="9131"/>
                      </a:lnTo>
                      <a:lnTo>
                        <a:pt x="276" y="7756"/>
                      </a:lnTo>
                      <a:lnTo>
                        <a:pt x="1471" y="6676"/>
                      </a:lnTo>
                      <a:lnTo>
                        <a:pt x="4044" y="5891"/>
                      </a:lnTo>
                      <a:lnTo>
                        <a:pt x="4688" y="5007"/>
                      </a:lnTo>
                      <a:lnTo>
                        <a:pt x="4412" y="4025"/>
                      </a:lnTo>
                      <a:lnTo>
                        <a:pt x="5055" y="3731"/>
                      </a:lnTo>
                      <a:lnTo>
                        <a:pt x="5239" y="4222"/>
                      </a:lnTo>
                      <a:lnTo>
                        <a:pt x="5515" y="3436"/>
                      </a:lnTo>
                      <a:lnTo>
                        <a:pt x="7077" y="2160"/>
                      </a:lnTo>
                      <a:lnTo>
                        <a:pt x="7997" y="2749"/>
                      </a:lnTo>
                      <a:lnTo>
                        <a:pt x="9008" y="2455"/>
                      </a:lnTo>
                      <a:lnTo>
                        <a:pt x="9375" y="1276"/>
                      </a:lnTo>
                      <a:lnTo>
                        <a:pt x="10386" y="982"/>
                      </a:lnTo>
                      <a:lnTo>
                        <a:pt x="10111" y="196"/>
                      </a:lnTo>
                      <a:lnTo>
                        <a:pt x="11489" y="785"/>
                      </a:lnTo>
                      <a:lnTo>
                        <a:pt x="12684" y="491"/>
                      </a:lnTo>
                      <a:lnTo>
                        <a:pt x="13328" y="3338"/>
                      </a:lnTo>
                      <a:lnTo>
                        <a:pt x="14155" y="4222"/>
                      </a:lnTo>
                      <a:lnTo>
                        <a:pt x="14982" y="4222"/>
                      </a:lnTo>
                      <a:lnTo>
                        <a:pt x="15350" y="2455"/>
                      </a:lnTo>
                      <a:lnTo>
                        <a:pt x="15166" y="1571"/>
                      </a:lnTo>
                      <a:lnTo>
                        <a:pt x="15350" y="196"/>
                      </a:lnTo>
                      <a:lnTo>
                        <a:pt x="15809" y="0"/>
                      </a:lnTo>
                      <a:lnTo>
                        <a:pt x="16453" y="1767"/>
                      </a:lnTo>
                      <a:lnTo>
                        <a:pt x="17004" y="2160"/>
                      </a:lnTo>
                      <a:lnTo>
                        <a:pt x="17372" y="3731"/>
                      </a:lnTo>
                      <a:lnTo>
                        <a:pt x="18015" y="5891"/>
                      </a:lnTo>
                      <a:lnTo>
                        <a:pt x="18934" y="6480"/>
                      </a:lnTo>
                      <a:lnTo>
                        <a:pt x="20129" y="8149"/>
                      </a:lnTo>
                      <a:lnTo>
                        <a:pt x="20313" y="8935"/>
                      </a:lnTo>
                      <a:lnTo>
                        <a:pt x="21324" y="9916"/>
                      </a:lnTo>
                      <a:lnTo>
                        <a:pt x="21600" y="11684"/>
                      </a:lnTo>
                      <a:lnTo>
                        <a:pt x="21600" y="13058"/>
                      </a:lnTo>
                      <a:lnTo>
                        <a:pt x="21324" y="15218"/>
                      </a:lnTo>
                      <a:lnTo>
                        <a:pt x="20313" y="16593"/>
                      </a:lnTo>
                      <a:lnTo>
                        <a:pt x="19946" y="18360"/>
                      </a:lnTo>
                      <a:lnTo>
                        <a:pt x="19946" y="19833"/>
                      </a:lnTo>
                      <a:lnTo>
                        <a:pt x="18934" y="20127"/>
                      </a:lnTo>
                      <a:lnTo>
                        <a:pt x="18015" y="21109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57" name="Shape 57"/>
                <p:cNvSpPr/>
                <p:nvPr/>
              </p:nvSpPr>
              <p:spPr>
                <a:xfrm>
                  <a:off x="1928813" y="1717675"/>
                  <a:ext cx="26989" cy="412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435" y="19108"/>
                      </a:moveTo>
                      <a:lnTo>
                        <a:pt x="3812" y="15785"/>
                      </a:lnTo>
                      <a:lnTo>
                        <a:pt x="3812" y="9138"/>
                      </a:lnTo>
                      <a:lnTo>
                        <a:pt x="2541" y="5815"/>
                      </a:lnTo>
                      <a:lnTo>
                        <a:pt x="0" y="0"/>
                      </a:lnTo>
                      <a:lnTo>
                        <a:pt x="3812" y="0"/>
                      </a:lnTo>
                      <a:lnTo>
                        <a:pt x="11435" y="3323"/>
                      </a:lnTo>
                      <a:lnTo>
                        <a:pt x="15247" y="2492"/>
                      </a:lnTo>
                      <a:lnTo>
                        <a:pt x="16518" y="2492"/>
                      </a:lnTo>
                      <a:lnTo>
                        <a:pt x="21600" y="0"/>
                      </a:lnTo>
                      <a:lnTo>
                        <a:pt x="21600" y="9138"/>
                      </a:lnTo>
                      <a:lnTo>
                        <a:pt x="16518" y="15785"/>
                      </a:lnTo>
                      <a:lnTo>
                        <a:pt x="16518" y="18277"/>
                      </a:lnTo>
                      <a:lnTo>
                        <a:pt x="15247" y="19108"/>
                      </a:lnTo>
                      <a:lnTo>
                        <a:pt x="15247" y="21600"/>
                      </a:lnTo>
                      <a:lnTo>
                        <a:pt x="11435" y="19108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622300" y="1316037"/>
                  <a:ext cx="39689" cy="1666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592" y="7611"/>
                      </a:moveTo>
                      <a:lnTo>
                        <a:pt x="11232" y="5760"/>
                      </a:lnTo>
                      <a:lnTo>
                        <a:pt x="17280" y="0"/>
                      </a:lnTo>
                      <a:lnTo>
                        <a:pt x="21600" y="8640"/>
                      </a:lnTo>
                      <a:lnTo>
                        <a:pt x="14688" y="19337"/>
                      </a:lnTo>
                      <a:lnTo>
                        <a:pt x="0" y="21600"/>
                      </a:lnTo>
                      <a:lnTo>
                        <a:pt x="0" y="16457"/>
                      </a:lnTo>
                      <a:lnTo>
                        <a:pt x="4320" y="13166"/>
                      </a:lnTo>
                      <a:lnTo>
                        <a:pt x="2592" y="7611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</p:grpSp>
        </p:grpSp>
      </p:grp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685800" y="3379303"/>
            <a:ext cx="7772400" cy="124239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1371600" y="4621695"/>
            <a:ext cx="6400800" cy="1805610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</a:lvl1pPr>
            <a:lvl2pPr marL="0" indent="0" algn="ctr">
              <a:buClrTx/>
              <a:buSzTx/>
              <a:buFontTx/>
              <a:buNone/>
            </a:lvl2pPr>
            <a:lvl3pPr marL="0" indent="0" algn="ctr">
              <a:buClrTx/>
              <a:buSzTx/>
              <a:buFontTx/>
              <a:buNone/>
            </a:lvl3pPr>
            <a:lvl4pPr marL="0" indent="0" algn="ctr">
              <a:buClrTx/>
              <a:buSzTx/>
              <a:buFontTx/>
              <a:buNone/>
            </a:lvl4pPr>
            <a:lvl5pPr marL="0" indent="0" algn="ctr">
              <a:buClrTx/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8175622" y="6485537"/>
            <a:ext cx="282575" cy="287722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Title Text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5277A-DF44-420D-9937-4124278E3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3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2291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2291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58A09-EF62-4C3D-A7B1-AB2635E35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8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6106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EDF48-08BE-4882-8720-F15CA4F61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9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FF"/>
            </a:gs>
            <a:gs pos="100000">
              <a:srgbClr val="00008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8"/>
          <p:cNvGrpSpPr/>
          <p:nvPr/>
        </p:nvGrpSpPr>
        <p:grpSpPr>
          <a:xfrm>
            <a:off x="0" y="4367210"/>
            <a:ext cx="9131300" cy="2478092"/>
            <a:chOff x="0" y="-1"/>
            <a:chExt cx="9131300" cy="2478091"/>
          </a:xfrm>
        </p:grpSpPr>
        <p:sp>
          <p:nvSpPr>
            <p:cNvPr id="2" name="Shape 2"/>
            <p:cNvSpPr/>
            <p:nvPr/>
          </p:nvSpPr>
          <p:spPr>
            <a:xfrm>
              <a:off x="0" y="2109788"/>
              <a:ext cx="9131300" cy="368302"/>
            </a:xfrm>
            <a:prstGeom prst="rect">
              <a:avLst/>
            </a:prstGeom>
            <a:gradFill flip="none" rotWithShape="1">
              <a:gsLst>
                <a:gs pos="0">
                  <a:srgbClr val="000080"/>
                </a:gs>
                <a:gs pos="100000">
                  <a:srgbClr val="0000FF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grpSp>
          <p:nvGrpSpPr>
            <p:cNvPr id="27" name="Group 27"/>
            <p:cNvGrpSpPr/>
            <p:nvPr/>
          </p:nvGrpSpPr>
          <p:grpSpPr>
            <a:xfrm>
              <a:off x="7077052" y="-2"/>
              <a:ext cx="1887563" cy="2262193"/>
              <a:chOff x="-21" y="0"/>
              <a:chExt cx="1887561" cy="2262192"/>
            </a:xfrm>
          </p:grpSpPr>
          <p:sp>
            <p:nvSpPr>
              <p:cNvPr id="3" name="Shape 3"/>
              <p:cNvSpPr/>
              <p:nvPr/>
            </p:nvSpPr>
            <p:spPr>
              <a:xfrm>
                <a:off x="247650" y="61911"/>
                <a:ext cx="1639891" cy="20193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170" y="0"/>
                    </a:moveTo>
                    <a:lnTo>
                      <a:pt x="13508" y="391"/>
                    </a:lnTo>
                    <a:lnTo>
                      <a:pt x="14783" y="951"/>
                    </a:lnTo>
                    <a:lnTo>
                      <a:pt x="15996" y="1562"/>
                    </a:lnTo>
                    <a:lnTo>
                      <a:pt x="17104" y="2275"/>
                    </a:lnTo>
                    <a:lnTo>
                      <a:pt x="18108" y="3125"/>
                    </a:lnTo>
                    <a:lnTo>
                      <a:pt x="18986" y="4025"/>
                    </a:lnTo>
                    <a:lnTo>
                      <a:pt x="19739" y="4992"/>
                    </a:lnTo>
                    <a:lnTo>
                      <a:pt x="20429" y="5994"/>
                    </a:lnTo>
                    <a:lnTo>
                      <a:pt x="20910" y="7081"/>
                    </a:lnTo>
                    <a:lnTo>
                      <a:pt x="21286" y="8202"/>
                    </a:lnTo>
                    <a:lnTo>
                      <a:pt x="21537" y="9340"/>
                    </a:lnTo>
                    <a:lnTo>
                      <a:pt x="21600" y="10511"/>
                    </a:lnTo>
                    <a:lnTo>
                      <a:pt x="21537" y="11683"/>
                    </a:lnTo>
                    <a:lnTo>
                      <a:pt x="21286" y="12838"/>
                    </a:lnTo>
                    <a:lnTo>
                      <a:pt x="20910" y="13942"/>
                    </a:lnTo>
                    <a:lnTo>
                      <a:pt x="20429" y="15011"/>
                    </a:lnTo>
                    <a:lnTo>
                      <a:pt x="19739" y="16030"/>
                    </a:lnTo>
                    <a:lnTo>
                      <a:pt x="18986" y="17032"/>
                    </a:lnTo>
                    <a:lnTo>
                      <a:pt x="18108" y="17915"/>
                    </a:lnTo>
                    <a:lnTo>
                      <a:pt x="17104" y="18764"/>
                    </a:lnTo>
                    <a:lnTo>
                      <a:pt x="15996" y="19494"/>
                    </a:lnTo>
                    <a:lnTo>
                      <a:pt x="14783" y="20089"/>
                    </a:lnTo>
                    <a:lnTo>
                      <a:pt x="13508" y="20632"/>
                    </a:lnTo>
                    <a:lnTo>
                      <a:pt x="12170" y="21040"/>
                    </a:lnTo>
                    <a:lnTo>
                      <a:pt x="10810" y="21345"/>
                    </a:lnTo>
                    <a:lnTo>
                      <a:pt x="9409" y="21549"/>
                    </a:lnTo>
                    <a:lnTo>
                      <a:pt x="7988" y="21600"/>
                    </a:lnTo>
                    <a:lnTo>
                      <a:pt x="6545" y="21549"/>
                    </a:lnTo>
                    <a:lnTo>
                      <a:pt x="5144" y="21345"/>
                    </a:lnTo>
                    <a:lnTo>
                      <a:pt x="3764" y="21040"/>
                    </a:lnTo>
                    <a:lnTo>
                      <a:pt x="2467" y="20632"/>
                    </a:lnTo>
                    <a:lnTo>
                      <a:pt x="1192" y="20089"/>
                    </a:lnTo>
                    <a:lnTo>
                      <a:pt x="0" y="19494"/>
                    </a:lnTo>
                    <a:lnTo>
                      <a:pt x="753" y="18594"/>
                    </a:lnTo>
                    <a:lnTo>
                      <a:pt x="1861" y="19172"/>
                    </a:lnTo>
                    <a:lnTo>
                      <a:pt x="3011" y="19630"/>
                    </a:lnTo>
                    <a:lnTo>
                      <a:pt x="4203" y="20021"/>
                    </a:lnTo>
                    <a:lnTo>
                      <a:pt x="5458" y="20292"/>
                    </a:lnTo>
                    <a:lnTo>
                      <a:pt x="6691" y="20445"/>
                    </a:lnTo>
                    <a:lnTo>
                      <a:pt x="7988" y="20513"/>
                    </a:lnTo>
                    <a:lnTo>
                      <a:pt x="9263" y="20445"/>
                    </a:lnTo>
                    <a:lnTo>
                      <a:pt x="10539" y="20292"/>
                    </a:lnTo>
                    <a:lnTo>
                      <a:pt x="11772" y="20021"/>
                    </a:lnTo>
                    <a:lnTo>
                      <a:pt x="12985" y="19630"/>
                    </a:lnTo>
                    <a:lnTo>
                      <a:pt x="14114" y="19172"/>
                    </a:lnTo>
                    <a:lnTo>
                      <a:pt x="15202" y="18594"/>
                    </a:lnTo>
                    <a:lnTo>
                      <a:pt x="16205" y="17949"/>
                    </a:lnTo>
                    <a:lnTo>
                      <a:pt x="17104" y="17202"/>
                    </a:lnTo>
                    <a:lnTo>
                      <a:pt x="17920" y="16387"/>
                    </a:lnTo>
                    <a:lnTo>
                      <a:pt x="18610" y="15504"/>
                    </a:lnTo>
                    <a:lnTo>
                      <a:pt x="19216" y="14570"/>
                    </a:lnTo>
                    <a:lnTo>
                      <a:pt x="19676" y="13619"/>
                    </a:lnTo>
                    <a:lnTo>
                      <a:pt x="19990" y="12600"/>
                    </a:lnTo>
                    <a:lnTo>
                      <a:pt x="20178" y="11547"/>
                    </a:lnTo>
                    <a:lnTo>
                      <a:pt x="20262" y="10511"/>
                    </a:lnTo>
                    <a:lnTo>
                      <a:pt x="20178" y="9458"/>
                    </a:lnTo>
                    <a:lnTo>
                      <a:pt x="19990" y="8423"/>
                    </a:lnTo>
                    <a:lnTo>
                      <a:pt x="19676" y="7421"/>
                    </a:lnTo>
                    <a:lnTo>
                      <a:pt x="19216" y="6470"/>
                    </a:lnTo>
                    <a:lnTo>
                      <a:pt x="18610" y="5519"/>
                    </a:lnTo>
                    <a:lnTo>
                      <a:pt x="17920" y="4636"/>
                    </a:lnTo>
                    <a:lnTo>
                      <a:pt x="17104" y="3821"/>
                    </a:lnTo>
                    <a:lnTo>
                      <a:pt x="16205" y="3091"/>
                    </a:lnTo>
                    <a:lnTo>
                      <a:pt x="15202" y="2445"/>
                    </a:lnTo>
                    <a:lnTo>
                      <a:pt x="14114" y="1868"/>
                    </a:lnTo>
                    <a:lnTo>
                      <a:pt x="12985" y="1375"/>
                    </a:lnTo>
                    <a:lnTo>
                      <a:pt x="11772" y="1036"/>
                    </a:lnTo>
                    <a:lnTo>
                      <a:pt x="11814" y="951"/>
                    </a:lnTo>
                    <a:lnTo>
                      <a:pt x="12170" y="0"/>
                    </a:lnTo>
                  </a:path>
                </a:pathLst>
              </a:custGeom>
              <a:gradFill flip="none" rotWithShape="1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4" name="Shape 4"/>
              <p:cNvSpPr/>
              <p:nvPr/>
            </p:nvSpPr>
            <p:spPr>
              <a:xfrm flipV="1">
                <a:off x="287337" y="1765303"/>
                <a:ext cx="163514" cy="295276"/>
              </a:xfrm>
              <a:prstGeom prst="line">
                <a:avLst/>
              </a:prstGeom>
              <a:noFill/>
              <a:ln w="2540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5" name="Shape 5"/>
              <p:cNvSpPr/>
              <p:nvPr/>
            </p:nvSpPr>
            <p:spPr>
              <a:xfrm flipV="1">
                <a:off x="1193801" y="195262"/>
                <a:ext cx="57152" cy="112715"/>
              </a:xfrm>
              <a:prstGeom prst="line">
                <a:avLst/>
              </a:prstGeom>
              <a:noFill/>
              <a:ln w="2540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6" name="Shape 6"/>
              <p:cNvSpPr/>
              <p:nvPr/>
            </p:nvSpPr>
            <p:spPr>
              <a:xfrm flipV="1">
                <a:off x="1289051" y="-1"/>
                <a:ext cx="57152" cy="112715"/>
              </a:xfrm>
              <a:prstGeom prst="line">
                <a:avLst/>
              </a:prstGeom>
              <a:noFill/>
              <a:ln w="2540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7" name="Shape 7"/>
              <p:cNvSpPr/>
              <p:nvPr/>
            </p:nvSpPr>
            <p:spPr>
              <a:xfrm>
                <a:off x="468312" y="2089153"/>
                <a:ext cx="957265" cy="1730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" y="13872"/>
                    </a:moveTo>
                    <a:lnTo>
                      <a:pt x="501" y="11295"/>
                    </a:lnTo>
                    <a:lnTo>
                      <a:pt x="1110" y="9116"/>
                    </a:lnTo>
                    <a:lnTo>
                      <a:pt x="2257" y="5945"/>
                    </a:lnTo>
                    <a:lnTo>
                      <a:pt x="3582" y="4161"/>
                    </a:lnTo>
                    <a:lnTo>
                      <a:pt x="4800" y="2576"/>
                    </a:lnTo>
                    <a:lnTo>
                      <a:pt x="6484" y="1189"/>
                    </a:lnTo>
                    <a:lnTo>
                      <a:pt x="8060" y="396"/>
                    </a:lnTo>
                    <a:lnTo>
                      <a:pt x="9922" y="0"/>
                    </a:lnTo>
                    <a:lnTo>
                      <a:pt x="12179" y="0"/>
                    </a:lnTo>
                    <a:lnTo>
                      <a:pt x="14579" y="793"/>
                    </a:lnTo>
                    <a:lnTo>
                      <a:pt x="16227" y="1982"/>
                    </a:lnTo>
                    <a:lnTo>
                      <a:pt x="17982" y="3765"/>
                    </a:lnTo>
                    <a:lnTo>
                      <a:pt x="19666" y="6539"/>
                    </a:lnTo>
                    <a:lnTo>
                      <a:pt x="20525" y="9314"/>
                    </a:lnTo>
                    <a:lnTo>
                      <a:pt x="21063" y="11494"/>
                    </a:lnTo>
                    <a:lnTo>
                      <a:pt x="21600" y="15259"/>
                    </a:lnTo>
                    <a:lnTo>
                      <a:pt x="20704" y="17240"/>
                    </a:lnTo>
                    <a:lnTo>
                      <a:pt x="19200" y="18826"/>
                    </a:lnTo>
                    <a:lnTo>
                      <a:pt x="17373" y="20015"/>
                    </a:lnTo>
                    <a:lnTo>
                      <a:pt x="15618" y="21006"/>
                    </a:lnTo>
                    <a:lnTo>
                      <a:pt x="13504" y="21402"/>
                    </a:lnTo>
                    <a:lnTo>
                      <a:pt x="11212" y="21600"/>
                    </a:lnTo>
                    <a:lnTo>
                      <a:pt x="9027" y="21600"/>
                    </a:lnTo>
                    <a:lnTo>
                      <a:pt x="6734" y="21402"/>
                    </a:lnTo>
                    <a:lnTo>
                      <a:pt x="4191" y="20213"/>
                    </a:lnTo>
                    <a:lnTo>
                      <a:pt x="2185" y="19024"/>
                    </a:lnTo>
                    <a:lnTo>
                      <a:pt x="501" y="17042"/>
                    </a:lnTo>
                    <a:lnTo>
                      <a:pt x="0" y="15457"/>
                    </a:lnTo>
                    <a:lnTo>
                      <a:pt x="72" y="13872"/>
                    </a:lnTo>
                  </a:path>
                </a:pathLst>
              </a:custGeom>
              <a:gradFill flip="none" rotWithShape="1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8" name="Shape 8"/>
              <p:cNvSpPr/>
              <p:nvPr/>
            </p:nvSpPr>
            <p:spPr>
              <a:xfrm>
                <a:off x="-22" y="203177"/>
                <a:ext cx="1704934" cy="1703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0FF"/>
                  </a:gs>
                  <a:gs pos="100000">
                    <a:srgbClr val="00000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grpSp>
            <p:nvGrpSpPr>
              <p:cNvPr id="26" name="Group 26"/>
              <p:cNvGrpSpPr/>
              <p:nvPr/>
            </p:nvGrpSpPr>
            <p:grpSpPr>
              <a:xfrm>
                <a:off x="-1" y="381000"/>
                <a:ext cx="1584328" cy="1263653"/>
                <a:chOff x="0" y="0"/>
                <a:chExt cx="1584326" cy="1263652"/>
              </a:xfrm>
            </p:grpSpPr>
            <p:sp>
              <p:nvSpPr>
                <p:cNvPr id="9" name="Shape 9"/>
                <p:cNvSpPr/>
                <p:nvPr/>
              </p:nvSpPr>
              <p:spPr>
                <a:xfrm>
                  <a:off x="250825" y="498475"/>
                  <a:ext cx="25401" cy="254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0" name="Shape 10"/>
                <p:cNvSpPr/>
                <p:nvPr/>
              </p:nvSpPr>
              <p:spPr>
                <a:xfrm>
                  <a:off x="342900" y="450850"/>
                  <a:ext cx="57151" cy="539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3200" y="0"/>
                      </a:lnTo>
                      <a:lnTo>
                        <a:pt x="8400" y="5718"/>
                      </a:lnTo>
                      <a:lnTo>
                        <a:pt x="5400" y="5718"/>
                      </a:lnTo>
                      <a:lnTo>
                        <a:pt x="3000" y="8259"/>
                      </a:lnTo>
                      <a:lnTo>
                        <a:pt x="0" y="8259"/>
                      </a:lnTo>
                      <a:lnTo>
                        <a:pt x="0" y="15882"/>
                      </a:lnTo>
                      <a:lnTo>
                        <a:pt x="4800" y="21600"/>
                      </a:lnTo>
                      <a:lnTo>
                        <a:pt x="17400" y="21600"/>
                      </a:lnTo>
                      <a:lnTo>
                        <a:pt x="21600" y="15882"/>
                      </a:lnTo>
                      <a:lnTo>
                        <a:pt x="2160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1" name="Shape 11"/>
                <p:cNvSpPr/>
                <p:nvPr/>
              </p:nvSpPr>
              <p:spPr>
                <a:xfrm>
                  <a:off x="-1" y="495300"/>
                  <a:ext cx="512765" cy="6683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082" y="0"/>
                      </a:moveTo>
                      <a:lnTo>
                        <a:pt x="4748" y="564"/>
                      </a:lnTo>
                      <a:lnTo>
                        <a:pt x="3009" y="1693"/>
                      </a:lnTo>
                      <a:lnTo>
                        <a:pt x="2675" y="2719"/>
                      </a:lnTo>
                      <a:lnTo>
                        <a:pt x="1404" y="3489"/>
                      </a:lnTo>
                      <a:lnTo>
                        <a:pt x="535" y="4925"/>
                      </a:lnTo>
                      <a:lnTo>
                        <a:pt x="535" y="5849"/>
                      </a:lnTo>
                      <a:lnTo>
                        <a:pt x="0" y="7388"/>
                      </a:lnTo>
                      <a:lnTo>
                        <a:pt x="736" y="8055"/>
                      </a:lnTo>
                      <a:lnTo>
                        <a:pt x="2675" y="10005"/>
                      </a:lnTo>
                      <a:lnTo>
                        <a:pt x="3210" y="9748"/>
                      </a:lnTo>
                      <a:lnTo>
                        <a:pt x="6620" y="9748"/>
                      </a:lnTo>
                      <a:lnTo>
                        <a:pt x="8225" y="10210"/>
                      </a:lnTo>
                      <a:lnTo>
                        <a:pt x="8092" y="11749"/>
                      </a:lnTo>
                      <a:lnTo>
                        <a:pt x="9228" y="13750"/>
                      </a:lnTo>
                      <a:lnTo>
                        <a:pt x="9162" y="14314"/>
                      </a:lnTo>
                      <a:lnTo>
                        <a:pt x="9630" y="14930"/>
                      </a:lnTo>
                      <a:lnTo>
                        <a:pt x="8894" y="16367"/>
                      </a:lnTo>
                      <a:lnTo>
                        <a:pt x="9763" y="18162"/>
                      </a:lnTo>
                      <a:lnTo>
                        <a:pt x="10232" y="19599"/>
                      </a:lnTo>
                      <a:lnTo>
                        <a:pt x="10833" y="20471"/>
                      </a:lnTo>
                      <a:lnTo>
                        <a:pt x="11435" y="21600"/>
                      </a:lnTo>
                      <a:lnTo>
                        <a:pt x="12572" y="21446"/>
                      </a:lnTo>
                      <a:lnTo>
                        <a:pt x="14445" y="20625"/>
                      </a:lnTo>
                      <a:lnTo>
                        <a:pt x="15314" y="19599"/>
                      </a:lnTo>
                      <a:lnTo>
                        <a:pt x="15247" y="18932"/>
                      </a:lnTo>
                      <a:lnTo>
                        <a:pt x="16384" y="18419"/>
                      </a:lnTo>
                      <a:lnTo>
                        <a:pt x="16183" y="17444"/>
                      </a:lnTo>
                      <a:lnTo>
                        <a:pt x="17855" y="15905"/>
                      </a:lnTo>
                      <a:lnTo>
                        <a:pt x="18123" y="14622"/>
                      </a:lnTo>
                      <a:lnTo>
                        <a:pt x="17654" y="14212"/>
                      </a:lnTo>
                      <a:lnTo>
                        <a:pt x="17855" y="13699"/>
                      </a:lnTo>
                      <a:lnTo>
                        <a:pt x="17454" y="13237"/>
                      </a:lnTo>
                      <a:lnTo>
                        <a:pt x="18724" y="12006"/>
                      </a:lnTo>
                      <a:lnTo>
                        <a:pt x="18724" y="11390"/>
                      </a:lnTo>
                      <a:lnTo>
                        <a:pt x="20463" y="10364"/>
                      </a:lnTo>
                      <a:lnTo>
                        <a:pt x="21600" y="7593"/>
                      </a:lnTo>
                      <a:lnTo>
                        <a:pt x="19995" y="8312"/>
                      </a:lnTo>
                      <a:lnTo>
                        <a:pt x="18591" y="8004"/>
                      </a:lnTo>
                      <a:lnTo>
                        <a:pt x="18791" y="7337"/>
                      </a:lnTo>
                      <a:lnTo>
                        <a:pt x="17387" y="6619"/>
                      </a:lnTo>
                      <a:lnTo>
                        <a:pt x="16718" y="4823"/>
                      </a:lnTo>
                      <a:lnTo>
                        <a:pt x="15381" y="3386"/>
                      </a:lnTo>
                      <a:lnTo>
                        <a:pt x="15381" y="2411"/>
                      </a:lnTo>
                      <a:lnTo>
                        <a:pt x="14645" y="2360"/>
                      </a:lnTo>
                      <a:lnTo>
                        <a:pt x="14177" y="2514"/>
                      </a:lnTo>
                      <a:lnTo>
                        <a:pt x="12171" y="1950"/>
                      </a:lnTo>
                      <a:lnTo>
                        <a:pt x="11636" y="2360"/>
                      </a:lnTo>
                      <a:lnTo>
                        <a:pt x="11168" y="2873"/>
                      </a:lnTo>
                      <a:lnTo>
                        <a:pt x="10098" y="1950"/>
                      </a:lnTo>
                      <a:lnTo>
                        <a:pt x="9028" y="1693"/>
                      </a:lnTo>
                      <a:lnTo>
                        <a:pt x="8961" y="513"/>
                      </a:lnTo>
                      <a:lnTo>
                        <a:pt x="7423" y="718"/>
                      </a:lnTo>
                      <a:lnTo>
                        <a:pt x="6420" y="462"/>
                      </a:lnTo>
                      <a:lnTo>
                        <a:pt x="5082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2" name="Shape 12"/>
                <p:cNvSpPr/>
                <p:nvPr/>
              </p:nvSpPr>
              <p:spPr>
                <a:xfrm>
                  <a:off x="1185863" y="661988"/>
                  <a:ext cx="25402" cy="317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450" y="0"/>
                      </a:moveTo>
                      <a:lnTo>
                        <a:pt x="12150" y="5400"/>
                      </a:lnTo>
                      <a:lnTo>
                        <a:pt x="9450" y="10800"/>
                      </a:lnTo>
                      <a:lnTo>
                        <a:pt x="9450" y="15120"/>
                      </a:lnTo>
                      <a:lnTo>
                        <a:pt x="21600" y="18360"/>
                      </a:lnTo>
                      <a:lnTo>
                        <a:pt x="21600" y="21600"/>
                      </a:lnTo>
                      <a:lnTo>
                        <a:pt x="12150" y="18360"/>
                      </a:lnTo>
                      <a:lnTo>
                        <a:pt x="4050" y="21600"/>
                      </a:lnTo>
                      <a:lnTo>
                        <a:pt x="0" y="18360"/>
                      </a:lnTo>
                      <a:lnTo>
                        <a:pt x="4050" y="15120"/>
                      </a:lnTo>
                      <a:lnTo>
                        <a:pt x="0" y="10800"/>
                      </a:lnTo>
                      <a:lnTo>
                        <a:pt x="4050" y="2160"/>
                      </a:lnTo>
                      <a:lnTo>
                        <a:pt x="945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3" name="Shape 13"/>
                <p:cNvSpPr/>
                <p:nvPr/>
              </p:nvSpPr>
              <p:spPr>
                <a:xfrm>
                  <a:off x="1089026" y="801688"/>
                  <a:ext cx="76201" cy="1095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643"/>
                      </a:moveTo>
                      <a:lnTo>
                        <a:pt x="7650" y="10643"/>
                      </a:lnTo>
                      <a:lnTo>
                        <a:pt x="16650" y="0"/>
                      </a:lnTo>
                      <a:lnTo>
                        <a:pt x="21600" y="6261"/>
                      </a:lnTo>
                      <a:lnTo>
                        <a:pt x="17550" y="21600"/>
                      </a:lnTo>
                      <a:lnTo>
                        <a:pt x="1350" y="17843"/>
                      </a:lnTo>
                      <a:lnTo>
                        <a:pt x="0" y="10643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4" name="Shape 14"/>
                <p:cNvSpPr/>
                <p:nvPr/>
              </p:nvSpPr>
              <p:spPr>
                <a:xfrm>
                  <a:off x="1243013" y="844551"/>
                  <a:ext cx="131764" cy="1047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01" y="4909"/>
                      </a:moveTo>
                      <a:lnTo>
                        <a:pt x="0" y="0"/>
                      </a:lnTo>
                      <a:lnTo>
                        <a:pt x="7027" y="1964"/>
                      </a:lnTo>
                      <a:lnTo>
                        <a:pt x="17436" y="7200"/>
                      </a:lnTo>
                      <a:lnTo>
                        <a:pt x="17436" y="11127"/>
                      </a:lnTo>
                      <a:lnTo>
                        <a:pt x="21600" y="21600"/>
                      </a:lnTo>
                      <a:lnTo>
                        <a:pt x="13533" y="11782"/>
                      </a:lnTo>
                      <a:lnTo>
                        <a:pt x="8067" y="12436"/>
                      </a:lnTo>
                      <a:lnTo>
                        <a:pt x="1301" y="4909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5" name="Shape 15"/>
                <p:cNvSpPr/>
                <p:nvPr/>
              </p:nvSpPr>
              <p:spPr>
                <a:xfrm>
                  <a:off x="1495426" y="1062038"/>
                  <a:ext cx="88901" cy="1143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114" y="0"/>
                      </a:moveTo>
                      <a:lnTo>
                        <a:pt x="21600" y="6300"/>
                      </a:lnTo>
                      <a:lnTo>
                        <a:pt x="4243" y="21600"/>
                      </a:lnTo>
                      <a:lnTo>
                        <a:pt x="0" y="18000"/>
                      </a:lnTo>
                      <a:lnTo>
                        <a:pt x="12343" y="8400"/>
                      </a:lnTo>
                      <a:lnTo>
                        <a:pt x="13114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6" name="Shape 16"/>
                <p:cNvSpPr/>
                <p:nvPr/>
              </p:nvSpPr>
              <p:spPr>
                <a:xfrm>
                  <a:off x="158750" y="279400"/>
                  <a:ext cx="44451" cy="746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6545"/>
                      </a:moveTo>
                      <a:lnTo>
                        <a:pt x="15429" y="14247"/>
                      </a:lnTo>
                      <a:lnTo>
                        <a:pt x="15429" y="4596"/>
                      </a:lnTo>
                      <a:lnTo>
                        <a:pt x="18514" y="2298"/>
                      </a:lnTo>
                      <a:lnTo>
                        <a:pt x="13114" y="2298"/>
                      </a:lnTo>
                      <a:lnTo>
                        <a:pt x="16200" y="0"/>
                      </a:lnTo>
                      <a:lnTo>
                        <a:pt x="12343" y="0"/>
                      </a:lnTo>
                      <a:lnTo>
                        <a:pt x="7714" y="2757"/>
                      </a:lnTo>
                      <a:lnTo>
                        <a:pt x="7714" y="8732"/>
                      </a:lnTo>
                      <a:lnTo>
                        <a:pt x="10029" y="10111"/>
                      </a:lnTo>
                      <a:lnTo>
                        <a:pt x="10029" y="12868"/>
                      </a:lnTo>
                      <a:lnTo>
                        <a:pt x="8486" y="12868"/>
                      </a:lnTo>
                      <a:lnTo>
                        <a:pt x="4629" y="15166"/>
                      </a:lnTo>
                      <a:lnTo>
                        <a:pt x="4629" y="17464"/>
                      </a:ln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16545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7" name="Shape 17"/>
                <p:cNvSpPr/>
                <p:nvPr/>
              </p:nvSpPr>
              <p:spPr>
                <a:xfrm>
                  <a:off x="144462" y="304800"/>
                  <a:ext cx="25402" cy="254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550" y="6750"/>
                      </a:moveTo>
                      <a:lnTo>
                        <a:pt x="21600" y="6750"/>
                      </a:lnTo>
                      <a:lnTo>
                        <a:pt x="21600" y="0"/>
                      </a:lnTo>
                      <a:lnTo>
                        <a:pt x="13500" y="0"/>
                      </a:lnTo>
                      <a:lnTo>
                        <a:pt x="0" y="13500"/>
                      </a:lnTo>
                      <a:lnTo>
                        <a:pt x="0" y="21600"/>
                      </a:lnTo>
                      <a:lnTo>
                        <a:pt x="12150" y="21600"/>
                      </a:lnTo>
                      <a:lnTo>
                        <a:pt x="17550" y="14850"/>
                      </a:lnTo>
                      <a:lnTo>
                        <a:pt x="17550" y="675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8" name="Shape 18"/>
                <p:cNvSpPr/>
                <p:nvPr/>
              </p:nvSpPr>
              <p:spPr>
                <a:xfrm>
                  <a:off x="109537" y="260350"/>
                  <a:ext cx="290514" cy="2444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164" y="0"/>
                      </a:moveTo>
                      <a:lnTo>
                        <a:pt x="14164" y="1403"/>
                      </a:lnTo>
                      <a:lnTo>
                        <a:pt x="14636" y="1964"/>
                      </a:lnTo>
                      <a:lnTo>
                        <a:pt x="16997" y="1964"/>
                      </a:lnTo>
                      <a:lnTo>
                        <a:pt x="16997" y="2805"/>
                      </a:lnTo>
                      <a:lnTo>
                        <a:pt x="15226" y="2805"/>
                      </a:lnTo>
                      <a:lnTo>
                        <a:pt x="15226" y="5190"/>
                      </a:lnTo>
                      <a:lnTo>
                        <a:pt x="14518" y="4068"/>
                      </a:lnTo>
                      <a:lnTo>
                        <a:pt x="14518" y="5610"/>
                      </a:lnTo>
                      <a:lnTo>
                        <a:pt x="13456" y="7013"/>
                      </a:lnTo>
                      <a:lnTo>
                        <a:pt x="12866" y="6171"/>
                      </a:lnTo>
                      <a:lnTo>
                        <a:pt x="11803" y="7153"/>
                      </a:lnTo>
                      <a:lnTo>
                        <a:pt x="11685" y="6873"/>
                      </a:lnTo>
                      <a:lnTo>
                        <a:pt x="10387" y="6873"/>
                      </a:lnTo>
                      <a:lnTo>
                        <a:pt x="11095" y="5891"/>
                      </a:lnTo>
                      <a:lnTo>
                        <a:pt x="11095" y="5470"/>
                      </a:lnTo>
                      <a:lnTo>
                        <a:pt x="10387" y="4769"/>
                      </a:lnTo>
                      <a:lnTo>
                        <a:pt x="10387" y="3647"/>
                      </a:lnTo>
                      <a:lnTo>
                        <a:pt x="9561" y="4769"/>
                      </a:lnTo>
                      <a:lnTo>
                        <a:pt x="9561" y="6873"/>
                      </a:lnTo>
                      <a:lnTo>
                        <a:pt x="8616" y="6873"/>
                      </a:lnTo>
                      <a:lnTo>
                        <a:pt x="7318" y="8416"/>
                      </a:lnTo>
                      <a:lnTo>
                        <a:pt x="6846" y="8416"/>
                      </a:lnTo>
                      <a:lnTo>
                        <a:pt x="6138" y="9397"/>
                      </a:lnTo>
                      <a:lnTo>
                        <a:pt x="3541" y="9397"/>
                      </a:lnTo>
                      <a:lnTo>
                        <a:pt x="4485" y="10800"/>
                      </a:lnTo>
                      <a:lnTo>
                        <a:pt x="4485" y="13044"/>
                      </a:lnTo>
                      <a:lnTo>
                        <a:pt x="3541" y="14306"/>
                      </a:lnTo>
                      <a:lnTo>
                        <a:pt x="2597" y="13044"/>
                      </a:lnTo>
                      <a:lnTo>
                        <a:pt x="590" y="13044"/>
                      </a:lnTo>
                      <a:lnTo>
                        <a:pt x="590" y="14587"/>
                      </a:lnTo>
                      <a:lnTo>
                        <a:pt x="0" y="15569"/>
                      </a:lnTo>
                      <a:lnTo>
                        <a:pt x="0" y="17673"/>
                      </a:lnTo>
                      <a:lnTo>
                        <a:pt x="1180" y="19356"/>
                      </a:lnTo>
                      <a:lnTo>
                        <a:pt x="3069" y="19356"/>
                      </a:lnTo>
                      <a:lnTo>
                        <a:pt x="5902" y="15288"/>
                      </a:lnTo>
                      <a:lnTo>
                        <a:pt x="8498" y="15288"/>
                      </a:lnTo>
                      <a:lnTo>
                        <a:pt x="8852" y="14447"/>
                      </a:lnTo>
                      <a:lnTo>
                        <a:pt x="9443" y="15288"/>
                      </a:lnTo>
                      <a:lnTo>
                        <a:pt x="9325" y="16130"/>
                      </a:lnTo>
                      <a:lnTo>
                        <a:pt x="11685" y="18935"/>
                      </a:lnTo>
                      <a:lnTo>
                        <a:pt x="11685" y="20057"/>
                      </a:lnTo>
                      <a:lnTo>
                        <a:pt x="12275" y="19636"/>
                      </a:lnTo>
                      <a:lnTo>
                        <a:pt x="11921" y="18935"/>
                      </a:lnTo>
                      <a:lnTo>
                        <a:pt x="12275" y="18514"/>
                      </a:lnTo>
                      <a:lnTo>
                        <a:pt x="12630" y="18935"/>
                      </a:lnTo>
                      <a:lnTo>
                        <a:pt x="12866" y="18795"/>
                      </a:lnTo>
                      <a:lnTo>
                        <a:pt x="10387" y="15148"/>
                      </a:lnTo>
                      <a:lnTo>
                        <a:pt x="10387" y="13886"/>
                      </a:lnTo>
                      <a:lnTo>
                        <a:pt x="11095" y="13886"/>
                      </a:lnTo>
                      <a:lnTo>
                        <a:pt x="11095" y="14587"/>
                      </a:lnTo>
                      <a:lnTo>
                        <a:pt x="13456" y="17813"/>
                      </a:lnTo>
                      <a:lnTo>
                        <a:pt x="13456" y="18795"/>
                      </a:lnTo>
                      <a:lnTo>
                        <a:pt x="14518" y="20197"/>
                      </a:lnTo>
                      <a:lnTo>
                        <a:pt x="14282" y="20478"/>
                      </a:lnTo>
                      <a:lnTo>
                        <a:pt x="14990" y="21600"/>
                      </a:lnTo>
                      <a:lnTo>
                        <a:pt x="16170" y="20057"/>
                      </a:lnTo>
                      <a:lnTo>
                        <a:pt x="15462" y="19075"/>
                      </a:lnTo>
                      <a:lnTo>
                        <a:pt x="16170" y="18234"/>
                      </a:lnTo>
                      <a:lnTo>
                        <a:pt x="16997" y="18234"/>
                      </a:lnTo>
                      <a:lnTo>
                        <a:pt x="17469" y="17673"/>
                      </a:lnTo>
                      <a:lnTo>
                        <a:pt x="18059" y="17673"/>
                      </a:lnTo>
                      <a:lnTo>
                        <a:pt x="17351" y="16410"/>
                      </a:lnTo>
                      <a:lnTo>
                        <a:pt x="17705" y="15849"/>
                      </a:lnTo>
                      <a:lnTo>
                        <a:pt x="17705" y="13745"/>
                      </a:lnTo>
                      <a:lnTo>
                        <a:pt x="18531" y="12623"/>
                      </a:lnTo>
                      <a:lnTo>
                        <a:pt x="18885" y="13044"/>
                      </a:lnTo>
                      <a:lnTo>
                        <a:pt x="19593" y="13044"/>
                      </a:lnTo>
                      <a:lnTo>
                        <a:pt x="19239" y="13605"/>
                      </a:lnTo>
                      <a:lnTo>
                        <a:pt x="19948" y="14447"/>
                      </a:lnTo>
                      <a:lnTo>
                        <a:pt x="20302" y="13745"/>
                      </a:lnTo>
                      <a:lnTo>
                        <a:pt x="20892" y="13745"/>
                      </a:lnTo>
                      <a:lnTo>
                        <a:pt x="20892" y="13325"/>
                      </a:lnTo>
                      <a:lnTo>
                        <a:pt x="20656" y="13325"/>
                      </a:lnTo>
                      <a:lnTo>
                        <a:pt x="20184" y="13044"/>
                      </a:lnTo>
                      <a:lnTo>
                        <a:pt x="21246" y="11361"/>
                      </a:lnTo>
                      <a:lnTo>
                        <a:pt x="21246" y="13745"/>
                      </a:lnTo>
                      <a:lnTo>
                        <a:pt x="21600" y="13745"/>
                      </a:lnTo>
                      <a:lnTo>
                        <a:pt x="21600" y="0"/>
                      </a:lnTo>
                      <a:lnTo>
                        <a:pt x="14164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19" name="Shape 19"/>
                <p:cNvSpPr/>
                <p:nvPr/>
              </p:nvSpPr>
              <p:spPr>
                <a:xfrm>
                  <a:off x="233362" y="-1"/>
                  <a:ext cx="1239840" cy="8763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6339"/>
                      </a:moveTo>
                      <a:lnTo>
                        <a:pt x="608" y="5674"/>
                      </a:lnTo>
                      <a:lnTo>
                        <a:pt x="1217" y="4383"/>
                      </a:lnTo>
                      <a:lnTo>
                        <a:pt x="1964" y="3757"/>
                      </a:lnTo>
                      <a:lnTo>
                        <a:pt x="2710" y="4500"/>
                      </a:lnTo>
                      <a:lnTo>
                        <a:pt x="2793" y="5087"/>
                      </a:lnTo>
                      <a:lnTo>
                        <a:pt x="2627" y="5087"/>
                      </a:lnTo>
                      <a:lnTo>
                        <a:pt x="2323" y="5009"/>
                      </a:lnTo>
                      <a:lnTo>
                        <a:pt x="2710" y="5674"/>
                      </a:lnTo>
                      <a:lnTo>
                        <a:pt x="4287" y="4813"/>
                      </a:lnTo>
                      <a:lnTo>
                        <a:pt x="4066" y="4187"/>
                      </a:lnTo>
                      <a:lnTo>
                        <a:pt x="4757" y="3091"/>
                      </a:lnTo>
                      <a:lnTo>
                        <a:pt x="5199" y="3091"/>
                      </a:lnTo>
                      <a:lnTo>
                        <a:pt x="4757" y="3483"/>
                      </a:lnTo>
                      <a:lnTo>
                        <a:pt x="4425" y="4265"/>
                      </a:lnTo>
                      <a:lnTo>
                        <a:pt x="4425" y="4813"/>
                      </a:lnTo>
                      <a:lnTo>
                        <a:pt x="5061" y="5400"/>
                      </a:lnTo>
                      <a:lnTo>
                        <a:pt x="5974" y="3717"/>
                      </a:lnTo>
                      <a:lnTo>
                        <a:pt x="9127" y="1761"/>
                      </a:lnTo>
                      <a:lnTo>
                        <a:pt x="9127" y="626"/>
                      </a:lnTo>
                      <a:lnTo>
                        <a:pt x="10565" y="196"/>
                      </a:lnTo>
                      <a:lnTo>
                        <a:pt x="11395" y="783"/>
                      </a:lnTo>
                      <a:lnTo>
                        <a:pt x="13303" y="0"/>
                      </a:lnTo>
                      <a:lnTo>
                        <a:pt x="13911" y="391"/>
                      </a:lnTo>
                      <a:lnTo>
                        <a:pt x="15184" y="2387"/>
                      </a:lnTo>
                      <a:lnTo>
                        <a:pt x="16649" y="1996"/>
                      </a:lnTo>
                      <a:lnTo>
                        <a:pt x="17562" y="2700"/>
                      </a:lnTo>
                      <a:lnTo>
                        <a:pt x="19858" y="2543"/>
                      </a:lnTo>
                      <a:lnTo>
                        <a:pt x="21600" y="3287"/>
                      </a:lnTo>
                      <a:lnTo>
                        <a:pt x="21434" y="4383"/>
                      </a:lnTo>
                      <a:lnTo>
                        <a:pt x="19968" y="5087"/>
                      </a:lnTo>
                      <a:lnTo>
                        <a:pt x="20217" y="5791"/>
                      </a:lnTo>
                      <a:lnTo>
                        <a:pt x="19581" y="6183"/>
                      </a:lnTo>
                      <a:lnTo>
                        <a:pt x="19553" y="7591"/>
                      </a:lnTo>
                      <a:lnTo>
                        <a:pt x="18973" y="8530"/>
                      </a:lnTo>
                      <a:lnTo>
                        <a:pt x="18751" y="7670"/>
                      </a:lnTo>
                      <a:lnTo>
                        <a:pt x="19056" y="6848"/>
                      </a:lnTo>
                      <a:lnTo>
                        <a:pt x="19000" y="5165"/>
                      </a:lnTo>
                      <a:lnTo>
                        <a:pt x="18419" y="6026"/>
                      </a:lnTo>
                      <a:lnTo>
                        <a:pt x="17977" y="6496"/>
                      </a:lnTo>
                      <a:lnTo>
                        <a:pt x="17534" y="5752"/>
                      </a:lnTo>
                      <a:lnTo>
                        <a:pt x="17230" y="7670"/>
                      </a:lnTo>
                      <a:lnTo>
                        <a:pt x="17562" y="7670"/>
                      </a:lnTo>
                      <a:lnTo>
                        <a:pt x="17479" y="8922"/>
                      </a:lnTo>
                      <a:lnTo>
                        <a:pt x="17092" y="10291"/>
                      </a:lnTo>
                      <a:lnTo>
                        <a:pt x="16594" y="10800"/>
                      </a:lnTo>
                      <a:lnTo>
                        <a:pt x="17009" y="11700"/>
                      </a:lnTo>
                      <a:lnTo>
                        <a:pt x="16732" y="12326"/>
                      </a:lnTo>
                      <a:lnTo>
                        <a:pt x="16649" y="11778"/>
                      </a:lnTo>
                      <a:lnTo>
                        <a:pt x="16649" y="11583"/>
                      </a:lnTo>
                      <a:lnTo>
                        <a:pt x="16318" y="11270"/>
                      </a:lnTo>
                      <a:lnTo>
                        <a:pt x="15820" y="11700"/>
                      </a:lnTo>
                      <a:lnTo>
                        <a:pt x="16262" y="13187"/>
                      </a:lnTo>
                      <a:lnTo>
                        <a:pt x="16428" y="13930"/>
                      </a:lnTo>
                      <a:lnTo>
                        <a:pt x="15875" y="15965"/>
                      </a:lnTo>
                      <a:lnTo>
                        <a:pt x="14907" y="16552"/>
                      </a:lnTo>
                      <a:lnTo>
                        <a:pt x="14077" y="16435"/>
                      </a:lnTo>
                      <a:lnTo>
                        <a:pt x="14492" y="17296"/>
                      </a:lnTo>
                      <a:lnTo>
                        <a:pt x="14520" y="18470"/>
                      </a:lnTo>
                      <a:lnTo>
                        <a:pt x="13939" y="19839"/>
                      </a:lnTo>
                      <a:lnTo>
                        <a:pt x="13275" y="19096"/>
                      </a:lnTo>
                      <a:lnTo>
                        <a:pt x="13192" y="19878"/>
                      </a:lnTo>
                      <a:lnTo>
                        <a:pt x="13690" y="20583"/>
                      </a:lnTo>
                      <a:lnTo>
                        <a:pt x="14105" y="21600"/>
                      </a:lnTo>
                      <a:lnTo>
                        <a:pt x="13414" y="20974"/>
                      </a:lnTo>
                      <a:lnTo>
                        <a:pt x="12584" y="17570"/>
                      </a:lnTo>
                      <a:lnTo>
                        <a:pt x="11561" y="16670"/>
                      </a:lnTo>
                      <a:lnTo>
                        <a:pt x="10814" y="16748"/>
                      </a:lnTo>
                      <a:lnTo>
                        <a:pt x="9846" y="18665"/>
                      </a:lnTo>
                      <a:lnTo>
                        <a:pt x="9984" y="19370"/>
                      </a:lnTo>
                      <a:lnTo>
                        <a:pt x="9652" y="20739"/>
                      </a:lnTo>
                      <a:lnTo>
                        <a:pt x="9348" y="20739"/>
                      </a:lnTo>
                      <a:lnTo>
                        <a:pt x="8242" y="17883"/>
                      </a:lnTo>
                      <a:lnTo>
                        <a:pt x="8242" y="16630"/>
                      </a:lnTo>
                      <a:lnTo>
                        <a:pt x="8020" y="17100"/>
                      </a:lnTo>
                      <a:lnTo>
                        <a:pt x="7384" y="17061"/>
                      </a:lnTo>
                      <a:lnTo>
                        <a:pt x="7633" y="16278"/>
                      </a:lnTo>
                      <a:lnTo>
                        <a:pt x="6665" y="15300"/>
                      </a:lnTo>
                      <a:lnTo>
                        <a:pt x="5448" y="15300"/>
                      </a:lnTo>
                      <a:lnTo>
                        <a:pt x="4425" y="14322"/>
                      </a:lnTo>
                      <a:lnTo>
                        <a:pt x="4342" y="15300"/>
                      </a:lnTo>
                      <a:lnTo>
                        <a:pt x="5199" y="16200"/>
                      </a:lnTo>
                      <a:lnTo>
                        <a:pt x="5504" y="16200"/>
                      </a:lnTo>
                      <a:lnTo>
                        <a:pt x="4619" y="17413"/>
                      </a:lnTo>
                      <a:lnTo>
                        <a:pt x="3761" y="17687"/>
                      </a:lnTo>
                      <a:lnTo>
                        <a:pt x="3761" y="16983"/>
                      </a:lnTo>
                      <a:lnTo>
                        <a:pt x="2517" y="14557"/>
                      </a:lnTo>
                      <a:lnTo>
                        <a:pt x="2351" y="13891"/>
                      </a:lnTo>
                      <a:lnTo>
                        <a:pt x="3015" y="13109"/>
                      </a:lnTo>
                      <a:lnTo>
                        <a:pt x="2932" y="12130"/>
                      </a:lnTo>
                      <a:lnTo>
                        <a:pt x="2932" y="11035"/>
                      </a:lnTo>
                      <a:lnTo>
                        <a:pt x="3291" y="10800"/>
                      </a:lnTo>
                      <a:lnTo>
                        <a:pt x="2932" y="10291"/>
                      </a:lnTo>
                      <a:lnTo>
                        <a:pt x="2932" y="6339"/>
                      </a:lnTo>
                      <a:lnTo>
                        <a:pt x="1189" y="6339"/>
                      </a:lnTo>
                      <a:lnTo>
                        <a:pt x="1687" y="5400"/>
                      </a:lnTo>
                      <a:lnTo>
                        <a:pt x="1659" y="5087"/>
                      </a:lnTo>
                      <a:lnTo>
                        <a:pt x="1079" y="5870"/>
                      </a:lnTo>
                      <a:lnTo>
                        <a:pt x="885" y="6339"/>
                      </a:lnTo>
                      <a:lnTo>
                        <a:pt x="0" y="6339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20" name="Shape 20"/>
                <p:cNvSpPr/>
                <p:nvPr/>
              </p:nvSpPr>
              <p:spPr>
                <a:xfrm>
                  <a:off x="1211263" y="358775"/>
                  <a:ext cx="106364" cy="1778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507" y="0"/>
                      </a:moveTo>
                      <a:lnTo>
                        <a:pt x="14507" y="2700"/>
                      </a:lnTo>
                      <a:lnTo>
                        <a:pt x="12573" y="4436"/>
                      </a:lnTo>
                      <a:lnTo>
                        <a:pt x="13218" y="7329"/>
                      </a:lnTo>
                      <a:lnTo>
                        <a:pt x="10639" y="11186"/>
                      </a:lnTo>
                      <a:lnTo>
                        <a:pt x="7093" y="14850"/>
                      </a:lnTo>
                      <a:lnTo>
                        <a:pt x="1612" y="17164"/>
                      </a:lnTo>
                      <a:lnTo>
                        <a:pt x="0" y="21214"/>
                      </a:lnTo>
                      <a:lnTo>
                        <a:pt x="2257" y="21600"/>
                      </a:lnTo>
                      <a:lnTo>
                        <a:pt x="2257" y="17743"/>
                      </a:lnTo>
                      <a:lnTo>
                        <a:pt x="9994" y="17550"/>
                      </a:lnTo>
                      <a:lnTo>
                        <a:pt x="15797" y="15043"/>
                      </a:lnTo>
                      <a:lnTo>
                        <a:pt x="15797" y="9836"/>
                      </a:lnTo>
                      <a:lnTo>
                        <a:pt x="17731" y="7907"/>
                      </a:lnTo>
                      <a:lnTo>
                        <a:pt x="14830" y="4629"/>
                      </a:lnTo>
                      <a:lnTo>
                        <a:pt x="19021" y="3664"/>
                      </a:lnTo>
                      <a:lnTo>
                        <a:pt x="21600" y="964"/>
                      </a:lnTo>
                      <a:lnTo>
                        <a:pt x="15797" y="1350"/>
                      </a:lnTo>
                      <a:lnTo>
                        <a:pt x="14507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21" name="Shape 21"/>
                <p:cNvSpPr/>
                <p:nvPr/>
              </p:nvSpPr>
              <p:spPr>
                <a:xfrm>
                  <a:off x="808037" y="836613"/>
                  <a:ext cx="25402" cy="396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0" y="9504"/>
                      </a:lnTo>
                      <a:lnTo>
                        <a:pt x="6750" y="21600"/>
                      </a:lnTo>
                      <a:lnTo>
                        <a:pt x="21600" y="12960"/>
                      </a:lnTo>
                      <a:lnTo>
                        <a:pt x="1080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22" name="Shape 22"/>
                <p:cNvSpPr/>
                <p:nvPr/>
              </p:nvSpPr>
              <p:spPr>
                <a:xfrm>
                  <a:off x="969963" y="879476"/>
                  <a:ext cx="249239" cy="1063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164" y="1612"/>
                      </a:lnTo>
                      <a:lnTo>
                        <a:pt x="7980" y="9349"/>
                      </a:lnTo>
                      <a:lnTo>
                        <a:pt x="7292" y="13863"/>
                      </a:lnTo>
                      <a:lnTo>
                        <a:pt x="11282" y="17731"/>
                      </a:lnTo>
                      <a:lnTo>
                        <a:pt x="21600" y="17731"/>
                      </a:lnTo>
                      <a:lnTo>
                        <a:pt x="10318" y="21600"/>
                      </a:lnTo>
                      <a:lnTo>
                        <a:pt x="7292" y="13863"/>
                      </a:lnTo>
                      <a:lnTo>
                        <a:pt x="4403" y="1225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23" name="Shape 23"/>
                <p:cNvSpPr/>
                <p:nvPr/>
              </p:nvSpPr>
              <p:spPr>
                <a:xfrm>
                  <a:off x="1169988" y="968376"/>
                  <a:ext cx="266702" cy="2508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000" y="21053"/>
                      </a:moveTo>
                      <a:lnTo>
                        <a:pt x="17357" y="21190"/>
                      </a:lnTo>
                      <a:lnTo>
                        <a:pt x="16971" y="21600"/>
                      </a:lnTo>
                      <a:lnTo>
                        <a:pt x="16329" y="20780"/>
                      </a:lnTo>
                      <a:lnTo>
                        <a:pt x="14400" y="19823"/>
                      </a:lnTo>
                      <a:lnTo>
                        <a:pt x="14143" y="18319"/>
                      </a:lnTo>
                      <a:lnTo>
                        <a:pt x="13500" y="17772"/>
                      </a:lnTo>
                      <a:lnTo>
                        <a:pt x="11829" y="17772"/>
                      </a:lnTo>
                      <a:lnTo>
                        <a:pt x="11829" y="16678"/>
                      </a:lnTo>
                      <a:lnTo>
                        <a:pt x="11314" y="16268"/>
                      </a:lnTo>
                      <a:lnTo>
                        <a:pt x="11186" y="15311"/>
                      </a:lnTo>
                      <a:lnTo>
                        <a:pt x="10029" y="15175"/>
                      </a:lnTo>
                      <a:lnTo>
                        <a:pt x="9000" y="14901"/>
                      </a:lnTo>
                      <a:lnTo>
                        <a:pt x="7971" y="15175"/>
                      </a:lnTo>
                      <a:lnTo>
                        <a:pt x="7971" y="15311"/>
                      </a:lnTo>
                      <a:lnTo>
                        <a:pt x="5657" y="16132"/>
                      </a:lnTo>
                      <a:lnTo>
                        <a:pt x="5657" y="16542"/>
                      </a:lnTo>
                      <a:lnTo>
                        <a:pt x="3600" y="16542"/>
                      </a:lnTo>
                      <a:lnTo>
                        <a:pt x="2571" y="17225"/>
                      </a:lnTo>
                      <a:lnTo>
                        <a:pt x="1286" y="16542"/>
                      </a:lnTo>
                      <a:lnTo>
                        <a:pt x="1286" y="14901"/>
                      </a:lnTo>
                      <a:lnTo>
                        <a:pt x="900" y="13534"/>
                      </a:lnTo>
                      <a:lnTo>
                        <a:pt x="386" y="12441"/>
                      </a:lnTo>
                      <a:lnTo>
                        <a:pt x="643" y="11484"/>
                      </a:lnTo>
                      <a:lnTo>
                        <a:pt x="257" y="11073"/>
                      </a:lnTo>
                      <a:lnTo>
                        <a:pt x="0" y="9023"/>
                      </a:lnTo>
                      <a:lnTo>
                        <a:pt x="257" y="7656"/>
                      </a:lnTo>
                      <a:lnTo>
                        <a:pt x="1414" y="6562"/>
                      </a:lnTo>
                      <a:lnTo>
                        <a:pt x="3986" y="5878"/>
                      </a:lnTo>
                      <a:lnTo>
                        <a:pt x="4629" y="4922"/>
                      </a:lnTo>
                      <a:lnTo>
                        <a:pt x="4371" y="3965"/>
                      </a:lnTo>
                      <a:lnTo>
                        <a:pt x="5014" y="3691"/>
                      </a:lnTo>
                      <a:lnTo>
                        <a:pt x="5143" y="4101"/>
                      </a:lnTo>
                      <a:lnTo>
                        <a:pt x="5400" y="3418"/>
                      </a:lnTo>
                      <a:lnTo>
                        <a:pt x="7071" y="2051"/>
                      </a:lnTo>
                      <a:lnTo>
                        <a:pt x="7971" y="2734"/>
                      </a:lnTo>
                      <a:lnTo>
                        <a:pt x="9000" y="2324"/>
                      </a:lnTo>
                      <a:lnTo>
                        <a:pt x="9257" y="1230"/>
                      </a:lnTo>
                      <a:lnTo>
                        <a:pt x="10286" y="957"/>
                      </a:lnTo>
                      <a:lnTo>
                        <a:pt x="10029" y="137"/>
                      </a:lnTo>
                      <a:lnTo>
                        <a:pt x="11443" y="684"/>
                      </a:lnTo>
                      <a:lnTo>
                        <a:pt x="12600" y="410"/>
                      </a:lnTo>
                      <a:lnTo>
                        <a:pt x="13243" y="3281"/>
                      </a:lnTo>
                      <a:lnTo>
                        <a:pt x="14143" y="4101"/>
                      </a:lnTo>
                      <a:lnTo>
                        <a:pt x="14914" y="4101"/>
                      </a:lnTo>
                      <a:lnTo>
                        <a:pt x="15300" y="2324"/>
                      </a:lnTo>
                      <a:lnTo>
                        <a:pt x="15043" y="1504"/>
                      </a:lnTo>
                      <a:lnTo>
                        <a:pt x="15300" y="137"/>
                      </a:lnTo>
                      <a:lnTo>
                        <a:pt x="15686" y="0"/>
                      </a:lnTo>
                      <a:lnTo>
                        <a:pt x="16329" y="1641"/>
                      </a:lnTo>
                      <a:lnTo>
                        <a:pt x="16971" y="2051"/>
                      </a:lnTo>
                      <a:lnTo>
                        <a:pt x="17357" y="3691"/>
                      </a:lnTo>
                      <a:lnTo>
                        <a:pt x="18000" y="5878"/>
                      </a:lnTo>
                      <a:lnTo>
                        <a:pt x="18900" y="6425"/>
                      </a:lnTo>
                      <a:lnTo>
                        <a:pt x="20057" y="8066"/>
                      </a:lnTo>
                      <a:lnTo>
                        <a:pt x="20186" y="8886"/>
                      </a:lnTo>
                      <a:lnTo>
                        <a:pt x="21214" y="9843"/>
                      </a:lnTo>
                      <a:lnTo>
                        <a:pt x="21600" y="11620"/>
                      </a:lnTo>
                      <a:lnTo>
                        <a:pt x="21600" y="12987"/>
                      </a:lnTo>
                      <a:lnTo>
                        <a:pt x="21214" y="15175"/>
                      </a:lnTo>
                      <a:lnTo>
                        <a:pt x="20186" y="16542"/>
                      </a:lnTo>
                      <a:lnTo>
                        <a:pt x="19929" y="18319"/>
                      </a:lnTo>
                      <a:lnTo>
                        <a:pt x="19929" y="19823"/>
                      </a:lnTo>
                      <a:lnTo>
                        <a:pt x="18900" y="20096"/>
                      </a:lnTo>
                      <a:lnTo>
                        <a:pt x="18000" y="21053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24" name="Shape 24"/>
                <p:cNvSpPr/>
                <p:nvPr/>
              </p:nvSpPr>
              <p:spPr>
                <a:xfrm>
                  <a:off x="1384301" y="1233489"/>
                  <a:ext cx="25401" cy="301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18189"/>
                      </a:moveTo>
                      <a:lnTo>
                        <a:pt x="2700" y="14779"/>
                      </a:lnTo>
                      <a:lnTo>
                        <a:pt x="2700" y="9095"/>
                      </a:lnTo>
                      <a:lnTo>
                        <a:pt x="1350" y="5684"/>
                      </a:lnTo>
                      <a:lnTo>
                        <a:pt x="0" y="0"/>
                      </a:lnTo>
                      <a:lnTo>
                        <a:pt x="2700" y="0"/>
                      </a:lnTo>
                      <a:lnTo>
                        <a:pt x="10800" y="2274"/>
                      </a:lnTo>
                      <a:lnTo>
                        <a:pt x="16200" y="2274"/>
                      </a:lnTo>
                      <a:lnTo>
                        <a:pt x="21600" y="0"/>
                      </a:lnTo>
                      <a:lnTo>
                        <a:pt x="21600" y="9095"/>
                      </a:lnTo>
                      <a:lnTo>
                        <a:pt x="18900" y="11368"/>
                      </a:lnTo>
                      <a:lnTo>
                        <a:pt x="16200" y="14779"/>
                      </a:lnTo>
                      <a:lnTo>
                        <a:pt x="16200" y="18189"/>
                      </a:lnTo>
                      <a:lnTo>
                        <a:pt x="14850" y="18189"/>
                      </a:lnTo>
                      <a:lnTo>
                        <a:pt x="14850" y="21600"/>
                      </a:lnTo>
                      <a:lnTo>
                        <a:pt x="10800" y="18189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  <p:sp>
              <p:nvSpPr>
                <p:cNvPr id="25" name="Shape 25"/>
                <p:cNvSpPr/>
                <p:nvPr/>
              </p:nvSpPr>
              <p:spPr>
                <a:xfrm>
                  <a:off x="446087" y="946151"/>
                  <a:ext cx="28577" cy="1190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400" y="7488"/>
                      </a:moveTo>
                      <a:lnTo>
                        <a:pt x="10800" y="5760"/>
                      </a:lnTo>
                      <a:lnTo>
                        <a:pt x="16800" y="0"/>
                      </a:lnTo>
                      <a:lnTo>
                        <a:pt x="21600" y="8640"/>
                      </a:lnTo>
                      <a:lnTo>
                        <a:pt x="14400" y="19296"/>
                      </a:lnTo>
                      <a:lnTo>
                        <a:pt x="0" y="21600"/>
                      </a:lnTo>
                      <a:lnTo>
                        <a:pt x="0" y="16416"/>
                      </a:lnTo>
                      <a:lnTo>
                        <a:pt x="3600" y="12960"/>
                      </a:lnTo>
                      <a:lnTo>
                        <a:pt x="2400" y="7488"/>
                      </a:lnTo>
                    </a:path>
                  </a:pathLst>
                </a:custGeom>
                <a:solidFill>
                  <a:srgbClr val="0000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:endParaRPr/>
                </a:p>
              </p:txBody>
            </p:sp>
          </p:grpSp>
        </p:grpSp>
      </p:grp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8175622" y="6483951"/>
            <a:ext cx="282575" cy="287722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 anchor="ctr">
            <a:spAutoFit/>
          </a:bodyPr>
          <a:lstStyle>
            <a:lvl1pPr algn="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16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685800" y="1657350"/>
            <a:ext cx="7772400" cy="5200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037" tIns="46037" rIns="46037" bIns="46037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1pPr>
      <a:lvl2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2pPr>
      <a:lvl3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3pPr>
      <a:lvl4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4pPr>
      <a:lvl5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5pPr>
      <a:lvl6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6pPr>
      <a:lvl7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7pPr>
      <a:lvl8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8pPr>
      <a:lvl9pPr algn="ctr">
        <a:defRPr sz="4400">
          <a:solidFill>
            <a:srgbClr val="FFFF99"/>
          </a:solidFill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indent="-342900">
        <a:spcBef>
          <a:spcPts val="700"/>
        </a:spcBef>
        <a:buClr>
          <a:srgbClr val="FFFF99"/>
        </a:buClr>
        <a:buSzPct val="75000"/>
        <a:buFont typeface="Helvetica"/>
        <a:buChar char="•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1pPr>
      <a:lvl2pPr marL="783771" indent="-326571">
        <a:spcBef>
          <a:spcPts val="700"/>
        </a:spcBef>
        <a:buClr>
          <a:srgbClr val="FFFF99"/>
        </a:buClr>
        <a:buSzPct val="100000"/>
        <a:buFont typeface="Helvetica"/>
        <a:buChar char="–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2pPr>
      <a:lvl3pPr marL="1219200" indent="-304800">
        <a:spcBef>
          <a:spcPts val="700"/>
        </a:spcBef>
        <a:buClr>
          <a:srgbClr val="FFFF99"/>
        </a:buClr>
        <a:buSzPct val="65000"/>
        <a:buFont typeface="Helvetica"/>
        <a:buChar char="u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3pPr>
      <a:lvl4pPr marL="1737360" indent="-365760">
        <a:spcBef>
          <a:spcPts val="700"/>
        </a:spcBef>
        <a:buClr>
          <a:srgbClr val="FFFF99"/>
        </a:buClr>
        <a:buSzPct val="100000"/>
        <a:buFont typeface="Helvetica"/>
        <a:buChar char="–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4pPr>
      <a:lvl5pPr marL="2235200" indent="-406400">
        <a:spcBef>
          <a:spcPts val="700"/>
        </a:spcBef>
        <a:buClr>
          <a:srgbClr val="FFFF99"/>
        </a:buClr>
        <a:buSzPct val="100000"/>
        <a:buFont typeface="Helvetica"/>
        <a:buChar char="•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5pPr>
      <a:lvl6pPr marL="2692400" indent="-406400">
        <a:spcBef>
          <a:spcPts val="700"/>
        </a:spcBef>
        <a:buClr>
          <a:srgbClr val="FFFF99"/>
        </a:buClr>
        <a:buSzPct val="100000"/>
        <a:buFont typeface="Helvetica"/>
        <a:buChar char="•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6pPr>
      <a:lvl7pPr marL="3149600" indent="-406400">
        <a:spcBef>
          <a:spcPts val="700"/>
        </a:spcBef>
        <a:buClr>
          <a:srgbClr val="FFFF99"/>
        </a:buClr>
        <a:buSzPct val="100000"/>
        <a:buFont typeface="Helvetica"/>
        <a:buChar char="•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7pPr>
      <a:lvl8pPr marL="3606800" indent="-406400">
        <a:spcBef>
          <a:spcPts val="700"/>
        </a:spcBef>
        <a:buClr>
          <a:srgbClr val="FFFF99"/>
        </a:buClr>
        <a:buSzPct val="100000"/>
        <a:buFont typeface="Helvetica"/>
        <a:buChar char="•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8pPr>
      <a:lvl9pPr marL="4064000" indent="-406400">
        <a:spcBef>
          <a:spcPts val="700"/>
        </a:spcBef>
        <a:buClr>
          <a:srgbClr val="FFFF99"/>
        </a:buClr>
        <a:buSzPct val="100000"/>
        <a:buFont typeface="Helvetica"/>
        <a:buChar char="•"/>
        <a:defRPr sz="3200">
          <a:solidFill>
            <a:srgbClr val="FFFFFF"/>
          </a:solidFill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1pPr>
      <a:lvl2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2pPr>
      <a:lvl3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3pPr>
      <a:lvl4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4pPr>
      <a:lvl5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F5CB260-BB7B-4281-8218-59CE04CB77E5}" type="slidenum">
              <a:rPr lang="en-US" b="0" smtClean="0"/>
              <a:pPr/>
              <a:t>1</a:t>
            </a:fld>
            <a:endParaRPr lang="en-US" b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1622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E879B00-D2C1-45AE-B926-8245BD309BF6}" type="slidenum">
              <a:rPr lang="en-US" b="0" smtClean="0"/>
              <a:pPr/>
              <a:t>10</a:t>
            </a:fld>
            <a:endParaRPr lang="en-US" b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must be declared before use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The following code will not work:</a:t>
            </a:r>
          </a:p>
          <a:p>
            <a:pPr eaLnBrk="1" hangingPunct="1"/>
            <a:endParaRPr lang="en-US" sz="2400" dirty="0" smtClean="0"/>
          </a:p>
          <a:p>
            <a:pPr marL="457200" lvl="1" indent="0" eaLnBrk="1" hangingPunct="1">
              <a:buNone/>
            </a:pPr>
            <a:r>
              <a:rPr lang="en-US" sz="2400" dirty="0" smtClean="0"/>
              <a:t>x = 5;</a:t>
            </a:r>
          </a:p>
          <a:p>
            <a:pPr marL="457200" lvl="1" indent="0" eaLnBrk="1" hangingPunct="1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 (x);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Java requires you to declare x before you use it</a:t>
            </a:r>
          </a:p>
        </p:txBody>
      </p:sp>
    </p:spTree>
    <p:extLst>
      <p:ext uri="{BB962C8B-B14F-4D97-AF65-F5344CB8AC3E}">
        <p14:creationId xmlns:p14="http://schemas.microsoft.com/office/powerpoint/2010/main" val="97860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3A7F255-76BF-46D9-A3F5-8A55676A384E}" type="slidenum">
              <a:rPr lang="en-US" b="0" smtClean="0"/>
              <a:pPr/>
              <a:t>11</a:t>
            </a:fld>
            <a:endParaRPr lang="en-US" b="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 initialization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Consider the following code: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x;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Lucida Console" pitchFamily="49" charset="0"/>
              </a:rPr>
              <a:t>		</a:t>
            </a:r>
            <a:r>
              <a:rPr lang="en-US" sz="2000" dirty="0" err="1" smtClean="0">
                <a:latin typeface="Lucida Console" pitchFamily="49" charset="0"/>
              </a:rPr>
              <a:t>System.out.println</a:t>
            </a:r>
            <a:r>
              <a:rPr lang="en-US" sz="2000" dirty="0" smtClean="0">
                <a:latin typeface="Lucida Console" pitchFamily="49" charset="0"/>
              </a:rPr>
              <a:t>(x);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What happens?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Error message:</a:t>
            </a:r>
          </a:p>
          <a:p>
            <a:pPr lvl="1" eaLnBrk="1" hangingPunct="1"/>
            <a:r>
              <a:rPr lang="en-US" sz="2000" dirty="0" smtClean="0"/>
              <a:t>variable x might not have been initialized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Java also requires you to give x a value before you use it</a:t>
            </a:r>
          </a:p>
        </p:txBody>
      </p:sp>
    </p:spTree>
    <p:extLst>
      <p:ext uri="{BB962C8B-B14F-4D97-AF65-F5344CB8AC3E}">
        <p14:creationId xmlns:p14="http://schemas.microsoft.com/office/powerpoint/2010/main" val="41263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9DEEF85-6666-43A1-9023-EB615860739D}" type="slidenum">
              <a:rPr lang="en-US" b="0" smtClean="0"/>
              <a:pPr/>
              <a:t>12</a:t>
            </a:fld>
            <a:endParaRPr lang="en-US" b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Constants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6725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Consider the following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lvl="2" eaLnBrk="1" hangingPunct="1">
              <a:buFont typeface="Wingdings" pitchFamily="2" charset="2"/>
              <a:buNone/>
            </a:pPr>
            <a:r>
              <a:rPr lang="en-US" sz="2000" dirty="0" smtClean="0">
                <a:latin typeface="Lucida Console" pitchFamily="49" charset="0"/>
              </a:rPr>
              <a:t>final 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x = 5</a:t>
            </a:r>
            <a:r>
              <a:rPr lang="en-US" sz="2000" dirty="0" smtClean="0">
                <a:latin typeface="Lucida Console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The value of x can NEVER be changed!</a:t>
            </a:r>
          </a:p>
          <a:p>
            <a:pPr lvl="1" eaLnBrk="1" hangingPunct="1"/>
            <a:r>
              <a:rPr lang="en-US" sz="2000" dirty="0" smtClean="0"/>
              <a:t>The value assigned to it is “final”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This is how Java defines constants</a:t>
            </a:r>
          </a:p>
          <a:p>
            <a:pPr marL="0" indent="0"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Constants have a specific naming scheme</a:t>
            </a:r>
          </a:p>
          <a:p>
            <a:pPr lvl="1" eaLnBrk="1" hangingPunct="1"/>
            <a:r>
              <a:rPr lang="en-US" sz="2000" dirty="0" smtClean="0"/>
              <a:t>MILES_PER_KILOMETER</a:t>
            </a:r>
          </a:p>
          <a:p>
            <a:pPr lvl="1" eaLnBrk="1" hangingPunct="1"/>
            <a:r>
              <a:rPr lang="en-US" sz="2000" dirty="0" smtClean="0"/>
              <a:t>All caps, with underscores for spaces</a:t>
            </a:r>
          </a:p>
        </p:txBody>
      </p:sp>
    </p:spTree>
    <p:extLst>
      <p:ext uri="{BB962C8B-B14F-4D97-AF65-F5344CB8AC3E}">
        <p14:creationId xmlns:p14="http://schemas.microsoft.com/office/powerpoint/2010/main" val="299334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951743C-800E-4DF1-8C42-5CB17C648F59}" type="slidenum">
              <a:rPr lang="en-US" b="0" smtClean="0"/>
              <a:pPr/>
              <a:t>13</a:t>
            </a:fld>
            <a:endParaRPr lang="en-US" b="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Expressions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57350"/>
            <a:ext cx="7772400" cy="4667250"/>
          </a:xfrm>
        </p:spPr>
        <p:txBody>
          <a:bodyPr/>
          <a:lstStyle/>
          <a:p>
            <a:pPr eaLnBrk="1" hangingPunct="1"/>
            <a:r>
              <a:rPr lang="en-US" sz="1600" dirty="0" smtClean="0"/>
              <a:t>What is the value used to initialize expression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600" dirty="0" smtClean="0">
                <a:latin typeface="Lucida Console" pitchFamily="49" charset="0"/>
              </a:rPr>
              <a:t>	</a:t>
            </a:r>
            <a:r>
              <a:rPr lang="en-US" sz="1600" dirty="0" err="1" smtClean="0">
                <a:latin typeface="Lucida Console" pitchFamily="49" charset="0"/>
              </a:rPr>
              <a:t>int</a:t>
            </a:r>
            <a:r>
              <a:rPr lang="en-US" sz="1600" dirty="0" smtClean="0">
                <a:latin typeface="Lucida Console" pitchFamily="49" charset="0"/>
              </a:rPr>
              <a:t> expression = 4 + 2 * 5;</a:t>
            </a:r>
          </a:p>
          <a:p>
            <a:pPr eaLnBrk="1" hangingPunct="1"/>
            <a:endParaRPr lang="en-US" sz="1600" dirty="0" smtClean="0">
              <a:latin typeface="Lucida Console" pitchFamily="49" charset="0"/>
            </a:endParaRPr>
          </a:p>
          <a:p>
            <a:pPr eaLnBrk="1" hangingPunct="1"/>
            <a:r>
              <a:rPr lang="en-US" sz="1600" dirty="0" smtClean="0"/>
              <a:t>What value is displayed?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1600" dirty="0" err="1" smtClean="0">
                <a:latin typeface="Lucida Console" pitchFamily="49" charset="0"/>
              </a:rPr>
              <a:t>System.out.println</a:t>
            </a:r>
            <a:r>
              <a:rPr lang="en-US" sz="1600" dirty="0" smtClean="0">
                <a:latin typeface="Lucida Console" pitchFamily="49" charset="0"/>
              </a:rPr>
              <a:t>(5 / 2.0</a:t>
            </a:r>
            <a:r>
              <a:rPr lang="en-US" sz="1600" dirty="0" smtClean="0">
                <a:latin typeface="Lucida Console" pitchFamily="49" charset="0"/>
              </a:rPr>
              <a:t>);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sz="1600" dirty="0" smtClean="0">
              <a:latin typeface="Lucida Console" pitchFamily="49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Java </a:t>
            </a:r>
            <a:r>
              <a:rPr lang="en-US" sz="1600" dirty="0" smtClean="0"/>
              <a:t>rules in a nutshell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Each operator has a precedence level and an </a:t>
            </a:r>
            <a:r>
              <a:rPr lang="en-US" sz="1600" dirty="0" smtClean="0"/>
              <a:t>associativity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Operators </a:t>
            </a:r>
            <a:r>
              <a:rPr lang="en-US" sz="1600" dirty="0" smtClean="0"/>
              <a:t>with higher precedence are done first</a:t>
            </a:r>
          </a:p>
          <a:p>
            <a:pPr marL="1371600" lvl="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* and / have higher precedence than + and </a:t>
            </a:r>
            <a:r>
              <a:rPr lang="en-US" sz="1600" dirty="0" smtClean="0">
                <a:solidFill>
                  <a:srgbClr val="FF0000"/>
                </a:solidFill>
              </a:rPr>
              <a:t>–</a:t>
            </a:r>
          </a:p>
          <a:p>
            <a:pPr marL="703761" lvl="1" indent="-285750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Associativity </a:t>
            </a:r>
            <a:r>
              <a:rPr lang="en-US" sz="1600" dirty="0" smtClean="0"/>
              <a:t>indicates how to handle ties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When floating-point is used the result is floating point</a:t>
            </a:r>
          </a:p>
        </p:txBody>
      </p:sp>
    </p:spTree>
    <p:extLst>
      <p:ext uri="{BB962C8B-B14F-4D97-AF65-F5344CB8AC3E}">
        <p14:creationId xmlns:p14="http://schemas.microsoft.com/office/powerpoint/2010/main" val="2054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5455449-0F51-44EA-8044-15F365215A88}" type="slidenum">
              <a:rPr lang="en-US" b="0" smtClean="0"/>
              <a:pPr/>
              <a:t>14</a:t>
            </a:fld>
            <a:endParaRPr lang="en-US" b="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 on expressions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Does the following statement compute the average of double variables a, b, and c? Why or why not?</a:t>
            </a:r>
          </a:p>
          <a:p>
            <a:pPr eaLnBrk="1" hangingPunct="1"/>
            <a:endParaRPr lang="en-US" smtClean="0"/>
          </a:p>
          <a:p>
            <a:pPr lvl="2" eaLnBrk="1" hangingPunct="1">
              <a:buFont typeface="Wingdings" pitchFamily="2" charset="2"/>
              <a:buNone/>
            </a:pPr>
            <a:r>
              <a:rPr lang="en-US" smtClean="0"/>
              <a:t>double average = a + b + c / 3.0;</a:t>
            </a:r>
          </a:p>
        </p:txBody>
      </p:sp>
    </p:spTree>
    <p:extLst>
      <p:ext uri="{BB962C8B-B14F-4D97-AF65-F5344CB8AC3E}">
        <p14:creationId xmlns:p14="http://schemas.microsoft.com/office/powerpoint/2010/main" val="10173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196AD96-AC31-4EDE-B54D-F0D62B794183}" type="slidenum">
              <a:rPr lang="en-US" b="0" smtClean="0"/>
              <a:pPr/>
              <a:t>15</a:t>
            </a:fld>
            <a:endParaRPr lang="en-US" b="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operators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57350"/>
            <a:ext cx="7772400" cy="47434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The following are the common operators for </a:t>
            </a:r>
            <a:r>
              <a:rPr lang="en-US" sz="1400" dirty="0" err="1" smtClean="0"/>
              <a:t>ints</a:t>
            </a:r>
            <a:r>
              <a:rPr lang="en-US" sz="1400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/>
              <a:t>+ - / * %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/>
              <a:t>Division is integer division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sz="1400" dirty="0" smtClean="0"/>
              <a:t>6 / 2 yields 3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sz="1400" dirty="0" smtClean="0"/>
              <a:t>7 / 2 yields 3, not 3.5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sz="1400" dirty="0" smtClean="0"/>
              <a:t>Because everything is an </a:t>
            </a:r>
            <a:r>
              <a:rPr lang="en-US" sz="1400" dirty="0" err="1" smtClean="0"/>
              <a:t>int</a:t>
            </a:r>
            <a:r>
              <a:rPr lang="en-US" sz="1400" dirty="0" smtClean="0"/>
              <a:t>, the answer is an </a:t>
            </a:r>
            <a:r>
              <a:rPr lang="en-US" sz="1400" dirty="0" err="1" smtClean="0"/>
              <a:t>int</a:t>
            </a:r>
            <a:endParaRPr lang="en-US" sz="1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/>
              <a:t>Modulus is %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sz="1400" dirty="0" smtClean="0"/>
              <a:t>Returns the remainder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sz="1400" dirty="0" smtClean="0"/>
              <a:t>7 % 2 yields 1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sz="1400" dirty="0" smtClean="0"/>
              <a:t>6 % 2 yields 0</a:t>
            </a:r>
          </a:p>
          <a:p>
            <a:pPr lvl="2" eaLnBrk="1" hangingPunct="1">
              <a:lnSpc>
                <a:spcPct val="80000"/>
              </a:lnSpc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Floats and doubles use the same first four operators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/>
              <a:t>+ - / *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/>
              <a:t>7.0 / 2.0 yields 3.5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/>
              <a:t>7.0 / 2 yields 3.5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/>
              <a:t>7 / 2.0 yields 3.5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/>
              <a:t>7 / 2 yields 3</a:t>
            </a:r>
          </a:p>
        </p:txBody>
      </p:sp>
    </p:spTree>
    <p:extLst>
      <p:ext uri="{BB962C8B-B14F-4D97-AF65-F5344CB8AC3E}">
        <p14:creationId xmlns:p14="http://schemas.microsoft.com/office/powerpoint/2010/main" val="85724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9390EA9-AA73-4015-AB15-A03D734537C8}" type="slidenum">
              <a:rPr lang="en-US" b="0" smtClean="0"/>
              <a:pPr/>
              <a:t>16</a:t>
            </a:fld>
            <a:endParaRPr lang="en-US" b="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operators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Booleans have their own operators</a:t>
            </a:r>
          </a:p>
          <a:p>
            <a:pPr lvl="1" eaLnBrk="1" hangingPunct="1"/>
            <a:r>
              <a:rPr lang="en-US" sz="1800" dirty="0" smtClean="0"/>
              <a:t>&amp;&amp; is AND</a:t>
            </a:r>
          </a:p>
          <a:p>
            <a:pPr marL="914400" lvl="2" indent="0">
              <a:buNone/>
            </a:pPr>
            <a:r>
              <a:rPr lang="en-US" sz="1800" dirty="0" smtClean="0"/>
              <a:t>Only true when both operands are true</a:t>
            </a:r>
          </a:p>
          <a:p>
            <a:pPr marL="914400" lvl="2" indent="0">
              <a:buNone/>
            </a:pPr>
            <a:r>
              <a:rPr lang="en-US" sz="1800" dirty="0" smtClean="0"/>
              <a:t>true &amp;&amp; true yields true</a:t>
            </a:r>
          </a:p>
          <a:p>
            <a:pPr marL="914400" lvl="2" indent="0">
              <a:buNone/>
            </a:pPr>
            <a:r>
              <a:rPr lang="en-US" sz="1800" dirty="0" smtClean="0"/>
              <a:t>false &amp;&amp; true yields false</a:t>
            </a:r>
          </a:p>
          <a:p>
            <a:pPr lvl="1" eaLnBrk="1" hangingPunct="1"/>
            <a:r>
              <a:rPr lang="en-US" sz="1800" dirty="0" smtClean="0"/>
              <a:t>|| is OR</a:t>
            </a:r>
          </a:p>
          <a:p>
            <a:pPr marL="914400" lvl="2" indent="0" eaLnBrk="1" hangingPunct="1">
              <a:buNone/>
            </a:pPr>
            <a:r>
              <a:rPr lang="en-US" sz="1800" dirty="0" smtClean="0"/>
              <a:t>True when either of the operands (or both) are true</a:t>
            </a:r>
          </a:p>
          <a:p>
            <a:pPr marL="914400" lvl="2" indent="0" eaLnBrk="1" hangingPunct="1">
              <a:buNone/>
            </a:pPr>
            <a:r>
              <a:rPr lang="en-US" sz="1800" dirty="0" smtClean="0"/>
              <a:t>true || false yields true</a:t>
            </a:r>
          </a:p>
          <a:p>
            <a:pPr marL="914400" lvl="2" indent="0" eaLnBrk="1" hangingPunct="1">
              <a:buNone/>
            </a:pPr>
            <a:r>
              <a:rPr lang="en-US" sz="1800" dirty="0" smtClean="0"/>
              <a:t>false || false yields false</a:t>
            </a:r>
          </a:p>
          <a:p>
            <a:pPr lvl="1" eaLnBrk="1" hangingPunct="1"/>
            <a:r>
              <a:rPr lang="en-US" sz="1800" dirty="0" smtClean="0"/>
              <a:t>! is NOT</a:t>
            </a:r>
          </a:p>
          <a:p>
            <a:pPr marL="914400" lvl="2" indent="0" eaLnBrk="1" hangingPunct="1">
              <a:buNone/>
            </a:pPr>
            <a:r>
              <a:rPr lang="en-US" sz="1800" dirty="0" smtClean="0"/>
              <a:t>Changes the value</a:t>
            </a:r>
          </a:p>
          <a:p>
            <a:pPr marL="914400" lvl="2" indent="0" eaLnBrk="1" hangingPunct="1">
              <a:buNone/>
            </a:pPr>
            <a:r>
              <a:rPr lang="en-US" sz="1800" dirty="0" smtClean="0"/>
              <a:t>!true yields false</a:t>
            </a:r>
          </a:p>
          <a:p>
            <a:pPr marL="914400" lvl="2" indent="0" eaLnBrk="1" hangingPunct="1">
              <a:buNone/>
            </a:pPr>
            <a:r>
              <a:rPr lang="en-US" sz="1800" dirty="0" smtClean="0"/>
              <a:t>!false yields true</a:t>
            </a:r>
          </a:p>
        </p:txBody>
      </p:sp>
    </p:spTree>
    <p:extLst>
      <p:ext uri="{BB962C8B-B14F-4D97-AF65-F5344CB8AC3E}">
        <p14:creationId xmlns:p14="http://schemas.microsoft.com/office/powerpoint/2010/main" val="179155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6553200" y="6256937"/>
            <a:ext cx="1905000" cy="2877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17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347662" y="855662"/>
            <a:ext cx="8334376" cy="115252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99"/>
                </a:solidFill>
              </a:rPr>
              <a:t>Loops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18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52398" y="228600"/>
            <a:ext cx="8763004" cy="1066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Motivations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231775" y="1371600"/>
            <a:ext cx="8683625" cy="411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algn="just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Suppose that you need to print a string (e.g., </a:t>
            </a:r>
            <a:r>
              <a:rPr sz="3200" u="sng" dirty="0">
                <a:solidFill>
                  <a:srgbClr val="FFFFFF"/>
                </a:solidFill>
              </a:rPr>
              <a:t>"Welcome to Java!"</a:t>
            </a:r>
            <a:r>
              <a:rPr sz="3200" dirty="0">
                <a:solidFill>
                  <a:srgbClr val="FFFFFF"/>
                </a:solidFill>
              </a:rPr>
              <a:t>) a hundred times. </a:t>
            </a:r>
            <a:endParaRPr lang="en-US" sz="3200" dirty="0" smtClean="0">
              <a:solidFill>
                <a:srgbClr val="FFFFFF"/>
              </a:solidFill>
            </a:endParaRPr>
          </a:p>
          <a:p>
            <a:pPr marL="0" lvl="0" indent="0" algn="just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dirty="0"/>
          </a:p>
          <a:p>
            <a:pPr marL="0" lvl="0" indent="0" algn="just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 dirty="0" smtClean="0">
                <a:solidFill>
                  <a:srgbClr val="C00000"/>
                </a:solidFill>
              </a:rPr>
              <a:t>It </a:t>
            </a:r>
            <a:r>
              <a:rPr sz="3200" dirty="0">
                <a:solidFill>
                  <a:srgbClr val="C00000"/>
                </a:solidFill>
              </a:rPr>
              <a:t>would be tedious to have to write the following statement a hundred times:</a:t>
            </a:r>
          </a:p>
          <a:p>
            <a:pPr marL="0" lvl="0" indent="0" algn="just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endParaRPr u="sng" dirty="0"/>
          </a:p>
          <a:p>
            <a:pPr marL="0" lvl="0" indent="0" algn="just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 u="sng" dirty="0" err="1">
                <a:solidFill>
                  <a:srgbClr val="FFFFFF"/>
                </a:solidFill>
              </a:rPr>
              <a:t>System.out.println</a:t>
            </a:r>
            <a:r>
              <a:rPr sz="3200" u="sng" dirty="0">
                <a:solidFill>
                  <a:srgbClr val="FFFFFF"/>
                </a:solidFill>
              </a:rPr>
              <a:t>("Welcome to Java!");</a:t>
            </a:r>
            <a:endParaRPr u="sng" dirty="0"/>
          </a:p>
          <a:p>
            <a:pPr marL="0" lvl="0" indent="0" algn="just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endParaRPr u="sng" dirty="0"/>
          </a:p>
          <a:p>
            <a:pPr marL="0" lvl="0" indent="0" algn="just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So, how do you solve this problem?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19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572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Opening Problem</a:t>
            </a:r>
          </a:p>
        </p:txBody>
      </p:sp>
      <p:sp>
        <p:nvSpPr>
          <p:cNvPr id="81" name="Shape 81"/>
          <p:cNvSpPr/>
          <p:nvPr/>
        </p:nvSpPr>
        <p:spPr>
          <a:xfrm>
            <a:off x="2074861" y="1892299"/>
            <a:ext cx="6223002" cy="4140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System.out.println("Welcome to Java!");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System.out.println("Welcome to Java!");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System.out.println("Welcome to Java!");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System.out.println("Welcome to Java!");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System.out.println("Welcome to Java!");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System.out.println("Welcome to Java!");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System.out.println("Welcome to Java!");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System.out.println("Welcome to Java!");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System.out.println("Welcome to Java!");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193675" y="1085850"/>
            <a:ext cx="8718550" cy="500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841247">
              <a:buSzTx/>
              <a:buNone/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Problem:</a:t>
            </a:r>
          </a:p>
        </p:txBody>
      </p:sp>
      <p:sp>
        <p:nvSpPr>
          <p:cNvPr id="83" name="Shape 83"/>
          <p:cNvSpPr/>
          <p:nvPr/>
        </p:nvSpPr>
        <p:spPr>
          <a:xfrm>
            <a:off x="1730374" y="2008186"/>
            <a:ext cx="344490" cy="4186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93737" y="3697287"/>
            <a:ext cx="958851" cy="58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2000"/>
              <a:t>100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FBAD29F-BA6F-4D24-B64F-EEFE7070EFB2}" type="slidenum">
              <a:rPr lang="en-US" b="0" smtClean="0"/>
              <a:pPr/>
              <a:t>2</a:t>
            </a:fld>
            <a:endParaRPr lang="en-US" b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Primitive variable types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33500"/>
            <a:ext cx="8610600" cy="3581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Java has 8 (or so) primitive types:</a:t>
            </a:r>
          </a:p>
          <a:p>
            <a:pPr lvl="1" eaLnBrk="1" hangingPunct="1"/>
            <a:r>
              <a:rPr lang="en-US" sz="2000" dirty="0" smtClean="0"/>
              <a:t>float</a:t>
            </a:r>
          </a:p>
          <a:p>
            <a:pPr lvl="1" eaLnBrk="1" hangingPunct="1"/>
            <a:r>
              <a:rPr lang="en-US" sz="2000" dirty="0" smtClean="0"/>
              <a:t>double</a:t>
            </a:r>
          </a:p>
          <a:p>
            <a:pPr lvl="1" eaLnBrk="1" hangingPunct="1"/>
            <a:r>
              <a:rPr lang="en-US" sz="2000" dirty="0" err="1" smtClean="0"/>
              <a:t>boolean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char</a:t>
            </a:r>
          </a:p>
          <a:p>
            <a:pPr lvl="1" eaLnBrk="1" hangingPunct="1"/>
            <a:r>
              <a:rPr lang="en-US" sz="2000" dirty="0" smtClean="0"/>
              <a:t>byte</a:t>
            </a:r>
          </a:p>
          <a:p>
            <a:pPr lvl="1" eaLnBrk="1" hangingPunct="1"/>
            <a:r>
              <a:rPr lang="en-US" sz="2000" dirty="0" smtClean="0"/>
              <a:t>short</a:t>
            </a:r>
          </a:p>
          <a:p>
            <a:pPr lvl="1" eaLnBrk="1" hangingPunct="1"/>
            <a:r>
              <a:rPr lang="en-US" sz="2000" dirty="0" err="1" smtClean="0"/>
              <a:t>int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long</a:t>
            </a:r>
          </a:p>
          <a:p>
            <a:pPr lvl="1" eaLnBrk="1" hangingPunct="1"/>
            <a:endParaRPr lang="en-US" sz="2000" dirty="0" smtClean="0"/>
          </a:p>
        </p:txBody>
      </p:sp>
      <p:sp>
        <p:nvSpPr>
          <p:cNvPr id="492549" name="AutoShape 5"/>
          <p:cNvSpPr>
            <a:spLocks/>
          </p:cNvSpPr>
          <p:nvPr/>
        </p:nvSpPr>
        <p:spPr bwMode="auto">
          <a:xfrm>
            <a:off x="2743200" y="18288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0" name="AutoShape 6"/>
          <p:cNvSpPr>
            <a:spLocks/>
          </p:cNvSpPr>
          <p:nvPr/>
        </p:nvSpPr>
        <p:spPr bwMode="auto">
          <a:xfrm>
            <a:off x="2743200" y="3505200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1" name="Text Box 7"/>
          <p:cNvSpPr txBox="1">
            <a:spLocks noChangeArrowheads="1"/>
          </p:cNvSpPr>
          <p:nvPr/>
        </p:nvSpPr>
        <p:spPr bwMode="auto">
          <a:xfrm>
            <a:off x="3106738" y="1905000"/>
            <a:ext cx="20970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/>
            <a:r>
              <a:rPr lang="en-US" sz="2000" dirty="0">
                <a:solidFill>
                  <a:srgbClr val="FFFF00"/>
                </a:solidFill>
              </a:rPr>
              <a:t>real numbers</a:t>
            </a:r>
          </a:p>
        </p:txBody>
      </p:sp>
      <p:sp>
        <p:nvSpPr>
          <p:cNvPr id="492553" name="Text Box 9"/>
          <p:cNvSpPr txBox="1">
            <a:spLocks noChangeArrowheads="1"/>
          </p:cNvSpPr>
          <p:nvPr/>
        </p:nvSpPr>
        <p:spPr bwMode="auto">
          <a:xfrm>
            <a:off x="3106738" y="3810000"/>
            <a:ext cx="25747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/>
            <a:r>
              <a:rPr lang="en-US" sz="2000" dirty="0">
                <a:solidFill>
                  <a:srgbClr val="FFFF00"/>
                </a:solidFill>
              </a:rPr>
              <a:t>integer numbers</a:t>
            </a:r>
          </a:p>
        </p:txBody>
      </p:sp>
      <p:sp>
        <p:nvSpPr>
          <p:cNvPr id="492554" name="Text Box 10"/>
          <p:cNvSpPr txBox="1">
            <a:spLocks noChangeArrowheads="1"/>
          </p:cNvSpPr>
          <p:nvPr/>
        </p:nvSpPr>
        <p:spPr bwMode="auto">
          <a:xfrm>
            <a:off x="3108325" y="2438400"/>
            <a:ext cx="39388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/>
            <a:r>
              <a:rPr lang="en-US" sz="2000" dirty="0">
                <a:solidFill>
                  <a:srgbClr val="FFFF00"/>
                </a:solidFill>
              </a:rPr>
              <a:t>two values: true and false</a:t>
            </a:r>
          </a:p>
        </p:txBody>
      </p:sp>
      <p:sp>
        <p:nvSpPr>
          <p:cNvPr id="492555" name="Text Box 11"/>
          <p:cNvSpPr txBox="1">
            <a:spLocks noChangeArrowheads="1"/>
          </p:cNvSpPr>
          <p:nvPr/>
        </p:nvSpPr>
        <p:spPr bwMode="auto">
          <a:xfrm>
            <a:off x="3106738" y="2895600"/>
            <a:ext cx="27638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/>
            <a:r>
              <a:rPr lang="en-US" sz="2000" dirty="0">
                <a:solidFill>
                  <a:srgbClr val="FFFF00"/>
                </a:solidFill>
              </a:rPr>
              <a:t>a single character</a:t>
            </a:r>
          </a:p>
        </p:txBody>
      </p:sp>
      <p:sp>
        <p:nvSpPr>
          <p:cNvPr id="492557" name="Rectangle 13"/>
          <p:cNvSpPr>
            <a:spLocks noChangeArrowheads="1"/>
          </p:cNvSpPr>
          <p:nvPr/>
        </p:nvSpPr>
        <p:spPr bwMode="auto">
          <a:xfrm>
            <a:off x="381000" y="5181600"/>
            <a:ext cx="8610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1800" b="0" dirty="0"/>
              <a:t>Also the void “type”, which we will see </a:t>
            </a:r>
            <a:r>
              <a:rPr lang="en-US" sz="1800" b="0" dirty="0" smtClean="0"/>
              <a:t>later</a:t>
            </a:r>
            <a:endParaRPr lang="en-US" sz="1800" b="0" dirty="0"/>
          </a:p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1800" b="0" dirty="0"/>
              <a:t>We’ll only be using half of the types in this course: </a:t>
            </a:r>
            <a:r>
              <a:rPr lang="en-US" sz="1800" b="0" dirty="0" err="1"/>
              <a:t>int</a:t>
            </a:r>
            <a:r>
              <a:rPr lang="en-US" sz="1800" b="0" dirty="0"/>
              <a:t>, double, </a:t>
            </a:r>
            <a:r>
              <a:rPr lang="en-US" sz="1800" b="0" dirty="0" err="1"/>
              <a:t>boolean</a:t>
            </a:r>
            <a:r>
              <a:rPr lang="en-US" sz="1800" b="0" dirty="0"/>
              <a:t>, and char</a:t>
            </a:r>
          </a:p>
        </p:txBody>
      </p:sp>
    </p:spTree>
    <p:extLst>
      <p:ext uri="{BB962C8B-B14F-4D97-AF65-F5344CB8AC3E}">
        <p14:creationId xmlns:p14="http://schemas.microsoft.com/office/powerpoint/2010/main" val="154285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0" grpId="0" animBg="1"/>
      <p:bldP spid="492551" grpId="0"/>
      <p:bldP spid="492553" grpId="0"/>
      <p:bldP spid="492554" grpId="0"/>
      <p:bldP spid="492555" grpId="0"/>
      <p:bldP spid="4925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20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539749" y="228599"/>
            <a:ext cx="8142290" cy="66516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905255">
              <a:defRPr sz="3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FFFF99"/>
                </a:solidFill>
              </a:rPr>
              <a:t>Introducing while Loops</a:t>
            </a:r>
          </a:p>
        </p:txBody>
      </p:sp>
      <p:sp>
        <p:nvSpPr>
          <p:cNvPr id="88" name="Shape 88"/>
          <p:cNvSpPr/>
          <p:nvPr/>
        </p:nvSpPr>
        <p:spPr>
          <a:xfrm>
            <a:off x="347661" y="1085850"/>
            <a:ext cx="8564565" cy="1714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 count = 0;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b="1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 (count &lt; 100)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  System.out.println("Welcome to Java");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  count++;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21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Trace while Loop</a:t>
            </a:r>
          </a:p>
        </p:txBody>
      </p:sp>
      <p:sp>
        <p:nvSpPr>
          <p:cNvPr id="102" name="Shape 102"/>
          <p:cNvSpPr/>
          <p:nvPr/>
        </p:nvSpPr>
        <p:spPr>
          <a:xfrm>
            <a:off x="228600" y="1447799"/>
            <a:ext cx="5334000" cy="22807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int count = 0;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while (count &lt; 2) 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System.out.println("Welcome to Java!");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count++;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sp>
        <p:nvSpPr>
          <p:cNvPr id="103" name="Shape 103"/>
          <p:cNvSpPr/>
          <p:nvPr/>
        </p:nvSpPr>
        <p:spPr>
          <a:xfrm>
            <a:off x="228600" y="1470025"/>
            <a:ext cx="5105400" cy="384175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106" name="Group 106"/>
          <p:cNvGrpSpPr/>
          <p:nvPr/>
        </p:nvGrpSpPr>
        <p:grpSpPr>
          <a:xfrm>
            <a:off x="2976551" y="1219200"/>
            <a:ext cx="5815026" cy="465138"/>
            <a:chOff x="0" y="0"/>
            <a:chExt cx="5815024" cy="465137"/>
          </a:xfrm>
        </p:grpSpPr>
        <p:sp>
          <p:nvSpPr>
            <p:cNvPr id="104" name="Shape 104"/>
            <p:cNvSpPr/>
            <p:nvPr/>
          </p:nvSpPr>
          <p:spPr>
            <a:xfrm>
              <a:off x="0" y="0"/>
              <a:ext cx="5815026" cy="465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61" y="0"/>
                  </a:moveTo>
                  <a:cubicBezTo>
                    <a:pt x="9453" y="0"/>
                    <a:pt x="8474" y="1331"/>
                    <a:pt x="8474" y="2973"/>
                  </a:cubicBezTo>
                  <a:lnTo>
                    <a:pt x="8474" y="10407"/>
                  </a:lnTo>
                  <a:lnTo>
                    <a:pt x="0" y="21600"/>
                  </a:lnTo>
                  <a:lnTo>
                    <a:pt x="8474" y="14867"/>
                  </a:lnTo>
                  <a:cubicBezTo>
                    <a:pt x="8474" y="16509"/>
                    <a:pt x="9453" y="17840"/>
                    <a:pt x="10661" y="17840"/>
                  </a:cubicBezTo>
                  <a:lnTo>
                    <a:pt x="19412" y="17840"/>
                  </a:lnTo>
                  <a:cubicBezTo>
                    <a:pt x="20621" y="17840"/>
                    <a:pt x="21600" y="16509"/>
                    <a:pt x="21600" y="14867"/>
                  </a:cubicBezTo>
                  <a:lnTo>
                    <a:pt x="21600" y="2973"/>
                  </a:lnTo>
                  <a:cubicBezTo>
                    <a:pt x="21600" y="1331"/>
                    <a:pt x="20621" y="0"/>
                    <a:pt x="19412" y="0"/>
                  </a:cubicBezTo>
                  <a:lnTo>
                    <a:pt x="10661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2410656" y="14068"/>
              <a:ext cx="3274961" cy="348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Initialize count</a:t>
              </a:r>
            </a:p>
          </p:txBody>
        </p:sp>
      </p:grpSp>
      <p:grpSp>
        <p:nvGrpSpPr>
          <p:cNvPr id="109" name="Group 109"/>
          <p:cNvGrpSpPr/>
          <p:nvPr/>
        </p:nvGrpSpPr>
        <p:grpSpPr>
          <a:xfrm>
            <a:off x="0" y="-2"/>
            <a:ext cx="1524000" cy="381002"/>
            <a:chOff x="0" y="0"/>
            <a:chExt cx="1524000" cy="381001"/>
          </a:xfrm>
        </p:grpSpPr>
        <p:sp>
          <p:nvSpPr>
            <p:cNvPr id="107" name="Shape 107"/>
            <p:cNvSpPr/>
            <p:nvPr/>
          </p:nvSpPr>
          <p:spPr>
            <a:xfrm>
              <a:off x="0" y="-1"/>
              <a:ext cx="1524000" cy="381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44884" y="8064"/>
              <a:ext cx="834232" cy="364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22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Trace while Loop, cont.</a:t>
            </a:r>
          </a:p>
        </p:txBody>
      </p:sp>
      <p:sp>
        <p:nvSpPr>
          <p:cNvPr id="113" name="Shape 113"/>
          <p:cNvSpPr/>
          <p:nvPr/>
        </p:nvSpPr>
        <p:spPr>
          <a:xfrm>
            <a:off x="228600" y="1447799"/>
            <a:ext cx="5334000" cy="22807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int count = 0;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while (count &lt; 2) 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System.out.println("Welcome to Java!");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count++;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grpSp>
        <p:nvGrpSpPr>
          <p:cNvPr id="116" name="Group 116"/>
          <p:cNvGrpSpPr/>
          <p:nvPr/>
        </p:nvGrpSpPr>
        <p:grpSpPr>
          <a:xfrm>
            <a:off x="2976551" y="1219200"/>
            <a:ext cx="5815026" cy="992188"/>
            <a:chOff x="0" y="0"/>
            <a:chExt cx="5815024" cy="992187"/>
          </a:xfrm>
        </p:grpSpPr>
        <p:sp>
          <p:nvSpPr>
            <p:cNvPr id="114" name="Shape 114"/>
            <p:cNvSpPr/>
            <p:nvPr/>
          </p:nvSpPr>
          <p:spPr>
            <a:xfrm>
              <a:off x="0" y="-1"/>
              <a:ext cx="5815026" cy="992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61" y="0"/>
                  </a:moveTo>
                  <a:cubicBezTo>
                    <a:pt x="9453" y="0"/>
                    <a:pt x="8474" y="624"/>
                    <a:pt x="8474" y="1394"/>
                  </a:cubicBezTo>
                  <a:lnTo>
                    <a:pt x="8474" y="6970"/>
                  </a:lnTo>
                  <a:cubicBezTo>
                    <a:pt x="8474" y="7739"/>
                    <a:pt x="9453" y="8364"/>
                    <a:pt x="10661" y="8364"/>
                  </a:cubicBezTo>
                  <a:lnTo>
                    <a:pt x="0" y="21600"/>
                  </a:lnTo>
                  <a:lnTo>
                    <a:pt x="13943" y="8364"/>
                  </a:lnTo>
                  <a:lnTo>
                    <a:pt x="19412" y="8364"/>
                  </a:lnTo>
                  <a:cubicBezTo>
                    <a:pt x="20621" y="8364"/>
                    <a:pt x="21600" y="7739"/>
                    <a:pt x="21600" y="6970"/>
                  </a:cubicBezTo>
                  <a:lnTo>
                    <a:pt x="21600" y="1394"/>
                  </a:lnTo>
                  <a:cubicBezTo>
                    <a:pt x="21600" y="624"/>
                    <a:pt x="20621" y="0"/>
                    <a:pt x="19412" y="0"/>
                  </a:cubicBezTo>
                  <a:lnTo>
                    <a:pt x="10661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410656" y="14068"/>
              <a:ext cx="3274961" cy="348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(count &lt; 2) is true</a:t>
              </a:r>
            </a:p>
          </p:txBody>
        </p:sp>
      </p:grpSp>
      <p:sp>
        <p:nvSpPr>
          <p:cNvPr id="117" name="Shape 117"/>
          <p:cNvSpPr/>
          <p:nvPr/>
        </p:nvSpPr>
        <p:spPr>
          <a:xfrm>
            <a:off x="228600" y="1978023"/>
            <a:ext cx="5105403" cy="384177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120" name="Group 120"/>
          <p:cNvGrpSpPr/>
          <p:nvPr/>
        </p:nvGrpSpPr>
        <p:grpSpPr>
          <a:xfrm>
            <a:off x="0" y="-2"/>
            <a:ext cx="1524000" cy="381002"/>
            <a:chOff x="0" y="0"/>
            <a:chExt cx="1524000" cy="381001"/>
          </a:xfrm>
        </p:grpSpPr>
        <p:sp>
          <p:nvSpPr>
            <p:cNvPr id="118" name="Shape 118"/>
            <p:cNvSpPr/>
            <p:nvPr/>
          </p:nvSpPr>
          <p:spPr>
            <a:xfrm>
              <a:off x="0" y="-1"/>
              <a:ext cx="1524000" cy="381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44884" y="8064"/>
              <a:ext cx="834232" cy="364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23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Trace while Loop, cont.</a:t>
            </a:r>
          </a:p>
        </p:txBody>
      </p:sp>
      <p:sp>
        <p:nvSpPr>
          <p:cNvPr id="124" name="Shape 124"/>
          <p:cNvSpPr/>
          <p:nvPr/>
        </p:nvSpPr>
        <p:spPr>
          <a:xfrm>
            <a:off x="228600" y="1447799"/>
            <a:ext cx="5334000" cy="22807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int count = 0;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while (count &lt; 2) 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System.out.println("Welcome to Java!");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count++;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grpSp>
        <p:nvGrpSpPr>
          <p:cNvPr id="127" name="Group 127"/>
          <p:cNvGrpSpPr/>
          <p:nvPr/>
        </p:nvGrpSpPr>
        <p:grpSpPr>
          <a:xfrm>
            <a:off x="5257799" y="1219200"/>
            <a:ext cx="3533776" cy="1306517"/>
            <a:chOff x="0" y="0"/>
            <a:chExt cx="3533775" cy="1306516"/>
          </a:xfrm>
        </p:grpSpPr>
        <p:sp>
          <p:nvSpPr>
            <p:cNvPr id="125" name="Shape 125"/>
            <p:cNvSpPr/>
            <p:nvPr/>
          </p:nvSpPr>
          <p:spPr>
            <a:xfrm>
              <a:off x="-1" y="0"/>
              <a:ext cx="3533776" cy="1306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cubicBezTo>
                    <a:pt x="1612" y="0"/>
                    <a:pt x="0" y="474"/>
                    <a:pt x="0" y="1059"/>
                  </a:cubicBezTo>
                  <a:lnTo>
                    <a:pt x="0" y="5293"/>
                  </a:lnTo>
                  <a:cubicBezTo>
                    <a:pt x="0" y="5877"/>
                    <a:pt x="1612" y="6351"/>
                    <a:pt x="3600" y="6351"/>
                  </a:cubicBezTo>
                  <a:lnTo>
                    <a:pt x="718" y="21600"/>
                  </a:lnTo>
                  <a:lnTo>
                    <a:pt x="9000" y="6351"/>
                  </a:lnTo>
                  <a:lnTo>
                    <a:pt x="18000" y="6351"/>
                  </a:lnTo>
                  <a:cubicBezTo>
                    <a:pt x="19988" y="6351"/>
                    <a:pt x="21600" y="5877"/>
                    <a:pt x="21600" y="5293"/>
                  </a:cubicBezTo>
                  <a:lnTo>
                    <a:pt x="21600" y="1059"/>
                  </a:lnTo>
                  <a:cubicBezTo>
                    <a:pt x="21600" y="474"/>
                    <a:pt x="19988" y="0"/>
                    <a:pt x="18000" y="0"/>
                  </a:cubicBezTo>
                  <a:lnTo>
                    <a:pt x="3600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9407" y="14068"/>
              <a:ext cx="3274960" cy="348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Print Welcome to Java</a:t>
              </a:r>
            </a:p>
          </p:txBody>
        </p:sp>
      </p:grpSp>
      <p:sp>
        <p:nvSpPr>
          <p:cNvPr id="128" name="Shape 128"/>
          <p:cNvSpPr/>
          <p:nvPr/>
        </p:nvSpPr>
        <p:spPr>
          <a:xfrm>
            <a:off x="309561" y="2438400"/>
            <a:ext cx="5105403" cy="384177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131" name="Group 131"/>
          <p:cNvGrpSpPr/>
          <p:nvPr/>
        </p:nvGrpSpPr>
        <p:grpSpPr>
          <a:xfrm>
            <a:off x="0" y="-2"/>
            <a:ext cx="1524000" cy="381002"/>
            <a:chOff x="0" y="0"/>
            <a:chExt cx="1524000" cy="381001"/>
          </a:xfrm>
        </p:grpSpPr>
        <p:sp>
          <p:nvSpPr>
            <p:cNvPr id="129" name="Shape 129"/>
            <p:cNvSpPr/>
            <p:nvPr/>
          </p:nvSpPr>
          <p:spPr>
            <a:xfrm>
              <a:off x="0" y="-1"/>
              <a:ext cx="1524000" cy="381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344884" y="8064"/>
              <a:ext cx="834232" cy="364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24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Trace while Loop, cont.</a:t>
            </a:r>
          </a:p>
        </p:txBody>
      </p:sp>
      <p:sp>
        <p:nvSpPr>
          <p:cNvPr id="135" name="Shape 135"/>
          <p:cNvSpPr/>
          <p:nvPr/>
        </p:nvSpPr>
        <p:spPr>
          <a:xfrm>
            <a:off x="228600" y="1447799"/>
            <a:ext cx="5334000" cy="22807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int count = 0;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while (count &lt; 2) 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System.out.println("Welcome to Java!");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count++;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grpSp>
        <p:nvGrpSpPr>
          <p:cNvPr id="138" name="Group 138"/>
          <p:cNvGrpSpPr/>
          <p:nvPr/>
        </p:nvGrpSpPr>
        <p:grpSpPr>
          <a:xfrm>
            <a:off x="4867249" y="1219200"/>
            <a:ext cx="3929091" cy="1936751"/>
            <a:chOff x="0" y="0"/>
            <a:chExt cx="3929089" cy="1936750"/>
          </a:xfrm>
        </p:grpSpPr>
        <p:sp>
          <p:nvSpPr>
            <p:cNvPr id="136" name="Shape 136"/>
            <p:cNvSpPr/>
            <p:nvPr/>
          </p:nvSpPr>
          <p:spPr>
            <a:xfrm>
              <a:off x="-1" y="0"/>
              <a:ext cx="3929091" cy="1936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89" y="0"/>
                  </a:moveTo>
                  <a:cubicBezTo>
                    <a:pt x="3599" y="0"/>
                    <a:pt x="2147" y="528"/>
                    <a:pt x="2147" y="1180"/>
                  </a:cubicBezTo>
                  <a:lnTo>
                    <a:pt x="2147" y="5902"/>
                  </a:lnTo>
                  <a:cubicBezTo>
                    <a:pt x="2147" y="6554"/>
                    <a:pt x="3599" y="7082"/>
                    <a:pt x="5389" y="7082"/>
                  </a:cubicBezTo>
                  <a:lnTo>
                    <a:pt x="0" y="21600"/>
                  </a:lnTo>
                  <a:lnTo>
                    <a:pt x="10252" y="7082"/>
                  </a:lnTo>
                  <a:lnTo>
                    <a:pt x="18358" y="7082"/>
                  </a:lnTo>
                  <a:cubicBezTo>
                    <a:pt x="20148" y="7082"/>
                    <a:pt x="21600" y="6554"/>
                    <a:pt x="21600" y="5902"/>
                  </a:cubicBezTo>
                  <a:lnTo>
                    <a:pt x="21600" y="1180"/>
                  </a:lnTo>
                  <a:cubicBezTo>
                    <a:pt x="21600" y="528"/>
                    <a:pt x="20148" y="0"/>
                    <a:pt x="18358" y="0"/>
                  </a:cubicBezTo>
                  <a:lnTo>
                    <a:pt x="5389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20132" y="23252"/>
              <a:ext cx="3279374" cy="615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Increase count by 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 is 1 now</a:t>
              </a:r>
            </a:p>
          </p:txBody>
        </p:sp>
      </p:grpSp>
      <p:sp>
        <p:nvSpPr>
          <p:cNvPr id="139" name="Shape 139"/>
          <p:cNvSpPr/>
          <p:nvPr/>
        </p:nvSpPr>
        <p:spPr>
          <a:xfrm>
            <a:off x="309561" y="2968625"/>
            <a:ext cx="5105403" cy="384175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142" name="Group 142"/>
          <p:cNvGrpSpPr/>
          <p:nvPr/>
        </p:nvGrpSpPr>
        <p:grpSpPr>
          <a:xfrm>
            <a:off x="0" y="-2"/>
            <a:ext cx="1524000" cy="381002"/>
            <a:chOff x="0" y="0"/>
            <a:chExt cx="1524000" cy="381001"/>
          </a:xfrm>
        </p:grpSpPr>
        <p:sp>
          <p:nvSpPr>
            <p:cNvPr id="140" name="Shape 140"/>
            <p:cNvSpPr/>
            <p:nvPr/>
          </p:nvSpPr>
          <p:spPr>
            <a:xfrm>
              <a:off x="0" y="-1"/>
              <a:ext cx="1524000" cy="381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344884" y="8064"/>
              <a:ext cx="834232" cy="364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25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Trace while Loop, cont.</a:t>
            </a:r>
          </a:p>
        </p:txBody>
      </p:sp>
      <p:sp>
        <p:nvSpPr>
          <p:cNvPr id="146" name="Shape 146"/>
          <p:cNvSpPr/>
          <p:nvPr/>
        </p:nvSpPr>
        <p:spPr>
          <a:xfrm>
            <a:off x="228600" y="1447799"/>
            <a:ext cx="5334000" cy="22807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int count = 0;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while (count &lt; 2) 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System.out.println("Welcome to Java!");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count++;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grpSp>
        <p:nvGrpSpPr>
          <p:cNvPr id="149" name="Group 149"/>
          <p:cNvGrpSpPr/>
          <p:nvPr/>
        </p:nvGrpSpPr>
        <p:grpSpPr>
          <a:xfrm>
            <a:off x="4887890" y="1219199"/>
            <a:ext cx="3908450" cy="1011241"/>
            <a:chOff x="0" y="0"/>
            <a:chExt cx="3908448" cy="1011239"/>
          </a:xfrm>
        </p:grpSpPr>
        <p:sp>
          <p:nvSpPr>
            <p:cNvPr id="147" name="Shape 147"/>
            <p:cNvSpPr/>
            <p:nvPr/>
          </p:nvSpPr>
          <p:spPr>
            <a:xfrm>
              <a:off x="-1" y="-1"/>
              <a:ext cx="3908450" cy="101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04" y="0"/>
                  </a:moveTo>
                  <a:cubicBezTo>
                    <a:pt x="3504" y="0"/>
                    <a:pt x="2044" y="1012"/>
                    <a:pt x="2044" y="2261"/>
                  </a:cubicBezTo>
                  <a:lnTo>
                    <a:pt x="2044" y="11303"/>
                  </a:lnTo>
                  <a:cubicBezTo>
                    <a:pt x="2044" y="12551"/>
                    <a:pt x="3504" y="13564"/>
                    <a:pt x="5304" y="13564"/>
                  </a:cubicBezTo>
                  <a:lnTo>
                    <a:pt x="0" y="21600"/>
                  </a:lnTo>
                  <a:lnTo>
                    <a:pt x="10193" y="13564"/>
                  </a:lnTo>
                  <a:lnTo>
                    <a:pt x="18341" y="13564"/>
                  </a:lnTo>
                  <a:cubicBezTo>
                    <a:pt x="20141" y="13564"/>
                    <a:pt x="21600" y="12551"/>
                    <a:pt x="21600" y="11303"/>
                  </a:cubicBezTo>
                  <a:lnTo>
                    <a:pt x="21600" y="2261"/>
                  </a:lnTo>
                  <a:cubicBezTo>
                    <a:pt x="21600" y="1012"/>
                    <a:pt x="20141" y="0"/>
                    <a:pt x="18341" y="0"/>
                  </a:cubicBezTo>
                  <a:lnTo>
                    <a:pt x="5304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499490" y="23253"/>
              <a:ext cx="3279376" cy="615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(count &lt; 2) is still true since count is 1</a:t>
              </a:r>
            </a:p>
          </p:txBody>
        </p:sp>
      </p:grpSp>
      <p:sp>
        <p:nvSpPr>
          <p:cNvPr id="150" name="Shape 150"/>
          <p:cNvSpPr/>
          <p:nvPr/>
        </p:nvSpPr>
        <p:spPr>
          <a:xfrm>
            <a:off x="228600" y="2008186"/>
            <a:ext cx="5105403" cy="384177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153" name="Group 153"/>
          <p:cNvGrpSpPr/>
          <p:nvPr/>
        </p:nvGrpSpPr>
        <p:grpSpPr>
          <a:xfrm>
            <a:off x="0" y="-2"/>
            <a:ext cx="1524000" cy="381002"/>
            <a:chOff x="0" y="0"/>
            <a:chExt cx="1524000" cy="381001"/>
          </a:xfrm>
        </p:grpSpPr>
        <p:sp>
          <p:nvSpPr>
            <p:cNvPr id="151" name="Shape 151"/>
            <p:cNvSpPr/>
            <p:nvPr/>
          </p:nvSpPr>
          <p:spPr>
            <a:xfrm>
              <a:off x="0" y="-1"/>
              <a:ext cx="1524000" cy="381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344884" y="8064"/>
              <a:ext cx="834232" cy="364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26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Trace while Loop, cont.</a:t>
            </a:r>
          </a:p>
        </p:txBody>
      </p:sp>
      <p:sp>
        <p:nvSpPr>
          <p:cNvPr id="157" name="Shape 157"/>
          <p:cNvSpPr/>
          <p:nvPr/>
        </p:nvSpPr>
        <p:spPr>
          <a:xfrm>
            <a:off x="228600" y="1447799"/>
            <a:ext cx="5334000" cy="22807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int count = 0;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while (count &lt; 2) 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System.out.println("Welcome to Java!");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count++;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grpSp>
        <p:nvGrpSpPr>
          <p:cNvPr id="160" name="Group 160"/>
          <p:cNvGrpSpPr/>
          <p:nvPr/>
        </p:nvGrpSpPr>
        <p:grpSpPr>
          <a:xfrm>
            <a:off x="4927536" y="1219199"/>
            <a:ext cx="3868804" cy="1366841"/>
            <a:chOff x="0" y="0"/>
            <a:chExt cx="3868802" cy="1366839"/>
          </a:xfrm>
        </p:grpSpPr>
        <p:sp>
          <p:nvSpPr>
            <p:cNvPr id="158" name="Shape 158"/>
            <p:cNvSpPr/>
            <p:nvPr/>
          </p:nvSpPr>
          <p:spPr>
            <a:xfrm>
              <a:off x="-1" y="-1"/>
              <a:ext cx="3868805" cy="1366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37" y="0"/>
                  </a:moveTo>
                  <a:cubicBezTo>
                    <a:pt x="3318" y="0"/>
                    <a:pt x="1844" y="749"/>
                    <a:pt x="1844" y="1672"/>
                  </a:cubicBezTo>
                  <a:lnTo>
                    <a:pt x="1844" y="8362"/>
                  </a:lnTo>
                  <a:cubicBezTo>
                    <a:pt x="1844" y="9286"/>
                    <a:pt x="3318" y="10035"/>
                    <a:pt x="5137" y="10035"/>
                  </a:cubicBezTo>
                  <a:lnTo>
                    <a:pt x="0" y="21600"/>
                  </a:lnTo>
                  <a:lnTo>
                    <a:pt x="10076" y="10035"/>
                  </a:lnTo>
                  <a:lnTo>
                    <a:pt x="18307" y="10035"/>
                  </a:lnTo>
                  <a:cubicBezTo>
                    <a:pt x="20126" y="10035"/>
                    <a:pt x="21600" y="9286"/>
                    <a:pt x="21600" y="8362"/>
                  </a:cubicBezTo>
                  <a:lnTo>
                    <a:pt x="21600" y="1672"/>
                  </a:lnTo>
                  <a:cubicBezTo>
                    <a:pt x="21600" y="749"/>
                    <a:pt x="20126" y="0"/>
                    <a:pt x="18307" y="0"/>
                  </a:cubicBezTo>
                  <a:lnTo>
                    <a:pt x="5137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459846" y="23252"/>
              <a:ext cx="3279374" cy="3484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Print Welcome to Java</a:t>
              </a:r>
            </a:p>
          </p:txBody>
        </p:sp>
      </p:grpSp>
      <p:sp>
        <p:nvSpPr>
          <p:cNvPr id="161" name="Shape 161"/>
          <p:cNvSpPr/>
          <p:nvPr/>
        </p:nvSpPr>
        <p:spPr>
          <a:xfrm>
            <a:off x="309561" y="2438400"/>
            <a:ext cx="5105403" cy="384177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164" name="Group 164"/>
          <p:cNvGrpSpPr/>
          <p:nvPr/>
        </p:nvGrpSpPr>
        <p:grpSpPr>
          <a:xfrm>
            <a:off x="0" y="-2"/>
            <a:ext cx="1524000" cy="381002"/>
            <a:chOff x="0" y="0"/>
            <a:chExt cx="1524000" cy="381001"/>
          </a:xfrm>
        </p:grpSpPr>
        <p:sp>
          <p:nvSpPr>
            <p:cNvPr id="162" name="Shape 162"/>
            <p:cNvSpPr/>
            <p:nvPr/>
          </p:nvSpPr>
          <p:spPr>
            <a:xfrm>
              <a:off x="0" y="-1"/>
              <a:ext cx="1524000" cy="381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344884" y="8064"/>
              <a:ext cx="834232" cy="364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27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Trace while Loop, cont.</a:t>
            </a:r>
          </a:p>
        </p:txBody>
      </p:sp>
      <p:sp>
        <p:nvSpPr>
          <p:cNvPr id="168" name="Shape 168"/>
          <p:cNvSpPr/>
          <p:nvPr/>
        </p:nvSpPr>
        <p:spPr>
          <a:xfrm>
            <a:off x="228600" y="1447799"/>
            <a:ext cx="5334000" cy="22807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int count = 0;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while (count &lt; 2) 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System.out.println("Welcome to Java!");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count++;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grpSp>
        <p:nvGrpSpPr>
          <p:cNvPr id="171" name="Group 171"/>
          <p:cNvGrpSpPr/>
          <p:nvPr/>
        </p:nvGrpSpPr>
        <p:grpSpPr>
          <a:xfrm>
            <a:off x="4927536" y="1219199"/>
            <a:ext cx="3868804" cy="1854201"/>
            <a:chOff x="0" y="0"/>
            <a:chExt cx="3868802" cy="1854200"/>
          </a:xfrm>
        </p:grpSpPr>
        <p:sp>
          <p:nvSpPr>
            <p:cNvPr id="169" name="Shape 169"/>
            <p:cNvSpPr/>
            <p:nvPr/>
          </p:nvSpPr>
          <p:spPr>
            <a:xfrm>
              <a:off x="-1" y="-1"/>
              <a:ext cx="3868805" cy="185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37" y="0"/>
                  </a:moveTo>
                  <a:cubicBezTo>
                    <a:pt x="3318" y="0"/>
                    <a:pt x="1844" y="552"/>
                    <a:pt x="1844" y="1233"/>
                  </a:cubicBezTo>
                  <a:lnTo>
                    <a:pt x="1844" y="6164"/>
                  </a:lnTo>
                  <a:cubicBezTo>
                    <a:pt x="1844" y="6845"/>
                    <a:pt x="3318" y="7397"/>
                    <a:pt x="5137" y="7397"/>
                  </a:cubicBezTo>
                  <a:lnTo>
                    <a:pt x="0" y="21600"/>
                  </a:lnTo>
                  <a:lnTo>
                    <a:pt x="10076" y="7397"/>
                  </a:lnTo>
                  <a:lnTo>
                    <a:pt x="18307" y="7397"/>
                  </a:lnTo>
                  <a:cubicBezTo>
                    <a:pt x="20126" y="7397"/>
                    <a:pt x="21600" y="6845"/>
                    <a:pt x="21600" y="6164"/>
                  </a:cubicBezTo>
                  <a:lnTo>
                    <a:pt x="21600" y="1233"/>
                  </a:lnTo>
                  <a:cubicBezTo>
                    <a:pt x="21600" y="552"/>
                    <a:pt x="20126" y="0"/>
                    <a:pt x="18307" y="0"/>
                  </a:cubicBezTo>
                  <a:lnTo>
                    <a:pt x="5137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459846" y="23252"/>
              <a:ext cx="3279374" cy="615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Increase count by 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 is 2 now</a:t>
              </a:r>
            </a:p>
          </p:txBody>
        </p:sp>
      </p:grpSp>
      <p:sp>
        <p:nvSpPr>
          <p:cNvPr id="172" name="Shape 172"/>
          <p:cNvSpPr/>
          <p:nvPr/>
        </p:nvSpPr>
        <p:spPr>
          <a:xfrm>
            <a:off x="269875" y="2968625"/>
            <a:ext cx="5105400" cy="384175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175" name="Group 175"/>
          <p:cNvGrpSpPr/>
          <p:nvPr/>
        </p:nvGrpSpPr>
        <p:grpSpPr>
          <a:xfrm>
            <a:off x="0" y="-2"/>
            <a:ext cx="1524000" cy="381002"/>
            <a:chOff x="0" y="0"/>
            <a:chExt cx="1524000" cy="381001"/>
          </a:xfrm>
        </p:grpSpPr>
        <p:sp>
          <p:nvSpPr>
            <p:cNvPr id="173" name="Shape 173"/>
            <p:cNvSpPr/>
            <p:nvPr/>
          </p:nvSpPr>
          <p:spPr>
            <a:xfrm>
              <a:off x="0" y="-1"/>
              <a:ext cx="1524000" cy="381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44884" y="8064"/>
              <a:ext cx="834232" cy="364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28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Trace while Loop, cont.</a:t>
            </a:r>
          </a:p>
        </p:txBody>
      </p:sp>
      <p:sp>
        <p:nvSpPr>
          <p:cNvPr id="179" name="Shape 179"/>
          <p:cNvSpPr/>
          <p:nvPr/>
        </p:nvSpPr>
        <p:spPr>
          <a:xfrm>
            <a:off x="228600" y="1447799"/>
            <a:ext cx="5334000" cy="22807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int count = 0;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while (count &lt; 2) 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System.out.println("Welcome to Java!");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count++;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grpSp>
        <p:nvGrpSpPr>
          <p:cNvPr id="182" name="Group 182"/>
          <p:cNvGrpSpPr/>
          <p:nvPr/>
        </p:nvGrpSpPr>
        <p:grpSpPr>
          <a:xfrm>
            <a:off x="4779945" y="1201737"/>
            <a:ext cx="4021156" cy="1020764"/>
            <a:chOff x="0" y="0"/>
            <a:chExt cx="4021155" cy="1020763"/>
          </a:xfrm>
        </p:grpSpPr>
        <p:sp>
          <p:nvSpPr>
            <p:cNvPr id="180" name="Shape 180"/>
            <p:cNvSpPr/>
            <p:nvPr/>
          </p:nvSpPr>
          <p:spPr>
            <a:xfrm>
              <a:off x="0" y="-1"/>
              <a:ext cx="4021156" cy="1020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60" y="0"/>
                  </a:moveTo>
                  <a:cubicBezTo>
                    <a:pt x="4011" y="0"/>
                    <a:pt x="2592" y="1003"/>
                    <a:pt x="2592" y="2240"/>
                  </a:cubicBezTo>
                  <a:lnTo>
                    <a:pt x="2592" y="11198"/>
                  </a:lnTo>
                  <a:cubicBezTo>
                    <a:pt x="2592" y="12434"/>
                    <a:pt x="4011" y="13437"/>
                    <a:pt x="5760" y="13437"/>
                  </a:cubicBezTo>
                  <a:lnTo>
                    <a:pt x="0" y="21600"/>
                  </a:lnTo>
                  <a:lnTo>
                    <a:pt x="10512" y="13437"/>
                  </a:lnTo>
                  <a:lnTo>
                    <a:pt x="18432" y="13437"/>
                  </a:lnTo>
                  <a:cubicBezTo>
                    <a:pt x="20182" y="13437"/>
                    <a:pt x="21600" y="12434"/>
                    <a:pt x="21600" y="11198"/>
                  </a:cubicBezTo>
                  <a:lnTo>
                    <a:pt x="21600" y="2240"/>
                  </a:lnTo>
                  <a:cubicBezTo>
                    <a:pt x="21600" y="1003"/>
                    <a:pt x="20182" y="0"/>
                    <a:pt x="18432" y="0"/>
                  </a:cubicBezTo>
                  <a:lnTo>
                    <a:pt x="5760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12199" y="23253"/>
              <a:ext cx="3279375" cy="615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(count &lt; 2) is false since count is 2 now</a:t>
              </a:r>
            </a:p>
          </p:txBody>
        </p:sp>
      </p:grpSp>
      <p:sp>
        <p:nvSpPr>
          <p:cNvPr id="183" name="Shape 183"/>
          <p:cNvSpPr/>
          <p:nvPr/>
        </p:nvSpPr>
        <p:spPr>
          <a:xfrm>
            <a:off x="228600" y="2008186"/>
            <a:ext cx="5143503" cy="384177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186" name="Group 186"/>
          <p:cNvGrpSpPr/>
          <p:nvPr/>
        </p:nvGrpSpPr>
        <p:grpSpPr>
          <a:xfrm>
            <a:off x="0" y="-2"/>
            <a:ext cx="1524000" cy="381002"/>
            <a:chOff x="0" y="0"/>
            <a:chExt cx="1524000" cy="381001"/>
          </a:xfrm>
        </p:grpSpPr>
        <p:sp>
          <p:nvSpPr>
            <p:cNvPr id="184" name="Shape 184"/>
            <p:cNvSpPr/>
            <p:nvPr/>
          </p:nvSpPr>
          <p:spPr>
            <a:xfrm>
              <a:off x="0" y="-1"/>
              <a:ext cx="1524000" cy="381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344884" y="8064"/>
              <a:ext cx="834232" cy="364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29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Trace while Loop</a:t>
            </a:r>
          </a:p>
        </p:txBody>
      </p:sp>
      <p:sp>
        <p:nvSpPr>
          <p:cNvPr id="190" name="Shape 190"/>
          <p:cNvSpPr/>
          <p:nvPr/>
        </p:nvSpPr>
        <p:spPr>
          <a:xfrm>
            <a:off x="228600" y="1447800"/>
            <a:ext cx="5334000" cy="228077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int count = 0;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while (count &lt; 2) 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System.out.println("Welcome to Java!");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count++;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grpSp>
        <p:nvGrpSpPr>
          <p:cNvPr id="193" name="Group 193"/>
          <p:cNvGrpSpPr/>
          <p:nvPr/>
        </p:nvGrpSpPr>
        <p:grpSpPr>
          <a:xfrm>
            <a:off x="4759302" y="1201737"/>
            <a:ext cx="4041800" cy="2930526"/>
            <a:chOff x="0" y="0"/>
            <a:chExt cx="4041798" cy="2930525"/>
          </a:xfrm>
        </p:grpSpPr>
        <p:sp>
          <p:nvSpPr>
            <p:cNvPr id="191" name="Shape 191"/>
            <p:cNvSpPr/>
            <p:nvPr/>
          </p:nvSpPr>
          <p:spPr>
            <a:xfrm>
              <a:off x="-1" y="0"/>
              <a:ext cx="4041800" cy="2930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41" y="0"/>
                  </a:moveTo>
                  <a:cubicBezTo>
                    <a:pt x="4101" y="0"/>
                    <a:pt x="2689" y="349"/>
                    <a:pt x="2689" y="780"/>
                  </a:cubicBezTo>
                  <a:lnTo>
                    <a:pt x="2689" y="3900"/>
                  </a:lnTo>
                  <a:cubicBezTo>
                    <a:pt x="2689" y="4331"/>
                    <a:pt x="4101" y="4680"/>
                    <a:pt x="5841" y="4680"/>
                  </a:cubicBezTo>
                  <a:lnTo>
                    <a:pt x="0" y="21600"/>
                  </a:lnTo>
                  <a:lnTo>
                    <a:pt x="10569" y="4680"/>
                  </a:lnTo>
                  <a:lnTo>
                    <a:pt x="18448" y="4680"/>
                  </a:lnTo>
                  <a:cubicBezTo>
                    <a:pt x="20189" y="4680"/>
                    <a:pt x="21600" y="4331"/>
                    <a:pt x="21600" y="3900"/>
                  </a:cubicBezTo>
                  <a:lnTo>
                    <a:pt x="21600" y="780"/>
                  </a:lnTo>
                  <a:cubicBezTo>
                    <a:pt x="21600" y="349"/>
                    <a:pt x="20189" y="0"/>
                    <a:pt x="18448" y="0"/>
                  </a:cubicBezTo>
                  <a:lnTo>
                    <a:pt x="5841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32841" y="23253"/>
              <a:ext cx="3279374" cy="615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The loop exits. Execute the next statement after the loop.</a:t>
              </a:r>
            </a:p>
          </p:txBody>
        </p:sp>
      </p:grpSp>
      <p:sp>
        <p:nvSpPr>
          <p:cNvPr id="194" name="Shape 194"/>
          <p:cNvSpPr/>
          <p:nvPr/>
        </p:nvSpPr>
        <p:spPr>
          <a:xfrm>
            <a:off x="228600" y="3967162"/>
            <a:ext cx="5143503" cy="384177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197" name="Group 197"/>
          <p:cNvGrpSpPr/>
          <p:nvPr/>
        </p:nvGrpSpPr>
        <p:grpSpPr>
          <a:xfrm>
            <a:off x="0" y="-2"/>
            <a:ext cx="1524000" cy="381002"/>
            <a:chOff x="0" y="0"/>
            <a:chExt cx="1524000" cy="381001"/>
          </a:xfrm>
        </p:grpSpPr>
        <p:sp>
          <p:nvSpPr>
            <p:cNvPr id="195" name="Shape 195"/>
            <p:cNvSpPr/>
            <p:nvPr/>
          </p:nvSpPr>
          <p:spPr>
            <a:xfrm>
              <a:off x="0" y="-1"/>
              <a:ext cx="1524000" cy="381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344884" y="8064"/>
              <a:ext cx="834232" cy="364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9FE4FB3-6D32-4755-BB38-26E74520AEB5}" type="slidenum">
              <a:rPr lang="en-US" b="0" smtClean="0"/>
              <a:pPr/>
              <a:t>3</a:t>
            </a:fld>
            <a:endParaRPr lang="en-US" b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Primitive real (floating-point) types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57350"/>
            <a:ext cx="7772400" cy="436245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A float takes up 4 bytes of space</a:t>
            </a:r>
          </a:p>
          <a:p>
            <a:pPr lvl="1" eaLnBrk="1" hangingPunct="1"/>
            <a:r>
              <a:rPr lang="en-US" sz="2400" dirty="0" smtClean="0"/>
              <a:t>Has 6 decimal places of accuracy: 3.14159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A double takes up 8 bytes of space</a:t>
            </a:r>
          </a:p>
          <a:p>
            <a:pPr lvl="1" eaLnBrk="1" hangingPunct="1"/>
            <a:r>
              <a:rPr lang="en-US" sz="2400" dirty="0" smtClean="0"/>
              <a:t>Has 15 decimal places of accuracy: 3.14159265358979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Always use doubles</a:t>
            </a:r>
          </a:p>
          <a:p>
            <a:pPr lvl="1" eaLnBrk="1" hangingPunct="1"/>
            <a:r>
              <a:rPr lang="en-US" sz="2400" dirty="0" smtClean="0"/>
              <a:t>It will save you quite a headache!</a:t>
            </a:r>
          </a:p>
        </p:txBody>
      </p:sp>
    </p:spTree>
    <p:extLst>
      <p:ext uri="{BB962C8B-B14F-4D97-AF65-F5344CB8AC3E}">
        <p14:creationId xmlns:p14="http://schemas.microsoft.com/office/powerpoint/2010/main" val="283230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30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813816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3900">
                <a:solidFill>
                  <a:srgbClr val="FFFF99"/>
                </a:solidFill>
              </a:rPr>
              <a:t> Loops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8001000" cy="1981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for (</a:t>
            </a:r>
            <a:r>
              <a:rPr sz="2000" dirty="0">
                <a:solidFill>
                  <a:srgbClr val="FFFF00"/>
                </a:solidFill>
              </a:rPr>
              <a:t>initial-action</a:t>
            </a:r>
            <a:r>
              <a:rPr sz="2000" dirty="0">
                <a:solidFill>
                  <a:srgbClr val="FFFFFF"/>
                </a:solidFill>
              </a:rPr>
              <a:t>; </a:t>
            </a:r>
            <a:r>
              <a:rPr sz="2000" dirty="0">
                <a:solidFill>
                  <a:srgbClr val="FF0000"/>
                </a:solidFill>
              </a:rPr>
              <a:t>loop-continuation-condition</a:t>
            </a:r>
            <a:r>
              <a:rPr sz="2000" dirty="0">
                <a:solidFill>
                  <a:srgbClr val="FFFFFF"/>
                </a:solidFill>
              </a:rPr>
              <a:t>; </a:t>
            </a:r>
            <a:r>
              <a:rPr sz="2000" dirty="0">
                <a:solidFill>
                  <a:srgbClr val="FFFF00"/>
                </a:solidFill>
              </a:rPr>
              <a:t>action-after-each-iteration</a:t>
            </a:r>
            <a:r>
              <a:rPr sz="2000" dirty="0">
                <a:solidFill>
                  <a:srgbClr val="FFFFFF"/>
                </a:solidFill>
              </a:rPr>
              <a:t>) </a:t>
            </a:r>
            <a:endParaRPr lang="en-US" sz="2000" dirty="0" smtClean="0"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dirty="0" smtClean="0">
                <a:solidFill>
                  <a:srgbClr val="FFFFFF"/>
                </a:solidFill>
              </a:rPr>
              <a:t>{</a:t>
            </a:r>
            <a:endParaRPr sz="2000" dirty="0"/>
          </a:p>
          <a:p>
            <a:pPr lvl="0">
              <a:lnSpc>
                <a:spcPct val="9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   // loop body;</a:t>
            </a:r>
            <a:endParaRPr sz="2000" dirty="0"/>
          </a:p>
          <a:p>
            <a:pPr lvl="0">
              <a:lnSpc>
                <a:spcPct val="9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   Statement(s);</a:t>
            </a:r>
            <a:endParaRPr sz="2000" dirty="0"/>
          </a:p>
          <a:p>
            <a:pPr lvl="0">
              <a:lnSpc>
                <a:spcPct val="9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253" name="Shape 253"/>
          <p:cNvSpPr/>
          <p:nvPr/>
        </p:nvSpPr>
        <p:spPr>
          <a:xfrm>
            <a:off x="2286000" y="2285999"/>
            <a:ext cx="381001" cy="685803"/>
          </a:xfrm>
          <a:prstGeom prst="line">
            <a:avLst/>
          </a:prstGeom>
          <a:ln w="12700">
            <a:solidFill>
              <a:srgbClr val="FF0000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762000" y="3200400"/>
            <a:ext cx="7315200" cy="157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037" tIns="46037" rIns="46037" bIns="46037">
            <a:spAutoFit/>
          </a:bodyPr>
          <a:lstStyle/>
          <a:p>
            <a:pPr marL="342900" lvl="0" indent="-342900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i;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(i = 0; i &lt; 100; i++) {	 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24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</a:t>
            </a:r>
            <a:r>
              <a:rPr sz="24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("</a:t>
            </a:r>
            <a:r>
              <a:rPr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Welcome to Java!"); 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sp>
        <p:nvSpPr>
          <p:cNvPr id="255" name="Shape 255"/>
          <p:cNvSpPr/>
          <p:nvPr/>
        </p:nvSpPr>
        <p:spPr>
          <a:xfrm>
            <a:off x="5257800" y="2285999"/>
            <a:ext cx="838201" cy="685802"/>
          </a:xfrm>
          <a:prstGeom prst="line">
            <a:avLst/>
          </a:prstGeom>
          <a:ln w="12700">
            <a:solidFill>
              <a:srgbClr val="FF0000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31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Trace for Loop</a:t>
            </a:r>
          </a:p>
        </p:txBody>
      </p:sp>
      <p:sp>
        <p:nvSpPr>
          <p:cNvPr id="262" name="Shape 262"/>
          <p:cNvSpPr/>
          <p:nvPr/>
        </p:nvSpPr>
        <p:spPr>
          <a:xfrm>
            <a:off x="228600" y="1447800"/>
            <a:ext cx="5334000" cy="17015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int i;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for (i = 0; i &lt; 2; i++) {	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System.out.println(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   "Welcome to Java!");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sp>
        <p:nvSpPr>
          <p:cNvPr id="263" name="Shape 263"/>
          <p:cNvSpPr/>
          <p:nvPr/>
        </p:nvSpPr>
        <p:spPr>
          <a:xfrm>
            <a:off x="228600" y="1470025"/>
            <a:ext cx="5105400" cy="384175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266" name="Group 266"/>
          <p:cNvGrpSpPr/>
          <p:nvPr/>
        </p:nvGrpSpPr>
        <p:grpSpPr>
          <a:xfrm>
            <a:off x="2976551" y="1219200"/>
            <a:ext cx="5815026" cy="465138"/>
            <a:chOff x="0" y="0"/>
            <a:chExt cx="5815024" cy="465137"/>
          </a:xfrm>
        </p:grpSpPr>
        <p:sp>
          <p:nvSpPr>
            <p:cNvPr id="264" name="Shape 264"/>
            <p:cNvSpPr/>
            <p:nvPr/>
          </p:nvSpPr>
          <p:spPr>
            <a:xfrm>
              <a:off x="0" y="0"/>
              <a:ext cx="5815026" cy="465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61" y="0"/>
                  </a:moveTo>
                  <a:cubicBezTo>
                    <a:pt x="9453" y="0"/>
                    <a:pt x="8474" y="1331"/>
                    <a:pt x="8474" y="2973"/>
                  </a:cubicBezTo>
                  <a:lnTo>
                    <a:pt x="8474" y="10407"/>
                  </a:lnTo>
                  <a:lnTo>
                    <a:pt x="0" y="21600"/>
                  </a:lnTo>
                  <a:lnTo>
                    <a:pt x="8474" y="14867"/>
                  </a:lnTo>
                  <a:cubicBezTo>
                    <a:pt x="8474" y="16509"/>
                    <a:pt x="9453" y="17840"/>
                    <a:pt x="10661" y="17840"/>
                  </a:cubicBezTo>
                  <a:lnTo>
                    <a:pt x="19412" y="17840"/>
                  </a:lnTo>
                  <a:cubicBezTo>
                    <a:pt x="20621" y="17840"/>
                    <a:pt x="21600" y="16509"/>
                    <a:pt x="21600" y="14867"/>
                  </a:cubicBezTo>
                  <a:lnTo>
                    <a:pt x="21600" y="2973"/>
                  </a:lnTo>
                  <a:cubicBezTo>
                    <a:pt x="21600" y="1331"/>
                    <a:pt x="20621" y="0"/>
                    <a:pt x="19412" y="0"/>
                  </a:cubicBezTo>
                  <a:lnTo>
                    <a:pt x="10661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410656" y="14068"/>
              <a:ext cx="3274961" cy="348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Declare i</a:t>
              </a:r>
            </a:p>
          </p:txBody>
        </p:sp>
      </p:grpSp>
      <p:grpSp>
        <p:nvGrpSpPr>
          <p:cNvPr id="269" name="Group 269"/>
          <p:cNvGrpSpPr/>
          <p:nvPr/>
        </p:nvGrpSpPr>
        <p:grpSpPr>
          <a:xfrm>
            <a:off x="0" y="-2"/>
            <a:ext cx="1524000" cy="381002"/>
            <a:chOff x="0" y="0"/>
            <a:chExt cx="1524000" cy="381001"/>
          </a:xfrm>
        </p:grpSpPr>
        <p:sp>
          <p:nvSpPr>
            <p:cNvPr id="267" name="Shape 267"/>
            <p:cNvSpPr/>
            <p:nvPr/>
          </p:nvSpPr>
          <p:spPr>
            <a:xfrm>
              <a:off x="0" y="-1"/>
              <a:ext cx="1524000" cy="381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344884" y="8064"/>
              <a:ext cx="834232" cy="364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32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Trace for Loop, cont.</a:t>
            </a:r>
          </a:p>
        </p:txBody>
      </p:sp>
      <p:sp>
        <p:nvSpPr>
          <p:cNvPr id="273" name="Shape 273"/>
          <p:cNvSpPr/>
          <p:nvPr/>
        </p:nvSpPr>
        <p:spPr>
          <a:xfrm>
            <a:off x="228600" y="1447800"/>
            <a:ext cx="5334000" cy="17015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int i;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for (i = 0; i &lt; 2; i++) {	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System.out.println(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   "Welcome to Java!");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sp>
        <p:nvSpPr>
          <p:cNvPr id="274" name="Shape 274"/>
          <p:cNvSpPr/>
          <p:nvPr/>
        </p:nvSpPr>
        <p:spPr>
          <a:xfrm>
            <a:off x="685800" y="1901825"/>
            <a:ext cx="654052" cy="307975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277" name="Group 277"/>
          <p:cNvGrpSpPr/>
          <p:nvPr/>
        </p:nvGrpSpPr>
        <p:grpSpPr>
          <a:xfrm>
            <a:off x="1369992" y="1219199"/>
            <a:ext cx="7421584" cy="688976"/>
            <a:chOff x="0" y="0"/>
            <a:chExt cx="7421582" cy="688975"/>
          </a:xfrm>
        </p:grpSpPr>
        <p:sp>
          <p:nvSpPr>
            <p:cNvPr id="275" name="Shape 275"/>
            <p:cNvSpPr/>
            <p:nvPr/>
          </p:nvSpPr>
          <p:spPr>
            <a:xfrm>
              <a:off x="-1" y="-1"/>
              <a:ext cx="7421584" cy="688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29" y="0"/>
                  </a:moveTo>
                  <a:cubicBezTo>
                    <a:pt x="12083" y="0"/>
                    <a:pt x="11315" y="1486"/>
                    <a:pt x="11315" y="3318"/>
                  </a:cubicBezTo>
                  <a:lnTo>
                    <a:pt x="11315" y="11613"/>
                  </a:lnTo>
                  <a:lnTo>
                    <a:pt x="0" y="21600"/>
                  </a:lnTo>
                  <a:lnTo>
                    <a:pt x="11315" y="16590"/>
                  </a:lnTo>
                  <a:cubicBezTo>
                    <a:pt x="11315" y="18422"/>
                    <a:pt x="12083" y="19908"/>
                    <a:pt x="13029" y="19908"/>
                  </a:cubicBezTo>
                  <a:lnTo>
                    <a:pt x="19886" y="19908"/>
                  </a:lnTo>
                  <a:cubicBezTo>
                    <a:pt x="20833" y="19908"/>
                    <a:pt x="21600" y="18422"/>
                    <a:pt x="21600" y="16590"/>
                  </a:cubicBezTo>
                  <a:lnTo>
                    <a:pt x="21600" y="3318"/>
                  </a:lnTo>
                  <a:cubicBezTo>
                    <a:pt x="21600" y="1486"/>
                    <a:pt x="20833" y="0"/>
                    <a:pt x="19886" y="0"/>
                  </a:cubicBezTo>
                  <a:lnTo>
                    <a:pt x="13029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4017215" y="23253"/>
              <a:ext cx="3274960" cy="6151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Execute initializer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 is now 0</a:t>
              </a:r>
            </a:p>
          </p:txBody>
        </p:sp>
      </p:grpSp>
      <p:grpSp>
        <p:nvGrpSpPr>
          <p:cNvPr id="280" name="Group 280"/>
          <p:cNvGrpSpPr/>
          <p:nvPr/>
        </p:nvGrpSpPr>
        <p:grpSpPr>
          <a:xfrm>
            <a:off x="0" y="-2"/>
            <a:ext cx="1524000" cy="381002"/>
            <a:chOff x="0" y="0"/>
            <a:chExt cx="1524000" cy="381001"/>
          </a:xfrm>
        </p:grpSpPr>
        <p:sp>
          <p:nvSpPr>
            <p:cNvPr id="278" name="Shape 278"/>
            <p:cNvSpPr/>
            <p:nvPr/>
          </p:nvSpPr>
          <p:spPr>
            <a:xfrm>
              <a:off x="0" y="-1"/>
              <a:ext cx="1524000" cy="381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344884" y="8064"/>
              <a:ext cx="834232" cy="364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33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Trace for Loop, cont.</a:t>
            </a:r>
          </a:p>
        </p:txBody>
      </p:sp>
      <p:sp>
        <p:nvSpPr>
          <p:cNvPr id="284" name="Shape 284"/>
          <p:cNvSpPr/>
          <p:nvPr/>
        </p:nvSpPr>
        <p:spPr>
          <a:xfrm>
            <a:off x="228600" y="1447799"/>
            <a:ext cx="5418138" cy="13586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int i;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for (i = 0; i &lt; 2; i++) {	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System.out.println( "Welcome to Java!");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sp>
        <p:nvSpPr>
          <p:cNvPr id="285" name="Shape 285"/>
          <p:cNvSpPr/>
          <p:nvPr/>
        </p:nvSpPr>
        <p:spPr>
          <a:xfrm>
            <a:off x="1447800" y="1905000"/>
            <a:ext cx="654052" cy="307975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288" name="Group 288"/>
          <p:cNvGrpSpPr/>
          <p:nvPr/>
        </p:nvGrpSpPr>
        <p:grpSpPr>
          <a:xfrm>
            <a:off x="2028743" y="1163637"/>
            <a:ext cx="6615196" cy="803286"/>
            <a:chOff x="0" y="0"/>
            <a:chExt cx="6615195" cy="803285"/>
          </a:xfrm>
        </p:grpSpPr>
        <p:sp>
          <p:nvSpPr>
            <p:cNvPr id="286" name="Shape 286"/>
            <p:cNvSpPr/>
            <p:nvPr/>
          </p:nvSpPr>
          <p:spPr>
            <a:xfrm>
              <a:off x="-1" y="-1"/>
              <a:ext cx="6615197" cy="80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85" y="0"/>
                  </a:moveTo>
                  <a:cubicBezTo>
                    <a:pt x="10922" y="0"/>
                    <a:pt x="10061" y="1462"/>
                    <a:pt x="10061" y="3266"/>
                  </a:cubicBezTo>
                  <a:lnTo>
                    <a:pt x="10061" y="11430"/>
                  </a:lnTo>
                  <a:lnTo>
                    <a:pt x="0" y="21600"/>
                  </a:lnTo>
                  <a:lnTo>
                    <a:pt x="10061" y="16328"/>
                  </a:lnTo>
                  <a:cubicBezTo>
                    <a:pt x="10061" y="18131"/>
                    <a:pt x="10922" y="19593"/>
                    <a:pt x="11985" y="19593"/>
                  </a:cubicBezTo>
                  <a:lnTo>
                    <a:pt x="19677" y="19593"/>
                  </a:lnTo>
                  <a:cubicBezTo>
                    <a:pt x="20739" y="19593"/>
                    <a:pt x="21600" y="18131"/>
                    <a:pt x="21600" y="16328"/>
                  </a:cubicBezTo>
                  <a:lnTo>
                    <a:pt x="21600" y="3266"/>
                  </a:lnTo>
                  <a:cubicBezTo>
                    <a:pt x="21600" y="1462"/>
                    <a:pt x="20739" y="0"/>
                    <a:pt x="19677" y="0"/>
                  </a:cubicBezTo>
                  <a:lnTo>
                    <a:pt x="11985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210827" y="26683"/>
              <a:ext cx="3274961" cy="615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(i &lt; 2) is true 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since i is 0</a:t>
              </a:r>
            </a:p>
          </p:txBody>
        </p:sp>
      </p:grpSp>
      <p:grpSp>
        <p:nvGrpSpPr>
          <p:cNvPr id="291" name="Group 291"/>
          <p:cNvGrpSpPr/>
          <p:nvPr/>
        </p:nvGrpSpPr>
        <p:grpSpPr>
          <a:xfrm>
            <a:off x="0" y="-2"/>
            <a:ext cx="1524000" cy="381002"/>
            <a:chOff x="0" y="0"/>
            <a:chExt cx="1524000" cy="381001"/>
          </a:xfrm>
        </p:grpSpPr>
        <p:sp>
          <p:nvSpPr>
            <p:cNvPr id="289" name="Shape 289"/>
            <p:cNvSpPr/>
            <p:nvPr/>
          </p:nvSpPr>
          <p:spPr>
            <a:xfrm>
              <a:off x="0" y="-1"/>
              <a:ext cx="1524000" cy="381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344884" y="8064"/>
              <a:ext cx="834232" cy="364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34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Trace for Loop, cont.</a:t>
            </a:r>
          </a:p>
        </p:txBody>
      </p:sp>
      <p:sp>
        <p:nvSpPr>
          <p:cNvPr id="295" name="Shape 295"/>
          <p:cNvSpPr/>
          <p:nvPr/>
        </p:nvSpPr>
        <p:spPr>
          <a:xfrm>
            <a:off x="228600" y="1447799"/>
            <a:ext cx="5334000" cy="13586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int i;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for (i = 0; i &lt; 2; i++) {	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System.out.println("Welcome to Java!");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sp>
        <p:nvSpPr>
          <p:cNvPr id="296" name="Shape 296"/>
          <p:cNvSpPr/>
          <p:nvPr/>
        </p:nvSpPr>
        <p:spPr>
          <a:xfrm>
            <a:off x="381000" y="2209800"/>
            <a:ext cx="5030788" cy="307975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299" name="Group 299"/>
          <p:cNvGrpSpPr/>
          <p:nvPr/>
        </p:nvGrpSpPr>
        <p:grpSpPr>
          <a:xfrm>
            <a:off x="4437109" y="1163636"/>
            <a:ext cx="4206830" cy="1138247"/>
            <a:chOff x="0" y="0"/>
            <a:chExt cx="4206829" cy="1138245"/>
          </a:xfrm>
        </p:grpSpPr>
        <p:sp>
          <p:nvSpPr>
            <p:cNvPr id="297" name="Shape 297"/>
            <p:cNvSpPr/>
            <p:nvPr/>
          </p:nvSpPr>
          <p:spPr>
            <a:xfrm>
              <a:off x="0" y="-1"/>
              <a:ext cx="4206830" cy="1138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80" y="0"/>
                  </a:moveTo>
                  <a:cubicBezTo>
                    <a:pt x="4810" y="0"/>
                    <a:pt x="3456" y="544"/>
                    <a:pt x="3456" y="1215"/>
                  </a:cubicBezTo>
                  <a:lnTo>
                    <a:pt x="3456" y="6075"/>
                  </a:lnTo>
                  <a:cubicBezTo>
                    <a:pt x="3456" y="6746"/>
                    <a:pt x="4810" y="7290"/>
                    <a:pt x="6480" y="7290"/>
                  </a:cubicBezTo>
                  <a:lnTo>
                    <a:pt x="0" y="21600"/>
                  </a:lnTo>
                  <a:lnTo>
                    <a:pt x="11016" y="7290"/>
                  </a:lnTo>
                  <a:lnTo>
                    <a:pt x="18576" y="7290"/>
                  </a:lnTo>
                  <a:cubicBezTo>
                    <a:pt x="20246" y="7290"/>
                    <a:pt x="21600" y="6746"/>
                    <a:pt x="21600" y="6075"/>
                  </a:cubicBezTo>
                  <a:lnTo>
                    <a:pt x="21600" y="1215"/>
                  </a:lnTo>
                  <a:cubicBezTo>
                    <a:pt x="21600" y="544"/>
                    <a:pt x="20246" y="0"/>
                    <a:pt x="18576" y="0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802461" y="14068"/>
              <a:ext cx="3274961" cy="348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Print Welcome to Java</a:t>
              </a:r>
            </a:p>
          </p:txBody>
        </p:sp>
      </p:grpSp>
      <p:grpSp>
        <p:nvGrpSpPr>
          <p:cNvPr id="302" name="Group 302"/>
          <p:cNvGrpSpPr/>
          <p:nvPr/>
        </p:nvGrpSpPr>
        <p:grpSpPr>
          <a:xfrm>
            <a:off x="0" y="-2"/>
            <a:ext cx="1524000" cy="381002"/>
            <a:chOff x="0" y="0"/>
            <a:chExt cx="1524000" cy="381001"/>
          </a:xfrm>
        </p:grpSpPr>
        <p:sp>
          <p:nvSpPr>
            <p:cNvPr id="300" name="Shape 300"/>
            <p:cNvSpPr/>
            <p:nvPr/>
          </p:nvSpPr>
          <p:spPr>
            <a:xfrm>
              <a:off x="0" y="-1"/>
              <a:ext cx="1524000" cy="381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44884" y="8064"/>
              <a:ext cx="834232" cy="364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35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Trace for Loop, cont.</a:t>
            </a:r>
          </a:p>
        </p:txBody>
      </p:sp>
      <p:sp>
        <p:nvSpPr>
          <p:cNvPr id="306" name="Shape 306"/>
          <p:cNvSpPr/>
          <p:nvPr/>
        </p:nvSpPr>
        <p:spPr>
          <a:xfrm>
            <a:off x="228600" y="1447799"/>
            <a:ext cx="5334000" cy="13586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int i;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for (i = 0; i &lt; 2; i++) {	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System.out.println("Welcome to Java!");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sp>
        <p:nvSpPr>
          <p:cNvPr id="307" name="Shape 307"/>
          <p:cNvSpPr/>
          <p:nvPr/>
        </p:nvSpPr>
        <p:spPr>
          <a:xfrm>
            <a:off x="2133600" y="1892300"/>
            <a:ext cx="461963" cy="307975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310" name="Group 310"/>
          <p:cNvGrpSpPr/>
          <p:nvPr/>
        </p:nvGrpSpPr>
        <p:grpSpPr>
          <a:xfrm>
            <a:off x="2771816" y="1163637"/>
            <a:ext cx="5872124" cy="742969"/>
            <a:chOff x="0" y="0"/>
            <a:chExt cx="5872122" cy="742968"/>
          </a:xfrm>
        </p:grpSpPr>
        <p:sp>
          <p:nvSpPr>
            <p:cNvPr id="308" name="Shape 308"/>
            <p:cNvSpPr/>
            <p:nvPr/>
          </p:nvSpPr>
          <p:spPr>
            <a:xfrm>
              <a:off x="-1" y="-1"/>
              <a:ext cx="5872124" cy="742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8" y="0"/>
                  </a:moveTo>
                  <a:cubicBezTo>
                    <a:pt x="9571" y="0"/>
                    <a:pt x="8601" y="1581"/>
                    <a:pt x="8601" y="3531"/>
                  </a:cubicBezTo>
                  <a:lnTo>
                    <a:pt x="8601" y="12357"/>
                  </a:lnTo>
                  <a:lnTo>
                    <a:pt x="0" y="21600"/>
                  </a:lnTo>
                  <a:lnTo>
                    <a:pt x="8601" y="17653"/>
                  </a:lnTo>
                  <a:cubicBezTo>
                    <a:pt x="8601" y="19603"/>
                    <a:pt x="9571" y="21184"/>
                    <a:pt x="10768" y="21184"/>
                  </a:cubicBezTo>
                  <a:lnTo>
                    <a:pt x="19434" y="21184"/>
                  </a:lnTo>
                  <a:cubicBezTo>
                    <a:pt x="20630" y="21184"/>
                    <a:pt x="21600" y="19603"/>
                    <a:pt x="21600" y="17653"/>
                  </a:cubicBezTo>
                  <a:lnTo>
                    <a:pt x="21600" y="3531"/>
                  </a:lnTo>
                  <a:cubicBezTo>
                    <a:pt x="21600" y="1581"/>
                    <a:pt x="20630" y="0"/>
                    <a:pt x="19434" y="0"/>
                  </a:cubicBezTo>
                  <a:lnTo>
                    <a:pt x="10768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467753" y="26683"/>
              <a:ext cx="3274961" cy="615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Execute adjustment statement 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 now is 1</a:t>
              </a:r>
            </a:p>
          </p:txBody>
        </p:sp>
      </p:grpSp>
      <p:grpSp>
        <p:nvGrpSpPr>
          <p:cNvPr id="313" name="Group 313"/>
          <p:cNvGrpSpPr/>
          <p:nvPr/>
        </p:nvGrpSpPr>
        <p:grpSpPr>
          <a:xfrm>
            <a:off x="0" y="-2"/>
            <a:ext cx="1524000" cy="381002"/>
            <a:chOff x="0" y="0"/>
            <a:chExt cx="1524000" cy="381001"/>
          </a:xfrm>
        </p:grpSpPr>
        <p:sp>
          <p:nvSpPr>
            <p:cNvPr id="311" name="Shape 311"/>
            <p:cNvSpPr/>
            <p:nvPr/>
          </p:nvSpPr>
          <p:spPr>
            <a:xfrm>
              <a:off x="0" y="-1"/>
              <a:ext cx="1524000" cy="381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344884" y="8064"/>
              <a:ext cx="834232" cy="364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36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316" name="Shape 316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Trace for Loop, cont.</a:t>
            </a:r>
          </a:p>
        </p:txBody>
      </p:sp>
      <p:sp>
        <p:nvSpPr>
          <p:cNvPr id="317" name="Shape 317"/>
          <p:cNvSpPr/>
          <p:nvPr/>
        </p:nvSpPr>
        <p:spPr>
          <a:xfrm>
            <a:off x="228600" y="1447799"/>
            <a:ext cx="5334000" cy="13586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int i;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for (i = 0; i &lt; 2; i++) {	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System.out.println("Welcome to Java!");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sp>
        <p:nvSpPr>
          <p:cNvPr id="318" name="Shape 318"/>
          <p:cNvSpPr/>
          <p:nvPr/>
        </p:nvSpPr>
        <p:spPr>
          <a:xfrm>
            <a:off x="1404935" y="1901825"/>
            <a:ext cx="728665" cy="307975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321" name="Group 321"/>
          <p:cNvGrpSpPr/>
          <p:nvPr/>
        </p:nvGrpSpPr>
        <p:grpSpPr>
          <a:xfrm>
            <a:off x="2203467" y="1163637"/>
            <a:ext cx="6440473" cy="742969"/>
            <a:chOff x="0" y="0"/>
            <a:chExt cx="6440471" cy="742968"/>
          </a:xfrm>
        </p:grpSpPr>
        <p:sp>
          <p:nvSpPr>
            <p:cNvPr id="319" name="Shape 319"/>
            <p:cNvSpPr/>
            <p:nvPr/>
          </p:nvSpPr>
          <p:spPr>
            <a:xfrm>
              <a:off x="-1" y="-1"/>
              <a:ext cx="6440473" cy="742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4" y="0"/>
                  </a:moveTo>
                  <a:cubicBezTo>
                    <a:pt x="10633" y="0"/>
                    <a:pt x="9748" y="1581"/>
                    <a:pt x="9748" y="3531"/>
                  </a:cubicBezTo>
                  <a:lnTo>
                    <a:pt x="9748" y="12357"/>
                  </a:lnTo>
                  <a:lnTo>
                    <a:pt x="0" y="21600"/>
                  </a:lnTo>
                  <a:lnTo>
                    <a:pt x="9748" y="17653"/>
                  </a:lnTo>
                  <a:cubicBezTo>
                    <a:pt x="9748" y="19603"/>
                    <a:pt x="10633" y="21184"/>
                    <a:pt x="11724" y="21184"/>
                  </a:cubicBezTo>
                  <a:lnTo>
                    <a:pt x="19625" y="21184"/>
                  </a:lnTo>
                  <a:cubicBezTo>
                    <a:pt x="20716" y="21184"/>
                    <a:pt x="21600" y="19603"/>
                    <a:pt x="21600" y="17653"/>
                  </a:cubicBezTo>
                  <a:lnTo>
                    <a:pt x="21600" y="3531"/>
                  </a:lnTo>
                  <a:cubicBezTo>
                    <a:pt x="21600" y="1581"/>
                    <a:pt x="20716" y="0"/>
                    <a:pt x="19625" y="0"/>
                  </a:cubicBezTo>
                  <a:lnTo>
                    <a:pt x="11724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3036102" y="26683"/>
              <a:ext cx="3274961" cy="615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(i &lt; 2) is still true  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since i is 1</a:t>
              </a:r>
            </a:p>
          </p:txBody>
        </p:sp>
      </p:grpSp>
      <p:grpSp>
        <p:nvGrpSpPr>
          <p:cNvPr id="324" name="Group 324"/>
          <p:cNvGrpSpPr/>
          <p:nvPr/>
        </p:nvGrpSpPr>
        <p:grpSpPr>
          <a:xfrm>
            <a:off x="0" y="-2"/>
            <a:ext cx="1524000" cy="381002"/>
            <a:chOff x="0" y="0"/>
            <a:chExt cx="1524000" cy="381001"/>
          </a:xfrm>
        </p:grpSpPr>
        <p:sp>
          <p:nvSpPr>
            <p:cNvPr id="322" name="Shape 322"/>
            <p:cNvSpPr/>
            <p:nvPr/>
          </p:nvSpPr>
          <p:spPr>
            <a:xfrm>
              <a:off x="0" y="-1"/>
              <a:ext cx="1524000" cy="381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344884" y="8064"/>
              <a:ext cx="834232" cy="364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37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Trace for Loop, cont.</a:t>
            </a:r>
          </a:p>
        </p:txBody>
      </p:sp>
      <p:sp>
        <p:nvSpPr>
          <p:cNvPr id="328" name="Shape 328"/>
          <p:cNvSpPr/>
          <p:nvPr/>
        </p:nvSpPr>
        <p:spPr>
          <a:xfrm>
            <a:off x="228600" y="1447799"/>
            <a:ext cx="5334000" cy="13586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int i;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for (i = 0; i &lt; 2; i++) {	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System.out.println("Welcome to Java!");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sp>
        <p:nvSpPr>
          <p:cNvPr id="329" name="Shape 329"/>
          <p:cNvSpPr/>
          <p:nvPr/>
        </p:nvSpPr>
        <p:spPr>
          <a:xfrm>
            <a:off x="381000" y="2209800"/>
            <a:ext cx="4992688" cy="307975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332" name="Group 332"/>
          <p:cNvGrpSpPr/>
          <p:nvPr/>
        </p:nvGrpSpPr>
        <p:grpSpPr>
          <a:xfrm>
            <a:off x="4122668" y="1163636"/>
            <a:ext cx="4521271" cy="1179526"/>
            <a:chOff x="0" y="0"/>
            <a:chExt cx="4521270" cy="1179524"/>
          </a:xfrm>
        </p:grpSpPr>
        <p:sp>
          <p:nvSpPr>
            <p:cNvPr id="330" name="Shape 330"/>
            <p:cNvSpPr/>
            <p:nvPr/>
          </p:nvSpPr>
          <p:spPr>
            <a:xfrm>
              <a:off x="-1" y="-1"/>
              <a:ext cx="4521272" cy="117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31" y="0"/>
                  </a:moveTo>
                  <a:cubicBezTo>
                    <a:pt x="5977" y="0"/>
                    <a:pt x="4718" y="996"/>
                    <a:pt x="4718" y="2224"/>
                  </a:cubicBezTo>
                  <a:lnTo>
                    <a:pt x="4718" y="11120"/>
                  </a:lnTo>
                  <a:cubicBezTo>
                    <a:pt x="4718" y="12348"/>
                    <a:pt x="5977" y="13344"/>
                    <a:pt x="7531" y="13344"/>
                  </a:cubicBezTo>
                  <a:lnTo>
                    <a:pt x="0" y="21600"/>
                  </a:lnTo>
                  <a:lnTo>
                    <a:pt x="11752" y="13344"/>
                  </a:lnTo>
                  <a:lnTo>
                    <a:pt x="18786" y="13344"/>
                  </a:lnTo>
                  <a:cubicBezTo>
                    <a:pt x="20340" y="13344"/>
                    <a:pt x="21600" y="12348"/>
                    <a:pt x="21600" y="11120"/>
                  </a:cubicBezTo>
                  <a:lnTo>
                    <a:pt x="21600" y="2224"/>
                  </a:lnTo>
                  <a:cubicBezTo>
                    <a:pt x="21600" y="996"/>
                    <a:pt x="20340" y="0"/>
                    <a:pt x="18786" y="0"/>
                  </a:cubicBezTo>
                  <a:lnTo>
                    <a:pt x="7531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1116902" y="26682"/>
              <a:ext cx="3274961" cy="3484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Print Welcome to Java</a:t>
              </a:r>
            </a:p>
          </p:txBody>
        </p:sp>
      </p:grpSp>
      <p:grpSp>
        <p:nvGrpSpPr>
          <p:cNvPr id="335" name="Group 335"/>
          <p:cNvGrpSpPr/>
          <p:nvPr/>
        </p:nvGrpSpPr>
        <p:grpSpPr>
          <a:xfrm>
            <a:off x="0" y="-2"/>
            <a:ext cx="1524000" cy="381002"/>
            <a:chOff x="0" y="0"/>
            <a:chExt cx="1524000" cy="381001"/>
          </a:xfrm>
        </p:grpSpPr>
        <p:sp>
          <p:nvSpPr>
            <p:cNvPr id="333" name="Shape 333"/>
            <p:cNvSpPr/>
            <p:nvPr/>
          </p:nvSpPr>
          <p:spPr>
            <a:xfrm>
              <a:off x="0" y="-1"/>
              <a:ext cx="1524000" cy="381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344884" y="8064"/>
              <a:ext cx="834232" cy="364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38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Trace for Loop, cont.</a:t>
            </a:r>
          </a:p>
        </p:txBody>
      </p:sp>
      <p:sp>
        <p:nvSpPr>
          <p:cNvPr id="339" name="Shape 339"/>
          <p:cNvSpPr/>
          <p:nvPr/>
        </p:nvSpPr>
        <p:spPr>
          <a:xfrm>
            <a:off x="228600" y="1447799"/>
            <a:ext cx="5334000" cy="13586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int i;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for (i = 0; i &lt; 2; i++) {	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System.out.println("Welcome to Java!");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sp>
        <p:nvSpPr>
          <p:cNvPr id="340" name="Shape 340"/>
          <p:cNvSpPr/>
          <p:nvPr/>
        </p:nvSpPr>
        <p:spPr>
          <a:xfrm>
            <a:off x="2205037" y="1892300"/>
            <a:ext cx="461963" cy="307975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343" name="Group 343"/>
          <p:cNvGrpSpPr/>
          <p:nvPr/>
        </p:nvGrpSpPr>
        <p:grpSpPr>
          <a:xfrm>
            <a:off x="2771816" y="1163637"/>
            <a:ext cx="5872124" cy="742969"/>
            <a:chOff x="0" y="0"/>
            <a:chExt cx="5872122" cy="742968"/>
          </a:xfrm>
        </p:grpSpPr>
        <p:sp>
          <p:nvSpPr>
            <p:cNvPr id="341" name="Shape 341"/>
            <p:cNvSpPr/>
            <p:nvPr/>
          </p:nvSpPr>
          <p:spPr>
            <a:xfrm>
              <a:off x="-1" y="-1"/>
              <a:ext cx="5872124" cy="742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8" y="0"/>
                  </a:moveTo>
                  <a:cubicBezTo>
                    <a:pt x="9571" y="0"/>
                    <a:pt x="8601" y="1581"/>
                    <a:pt x="8601" y="3531"/>
                  </a:cubicBezTo>
                  <a:lnTo>
                    <a:pt x="8601" y="12357"/>
                  </a:lnTo>
                  <a:lnTo>
                    <a:pt x="0" y="21600"/>
                  </a:lnTo>
                  <a:lnTo>
                    <a:pt x="8601" y="17653"/>
                  </a:lnTo>
                  <a:cubicBezTo>
                    <a:pt x="8601" y="19603"/>
                    <a:pt x="9571" y="21184"/>
                    <a:pt x="10768" y="21184"/>
                  </a:cubicBezTo>
                  <a:lnTo>
                    <a:pt x="19434" y="21184"/>
                  </a:lnTo>
                  <a:cubicBezTo>
                    <a:pt x="20630" y="21184"/>
                    <a:pt x="21600" y="19603"/>
                    <a:pt x="21600" y="17653"/>
                  </a:cubicBezTo>
                  <a:lnTo>
                    <a:pt x="21600" y="3531"/>
                  </a:lnTo>
                  <a:cubicBezTo>
                    <a:pt x="21600" y="1581"/>
                    <a:pt x="20630" y="0"/>
                    <a:pt x="19434" y="0"/>
                  </a:cubicBezTo>
                  <a:lnTo>
                    <a:pt x="10768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467753" y="26683"/>
              <a:ext cx="3274961" cy="615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Execute adjustment statement 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 now is 2</a:t>
              </a:r>
            </a:p>
          </p:txBody>
        </p:sp>
      </p:grpSp>
      <p:grpSp>
        <p:nvGrpSpPr>
          <p:cNvPr id="346" name="Group 346"/>
          <p:cNvGrpSpPr/>
          <p:nvPr/>
        </p:nvGrpSpPr>
        <p:grpSpPr>
          <a:xfrm>
            <a:off x="0" y="-2"/>
            <a:ext cx="1524000" cy="381002"/>
            <a:chOff x="0" y="0"/>
            <a:chExt cx="1524000" cy="381001"/>
          </a:xfrm>
        </p:grpSpPr>
        <p:sp>
          <p:nvSpPr>
            <p:cNvPr id="344" name="Shape 344"/>
            <p:cNvSpPr/>
            <p:nvPr/>
          </p:nvSpPr>
          <p:spPr>
            <a:xfrm>
              <a:off x="0" y="-1"/>
              <a:ext cx="1524000" cy="381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344884" y="8064"/>
              <a:ext cx="834232" cy="364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39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Trace for Loop, cont.</a:t>
            </a:r>
          </a:p>
        </p:txBody>
      </p:sp>
      <p:sp>
        <p:nvSpPr>
          <p:cNvPr id="350" name="Shape 350"/>
          <p:cNvSpPr/>
          <p:nvPr/>
        </p:nvSpPr>
        <p:spPr>
          <a:xfrm>
            <a:off x="228600" y="1447799"/>
            <a:ext cx="5334000" cy="13586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int i;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for (i = 0; i &lt; 2; i++) {	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System.out.println("Welcome to Java!");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sp>
        <p:nvSpPr>
          <p:cNvPr id="351" name="Shape 351"/>
          <p:cNvSpPr/>
          <p:nvPr/>
        </p:nvSpPr>
        <p:spPr>
          <a:xfrm>
            <a:off x="1447800" y="1892300"/>
            <a:ext cx="728665" cy="307975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354" name="Group 354"/>
          <p:cNvGrpSpPr/>
          <p:nvPr/>
        </p:nvGrpSpPr>
        <p:grpSpPr>
          <a:xfrm>
            <a:off x="2203467" y="1163637"/>
            <a:ext cx="6440473" cy="742969"/>
            <a:chOff x="0" y="0"/>
            <a:chExt cx="6440471" cy="742968"/>
          </a:xfrm>
        </p:grpSpPr>
        <p:sp>
          <p:nvSpPr>
            <p:cNvPr id="352" name="Shape 352"/>
            <p:cNvSpPr/>
            <p:nvPr/>
          </p:nvSpPr>
          <p:spPr>
            <a:xfrm>
              <a:off x="-1" y="-1"/>
              <a:ext cx="6440473" cy="742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4" y="0"/>
                  </a:moveTo>
                  <a:cubicBezTo>
                    <a:pt x="10633" y="0"/>
                    <a:pt x="9748" y="1581"/>
                    <a:pt x="9748" y="3531"/>
                  </a:cubicBezTo>
                  <a:lnTo>
                    <a:pt x="9748" y="12357"/>
                  </a:lnTo>
                  <a:lnTo>
                    <a:pt x="0" y="21600"/>
                  </a:lnTo>
                  <a:lnTo>
                    <a:pt x="9748" y="17653"/>
                  </a:lnTo>
                  <a:cubicBezTo>
                    <a:pt x="9748" y="19603"/>
                    <a:pt x="10633" y="21184"/>
                    <a:pt x="11724" y="21184"/>
                  </a:cubicBezTo>
                  <a:lnTo>
                    <a:pt x="19625" y="21184"/>
                  </a:lnTo>
                  <a:cubicBezTo>
                    <a:pt x="20716" y="21184"/>
                    <a:pt x="21600" y="19603"/>
                    <a:pt x="21600" y="17653"/>
                  </a:cubicBezTo>
                  <a:lnTo>
                    <a:pt x="21600" y="3531"/>
                  </a:lnTo>
                  <a:cubicBezTo>
                    <a:pt x="21600" y="1581"/>
                    <a:pt x="20716" y="0"/>
                    <a:pt x="19625" y="0"/>
                  </a:cubicBezTo>
                  <a:lnTo>
                    <a:pt x="11724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3036102" y="26683"/>
              <a:ext cx="3274961" cy="615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(i &lt; 2) is false  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since i is 2</a:t>
              </a:r>
            </a:p>
          </p:txBody>
        </p:sp>
      </p:grpSp>
      <p:grpSp>
        <p:nvGrpSpPr>
          <p:cNvPr id="357" name="Group 357"/>
          <p:cNvGrpSpPr/>
          <p:nvPr/>
        </p:nvGrpSpPr>
        <p:grpSpPr>
          <a:xfrm>
            <a:off x="0" y="-2"/>
            <a:ext cx="1524000" cy="381002"/>
            <a:chOff x="0" y="0"/>
            <a:chExt cx="1524000" cy="381001"/>
          </a:xfrm>
        </p:grpSpPr>
        <p:sp>
          <p:nvSpPr>
            <p:cNvPr id="355" name="Shape 355"/>
            <p:cNvSpPr/>
            <p:nvPr/>
          </p:nvSpPr>
          <p:spPr>
            <a:xfrm>
              <a:off x="0" y="-1"/>
              <a:ext cx="1524000" cy="381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344884" y="8064"/>
              <a:ext cx="834232" cy="364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1718" y="6427437"/>
            <a:ext cx="256479" cy="400750"/>
          </a:xfrm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F76AFC0-B944-4C4E-9507-408D4A0C7B8B}" type="slidenum">
              <a:rPr lang="en-US" sz="2000" b="0" smtClean="0"/>
              <a:pPr/>
              <a:t>4</a:t>
            </a:fld>
            <a:endParaRPr lang="en-US" sz="2000" b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Primitive integer types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382000" cy="533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Consider a byte:</a:t>
            </a:r>
          </a:p>
        </p:txBody>
      </p:sp>
      <p:graphicFrame>
        <p:nvGraphicFramePr>
          <p:cNvPr id="493613" name="Group 4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4071594"/>
              </p:ext>
            </p:extLst>
          </p:nvPr>
        </p:nvGraphicFramePr>
        <p:xfrm>
          <a:off x="2286000" y="2133600"/>
          <a:ext cx="4229100" cy="381000"/>
        </p:xfrm>
        <a:graphic>
          <a:graphicData uri="http://schemas.openxmlformats.org/drawingml/2006/table">
            <a:tbl>
              <a:tblPr/>
              <a:tblGrid>
                <a:gridCol w="528638"/>
                <a:gridCol w="528637"/>
                <a:gridCol w="528638"/>
                <a:gridCol w="528637"/>
                <a:gridCol w="528638"/>
                <a:gridCol w="528637"/>
                <a:gridCol w="528638"/>
                <a:gridCol w="52863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3615" name="Rectangle 47"/>
          <p:cNvSpPr>
            <a:spLocks noChangeArrowheads="1"/>
          </p:cNvSpPr>
          <p:nvPr/>
        </p:nvSpPr>
        <p:spPr bwMode="auto">
          <a:xfrm>
            <a:off x="381000" y="2971800"/>
            <a:ext cx="8382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 dirty="0"/>
              <a:t>1 byte = 8 bits</a:t>
            </a:r>
          </a:p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 dirty="0"/>
              <a:t>Each bit has two possibilities: 0 or 1</a:t>
            </a:r>
          </a:p>
        </p:txBody>
      </p:sp>
      <p:sp>
        <p:nvSpPr>
          <p:cNvPr id="493616" name="Rectangle 48"/>
          <p:cNvSpPr>
            <a:spLocks noChangeArrowheads="1"/>
          </p:cNvSpPr>
          <p:nvPr/>
        </p:nvSpPr>
        <p:spPr bwMode="auto">
          <a:xfrm>
            <a:off x="381000" y="4038600"/>
            <a:ext cx="8382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/>
              <a:t>2</a:t>
            </a:r>
            <a:r>
              <a:rPr lang="en-US" sz="2000" b="0" baseline="30000"/>
              <a:t>8</a:t>
            </a:r>
            <a:r>
              <a:rPr lang="en-US" sz="2000" b="0"/>
              <a:t> = 256</a:t>
            </a:r>
          </a:p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/>
              <a:t>Thus, a byte can have any one of 256 values</a:t>
            </a:r>
          </a:p>
        </p:txBody>
      </p:sp>
      <p:sp>
        <p:nvSpPr>
          <p:cNvPr id="493617" name="Rectangle 49"/>
          <p:cNvSpPr>
            <a:spLocks noChangeArrowheads="1"/>
          </p:cNvSpPr>
          <p:nvPr/>
        </p:nvSpPr>
        <p:spPr bwMode="auto">
          <a:xfrm>
            <a:off x="381000" y="5105400"/>
            <a:ext cx="8382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 dirty="0"/>
              <a:t>A Java </a:t>
            </a:r>
            <a:r>
              <a:rPr lang="en-US" sz="2000" b="0" dirty="0">
                <a:latin typeface="Courier New" pitchFamily="49" charset="0"/>
              </a:rPr>
              <a:t>byte</a:t>
            </a:r>
            <a:r>
              <a:rPr lang="en-US" sz="2000" b="0" dirty="0"/>
              <a:t> can have values from -128 to 127</a:t>
            </a:r>
          </a:p>
          <a:p>
            <a:pPr marL="908050" lvl="1" indent="-436563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000" b="0" dirty="0"/>
              <a:t>From -2</a:t>
            </a:r>
            <a:r>
              <a:rPr lang="en-US" sz="2000" b="0" baseline="30000" dirty="0"/>
              <a:t>7</a:t>
            </a:r>
            <a:r>
              <a:rPr lang="en-US" sz="2000" b="0" dirty="0"/>
              <a:t> to 2</a:t>
            </a:r>
            <a:r>
              <a:rPr lang="en-US" sz="2000" b="0" baseline="30000" dirty="0"/>
              <a:t>7</a:t>
            </a:r>
            <a:r>
              <a:rPr lang="en-US" sz="2000" b="0" dirty="0"/>
              <a:t>-1</a:t>
            </a:r>
          </a:p>
        </p:txBody>
      </p:sp>
      <p:sp>
        <p:nvSpPr>
          <p:cNvPr id="493618" name="Rectangle 50"/>
          <p:cNvSpPr>
            <a:spLocks noChangeArrowheads="1"/>
          </p:cNvSpPr>
          <p:nvPr/>
        </p:nvSpPr>
        <p:spPr bwMode="auto">
          <a:xfrm>
            <a:off x="381000" y="5943600"/>
            <a:ext cx="8382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 dirty="0"/>
              <a:t>C/C++ has unsigned versions; Java does not</a:t>
            </a:r>
          </a:p>
        </p:txBody>
      </p:sp>
    </p:spTree>
    <p:extLst>
      <p:ext uri="{BB962C8B-B14F-4D97-AF65-F5344CB8AC3E}">
        <p14:creationId xmlns:p14="http://schemas.microsoft.com/office/powerpoint/2010/main" val="407233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615" grpId="0"/>
      <p:bldP spid="493616" grpId="0"/>
      <p:bldP spid="493617" grpId="0"/>
      <p:bldP spid="4936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40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Trace for Loop, cont.</a:t>
            </a:r>
          </a:p>
        </p:txBody>
      </p:sp>
      <p:sp>
        <p:nvSpPr>
          <p:cNvPr id="361" name="Shape 361"/>
          <p:cNvSpPr/>
          <p:nvPr/>
        </p:nvSpPr>
        <p:spPr>
          <a:xfrm>
            <a:off x="228600" y="1447800"/>
            <a:ext cx="5334000" cy="13586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int i;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for (i = 0; i &lt; 2; i++) {	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 System.out.println("Welcome to Java!");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sp>
        <p:nvSpPr>
          <p:cNvPr id="362" name="Shape 362"/>
          <p:cNvSpPr/>
          <p:nvPr/>
        </p:nvSpPr>
        <p:spPr>
          <a:xfrm>
            <a:off x="228600" y="3006725"/>
            <a:ext cx="4992688" cy="307975"/>
          </a:xfrm>
          <a:prstGeom prst="rect">
            <a:avLst/>
          </a:prstGeom>
          <a:solidFill>
            <a:srgbClr val="009966">
              <a:alpha val="44999"/>
            </a:srgbClr>
          </a:solidFill>
          <a:ln w="12700">
            <a:solidFill>
              <a:srgbClr val="FFFFFF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365" name="Group 365"/>
          <p:cNvGrpSpPr/>
          <p:nvPr/>
        </p:nvGrpSpPr>
        <p:grpSpPr>
          <a:xfrm>
            <a:off x="4224263" y="1163636"/>
            <a:ext cx="4419677" cy="1941517"/>
            <a:chOff x="0" y="0"/>
            <a:chExt cx="4419675" cy="1941515"/>
          </a:xfrm>
        </p:grpSpPr>
        <p:sp>
          <p:nvSpPr>
            <p:cNvPr id="363" name="Shape 363"/>
            <p:cNvSpPr/>
            <p:nvPr/>
          </p:nvSpPr>
          <p:spPr>
            <a:xfrm>
              <a:off x="-1" y="-1"/>
              <a:ext cx="4419677" cy="1941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08" y="0"/>
                  </a:moveTo>
                  <a:cubicBezTo>
                    <a:pt x="5618" y="0"/>
                    <a:pt x="4330" y="605"/>
                    <a:pt x="4330" y="1351"/>
                  </a:cubicBezTo>
                  <a:lnTo>
                    <a:pt x="4330" y="6756"/>
                  </a:lnTo>
                  <a:cubicBezTo>
                    <a:pt x="4330" y="7502"/>
                    <a:pt x="5618" y="8107"/>
                    <a:pt x="7208" y="8107"/>
                  </a:cubicBezTo>
                  <a:lnTo>
                    <a:pt x="0" y="21600"/>
                  </a:lnTo>
                  <a:lnTo>
                    <a:pt x="11526" y="8107"/>
                  </a:lnTo>
                  <a:lnTo>
                    <a:pt x="18722" y="8107"/>
                  </a:lnTo>
                  <a:cubicBezTo>
                    <a:pt x="20311" y="8107"/>
                    <a:pt x="21600" y="7502"/>
                    <a:pt x="21600" y="6756"/>
                  </a:cubicBezTo>
                  <a:lnTo>
                    <a:pt x="21600" y="1351"/>
                  </a:lnTo>
                  <a:cubicBezTo>
                    <a:pt x="21600" y="605"/>
                    <a:pt x="20311" y="0"/>
                    <a:pt x="18722" y="0"/>
                  </a:cubicBezTo>
                  <a:lnTo>
                    <a:pt x="7208" y="0"/>
                  </a:lnTo>
                  <a:close/>
                </a:path>
              </a:pathLst>
            </a:custGeom>
            <a:solidFill>
              <a:srgbClr val="009966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015306" y="26682"/>
              <a:ext cx="3274961" cy="6151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Exit the loop. Execute the next statement after the loop</a:t>
              </a:r>
            </a:p>
          </p:txBody>
        </p:sp>
      </p:grpSp>
      <p:grpSp>
        <p:nvGrpSpPr>
          <p:cNvPr id="368" name="Group 368"/>
          <p:cNvGrpSpPr/>
          <p:nvPr/>
        </p:nvGrpSpPr>
        <p:grpSpPr>
          <a:xfrm>
            <a:off x="0" y="-2"/>
            <a:ext cx="1524000" cy="381002"/>
            <a:chOff x="0" y="0"/>
            <a:chExt cx="1524000" cy="381001"/>
          </a:xfrm>
        </p:grpSpPr>
        <p:sp>
          <p:nvSpPr>
            <p:cNvPr id="366" name="Shape 366"/>
            <p:cNvSpPr/>
            <p:nvPr/>
          </p:nvSpPr>
          <p:spPr>
            <a:xfrm>
              <a:off x="0" y="-1"/>
              <a:ext cx="1524000" cy="3810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344884" y="8064"/>
              <a:ext cx="834232" cy="364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000000"/>
                  </a:solidFill>
                  <a:latin typeface="Forte"/>
                  <a:ea typeface="Forte"/>
                  <a:cs typeface="Forte"/>
                  <a:sym typeface="Forte"/>
                </a:defRPr>
              </a:lvl1pPr>
            </a:lstStyle>
            <a:p>
              <a:pPr lvl="0"/>
              <a:r>
                <a:t>animation</a:t>
              </a:r>
            </a:p>
          </p:txBody>
        </p:sp>
      </p:grp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41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xfrm>
            <a:off x="693737" y="317500"/>
            <a:ext cx="7772401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868680">
              <a:defRPr sz="4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99"/>
                </a:solidFill>
              </a:rPr>
              <a:t>Caution</a:t>
            </a:r>
          </a:p>
        </p:txBody>
      </p:sp>
      <p:sp>
        <p:nvSpPr>
          <p:cNvPr id="379" name="Shape 379"/>
          <p:cNvSpPr>
            <a:spLocks noGrp="1"/>
          </p:cNvSpPr>
          <p:nvPr>
            <p:ph type="body" idx="1"/>
          </p:nvPr>
        </p:nvSpPr>
        <p:spPr>
          <a:xfrm>
            <a:off x="304798" y="1316037"/>
            <a:ext cx="8645529" cy="105568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Adding a semicolon at the end of the </a:t>
            </a:r>
            <a:r>
              <a:rPr sz="3000" u="sng">
                <a:solidFill>
                  <a:srgbClr val="FFFFFF"/>
                </a:solidFill>
              </a:rPr>
              <a:t>for</a:t>
            </a:r>
            <a:r>
              <a:rPr sz="3000">
                <a:solidFill>
                  <a:srgbClr val="FFFFFF"/>
                </a:solidFill>
              </a:rPr>
              <a:t> clause before the loop body is a common mistake, as shown below:</a:t>
            </a:r>
          </a:p>
        </p:txBody>
      </p:sp>
      <p:sp>
        <p:nvSpPr>
          <p:cNvPr id="380" name="Shape 380"/>
          <p:cNvSpPr/>
          <p:nvPr/>
        </p:nvSpPr>
        <p:spPr>
          <a:xfrm>
            <a:off x="6415087" y="2430461"/>
            <a:ext cx="1295402" cy="764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4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Logic Error</a:t>
            </a:r>
          </a:p>
        </p:txBody>
      </p:sp>
      <p:grpSp>
        <p:nvGrpSpPr>
          <p:cNvPr id="383" name="Group 383"/>
          <p:cNvGrpSpPr/>
          <p:nvPr/>
        </p:nvGrpSpPr>
        <p:grpSpPr>
          <a:xfrm>
            <a:off x="501650" y="3544887"/>
            <a:ext cx="7181850" cy="1919290"/>
            <a:chOff x="0" y="0"/>
            <a:chExt cx="7181850" cy="1919289"/>
          </a:xfrm>
        </p:grpSpPr>
        <p:sp>
          <p:nvSpPr>
            <p:cNvPr id="381" name="Shape 381"/>
            <p:cNvSpPr/>
            <p:nvPr/>
          </p:nvSpPr>
          <p:spPr>
            <a:xfrm>
              <a:off x="0" y="-1"/>
              <a:ext cx="7181850" cy="19192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spcBef>
                  <a:spcPts val="700"/>
                </a:spcBef>
                <a:defRPr sz="2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0" y="-1"/>
              <a:ext cx="7181850" cy="1844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037" tIns="46037" rIns="46037" bIns="46037" numCol="1" anchor="t">
              <a:spAutoFit/>
            </a:bodyPr>
            <a:lstStyle/>
            <a:p>
              <a:pPr lvl="0">
                <a:spcBef>
                  <a:spcPts val="6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2600">
                  <a:latin typeface="Courier New"/>
                  <a:ea typeface="Courier New"/>
                  <a:cs typeface="Courier New"/>
                  <a:sym typeface="Courier New"/>
                </a:rPr>
                <a:t>for (int i=0; i&lt;10; i++);</a:t>
              </a:r>
            </a:p>
            <a:p>
              <a:pPr lvl="0">
                <a:spcBef>
                  <a:spcPts val="6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2600"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lvl="0">
                <a:spcBef>
                  <a:spcPts val="6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2600">
                  <a:latin typeface="Courier New"/>
                  <a:ea typeface="Courier New"/>
                  <a:cs typeface="Courier New"/>
                  <a:sym typeface="Courier New"/>
                </a:rPr>
                <a:t>  System.out.println("i is " + i);</a:t>
              </a:r>
            </a:p>
            <a:p>
              <a:pPr lvl="0">
                <a:spcBef>
                  <a:spcPts val="600"/>
                </a:spcBef>
                <a:defRPr sz="1800">
                  <a:solidFill>
                    <a:srgbClr val="000000"/>
                  </a:solidFill>
                </a:defRPr>
              </a:pPr>
              <a:r>
                <a:rPr sz="2600"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sp>
        <p:nvSpPr>
          <p:cNvPr id="384" name="Shape 384"/>
          <p:cNvSpPr/>
          <p:nvPr/>
        </p:nvSpPr>
        <p:spPr>
          <a:xfrm flipH="1">
            <a:off x="5532437" y="3198811"/>
            <a:ext cx="882652" cy="458789"/>
          </a:xfrm>
          <a:prstGeom prst="line">
            <a:avLst/>
          </a:prstGeom>
          <a:ln w="127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42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868680">
              <a:defRPr sz="4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99"/>
                </a:solidFill>
              </a:rPr>
              <a:t>Caution, cont.</a:t>
            </a:r>
          </a:p>
        </p:txBody>
      </p:sp>
      <p:sp>
        <p:nvSpPr>
          <p:cNvPr id="388" name="Shape 388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839200" cy="586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Similarly, the following loop is also wrong</a:t>
            </a:r>
            <a:r>
              <a:rPr sz="2000" dirty="0" smtClean="0">
                <a:solidFill>
                  <a:srgbClr val="FFFFFF"/>
                </a:solidFill>
              </a:rPr>
              <a:t>:</a:t>
            </a:r>
            <a:endParaRPr lang="en-US" sz="2000" dirty="0" smtClean="0">
              <a:solidFill>
                <a:srgbClr val="FFFFFF"/>
              </a:solidFill>
            </a:endParaRPr>
          </a:p>
          <a:p>
            <a:pPr marL="0" lvl="0" indent="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endParaRPr sz="2000" dirty="0"/>
          </a:p>
          <a:p>
            <a:pPr marL="876300" lvl="2" indent="0">
              <a:lnSpc>
                <a:spcPct val="9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int</a:t>
            </a:r>
            <a:r>
              <a:rPr sz="2000" dirty="0">
                <a:solidFill>
                  <a:srgbClr val="FFFFFF"/>
                </a:solidFill>
              </a:rPr>
              <a:t> i=0; </a:t>
            </a:r>
            <a:endParaRPr sz="2000" dirty="0"/>
          </a:p>
          <a:p>
            <a:pPr marL="876300" lvl="2" indent="0">
              <a:lnSpc>
                <a:spcPct val="9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while (i &lt; 10);</a:t>
            </a:r>
            <a:endParaRPr sz="2000" dirty="0"/>
          </a:p>
          <a:p>
            <a:pPr marL="876300" lvl="2" indent="0">
              <a:lnSpc>
                <a:spcPct val="9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{</a:t>
            </a:r>
            <a:endParaRPr sz="2000" dirty="0"/>
          </a:p>
          <a:p>
            <a:pPr marL="876300" lvl="2" indent="0">
              <a:lnSpc>
                <a:spcPct val="9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  </a:t>
            </a:r>
            <a:r>
              <a:rPr sz="2000" dirty="0" err="1">
                <a:solidFill>
                  <a:srgbClr val="FFFFFF"/>
                </a:solidFill>
              </a:rPr>
              <a:t>System.out.println</a:t>
            </a:r>
            <a:r>
              <a:rPr sz="2000" dirty="0">
                <a:solidFill>
                  <a:srgbClr val="FFFFFF"/>
                </a:solidFill>
              </a:rPr>
              <a:t>("i is " + i);</a:t>
            </a:r>
            <a:endParaRPr sz="2000" dirty="0"/>
          </a:p>
          <a:p>
            <a:pPr marL="876300" lvl="2" indent="0">
              <a:lnSpc>
                <a:spcPct val="9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  i++;</a:t>
            </a:r>
            <a:endParaRPr sz="2000" dirty="0"/>
          </a:p>
          <a:p>
            <a:pPr marL="876300" lvl="2" indent="0">
              <a:lnSpc>
                <a:spcPct val="9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dirty="0" smtClean="0">
                <a:solidFill>
                  <a:srgbClr val="FFFFFF"/>
                </a:solidFill>
              </a:rPr>
              <a:t>}</a:t>
            </a:r>
            <a:endParaRPr lang="en-US" sz="2000" dirty="0" smtClean="0">
              <a:solidFill>
                <a:srgbClr val="FFFFFF"/>
              </a:solidFill>
            </a:endParaRPr>
          </a:p>
          <a:p>
            <a:pPr marL="876300" lvl="2" indent="0">
              <a:lnSpc>
                <a:spcPct val="9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000" dirty="0"/>
          </a:p>
          <a:p>
            <a:pPr marL="0" lvl="0" indent="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In the case of the </a:t>
            </a:r>
            <a:r>
              <a:rPr sz="2000" u="sng" dirty="0">
                <a:solidFill>
                  <a:srgbClr val="FFFFFF"/>
                </a:solidFill>
              </a:rPr>
              <a:t>do</a:t>
            </a:r>
            <a:r>
              <a:rPr sz="2000" dirty="0">
                <a:solidFill>
                  <a:srgbClr val="FFFFFF"/>
                </a:solidFill>
              </a:rPr>
              <a:t> loop, the following semicolon is needed to end the loop.</a:t>
            </a:r>
            <a:endParaRPr sz="2000" dirty="0"/>
          </a:p>
          <a:p>
            <a:pPr marL="876300" lvl="2" indent="0">
              <a:lnSpc>
                <a:spcPct val="9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876300" lvl="2" indent="0">
              <a:lnSpc>
                <a:spcPct val="9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dirty="0" err="1" smtClean="0">
                <a:solidFill>
                  <a:srgbClr val="FFFFFF"/>
                </a:solidFill>
              </a:rPr>
              <a:t>int</a:t>
            </a:r>
            <a:r>
              <a:rPr sz="2000" dirty="0" smtClean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i=0; </a:t>
            </a:r>
            <a:endParaRPr sz="2000" dirty="0"/>
          </a:p>
          <a:p>
            <a:pPr marL="876300" lvl="2" indent="0">
              <a:lnSpc>
                <a:spcPct val="9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do {</a:t>
            </a:r>
            <a:endParaRPr sz="2000" dirty="0"/>
          </a:p>
          <a:p>
            <a:pPr marL="876300" lvl="2" indent="0">
              <a:lnSpc>
                <a:spcPct val="9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  </a:t>
            </a:r>
            <a:r>
              <a:rPr sz="2000" dirty="0" err="1">
                <a:solidFill>
                  <a:srgbClr val="FFFFFF"/>
                </a:solidFill>
              </a:rPr>
              <a:t>System.out.println</a:t>
            </a:r>
            <a:r>
              <a:rPr sz="2000" dirty="0">
                <a:solidFill>
                  <a:srgbClr val="FFFFFF"/>
                </a:solidFill>
              </a:rPr>
              <a:t>("i is " + i);</a:t>
            </a:r>
            <a:endParaRPr sz="2000" dirty="0"/>
          </a:p>
          <a:p>
            <a:pPr marL="876300" lvl="2" indent="0">
              <a:lnSpc>
                <a:spcPct val="9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  i++;</a:t>
            </a:r>
            <a:endParaRPr sz="2000" dirty="0"/>
          </a:p>
          <a:p>
            <a:pPr marL="876300" lvl="2" indent="0">
              <a:lnSpc>
                <a:spcPct val="9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FFFFFF"/>
                </a:solidFill>
              </a:rPr>
              <a:t>} while (i&lt;10);</a:t>
            </a:r>
          </a:p>
        </p:txBody>
      </p:sp>
      <p:sp>
        <p:nvSpPr>
          <p:cNvPr id="389" name="Shape 389"/>
          <p:cNvSpPr/>
          <p:nvPr/>
        </p:nvSpPr>
        <p:spPr>
          <a:xfrm>
            <a:off x="3276599" y="1640587"/>
            <a:ext cx="182880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4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0000"/>
                </a:solidFill>
              </a:rPr>
              <a:t>Logic Error</a:t>
            </a:r>
          </a:p>
        </p:txBody>
      </p:sp>
      <p:sp>
        <p:nvSpPr>
          <p:cNvPr id="390" name="Shape 390"/>
          <p:cNvSpPr/>
          <p:nvPr/>
        </p:nvSpPr>
        <p:spPr>
          <a:xfrm flipH="1">
            <a:off x="2590799" y="1792987"/>
            <a:ext cx="762002" cy="152403"/>
          </a:xfrm>
          <a:prstGeom prst="line">
            <a:avLst/>
          </a:prstGeom>
          <a:ln w="127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3581399" y="4953001"/>
            <a:ext cx="129540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4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B050"/>
                </a:solidFill>
              </a:rPr>
              <a:t>Correct</a:t>
            </a:r>
          </a:p>
        </p:txBody>
      </p:sp>
      <p:sp>
        <p:nvSpPr>
          <p:cNvPr id="392" name="Shape 392"/>
          <p:cNvSpPr/>
          <p:nvPr/>
        </p:nvSpPr>
        <p:spPr>
          <a:xfrm flipH="1">
            <a:off x="2666998" y="5181600"/>
            <a:ext cx="914401" cy="152403"/>
          </a:xfrm>
          <a:prstGeom prst="line">
            <a:avLst/>
          </a:prstGeom>
          <a:ln w="127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sldNum" sz="quarter" idx="2"/>
          </p:nvPr>
        </p:nvSpPr>
        <p:spPr>
          <a:xfrm>
            <a:off x="6553200" y="6255351"/>
            <a:ext cx="1905000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FFFFFF"/>
                </a:solidFill>
              </a:rPr>
              <a:t>43</a:t>
            </a:fld>
            <a:endParaRPr sz="1400">
              <a:solidFill>
                <a:srgbClr val="FFFFFF"/>
              </a:solidFill>
            </a:endParaRPr>
          </a:p>
        </p:txBody>
      </p:sp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219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99"/>
                </a:solidFill>
              </a:rPr>
              <a:t>Recommendations</a:t>
            </a:r>
          </a:p>
        </p:txBody>
      </p:sp>
      <p:sp>
        <p:nvSpPr>
          <p:cNvPr id="407" name="Shape 407"/>
          <p:cNvSpPr/>
          <p:nvPr/>
        </p:nvSpPr>
        <p:spPr>
          <a:xfrm>
            <a:off x="304800" y="1142999"/>
            <a:ext cx="8458200" cy="403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600"/>
              </a:spcBef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</a:rPr>
              <a:t>Use the one that is most intuitive and comfortable for you. In general, 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457200" lvl="0" indent="-45720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sz="2400" dirty="0" smtClean="0">
                <a:solidFill>
                  <a:srgbClr val="FFFFFF"/>
                </a:solidFill>
              </a:rPr>
              <a:t> </a:t>
            </a:r>
            <a:r>
              <a:rPr sz="2400" i="1" dirty="0">
                <a:solidFill>
                  <a:srgbClr val="C00000"/>
                </a:solidFill>
              </a:rPr>
              <a:t>for loop</a:t>
            </a:r>
            <a:r>
              <a:rPr sz="2400" dirty="0">
                <a:solidFill>
                  <a:srgbClr val="FFFFFF"/>
                </a:solidFill>
              </a:rPr>
              <a:t> may be used if the number of repetitions is known, as, for example, when you need to print a message 100 times. 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457200" lvl="0" indent="-45720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400" dirty="0" smtClean="0">
                <a:solidFill>
                  <a:srgbClr val="FFFFFF"/>
                </a:solidFill>
              </a:rPr>
              <a:t>A </a:t>
            </a:r>
            <a:r>
              <a:rPr sz="2400" i="1" dirty="0">
                <a:solidFill>
                  <a:srgbClr val="C00000"/>
                </a:solidFill>
              </a:rPr>
              <a:t>while loop</a:t>
            </a:r>
            <a:r>
              <a:rPr sz="2400" dirty="0">
                <a:solidFill>
                  <a:srgbClr val="FFFFFF"/>
                </a:solidFill>
              </a:rPr>
              <a:t> may be used if the number of repetitions is not known, as in the case of reading the numbers until the input is 0. </a:t>
            </a:r>
            <a:endParaRPr lang="en-US" sz="2400" dirty="0" smtClean="0">
              <a:solidFill>
                <a:srgbClr val="FFFFFF"/>
              </a:solidFill>
            </a:endParaRPr>
          </a:p>
          <a:p>
            <a:pPr marL="457200" lvl="0" indent="-45720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400" dirty="0" smtClean="0">
                <a:solidFill>
                  <a:srgbClr val="FFFFFF"/>
                </a:solidFill>
              </a:rPr>
              <a:t>A </a:t>
            </a:r>
            <a:r>
              <a:rPr sz="2400" i="1" dirty="0">
                <a:solidFill>
                  <a:srgbClr val="C00000"/>
                </a:solidFill>
              </a:rPr>
              <a:t>do-while</a:t>
            </a:r>
            <a:r>
              <a:rPr sz="2400" dirty="0">
                <a:solidFill>
                  <a:srgbClr val="FFFFFF"/>
                </a:solidFill>
              </a:rPr>
              <a:t> loop can be used to replace a while loop if the loop body has to be executed before testing the continuation condition.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0469CF9-32D9-4439-9E32-7F6AD6E3AA2F}" type="slidenum">
              <a:rPr lang="en-US" b="0" smtClean="0"/>
              <a:pPr/>
              <a:t>5</a:t>
            </a:fld>
            <a:endParaRPr lang="en-US" b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Primitive integer types</a:t>
            </a:r>
          </a:p>
        </p:txBody>
      </p:sp>
      <p:graphicFrame>
        <p:nvGraphicFramePr>
          <p:cNvPr id="495728" name="Group 112"/>
          <p:cNvGraphicFramePr>
            <a:graphicFrameLocks noGrp="1"/>
          </p:cNvGraphicFramePr>
          <p:nvPr>
            <p:ph idx="1"/>
          </p:nvPr>
        </p:nvGraphicFramePr>
        <p:xfrm>
          <a:off x="381000" y="1600200"/>
          <a:ext cx="8153400" cy="4327526"/>
        </p:xfrm>
        <a:graphic>
          <a:graphicData uri="http://schemas.openxmlformats.org/drawingml/2006/table">
            <a:tbl>
              <a:tblPr/>
              <a:tblGrid>
                <a:gridCol w="773113"/>
                <a:gridCol w="822325"/>
                <a:gridCol w="2976562"/>
                <a:gridCol w="35814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Minimum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Maximum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=-128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-1=127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15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-32,768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15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-1=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32,767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07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=-2,147,483,648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-1=2,147,483,647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07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=-9,223,372,036,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	854,775,808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-1=9,223,372,036,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	854,775,807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1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732BB42-7D81-4C29-84C7-25A3665D3F6C}" type="slidenum">
              <a:rPr lang="en-US" b="0" smtClean="0"/>
              <a:pPr/>
              <a:t>6</a:t>
            </a:fld>
            <a:endParaRPr lang="en-US" b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Increment and decrement operators</a:t>
            </a:r>
          </a:p>
        </p:txBody>
      </p:sp>
      <p:sp>
        <p:nvSpPr>
          <p:cNvPr id="586755" name="Rectangle 3"/>
          <p:cNvSpPr>
            <a:spLocks noChangeArrowheads="1"/>
          </p:cNvSpPr>
          <p:nvPr/>
        </p:nvSpPr>
        <p:spPr bwMode="auto">
          <a:xfrm>
            <a:off x="382588" y="1598613"/>
            <a:ext cx="8610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/>
              <a:t>++</a:t>
            </a:r>
          </a:p>
          <a:p>
            <a:pPr marL="908050" lvl="1" indent="-436563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000" b="0"/>
              <a:t>Increments a number variable by 1</a:t>
            </a:r>
          </a:p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/>
              <a:t>-- </a:t>
            </a:r>
          </a:p>
          <a:p>
            <a:pPr marL="908050" lvl="1" indent="-436563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000" b="0"/>
              <a:t>Decrements a numeric variable by 1</a:t>
            </a:r>
          </a:p>
          <a:p>
            <a:pPr marL="908050" lvl="1" indent="-436563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endParaRPr lang="en-US" sz="2000" b="0"/>
          </a:p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/>
              <a:t>Consider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solidFill>
                  <a:srgbClr val="FFFF00"/>
                </a:solidFill>
                <a:latin typeface="Lucida Console" pitchFamily="49" charset="0"/>
              </a:rPr>
              <a:t>int i = 4;               // define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++i;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System.out.println(i);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System.out.print(++i);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System.out.println(i++);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System.out.println(i);</a:t>
            </a:r>
            <a:endParaRPr lang="en-US" sz="2000" b="0">
              <a:latin typeface="Lucida Console" pitchFamily="49" charset="0"/>
            </a:endParaRPr>
          </a:p>
        </p:txBody>
      </p:sp>
      <p:sp>
        <p:nvSpPr>
          <p:cNvPr id="586756" name="Rectangle 4"/>
          <p:cNvSpPr>
            <a:spLocks noChangeArrowheads="1"/>
          </p:cNvSpPr>
          <p:nvPr/>
        </p:nvSpPr>
        <p:spPr bwMode="auto">
          <a:xfrm>
            <a:off x="382588" y="1598613"/>
            <a:ext cx="8610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/>
              <a:t>++</a:t>
            </a:r>
          </a:p>
          <a:p>
            <a:pPr marL="908050" lvl="1" indent="-436563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000" b="0"/>
              <a:t>Increments a number variable by 1</a:t>
            </a:r>
          </a:p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/>
              <a:t>-- </a:t>
            </a:r>
          </a:p>
          <a:p>
            <a:pPr marL="908050" lvl="1" indent="-436563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000" b="0"/>
              <a:t>Decrements a numeric variable by 1</a:t>
            </a:r>
          </a:p>
          <a:p>
            <a:pPr marL="908050" lvl="1" indent="-436563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endParaRPr lang="en-US" sz="2000" b="0"/>
          </a:p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/>
              <a:t>Consider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int i = 4;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solidFill>
                  <a:srgbClr val="FFFF00"/>
                </a:solidFill>
                <a:latin typeface="Lucida Console" pitchFamily="49" charset="0"/>
              </a:rPr>
              <a:t>++i;                     // increment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System.out.println(i);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System.out.print(++i);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System.out.println(i++);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System.out.println(i);</a:t>
            </a:r>
            <a:endParaRPr lang="en-US" sz="2000" b="0">
              <a:latin typeface="Lucida Console" pitchFamily="49" charset="0"/>
            </a:endParaRPr>
          </a:p>
        </p:txBody>
      </p:sp>
      <p:sp>
        <p:nvSpPr>
          <p:cNvPr id="586757" name="Rectangle 5"/>
          <p:cNvSpPr>
            <a:spLocks noChangeArrowheads="1"/>
          </p:cNvSpPr>
          <p:nvPr/>
        </p:nvSpPr>
        <p:spPr bwMode="auto">
          <a:xfrm>
            <a:off x="382588" y="1598613"/>
            <a:ext cx="8610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/>
              <a:t>++</a:t>
            </a:r>
          </a:p>
          <a:p>
            <a:pPr marL="908050" lvl="1" indent="-436563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000" b="0"/>
              <a:t>Increments a number variable by 1</a:t>
            </a:r>
          </a:p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/>
              <a:t>-- </a:t>
            </a:r>
          </a:p>
          <a:p>
            <a:pPr marL="908050" lvl="1" indent="-436563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000" b="0"/>
              <a:t>Decrements a numeric variable by 1</a:t>
            </a:r>
          </a:p>
          <a:p>
            <a:pPr marL="908050" lvl="1" indent="-436563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endParaRPr lang="en-US" sz="2000" b="0"/>
          </a:p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/>
              <a:t>Consider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int i = 4;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++i;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solidFill>
                  <a:srgbClr val="FFFF00"/>
                </a:solidFill>
                <a:latin typeface="Lucida Console" pitchFamily="49" charset="0"/>
              </a:rPr>
              <a:t>System.out.println(i);   // display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System.out.print(++i);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System.out.println(i++);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System.out.println(i);</a:t>
            </a:r>
            <a:endParaRPr lang="en-US" sz="2000" b="0">
              <a:latin typeface="Lucida Console" pitchFamily="49" charset="0"/>
            </a:endParaRPr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382588" y="1598613"/>
            <a:ext cx="8610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/>
              <a:t>++</a:t>
            </a:r>
          </a:p>
          <a:p>
            <a:pPr marL="908050" lvl="1" indent="-436563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000" b="0"/>
              <a:t>Increments a number variable by 1</a:t>
            </a:r>
          </a:p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/>
              <a:t>-- </a:t>
            </a:r>
          </a:p>
          <a:p>
            <a:pPr marL="908050" lvl="1" indent="-436563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000" b="0"/>
              <a:t>Decrements a numeric variable by 1</a:t>
            </a:r>
          </a:p>
          <a:p>
            <a:pPr marL="908050" lvl="1" indent="-436563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endParaRPr lang="en-US" sz="2000" b="0"/>
          </a:p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/>
              <a:t>Consider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int i = 4;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++i;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System.out.println(i);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solidFill>
                  <a:srgbClr val="FFFF00"/>
                </a:solidFill>
                <a:latin typeface="Lucida Console" pitchFamily="49" charset="0"/>
              </a:rPr>
              <a:t>System.out.print(++i);   // update then display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System.out.println(i++); 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System.out.println(i);</a:t>
            </a:r>
            <a:endParaRPr lang="en-US" sz="2000" b="0">
              <a:latin typeface="Lucida Console" pitchFamily="49" charset="0"/>
            </a:endParaRPr>
          </a:p>
        </p:txBody>
      </p:sp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2588" y="1598613"/>
            <a:ext cx="8610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/>
              <a:t>++</a:t>
            </a:r>
          </a:p>
          <a:p>
            <a:pPr marL="908050" lvl="1" indent="-436563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000" b="0"/>
              <a:t>Increments a number variable by 1</a:t>
            </a:r>
          </a:p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/>
              <a:t>-- </a:t>
            </a:r>
          </a:p>
          <a:p>
            <a:pPr marL="908050" lvl="1" indent="-436563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000" b="0"/>
              <a:t>Decrements a numeric variable by 1</a:t>
            </a:r>
          </a:p>
          <a:p>
            <a:pPr marL="908050" lvl="1" indent="-436563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endParaRPr lang="en-US" sz="2000" b="0"/>
          </a:p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/>
              <a:t>Consider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int i = 4;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++i;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System.out.println(i);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System.out.print(++i);   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solidFill>
                  <a:srgbClr val="FFFF00"/>
                </a:solidFill>
                <a:latin typeface="Lucida Console" pitchFamily="49" charset="0"/>
              </a:rPr>
              <a:t>System.out.println(i++); // display then update 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System.out.println(i);</a:t>
            </a:r>
            <a:endParaRPr lang="en-US" sz="2000" b="0">
              <a:latin typeface="Lucida Console" pitchFamily="49" charset="0"/>
            </a:endParaRPr>
          </a:p>
        </p:txBody>
      </p:sp>
      <p:sp>
        <p:nvSpPr>
          <p:cNvPr id="586760" name="Rectangle 8"/>
          <p:cNvSpPr>
            <a:spLocks noChangeArrowheads="1"/>
          </p:cNvSpPr>
          <p:nvPr/>
        </p:nvSpPr>
        <p:spPr bwMode="auto">
          <a:xfrm>
            <a:off x="382588" y="1598613"/>
            <a:ext cx="8610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/>
              <a:t>++</a:t>
            </a:r>
          </a:p>
          <a:p>
            <a:pPr marL="908050" lvl="1" indent="-436563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000" b="0"/>
              <a:t>Increments a number variable by 1</a:t>
            </a:r>
          </a:p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/>
              <a:t>-- </a:t>
            </a:r>
          </a:p>
          <a:p>
            <a:pPr marL="908050" lvl="1" indent="-436563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000" b="0"/>
              <a:t>Decrements a numeric variable by 1</a:t>
            </a:r>
          </a:p>
          <a:p>
            <a:pPr marL="908050" lvl="1" indent="-436563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endParaRPr lang="en-US" sz="2000" b="0"/>
          </a:p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/>
              <a:t>Consider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int i = 4;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++i;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System.out.println(i);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System.out.print(++i);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System.out.println(i++);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solidFill>
                  <a:srgbClr val="FFFF00"/>
                </a:solidFill>
                <a:latin typeface="Lucida Console" pitchFamily="49" charset="0"/>
              </a:rPr>
              <a:t>System.out.println(i);   // display</a:t>
            </a:r>
            <a:endParaRPr lang="en-US" sz="2000" b="0">
              <a:solidFill>
                <a:srgbClr val="FFFF00"/>
              </a:solidFill>
              <a:latin typeface="Lucida Console" pitchFamily="49" charset="0"/>
            </a:endParaRPr>
          </a:p>
        </p:txBody>
      </p:sp>
      <p:sp>
        <p:nvSpPr>
          <p:cNvPr id="586761" name="Rectangle 9"/>
          <p:cNvSpPr>
            <a:spLocks noChangeArrowheads="1"/>
          </p:cNvSpPr>
          <p:nvPr/>
        </p:nvSpPr>
        <p:spPr bwMode="auto">
          <a:xfrm>
            <a:off x="382588" y="1598613"/>
            <a:ext cx="8610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/>
              <a:t>++</a:t>
            </a:r>
          </a:p>
          <a:p>
            <a:pPr marL="908050" lvl="1" indent="-436563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000" b="0"/>
              <a:t>Increments a number variable by 1</a:t>
            </a:r>
          </a:p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/>
              <a:t>-- </a:t>
            </a:r>
          </a:p>
          <a:p>
            <a:pPr marL="908050" lvl="1" indent="-436563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000" b="0"/>
              <a:t>Decrements a numeric variable by 1</a:t>
            </a:r>
          </a:p>
          <a:p>
            <a:pPr marL="908050" lvl="1" indent="-436563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endParaRPr lang="en-US" sz="2000" b="0"/>
          </a:p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 b="0"/>
              <a:t>Consider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int i = 4;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++i;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System.out.println(i);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System.out.print(++i);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System.out.println(i++);</a:t>
            </a:r>
          </a:p>
          <a:p>
            <a:pPr marL="1304925" lvl="2" indent="-395288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fr-FR" sz="2000" b="0">
                <a:latin typeface="Lucida Console" pitchFamily="49" charset="0"/>
              </a:rPr>
              <a:t>System.out.println(i);  </a:t>
            </a:r>
            <a:endParaRPr lang="en-US" sz="2000" b="0">
              <a:latin typeface="Lucida Console" pitchFamily="49" charset="0"/>
            </a:endParaRPr>
          </a:p>
        </p:txBody>
      </p:sp>
      <p:graphicFrame>
        <p:nvGraphicFramePr>
          <p:cNvPr id="586762" name="Object 10"/>
          <p:cNvGraphicFramePr>
            <a:graphicFrameLocks noChangeAspect="1"/>
          </p:cNvGraphicFramePr>
          <p:nvPr/>
        </p:nvGraphicFramePr>
        <p:xfrm>
          <a:off x="4570413" y="1827213"/>
          <a:ext cx="4229100" cy="234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1527048" imgH="847344" progId="Visio.Drawing.11">
                  <p:embed/>
                </p:oleObj>
              </mc:Choice>
              <mc:Fallback>
                <p:oleObj name="Visio" r:id="rId3" imgW="1527048" imgH="8473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1827213"/>
                        <a:ext cx="4229100" cy="234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63" name="Object 11"/>
          <p:cNvGraphicFramePr>
            <a:graphicFrameLocks noChangeAspect="1"/>
          </p:cNvGraphicFramePr>
          <p:nvPr/>
        </p:nvGraphicFramePr>
        <p:xfrm>
          <a:off x="4570413" y="1827213"/>
          <a:ext cx="4229100" cy="234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5" imgW="1527048" imgH="847344" progId="Visio.Drawing.6">
                  <p:embed/>
                </p:oleObj>
              </mc:Choice>
              <mc:Fallback>
                <p:oleObj name="VISIO" r:id="rId5" imgW="1527048" imgH="8473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1827213"/>
                        <a:ext cx="4229100" cy="234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64" name="Object 12"/>
          <p:cNvGraphicFramePr>
            <a:graphicFrameLocks noChangeAspect="1"/>
          </p:cNvGraphicFramePr>
          <p:nvPr/>
        </p:nvGraphicFramePr>
        <p:xfrm>
          <a:off x="4570413" y="1827213"/>
          <a:ext cx="4229100" cy="234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7" imgW="1527048" imgH="847344" progId="Visio.Drawing.6">
                  <p:embed/>
                </p:oleObj>
              </mc:Choice>
              <mc:Fallback>
                <p:oleObj name="VISIO" r:id="rId7" imgW="1527048" imgH="8473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1827213"/>
                        <a:ext cx="4229100" cy="234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65" name="Object 13"/>
          <p:cNvGraphicFramePr>
            <a:graphicFrameLocks noChangeAspect="1"/>
          </p:cNvGraphicFramePr>
          <p:nvPr/>
        </p:nvGraphicFramePr>
        <p:xfrm>
          <a:off x="4570413" y="1827213"/>
          <a:ext cx="4229100" cy="234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9" imgW="1527048" imgH="847344" progId="Visio.Drawing.6">
                  <p:embed/>
                </p:oleObj>
              </mc:Choice>
              <mc:Fallback>
                <p:oleObj name="VISIO" r:id="rId9" imgW="1527048" imgH="8473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1827213"/>
                        <a:ext cx="4229100" cy="234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62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/>
      <p:bldP spid="586755" grpId="1"/>
      <p:bldP spid="586756" grpId="0"/>
      <p:bldP spid="586756" grpId="1"/>
      <p:bldP spid="586757" grpId="0"/>
      <p:bldP spid="586757" grpId="1"/>
      <p:bldP spid="586758" grpId="0"/>
      <p:bldP spid="586758" grpId="1"/>
      <p:bldP spid="586759" grpId="0"/>
      <p:bldP spid="586759" grpId="1"/>
      <p:bldP spid="586760" grpId="0"/>
      <p:bldP spid="586761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ED0DB-99D3-4586-84C6-E87859BFB4D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Why C++ was named C++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sz="2800" dirty="0" smtClean="0"/>
              <a:t>The increment operator adds one to the integer value</a:t>
            </a:r>
          </a:p>
          <a:p>
            <a:pPr lvl="1" eaLnBrk="1" hangingPunct="1">
              <a:defRPr/>
            </a:pPr>
            <a:r>
              <a:rPr lang="en-US" sz="2800" dirty="0" smtClean="0"/>
              <a:t>Or makes it ‘one better’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So when </a:t>
            </a:r>
            <a:r>
              <a:rPr lang="en-US" sz="2800" dirty="0" err="1" smtClean="0"/>
              <a:t>Bjarne</a:t>
            </a:r>
            <a:r>
              <a:rPr lang="en-US" sz="2800" dirty="0" smtClean="0"/>
              <a:t> </a:t>
            </a:r>
            <a:r>
              <a:rPr lang="en-US" sz="2800" dirty="0" err="1" smtClean="0"/>
              <a:t>Stroustrup</a:t>
            </a:r>
            <a:r>
              <a:rPr lang="en-US" sz="2800" dirty="0" smtClean="0"/>
              <a:t> was making the successor to C, he was making a </a:t>
            </a:r>
            <a:r>
              <a:rPr lang="en-US" sz="2800" dirty="0" smtClean="0">
                <a:solidFill>
                  <a:srgbClr val="FF0000"/>
                </a:solidFill>
              </a:rPr>
              <a:t>‘one better’ </a:t>
            </a:r>
            <a:r>
              <a:rPr lang="en-US" sz="2800" dirty="0" smtClean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0056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421C809-84DE-4DB6-A540-0FA841486424}" type="slidenum">
              <a:rPr lang="en-US" b="0" smtClean="0"/>
              <a:pPr/>
              <a:t>8</a:t>
            </a:fld>
            <a:endParaRPr lang="en-US" b="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Primitive character type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57350"/>
            <a:ext cx="7772400" cy="405765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All characters have a integer equivalent</a:t>
            </a:r>
          </a:p>
          <a:p>
            <a:pPr lvl="1" eaLnBrk="1" hangingPunct="1"/>
            <a:r>
              <a:rPr lang="en-US" sz="2400" dirty="0" smtClean="0"/>
              <a:t>‘0’ = 48</a:t>
            </a:r>
          </a:p>
          <a:p>
            <a:pPr lvl="1" eaLnBrk="1" hangingPunct="1"/>
            <a:r>
              <a:rPr lang="en-US" sz="2400" dirty="0" smtClean="0"/>
              <a:t>‘1’ = 49</a:t>
            </a:r>
          </a:p>
          <a:p>
            <a:pPr lvl="1" eaLnBrk="1" hangingPunct="1"/>
            <a:r>
              <a:rPr lang="en-US" sz="2400" dirty="0" smtClean="0"/>
              <a:t>‘A’ = 65</a:t>
            </a:r>
          </a:p>
          <a:p>
            <a:pPr lvl="1" eaLnBrk="1" hangingPunct="1"/>
            <a:r>
              <a:rPr lang="en-US" sz="2400" dirty="0" smtClean="0"/>
              <a:t>‘a’ = 97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Thus, you can refer to ‘B’ as ‘A’+1</a:t>
            </a:r>
          </a:p>
        </p:txBody>
      </p:sp>
    </p:spTree>
    <p:extLst>
      <p:ext uri="{BB962C8B-B14F-4D97-AF65-F5344CB8AC3E}">
        <p14:creationId xmlns:p14="http://schemas.microsoft.com/office/powerpoint/2010/main" val="182993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1560FA8-0321-42ED-933F-7BC6D9DF146F}" type="slidenum">
              <a:rPr lang="en-US" b="0" smtClean="0"/>
              <a:pPr/>
              <a:t>9</a:t>
            </a:fld>
            <a:endParaRPr lang="en-US" b="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Primitive boolean type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10600" cy="49530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type has only two values:</a:t>
            </a:r>
          </a:p>
          <a:p>
            <a:pPr lvl="1" eaLnBrk="1" hangingPunct="1"/>
            <a:r>
              <a:rPr lang="en-US" sz="2000" dirty="0" smtClean="0"/>
              <a:t>true</a:t>
            </a:r>
          </a:p>
          <a:p>
            <a:pPr lvl="1" eaLnBrk="1" hangingPunct="1"/>
            <a:r>
              <a:rPr lang="en-US" sz="2000" dirty="0" smtClean="0"/>
              <a:t>false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There are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-specific operators</a:t>
            </a:r>
          </a:p>
          <a:p>
            <a:pPr lvl="1" eaLnBrk="1" hangingPunct="1"/>
            <a:r>
              <a:rPr lang="en-US" sz="2000" dirty="0" smtClean="0"/>
              <a:t>&amp;&amp; is and</a:t>
            </a:r>
          </a:p>
          <a:p>
            <a:pPr lvl="1" eaLnBrk="1" hangingPunct="1"/>
            <a:r>
              <a:rPr lang="en-US" sz="2000" dirty="0" smtClean="0"/>
              <a:t>|| is or</a:t>
            </a:r>
          </a:p>
          <a:p>
            <a:pPr lvl="1" eaLnBrk="1" hangingPunct="1"/>
            <a:r>
              <a:rPr lang="en-US" sz="2000" dirty="0" smtClean="0"/>
              <a:t>! is not</a:t>
            </a:r>
          </a:p>
          <a:p>
            <a:pPr lvl="1" eaLnBrk="1" hangingPunct="1"/>
            <a:r>
              <a:rPr lang="en-US" sz="2000" dirty="0" smtClean="0"/>
              <a:t>etc.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We’ll see those operators in a few slides</a:t>
            </a:r>
          </a:p>
        </p:txBody>
      </p:sp>
    </p:spTree>
    <p:extLst>
      <p:ext uri="{BB962C8B-B14F-4D97-AF65-F5344CB8AC3E}">
        <p14:creationId xmlns:p14="http://schemas.microsoft.com/office/powerpoint/2010/main" val="627621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66"/>
      </a:accent1>
      <a:accent2>
        <a:srgbClr val="00CCCC"/>
      </a:accent2>
      <a:accent3>
        <a:srgbClr val="AAAAFF"/>
      </a:accent3>
      <a:accent4>
        <a:srgbClr val="DADADA"/>
      </a:accent4>
      <a:accent5>
        <a:srgbClr val="AAC9B8"/>
      </a:accent5>
      <a:accent6>
        <a:srgbClr val="00B9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FF"/>
        </a:solidFill>
        <a:ln w="25400" cap="flat">
          <a:solidFill>
            <a:srgbClr val="009966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9966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66"/>
      </a:accent1>
      <a:accent2>
        <a:srgbClr val="00CCCC"/>
      </a:accent2>
      <a:accent3>
        <a:srgbClr val="AAAAFF"/>
      </a:accent3>
      <a:accent4>
        <a:srgbClr val="DADADA"/>
      </a:accent4>
      <a:accent5>
        <a:srgbClr val="AAC9B8"/>
      </a:accent5>
      <a:accent6>
        <a:srgbClr val="00B9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FF"/>
        </a:solidFill>
        <a:ln w="25400" cap="flat">
          <a:solidFill>
            <a:srgbClr val="009966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9966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2012</Words>
  <Application>Microsoft Office PowerPoint</Application>
  <PresentationFormat>On-screen Show (4:3)</PresentationFormat>
  <Paragraphs>528</Paragraphs>
  <Slides>43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Default</vt:lpstr>
      <vt:lpstr>Visio</vt:lpstr>
      <vt:lpstr>VISIO</vt:lpstr>
      <vt:lpstr>Data Types</vt:lpstr>
      <vt:lpstr>Primitive variable types</vt:lpstr>
      <vt:lpstr>Primitive real (floating-point) types</vt:lpstr>
      <vt:lpstr>Primitive integer types</vt:lpstr>
      <vt:lpstr>Primitive integer types</vt:lpstr>
      <vt:lpstr>Increment and decrement operators</vt:lpstr>
      <vt:lpstr>Why C++ was named C++</vt:lpstr>
      <vt:lpstr>Primitive character type</vt:lpstr>
      <vt:lpstr>Primitive boolean type</vt:lpstr>
      <vt:lpstr>Variables must be declared before use</vt:lpstr>
      <vt:lpstr>Variable initialization</vt:lpstr>
      <vt:lpstr>Constants</vt:lpstr>
      <vt:lpstr>Expressions</vt:lpstr>
      <vt:lpstr>Question on expressions</vt:lpstr>
      <vt:lpstr>Java operators</vt:lpstr>
      <vt:lpstr>Java operators</vt:lpstr>
      <vt:lpstr>Loops</vt:lpstr>
      <vt:lpstr>Motivations</vt:lpstr>
      <vt:lpstr>Opening Problem</vt:lpstr>
      <vt:lpstr>Introducing while Loops</vt:lpstr>
      <vt:lpstr>Trace while Loop</vt:lpstr>
      <vt:lpstr>Trace while Loop, cont.</vt:lpstr>
      <vt:lpstr>Trace while Loop, cont.</vt:lpstr>
      <vt:lpstr>Trace while Loop, cont.</vt:lpstr>
      <vt:lpstr>Trace while Loop, cont.</vt:lpstr>
      <vt:lpstr>Trace while Loop, cont.</vt:lpstr>
      <vt:lpstr>Trace while Loop, cont.</vt:lpstr>
      <vt:lpstr>Trace while Loop, cont.</vt:lpstr>
      <vt:lpstr>Trace while Loop</vt:lpstr>
      <vt:lpstr>for Loops</vt:lpstr>
      <vt:lpstr>Trace for Loop</vt:lpstr>
      <vt:lpstr>Trace for Loop, cont.</vt:lpstr>
      <vt:lpstr>Trace for Loop, cont.</vt:lpstr>
      <vt:lpstr>Trace for Loop, cont.</vt:lpstr>
      <vt:lpstr>Trace for Loop, cont.</vt:lpstr>
      <vt:lpstr>Trace for Loop, cont.</vt:lpstr>
      <vt:lpstr>Trace for Loop, cont.</vt:lpstr>
      <vt:lpstr>Trace for Loop, cont.</vt:lpstr>
      <vt:lpstr>Trace for Loop, cont.</vt:lpstr>
      <vt:lpstr>Trace for Loop, cont.</vt:lpstr>
      <vt:lpstr>Caution</vt:lpstr>
      <vt:lpstr>Caution, cont.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cp:lastModifiedBy>MS Razu</cp:lastModifiedBy>
  <cp:revision>4</cp:revision>
  <dcterms:modified xsi:type="dcterms:W3CDTF">2016-05-14T14:32:00Z</dcterms:modified>
</cp:coreProperties>
</file>